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 id="2147484195" r:id="rId2"/>
  </p:sldMasterIdLst>
  <p:notesMasterIdLst>
    <p:notesMasterId r:id="rId13"/>
  </p:notesMasterIdLst>
  <p:sldIdLst>
    <p:sldId id="361" r:id="rId3"/>
    <p:sldId id="374" r:id="rId4"/>
    <p:sldId id="373" r:id="rId5"/>
    <p:sldId id="376" r:id="rId6"/>
    <p:sldId id="378" r:id="rId7"/>
    <p:sldId id="379" r:id="rId8"/>
    <p:sldId id="380" r:id="rId9"/>
    <p:sldId id="382" r:id="rId10"/>
    <p:sldId id="383" r:id="rId11"/>
    <p:sldId id="384" r:id="rId1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B147999B-524C-41E3-B250-9FAD40A3E546}">
          <p14:sldIdLst>
            <p14:sldId id="361"/>
          </p14:sldIdLst>
        </p14:section>
        <p14:section name="Untitled Section" id="{E7A34EDD-C8E5-4F38-A7D4-C20AC2B5356D}">
          <p14:sldIdLst>
            <p14:sldId id="374"/>
            <p14:sldId id="373"/>
            <p14:sldId id="376"/>
            <p14:sldId id="378"/>
            <p14:sldId id="379"/>
            <p14:sldId id="380"/>
            <p14:sldId id="382"/>
            <p14:sldId id="383"/>
            <p14:sldId id="38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a:srgbClr val="FBFBFB"/>
    <a:srgbClr val="DEDEDE"/>
    <a:srgbClr val="FF5050"/>
    <a:srgbClr val="CCCA5A"/>
    <a:srgbClr val="92B2B7"/>
    <a:srgbClr val="6B9ED3"/>
    <a:srgbClr val="000000"/>
    <a:srgbClr val="F13B17"/>
    <a:srgbClr val="6FA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596" autoAdjust="0"/>
  </p:normalViewPr>
  <p:slideViewPr>
    <p:cSldViewPr>
      <p:cViewPr varScale="1">
        <p:scale>
          <a:sx n="66" d="100"/>
          <a:sy n="66" d="100"/>
        </p:scale>
        <p:origin x="1304"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796"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A821082-BADA-44F0-BC40-2B10B569CE10}" type="slidenum">
              <a:rPr lang="en-US"/>
              <a:pPr/>
              <a:t>‹#›</a:t>
            </a:fld>
            <a:endParaRPr lang="en-US"/>
          </a:p>
        </p:txBody>
      </p:sp>
    </p:spTree>
    <p:extLst>
      <p:ext uri="{BB962C8B-B14F-4D97-AF65-F5344CB8AC3E}">
        <p14:creationId xmlns:p14="http://schemas.microsoft.com/office/powerpoint/2010/main" val="33177934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21082-BADA-44F0-BC40-2B10B569CE10}" type="slidenum">
              <a:rPr lang="en-US" smtClean="0"/>
              <a:pPr/>
              <a:t>1</a:t>
            </a:fld>
            <a:endParaRPr lang="en-US"/>
          </a:p>
        </p:txBody>
      </p:sp>
    </p:spTree>
    <p:extLst>
      <p:ext uri="{BB962C8B-B14F-4D97-AF65-F5344CB8AC3E}">
        <p14:creationId xmlns:p14="http://schemas.microsoft.com/office/powerpoint/2010/main" val="3701330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10</a:t>
            </a:fld>
            <a:endParaRPr lang="en-US">
              <a:solidFill>
                <a:srgbClr val="000000"/>
              </a:solidFill>
            </a:endParaRPr>
          </a:p>
        </p:txBody>
      </p:sp>
    </p:spTree>
    <p:extLst>
      <p:ext uri="{BB962C8B-B14F-4D97-AF65-F5344CB8AC3E}">
        <p14:creationId xmlns:p14="http://schemas.microsoft.com/office/powerpoint/2010/main" val="28338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67848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pPr/>
              <a:t>3</a:t>
            </a:fld>
            <a:endParaRPr lang="en-US"/>
          </a:p>
        </p:txBody>
      </p:sp>
    </p:spTree>
    <p:extLst>
      <p:ext uri="{BB962C8B-B14F-4D97-AF65-F5344CB8AC3E}">
        <p14:creationId xmlns:p14="http://schemas.microsoft.com/office/powerpoint/2010/main" val="425560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4</a:t>
            </a:fld>
            <a:endParaRPr lang="en-US">
              <a:solidFill>
                <a:srgbClr val="000000"/>
              </a:solidFill>
            </a:endParaRPr>
          </a:p>
        </p:txBody>
      </p:sp>
    </p:spTree>
    <p:extLst>
      <p:ext uri="{BB962C8B-B14F-4D97-AF65-F5344CB8AC3E}">
        <p14:creationId xmlns:p14="http://schemas.microsoft.com/office/powerpoint/2010/main" val="2911331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319812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9242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95434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33154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21082-BADA-44F0-BC40-2B10B569CE10}"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2992699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9937" y="1779640"/>
            <a:ext cx="4866966" cy="2448232"/>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12060" y="4306526"/>
            <a:ext cx="4837469" cy="1356855"/>
          </a:xfrm>
        </p:spPr>
        <p:txBody>
          <a:bodyPr>
            <a:normAutofit/>
          </a:bodyPr>
          <a:lstStyle>
            <a:lvl1pPr marL="0" indent="0" algn="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83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65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36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874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E044D5-8789-4629-9E83-4E389930D6B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797935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765603-05F8-4AEC-9C48-7D257FD628F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26027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BFCDE7-DF73-44ED-B7A6-841052319E52}"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66716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F0540A-9741-4F1C-A06F-F6029AD9126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46976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C083647-69FE-4D6D-A997-F05D839224B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616947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75E87F2-F38D-4CB3-9CE5-994F25DAE6C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93971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C72AB7F-5476-406B-B379-93BD9C0994AF}"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84765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1442" y="358111"/>
            <a:ext cx="8259098" cy="101803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602659"/>
            <a:ext cx="8246070" cy="4768643"/>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96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F41162-8080-4775-9566-C1143B304DC5}"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374321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223BC5-3DAF-48BA-81FE-37CDF19F92E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49963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1EFEB5-0DEF-4182-A9F0-F2B1E000938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7258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CBC2AF-5E27-41D6-BC1F-B87CDBA93CD6}"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6168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2189" y="551882"/>
            <a:ext cx="6857040" cy="967132"/>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71949" y="1582992"/>
            <a:ext cx="6880123" cy="4678168"/>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05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15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0068" y="332696"/>
            <a:ext cx="8093365" cy="1018033"/>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2148361"/>
            <a:ext cx="4040188" cy="639763"/>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778224"/>
            <a:ext cx="4040188" cy="3035059"/>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3" y="2148361"/>
            <a:ext cx="4041775" cy="639763"/>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3" y="2778224"/>
            <a:ext cx="4041775" cy="3035059"/>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711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720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87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61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074F12-AA26-4AC8-9962-C36BB8F32554}" type="datetimeFigureOut">
              <a:rPr lang="en-US" smtClean="0">
                <a:solidFill>
                  <a:prstClr val="black">
                    <a:tint val="75000"/>
                  </a:prstClr>
                </a:solidFill>
                <a:latin typeface="Calibri"/>
              </a:rPr>
              <a:pPr fontAlgn="auto">
                <a:spcBef>
                  <a:spcPts val="0"/>
                </a:spcBef>
                <a:spcAft>
                  <a:spcPts val="0"/>
                </a:spcAft>
              </a:pPr>
              <a:t>6/6/2022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82CCC60-E8CD-4174-8B1A-7DF615B22EEF}"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6951663"/>
            <a:ext cx="8389625" cy="523220"/>
          </a:xfrm>
          <a:prstGeom prst="rect">
            <a:avLst/>
          </a:prstGeom>
          <a:noFill/>
        </p:spPr>
        <p:txBody>
          <a:bodyPr wrap="square" rtlCol="0">
            <a:spAutoFit/>
          </a:bodyPr>
          <a:lstStyle/>
          <a:p>
            <a:pPr algn="l" fontAlgn="auto">
              <a:spcBef>
                <a:spcPts val="0"/>
              </a:spcBef>
              <a:spcAft>
                <a:spcPts val="0"/>
              </a:spcAft>
            </a:pPr>
            <a:r>
              <a:rPr lang="en-US" sz="1400" dirty="0">
                <a:solidFill>
                  <a:prstClr val="white">
                    <a:lumMod val="65000"/>
                  </a:prstClr>
                </a:solidFill>
                <a:latin typeface="Calibri"/>
              </a:rPr>
              <a:t>This presentation uses a free template provided by FPPT.com</a:t>
            </a:r>
          </a:p>
          <a:p>
            <a:pPr algn="l" fontAlgn="auto">
              <a:spcBef>
                <a:spcPts val="0"/>
              </a:spcBef>
              <a:spcAft>
                <a:spcPts val="0"/>
              </a:spcAft>
            </a:pPr>
            <a:r>
              <a:rPr lang="en-US" sz="1400" dirty="0">
                <a:solidFill>
                  <a:prstClr val="white">
                    <a:lumMod val="65000"/>
                  </a:prstClr>
                </a:solidFill>
                <a:latin typeface="Calibri"/>
              </a:rPr>
              <a:t>www.free-power-point-templates.com</a:t>
            </a:r>
          </a:p>
        </p:txBody>
      </p:sp>
    </p:spTree>
    <p:extLst>
      <p:ext uri="{BB962C8B-B14F-4D97-AF65-F5344CB8AC3E}">
        <p14:creationId xmlns:p14="http://schemas.microsoft.com/office/powerpoint/2010/main" val="1964930695"/>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A007D61-1944-4644-A183-170720851416}" type="slidenum">
              <a:rPr lang="es-ES" smtClean="0">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1398500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057400" y="1863775"/>
            <a:ext cx="3200400" cy="171137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pPr algn="ctr" rtl="1" fontAlgn="auto">
              <a:spcBef>
                <a:spcPts val="0"/>
              </a:spcBef>
              <a:spcAft>
                <a:spcPts val="0"/>
              </a:spcAft>
              <a:defRPr/>
            </a:pPr>
            <a:endParaRPr lang="en-GB" sz="2000" dirty="0">
              <a:solidFill>
                <a:srgbClr val="FFFFFF"/>
              </a:solidFill>
              <a:effectLst/>
              <a:latin typeface="Noto Sans" panose="020B0502040504020204" pitchFamily="34"/>
              <a:ea typeface="Noto Sans" panose="020B0502040504020204" pitchFamily="34"/>
              <a:cs typeface="Noto Sans" panose="020B0502040504020204" pitchFamily="34"/>
            </a:endParaRPr>
          </a:p>
        </p:txBody>
      </p:sp>
      <p:sp>
        <p:nvSpPr>
          <p:cNvPr id="7" name="Content Placeholder 4"/>
          <p:cNvSpPr txBox="1">
            <a:spLocks/>
          </p:cNvSpPr>
          <p:nvPr/>
        </p:nvSpPr>
        <p:spPr>
          <a:xfrm>
            <a:off x="228600" y="685801"/>
            <a:ext cx="7391400" cy="117797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fontAlgn="auto">
              <a:lnSpc>
                <a:spcPct val="115000"/>
              </a:lnSpc>
              <a:spcBef>
                <a:spcPts val="0"/>
              </a:spcBef>
              <a:spcAft>
                <a:spcPts val="1000"/>
              </a:spcAft>
              <a:buFont typeface="Arial" pitchFamily="34" charset="0"/>
              <a:buNone/>
            </a:pPr>
            <a:r>
              <a:rPr lang="ar-IQ" sz="7700" dirty="0">
                <a:latin typeface="Calibri" panose="020F0502020204030204" pitchFamily="34" charset="0"/>
                <a:ea typeface="Calibri" panose="020F0502020204030204" pitchFamily="34" charset="0"/>
                <a:cs typeface="Arial" panose="020B0604020202020204" pitchFamily="34" charset="0"/>
              </a:rPr>
              <a:t>القواعد الرسمية للكرة الطائرة</a:t>
            </a:r>
            <a:br>
              <a:rPr lang="ar-SA" sz="3600" b="1" dirty="0">
                <a:solidFill>
                  <a:srgbClr val="FF0000"/>
                </a:solidFill>
                <a:ea typeface="Times New Roman" panose="02020603050405020304" pitchFamily="18" charset="0"/>
              </a:rPr>
            </a:br>
            <a:endParaRPr lang="en-US" dirty="0"/>
          </a:p>
        </p:txBody>
      </p:sp>
      <p:sp>
        <p:nvSpPr>
          <p:cNvPr id="11" name="Content Placeholder 4"/>
          <p:cNvSpPr txBox="1">
            <a:spLocks/>
          </p:cNvSpPr>
          <p:nvPr/>
        </p:nvSpPr>
        <p:spPr>
          <a:xfrm>
            <a:off x="457200" y="4267200"/>
            <a:ext cx="7490605" cy="23622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fontAlgn="auto">
              <a:lnSpc>
                <a:spcPct val="115000"/>
              </a:lnSpc>
              <a:spcBef>
                <a:spcPts val="0"/>
              </a:spcBef>
              <a:spcAft>
                <a:spcPts val="1000"/>
              </a:spcAft>
              <a:buFont typeface="Arial" pitchFamily="34" charset="0"/>
              <a:buNone/>
            </a:pPr>
            <a:r>
              <a:rPr lang="ar-IQ" b="1" dirty="0">
                <a:solidFill>
                  <a:prstClr val="white"/>
                </a:solidFill>
                <a:ea typeface="Calibri" panose="020F0502020204030204" pitchFamily="34" charset="0"/>
              </a:rPr>
              <a:t> </a:t>
            </a:r>
            <a:endParaRPr lang="en-US" sz="2000" dirty="0">
              <a:solidFill>
                <a:prstClr val="white"/>
              </a:solidFill>
              <a:ea typeface="Calibri" panose="020F0502020204030204" pitchFamily="34" charset="0"/>
              <a:cs typeface="Arial" panose="020B0604020202020204" pitchFamily="34" charset="0"/>
            </a:endParaRPr>
          </a:p>
          <a:p>
            <a:pPr marL="0" indent="0" algn="ctr" rtl="1" fontAlgn="auto">
              <a:lnSpc>
                <a:spcPct val="115000"/>
              </a:lnSpc>
              <a:spcBef>
                <a:spcPts val="0"/>
              </a:spcBef>
              <a:spcAft>
                <a:spcPts val="1000"/>
              </a:spcAft>
              <a:buFont typeface="Arial" pitchFamily="34" charset="0"/>
              <a:buNone/>
            </a:pPr>
            <a:r>
              <a:rPr lang="ar-IQ" sz="5000" b="1" dirty="0">
                <a:solidFill>
                  <a:prstClr val="white"/>
                </a:solidFill>
                <a:ea typeface="Calibri" panose="020F0502020204030204" pitchFamily="34" charset="0"/>
              </a:rPr>
              <a:t>من قبـــل الطالب دكتوراه :</a:t>
            </a:r>
            <a:endParaRPr lang="en-US" sz="5000" dirty="0">
              <a:solidFill>
                <a:prstClr val="white"/>
              </a:solidFill>
              <a:ea typeface="Calibri" panose="020F0502020204030204" pitchFamily="34" charset="0"/>
              <a:cs typeface="Arial" panose="020B0604020202020204" pitchFamily="34" charset="0"/>
            </a:endParaRPr>
          </a:p>
          <a:p>
            <a:pPr marL="0" indent="0" algn="ctr" rtl="1" fontAlgn="auto">
              <a:lnSpc>
                <a:spcPct val="115000"/>
              </a:lnSpc>
              <a:spcBef>
                <a:spcPts val="0"/>
              </a:spcBef>
              <a:spcAft>
                <a:spcPts val="1000"/>
              </a:spcAft>
              <a:buFont typeface="Arial" pitchFamily="34" charset="0"/>
              <a:buNone/>
            </a:pPr>
            <a:r>
              <a:rPr lang="ar-IQ" sz="5000" b="1" dirty="0">
                <a:solidFill>
                  <a:srgbClr val="FFFF00"/>
                </a:solidFill>
                <a:ea typeface="Calibri" panose="020F0502020204030204" pitchFamily="34" charset="0"/>
              </a:rPr>
              <a:t>رانــــدي متي افــــــرام</a:t>
            </a:r>
            <a:endParaRPr lang="en-US" sz="5000" b="1" dirty="0">
              <a:solidFill>
                <a:srgbClr val="FFFF00"/>
              </a:solidFill>
              <a:ea typeface="Calibri" panose="020F0502020204030204" pitchFamily="34" charset="0"/>
              <a:cs typeface="Arial" panose="020B0604020202020204" pitchFamily="34" charset="0"/>
            </a:endParaRPr>
          </a:p>
          <a:p>
            <a:pPr marL="0" indent="0" algn="ctr" rtl="1" fontAlgn="auto">
              <a:lnSpc>
                <a:spcPct val="115000"/>
              </a:lnSpc>
              <a:spcBef>
                <a:spcPts val="0"/>
              </a:spcBef>
              <a:spcAft>
                <a:spcPts val="1000"/>
              </a:spcAft>
              <a:buFont typeface="Arial" pitchFamily="34" charset="0"/>
              <a:buNone/>
            </a:pPr>
            <a:r>
              <a:rPr lang="ar-IQ" sz="5000" b="1" dirty="0">
                <a:solidFill>
                  <a:prstClr val="white"/>
                </a:solidFill>
                <a:ea typeface="Calibri" panose="020F0502020204030204" pitchFamily="34" charset="0"/>
              </a:rPr>
              <a:t> </a:t>
            </a:r>
            <a:endParaRPr lang="en-US" sz="5000" dirty="0">
              <a:solidFill>
                <a:prstClr val="white"/>
              </a:solidFill>
              <a:ea typeface="Calibri" panose="020F0502020204030204" pitchFamily="34" charset="0"/>
              <a:cs typeface="Arial" panose="020B0604020202020204" pitchFamily="34" charset="0"/>
            </a:endParaRPr>
          </a:p>
          <a:p>
            <a:pPr marL="0" indent="0" algn="ctr" rtl="1" fontAlgn="auto">
              <a:lnSpc>
                <a:spcPct val="115000"/>
              </a:lnSpc>
              <a:spcBef>
                <a:spcPts val="0"/>
              </a:spcBef>
              <a:spcAft>
                <a:spcPts val="1000"/>
              </a:spcAft>
              <a:buFont typeface="Arial" pitchFamily="34" charset="0"/>
              <a:buNone/>
            </a:pPr>
            <a:r>
              <a:rPr lang="ar-IQ" sz="5000" b="1" dirty="0">
                <a:solidFill>
                  <a:prstClr val="white"/>
                </a:solidFill>
                <a:ea typeface="Calibri" panose="020F0502020204030204" pitchFamily="34" charset="0"/>
              </a:rPr>
              <a:t>مقدمـــة الـــى :</a:t>
            </a:r>
            <a:endParaRPr lang="en-US" sz="5000" dirty="0">
              <a:solidFill>
                <a:prstClr val="white"/>
              </a:solidFill>
              <a:ea typeface="Calibri" panose="020F0502020204030204" pitchFamily="34" charset="0"/>
              <a:cs typeface="Arial" panose="020B0604020202020204" pitchFamily="34" charset="0"/>
            </a:endParaRPr>
          </a:p>
          <a:p>
            <a:pPr marL="0" indent="0" algn="ctr" rtl="1" fontAlgn="auto">
              <a:lnSpc>
                <a:spcPct val="115000"/>
              </a:lnSpc>
              <a:spcBef>
                <a:spcPts val="0"/>
              </a:spcBef>
              <a:spcAft>
                <a:spcPts val="1000"/>
              </a:spcAft>
              <a:buFont typeface="Arial" pitchFamily="34" charset="0"/>
              <a:buNone/>
            </a:pPr>
            <a:r>
              <a:rPr lang="ar-IQ" sz="5000" b="1" dirty="0">
                <a:solidFill>
                  <a:srgbClr val="FFFF00"/>
                </a:solidFill>
                <a:ea typeface="Times New Roman" panose="02020603050405020304" pitchFamily="18" charset="0"/>
              </a:rPr>
              <a:t>إ . د . صفاءالدين طه الحجار</a:t>
            </a:r>
            <a:br>
              <a:rPr lang="ar-SA" sz="3600" b="1" dirty="0">
                <a:solidFill>
                  <a:srgbClr val="FFFF00"/>
                </a:solidFill>
                <a:ea typeface="Times New Roman" panose="02020603050405020304" pitchFamily="18" charset="0"/>
              </a:rPr>
            </a:br>
            <a:endParaRPr lang="en-US" dirty="0">
              <a:solidFill>
                <a:srgbClr val="FFFF00"/>
              </a:solidFill>
            </a:endParaRPr>
          </a:p>
        </p:txBody>
      </p:sp>
      <p:sp>
        <p:nvSpPr>
          <p:cNvPr id="8" name="Content Placeholder 4"/>
          <p:cNvSpPr txBox="1">
            <a:spLocks/>
          </p:cNvSpPr>
          <p:nvPr/>
        </p:nvSpPr>
        <p:spPr>
          <a:xfrm>
            <a:off x="381000" y="838201"/>
            <a:ext cx="7391400" cy="117797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fontAlgn="auto">
              <a:lnSpc>
                <a:spcPct val="115000"/>
              </a:lnSpc>
              <a:spcBef>
                <a:spcPts val="0"/>
              </a:spcBef>
              <a:spcAft>
                <a:spcPts val="1000"/>
              </a:spcAft>
              <a:buFont typeface="Arial" pitchFamily="34" charset="0"/>
              <a:buNone/>
            </a:pPr>
            <a:r>
              <a:rPr lang="ar-IQ" sz="7700" dirty="0">
                <a:latin typeface="Calibri" panose="020F0502020204030204" pitchFamily="34" charset="0"/>
                <a:ea typeface="Calibri" panose="020F0502020204030204" pitchFamily="34" charset="0"/>
                <a:cs typeface="Arial" panose="020B0604020202020204" pitchFamily="34" charset="0"/>
              </a:rPr>
              <a:t>القواعد الرسمية للكرة الطائرة</a:t>
            </a:r>
            <a:br>
              <a:rPr lang="ar-SA" sz="3600" b="1" dirty="0">
                <a:solidFill>
                  <a:srgbClr val="FF0000"/>
                </a:solidFill>
                <a:ea typeface="Times New Roman" panose="02020603050405020304" pitchFamily="18" charset="0"/>
              </a:rPr>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30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15000" y="86577"/>
            <a:ext cx="3225420" cy="954087"/>
          </a:xfrm>
        </p:spPr>
        <p:txBody>
          <a:bodyPr/>
          <a:lstStyle/>
          <a:p>
            <a:pPr lvl="0" algn="r" rtl="1"/>
            <a:r>
              <a:rPr lang="ar-IQ" sz="2800" b="1" dirty="0">
                <a:solidFill>
                  <a:schemeClr val="bg1"/>
                </a:solidFill>
                <a:latin typeface="Arial" panose="020B0604020202020204" pitchFamily="34" charset="0"/>
              </a:rPr>
              <a:t>3 – الكـــرات</a:t>
            </a:r>
            <a:endParaRPr lang="en-US" sz="2800" b="1" dirty="0">
              <a:solidFill>
                <a:schemeClr val="bg1"/>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31" name="Rectangle 2"/>
          <p:cNvSpPr txBox="1">
            <a:spLocks noChangeArrowheads="1"/>
          </p:cNvSpPr>
          <p:nvPr/>
        </p:nvSpPr>
        <p:spPr bwMode="auto">
          <a:xfrm>
            <a:off x="6477000" y="1752600"/>
            <a:ext cx="251460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JO" sz="2400" b="1" dirty="0">
                <a:solidFill>
                  <a:srgbClr val="FF0000"/>
                </a:solidFill>
              </a:rPr>
              <a:t>2</a:t>
            </a:r>
            <a:r>
              <a:rPr lang="ar-IQ" sz="2400" b="1" dirty="0">
                <a:solidFill>
                  <a:srgbClr val="FF0000"/>
                </a:solidFill>
              </a:rPr>
              <a:t>-3 </a:t>
            </a:r>
            <a:r>
              <a:rPr lang="ar-JO" sz="2400" b="1" dirty="0">
                <a:solidFill>
                  <a:srgbClr val="FF0000"/>
                </a:solidFill>
              </a:rPr>
              <a:t>توحید </a:t>
            </a:r>
            <a:r>
              <a:rPr lang="ar-IQ" sz="2400" b="1" dirty="0">
                <a:solidFill>
                  <a:srgbClr val="FF0000"/>
                </a:solidFill>
              </a:rPr>
              <a:t>الكرات</a:t>
            </a:r>
            <a:endParaRPr lang="en-US" sz="2400" b="1" dirty="0">
              <a:solidFill>
                <a:srgbClr val="FF0000"/>
              </a:solidFill>
            </a:endParaRPr>
          </a:p>
        </p:txBody>
      </p:sp>
      <p:sp>
        <p:nvSpPr>
          <p:cNvPr id="35" name="Rectangle 2"/>
          <p:cNvSpPr txBox="1">
            <a:spLocks noChangeArrowheads="1"/>
          </p:cNvSpPr>
          <p:nvPr/>
        </p:nvSpPr>
        <p:spPr bwMode="auto">
          <a:xfrm>
            <a:off x="4303094" y="5029200"/>
            <a:ext cx="463891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DZ" sz="2000" dirty="0">
                <a:latin typeface="SimplifiedArabic,Bold"/>
              </a:rPr>
              <a:t>لمسابقات الاتحاد الدولي للكرة الطائرة عالمية والرسمية، يتم إستخدام</a:t>
            </a:r>
            <a:r>
              <a:rPr lang="ar-IQ" sz="2000" dirty="0">
                <a:latin typeface="SimplifiedArabic,Bold"/>
              </a:rPr>
              <a:t> </a:t>
            </a:r>
            <a:r>
              <a:rPr lang="ar-DZ" sz="2000" dirty="0">
                <a:latin typeface="SimplifiedArabic,Bold"/>
              </a:rPr>
              <a:t>خمس كرات. وفي هذه الحالة، يقف ستة ملتقطي كرات، واحد عند كل ركن</a:t>
            </a:r>
            <a:r>
              <a:rPr lang="ar-IQ" sz="2000" dirty="0">
                <a:latin typeface="SimplifiedArabic,Bold"/>
              </a:rPr>
              <a:t> </a:t>
            </a:r>
            <a:r>
              <a:rPr lang="ar-DZ" sz="2000" dirty="0">
                <a:latin typeface="SimplifiedArabic,Bold"/>
              </a:rPr>
              <a:t>من المنطقة الحرة وواحد خلف كل حكم.</a:t>
            </a:r>
            <a:endParaRPr lang="en-US" sz="2000" dirty="0">
              <a:solidFill>
                <a:srgbClr val="000000"/>
              </a:solidFill>
            </a:endParaRPr>
          </a:p>
        </p:txBody>
      </p:sp>
      <p:sp>
        <p:nvSpPr>
          <p:cNvPr id="36" name="Rectangle 3"/>
          <p:cNvSpPr txBox="1">
            <a:spLocks noChangeArrowheads="1"/>
          </p:cNvSpPr>
          <p:nvPr/>
        </p:nvSpPr>
        <p:spPr bwMode="auto">
          <a:xfrm>
            <a:off x="4191000" y="5029200"/>
            <a:ext cx="4649220" cy="1142999"/>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Tx/>
              <a:buNone/>
            </a:pPr>
            <a:endParaRPr lang="en-US" sz="2000" dirty="0">
              <a:solidFill>
                <a:srgbClr val="000000"/>
              </a:solidFill>
              <a:latin typeface="Calibri" panose="020F0502020204030204" pitchFamily="34" charset="0"/>
              <a:ea typeface="Calibri" panose="020F0502020204030204" pitchFamily="34" charset="0"/>
            </a:endParaRPr>
          </a:p>
        </p:txBody>
      </p:sp>
      <p:sp>
        <p:nvSpPr>
          <p:cNvPr id="33" name="Rectangle 2"/>
          <p:cNvSpPr txBox="1">
            <a:spLocks noChangeArrowheads="1"/>
          </p:cNvSpPr>
          <p:nvPr/>
        </p:nvSpPr>
        <p:spPr bwMode="auto">
          <a:xfrm>
            <a:off x="3429000" y="2209800"/>
            <a:ext cx="55114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DZ" sz="2000" dirty="0">
                <a:latin typeface="SimplifiedArabic"/>
              </a:rPr>
              <a:t>يجب أن تكون جميع الكر</a:t>
            </a:r>
            <a:r>
              <a:rPr lang="ar-JO" sz="2000" dirty="0">
                <a:latin typeface="SimplifiedArabic"/>
              </a:rPr>
              <a:t>ا</a:t>
            </a:r>
            <a:r>
              <a:rPr lang="ar-DZ" sz="2000" dirty="0">
                <a:latin typeface="SimplifiedArabic"/>
              </a:rPr>
              <a:t>ت المستخدمة في المبا</a:t>
            </a:r>
            <a:r>
              <a:rPr lang="ar-JO" sz="2000" dirty="0">
                <a:latin typeface="SimplifiedArabic"/>
              </a:rPr>
              <a:t>را</a:t>
            </a:r>
            <a:r>
              <a:rPr lang="ar-IQ" sz="2000" dirty="0">
                <a:latin typeface="SimplifiedArabic"/>
              </a:rPr>
              <a:t>ة</a:t>
            </a:r>
            <a:r>
              <a:rPr lang="ar-DZ" sz="2000" dirty="0">
                <a:latin typeface="SimplifiedArabic"/>
              </a:rPr>
              <a:t> بنفس المقاييس فيما يتعلق</a:t>
            </a:r>
            <a:r>
              <a:rPr lang="ar-JO" sz="2000" dirty="0">
                <a:latin typeface="SimplifiedArabic"/>
              </a:rPr>
              <a:t> </a:t>
            </a:r>
            <a:r>
              <a:rPr lang="ar-DZ" sz="2000" dirty="0">
                <a:latin typeface="SimplifiedArabic"/>
              </a:rPr>
              <a:t>بالمحيط والوزن والضغط والنوع واللون.. إلخ.</a:t>
            </a:r>
            <a:endParaRPr lang="en-US" sz="2000" dirty="0">
              <a:solidFill>
                <a:srgbClr val="FF0000"/>
              </a:solidFill>
            </a:endParaRPr>
          </a:p>
        </p:txBody>
      </p:sp>
      <p:sp>
        <p:nvSpPr>
          <p:cNvPr id="26" name="Rectangle 25"/>
          <p:cNvSpPr/>
          <p:nvPr/>
        </p:nvSpPr>
        <p:spPr>
          <a:xfrm>
            <a:off x="1219200" y="2756686"/>
            <a:ext cx="457200"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4" name="Rectangle 2"/>
          <p:cNvSpPr txBox="1">
            <a:spLocks noChangeArrowheads="1"/>
          </p:cNvSpPr>
          <p:nvPr/>
        </p:nvSpPr>
        <p:spPr bwMode="auto">
          <a:xfrm>
            <a:off x="3429000" y="3124200"/>
            <a:ext cx="5562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DZ" sz="2000" dirty="0">
                <a:latin typeface="SimplifiedArabic,Bold"/>
              </a:rPr>
              <a:t>لمسابقات الاتحاد الدولي للكرة الطائرة العالمية والرسمية وكذلك الوطنية أو</a:t>
            </a:r>
            <a:r>
              <a:rPr lang="ar-JO" sz="2000" dirty="0">
                <a:latin typeface="SimplifiedArabic,Bold"/>
              </a:rPr>
              <a:t> </a:t>
            </a:r>
            <a:r>
              <a:rPr lang="ar-DZ" sz="2000" dirty="0">
                <a:latin typeface="SimplifiedArabic,Bold"/>
              </a:rPr>
              <a:t>بطولات الدوري، يجب أن يتم </a:t>
            </a:r>
            <a:r>
              <a:rPr lang="ar-JO" sz="2000" dirty="0">
                <a:latin typeface="SimplifiedArabic,Bold"/>
              </a:rPr>
              <a:t> </a:t>
            </a:r>
            <a:r>
              <a:rPr lang="ar-DZ" sz="2000" dirty="0">
                <a:latin typeface="SimplifiedArabic,Bold"/>
              </a:rPr>
              <a:t>للعب بك</a:t>
            </a:r>
            <a:r>
              <a:rPr lang="ar-JO" sz="2000" dirty="0">
                <a:latin typeface="SimplifiedArabic,Bold"/>
              </a:rPr>
              <a:t>را</a:t>
            </a:r>
            <a:r>
              <a:rPr lang="ar-DZ" sz="2000" dirty="0">
                <a:latin typeface="SimplifiedArabic,Bold"/>
              </a:rPr>
              <a:t>ت معتمدة من الاتحاد الدولي للكرة</a:t>
            </a:r>
            <a:r>
              <a:rPr lang="ar-JO" sz="2000" dirty="0">
                <a:latin typeface="SimplifiedArabic,Bold"/>
              </a:rPr>
              <a:t> </a:t>
            </a:r>
            <a:r>
              <a:rPr lang="ar-DZ" sz="2000" dirty="0">
                <a:latin typeface="SimplifiedArabic,Bold"/>
              </a:rPr>
              <a:t>الطائرة، إلا إذا تمت الموافقة من قبل الاتحاد الدولي للكرة </a:t>
            </a:r>
            <a:r>
              <a:rPr lang="ar-JO" sz="2000" dirty="0">
                <a:latin typeface="SimplifiedArabic,Bold"/>
              </a:rPr>
              <a:t> ال</a:t>
            </a:r>
            <a:r>
              <a:rPr lang="ar-DZ" sz="2000" dirty="0">
                <a:latin typeface="SimplifiedArabic,Bold"/>
              </a:rPr>
              <a:t>طائرة.</a:t>
            </a:r>
            <a:endParaRPr lang="ar-DZ" sz="2000" dirty="0">
              <a:solidFill>
                <a:srgbClr val="000000"/>
              </a:solidFill>
              <a:latin typeface="SimplifiedArabic"/>
            </a:endParaRPr>
          </a:p>
        </p:txBody>
      </p:sp>
      <p:sp>
        <p:nvSpPr>
          <p:cNvPr id="5" name="Rectangle 4"/>
          <p:cNvSpPr/>
          <p:nvPr/>
        </p:nvSpPr>
        <p:spPr>
          <a:xfrm>
            <a:off x="0" y="6096000"/>
            <a:ext cx="2514600" cy="76199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0" name="Rectangle 19"/>
          <p:cNvSpPr/>
          <p:nvPr/>
        </p:nvSpPr>
        <p:spPr>
          <a:xfrm>
            <a:off x="0" y="5334001"/>
            <a:ext cx="2514600" cy="761999"/>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pic>
        <p:nvPicPr>
          <p:cNvPr id="6" name="Picture 5"/>
          <p:cNvPicPr>
            <a:picLocks noChangeAspect="1"/>
          </p:cNvPicPr>
          <p:nvPr/>
        </p:nvPicPr>
        <p:blipFill>
          <a:blip r:embed="rId4"/>
          <a:stretch>
            <a:fillRect/>
          </a:stretch>
        </p:blipFill>
        <p:spPr>
          <a:xfrm>
            <a:off x="78015" y="1726453"/>
            <a:ext cx="3249990" cy="1740648"/>
          </a:xfrm>
          <a:prstGeom prst="rect">
            <a:avLst/>
          </a:prstGeom>
        </p:spPr>
      </p:pic>
      <p:sp>
        <p:nvSpPr>
          <p:cNvPr id="21" name="Rectangle 2"/>
          <p:cNvSpPr txBox="1">
            <a:spLocks noChangeArrowheads="1"/>
          </p:cNvSpPr>
          <p:nvPr/>
        </p:nvSpPr>
        <p:spPr bwMode="auto">
          <a:xfrm>
            <a:off x="6477000" y="4419600"/>
            <a:ext cx="251460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JO" sz="2400" b="1" dirty="0">
                <a:solidFill>
                  <a:srgbClr val="FF0000"/>
                </a:solidFill>
              </a:rPr>
              <a:t>3</a:t>
            </a:r>
            <a:r>
              <a:rPr lang="ar-IQ" sz="2400" b="1" dirty="0">
                <a:solidFill>
                  <a:srgbClr val="FF0000"/>
                </a:solidFill>
              </a:rPr>
              <a:t>-3 نظام خمس الكرات</a:t>
            </a:r>
            <a:endParaRPr lang="en-US" sz="2400" b="1" dirty="0">
              <a:solidFill>
                <a:srgbClr val="FF0000"/>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604" y="4229100"/>
            <a:ext cx="4175489" cy="2463413"/>
          </a:xfrm>
          <a:prstGeom prst="rect">
            <a:avLst/>
          </a:prstGeom>
        </p:spPr>
      </p:pic>
      <p:sp>
        <p:nvSpPr>
          <p:cNvPr id="4" name="Smiley Face 3"/>
          <p:cNvSpPr/>
          <p:nvPr/>
        </p:nvSpPr>
        <p:spPr>
          <a:xfrm>
            <a:off x="4038600" y="4267200"/>
            <a:ext cx="228600" cy="228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p:cNvSpPr/>
          <p:nvPr/>
        </p:nvSpPr>
        <p:spPr>
          <a:xfrm>
            <a:off x="181425" y="6381751"/>
            <a:ext cx="228600" cy="228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p:cNvSpPr/>
          <p:nvPr/>
        </p:nvSpPr>
        <p:spPr>
          <a:xfrm>
            <a:off x="1986748" y="4171951"/>
            <a:ext cx="228600" cy="228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p:cNvSpPr/>
          <p:nvPr/>
        </p:nvSpPr>
        <p:spPr>
          <a:xfrm>
            <a:off x="181391" y="4286251"/>
            <a:ext cx="228600" cy="228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p:cNvSpPr/>
          <p:nvPr/>
        </p:nvSpPr>
        <p:spPr>
          <a:xfrm>
            <a:off x="1986748" y="6398561"/>
            <a:ext cx="228600" cy="228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p:cNvSpPr/>
          <p:nvPr/>
        </p:nvSpPr>
        <p:spPr>
          <a:xfrm>
            <a:off x="4038600" y="6425814"/>
            <a:ext cx="228600" cy="228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49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11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nodePh="1">
                                  <p:stCondLst>
                                    <p:cond delay="0"/>
                                  </p:stCondLst>
                                  <p:endCondLst>
                                    <p:cond evt="begin" delay="0">
                                      <p:tn val="38"/>
                                    </p:cond>
                                  </p:end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1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3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1000"/>
                                        <p:tgtEl>
                                          <p:spTgt spid="22"/>
                                        </p:tgtEl>
                                      </p:cBhvr>
                                    </p:animEffect>
                                    <p:anim calcmode="lin" valueType="num">
                                      <p:cBhvr>
                                        <p:cTn id="70" dur="1000" fill="hold"/>
                                        <p:tgtEl>
                                          <p:spTgt spid="22"/>
                                        </p:tgtEl>
                                        <p:attrNameLst>
                                          <p:attrName>ppt_x</p:attrName>
                                        </p:attrNameLst>
                                      </p:cBhvr>
                                      <p:tavLst>
                                        <p:tav tm="0">
                                          <p:val>
                                            <p:strVal val="#ppt_x"/>
                                          </p:val>
                                        </p:tav>
                                        <p:tav tm="100000">
                                          <p:val>
                                            <p:strVal val="#ppt_x"/>
                                          </p:val>
                                        </p:tav>
                                      </p:tavLst>
                                    </p:anim>
                                    <p:anim calcmode="lin" valueType="num">
                                      <p:cBhvr>
                                        <p:cTn id="7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6" grpId="0"/>
      <p:bldP spid="33" grpId="0"/>
      <p:bldP spid="14" grpId="0"/>
      <p:bldP spid="21" grpId="0"/>
      <p:bldP spid="4" grpId="0" animBg="1"/>
      <p:bldP spid="16" grpId="0" animBg="1"/>
      <p:bldP spid="17" grpId="0" animBg="1"/>
      <p:bldP spid="18" grpId="0" animBg="1"/>
      <p:bldP spid="19"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667000" y="86577"/>
            <a:ext cx="6273420" cy="954087"/>
          </a:xfrm>
        </p:spPr>
        <p:txBody>
          <a:bodyPr/>
          <a:lstStyle/>
          <a:p>
            <a:pPr marL="0" marR="0" rtl="1">
              <a:lnSpc>
                <a:spcPct val="107000"/>
              </a:lnSpc>
              <a:spcBef>
                <a:spcPts val="0"/>
              </a:spcBef>
              <a:spcAft>
                <a:spcPts val="800"/>
              </a:spcAft>
            </a:pPr>
            <a:r>
              <a:rPr lang="ar-IQ" dirty="0">
                <a:solidFill>
                  <a:schemeClr val="bg1"/>
                </a:solidFill>
                <a:latin typeface="Calibri" panose="020F0502020204030204" pitchFamily="34" charset="0"/>
                <a:ea typeface="Calibri" panose="020F0502020204030204" pitchFamily="34" charset="0"/>
                <a:cs typeface="Arial" panose="020B0604020202020204" pitchFamily="34" charset="0"/>
              </a:rPr>
              <a:t>فصل الأول : التجهيزات والأدوات</a:t>
            </a:r>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5" name="Rectangle 3"/>
          <p:cNvSpPr txBox="1">
            <a:spLocks noChangeArrowheads="1"/>
          </p:cNvSpPr>
          <p:nvPr/>
        </p:nvSpPr>
        <p:spPr bwMode="auto">
          <a:xfrm>
            <a:off x="-92406" y="2300184"/>
            <a:ext cx="8871612" cy="72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7000"/>
              </a:lnSpc>
              <a:spcBef>
                <a:spcPts val="0"/>
              </a:spcBef>
              <a:spcAft>
                <a:spcPts val="800"/>
              </a:spcAft>
              <a:buFontTx/>
              <a:buNone/>
            </a:pPr>
            <a:r>
              <a:rPr lang="ar-IQ" sz="2400" dirty="0">
                <a:latin typeface="Calibri" panose="020F0502020204030204" pitchFamily="34" charset="0"/>
                <a:ea typeface="Calibri" panose="020F0502020204030204" pitchFamily="34" charset="0"/>
                <a:cs typeface="Arial" panose="020B0604020202020204" pitchFamily="34" charset="0"/>
              </a:rPr>
              <a:t>تتضمن منطقة اللعب من أرض الملعب والمنطقة الحرة, ويجب أن تكون مستطيلة الشكل ومتماثلة </a:t>
            </a:r>
            <a:endParaRPr lang="en-US" sz="2400" dirty="0">
              <a:solidFill>
                <a:srgbClr val="000000"/>
              </a:solidFill>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3283624"/>
            <a:ext cx="5410200" cy="3421976"/>
          </a:xfrm>
          <a:prstGeom prst="rect">
            <a:avLst/>
          </a:prstGeom>
        </p:spPr>
      </p:pic>
      <p:sp>
        <p:nvSpPr>
          <p:cNvPr id="9" name="Rectangle 3"/>
          <p:cNvSpPr txBox="1">
            <a:spLocks noChangeArrowheads="1"/>
          </p:cNvSpPr>
          <p:nvPr/>
        </p:nvSpPr>
        <p:spPr bwMode="auto">
          <a:xfrm>
            <a:off x="6324600" y="1828800"/>
            <a:ext cx="2699413" cy="82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ar-IQ" b="1" dirty="0">
                <a:solidFill>
                  <a:srgbClr val="FF0000"/>
                </a:solidFill>
              </a:rPr>
              <a:t>1 </a:t>
            </a:r>
            <a:r>
              <a:rPr lang="ar-IQ" dirty="0">
                <a:solidFill>
                  <a:srgbClr val="FF0000"/>
                </a:solidFill>
                <a:latin typeface="Calibri" panose="020F0502020204030204" pitchFamily="34" charset="0"/>
                <a:ea typeface="Calibri" panose="020F0502020204030204" pitchFamily="34" charset="0"/>
                <a:cs typeface="Arial" panose="020B0604020202020204" pitchFamily="34" charset="0"/>
              </a:rPr>
              <a:t>منطقة اللعب </a:t>
            </a:r>
            <a:endParaRPr lang="en-US" b="1" dirty="0">
              <a:solidFill>
                <a:srgbClr val="FF0000"/>
              </a:solidFill>
            </a:endParaRPr>
          </a:p>
        </p:txBody>
      </p:sp>
      <p:sp>
        <p:nvSpPr>
          <p:cNvPr id="10" name="Rectangle 9"/>
          <p:cNvSpPr/>
          <p:nvPr/>
        </p:nvSpPr>
        <p:spPr>
          <a:xfrm>
            <a:off x="3886200" y="370473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17" name="Rectangle 3"/>
          <p:cNvSpPr txBox="1">
            <a:spLocks noChangeArrowheads="1"/>
          </p:cNvSpPr>
          <p:nvPr/>
        </p:nvSpPr>
        <p:spPr bwMode="auto">
          <a:xfrm>
            <a:off x="3352800" y="4777634"/>
            <a:ext cx="3835020" cy="63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7000"/>
              </a:lnSpc>
              <a:spcBef>
                <a:spcPts val="0"/>
              </a:spcBef>
              <a:spcAft>
                <a:spcPts val="800"/>
              </a:spcAft>
              <a:buFontTx/>
              <a:buNone/>
            </a:pPr>
            <a:r>
              <a:rPr lang="ar-IQ" sz="2400" dirty="0">
                <a:solidFill>
                  <a:srgbClr val="000000"/>
                </a:solidFill>
                <a:latin typeface="Calibri" panose="020F0502020204030204" pitchFamily="34" charset="0"/>
                <a:ea typeface="Calibri" panose="020F0502020204030204" pitchFamily="34" charset="0"/>
              </a:rPr>
              <a:t>ارض                          الملعب</a:t>
            </a:r>
            <a:endParaRPr lang="en-US" sz="2400" dirty="0">
              <a:solidFill>
                <a:srgbClr val="000000"/>
              </a:solidFill>
              <a:latin typeface="Calibri" panose="020F0502020204030204" pitchFamily="34" charset="0"/>
              <a:ea typeface="Calibri" panose="020F0502020204030204" pitchFamily="34" charset="0"/>
            </a:endParaRPr>
          </a:p>
        </p:txBody>
      </p:sp>
      <p:sp>
        <p:nvSpPr>
          <p:cNvPr id="18" name="Rectangle 3"/>
          <p:cNvSpPr txBox="1">
            <a:spLocks noChangeArrowheads="1"/>
          </p:cNvSpPr>
          <p:nvPr/>
        </p:nvSpPr>
        <p:spPr bwMode="auto">
          <a:xfrm>
            <a:off x="3048000" y="3442242"/>
            <a:ext cx="4571999" cy="46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7000"/>
              </a:lnSpc>
              <a:spcBef>
                <a:spcPts val="0"/>
              </a:spcBef>
              <a:spcAft>
                <a:spcPts val="800"/>
              </a:spcAft>
              <a:buFontTx/>
              <a:buNone/>
            </a:pPr>
            <a:r>
              <a:rPr lang="ar-IQ" sz="2400" dirty="0">
                <a:solidFill>
                  <a:srgbClr val="000000"/>
                </a:solidFill>
                <a:latin typeface="Calibri" panose="020F0502020204030204" pitchFamily="34" charset="0"/>
                <a:ea typeface="Calibri" panose="020F0502020204030204" pitchFamily="34" charset="0"/>
              </a:rPr>
              <a:t>المنطقــــــــــــــــــة   الحـــــــــــــــــــــــــرة</a:t>
            </a:r>
            <a:endParaRPr lang="en-US" sz="2400" dirty="0">
              <a:solidFill>
                <a:srgbClr val="000000"/>
              </a:solidFill>
              <a:latin typeface="Calibri" panose="020F0502020204030204" pitchFamily="34" charset="0"/>
              <a:ea typeface="Calibri" panose="020F0502020204030204" pitchFamily="34" charset="0"/>
            </a:endParaRPr>
          </a:p>
        </p:txBody>
      </p:sp>
      <p:sp>
        <p:nvSpPr>
          <p:cNvPr id="19" name="Rectangle 3"/>
          <p:cNvSpPr txBox="1">
            <a:spLocks noChangeArrowheads="1"/>
          </p:cNvSpPr>
          <p:nvPr/>
        </p:nvSpPr>
        <p:spPr bwMode="auto">
          <a:xfrm>
            <a:off x="3102307" y="6254121"/>
            <a:ext cx="4571999" cy="59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7000"/>
              </a:lnSpc>
              <a:spcBef>
                <a:spcPts val="0"/>
              </a:spcBef>
              <a:spcAft>
                <a:spcPts val="800"/>
              </a:spcAft>
              <a:buFontTx/>
              <a:buNone/>
            </a:pPr>
            <a:r>
              <a:rPr lang="ar-IQ" sz="2400" dirty="0">
                <a:solidFill>
                  <a:srgbClr val="000000"/>
                </a:solidFill>
                <a:latin typeface="Calibri" panose="020F0502020204030204" pitchFamily="34" charset="0"/>
                <a:ea typeface="Calibri" panose="020F0502020204030204" pitchFamily="34" charset="0"/>
              </a:rPr>
              <a:t>المنطقــــــــــــــــــة   الحـــــــــــــــــــــــــرة</a:t>
            </a:r>
            <a:endParaRPr lang="en-US" sz="2400" dirty="0">
              <a:solidFill>
                <a:srgbClr val="000000"/>
              </a:solidFill>
              <a:latin typeface="Calibri" panose="020F0502020204030204" pitchFamily="34" charset="0"/>
              <a:ea typeface="Calibri" panose="020F0502020204030204" pitchFamily="34" charset="0"/>
            </a:endParaRPr>
          </a:p>
        </p:txBody>
      </p:sp>
      <p:sp>
        <p:nvSpPr>
          <p:cNvPr id="20" name="Rectangle 3"/>
          <p:cNvSpPr txBox="1">
            <a:spLocks noChangeArrowheads="1"/>
          </p:cNvSpPr>
          <p:nvPr/>
        </p:nvSpPr>
        <p:spPr bwMode="auto">
          <a:xfrm rot="16200000">
            <a:off x="6743700" y="4914898"/>
            <a:ext cx="1981201"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7000"/>
              </a:lnSpc>
              <a:spcBef>
                <a:spcPts val="0"/>
              </a:spcBef>
              <a:spcAft>
                <a:spcPts val="800"/>
              </a:spcAft>
              <a:buFontTx/>
              <a:buNone/>
            </a:pPr>
            <a:r>
              <a:rPr lang="ar-IQ" sz="2400" dirty="0">
                <a:solidFill>
                  <a:srgbClr val="000000"/>
                </a:solidFill>
                <a:latin typeface="Calibri" panose="020F0502020204030204" pitchFamily="34" charset="0"/>
                <a:ea typeface="Calibri" panose="020F0502020204030204" pitchFamily="34" charset="0"/>
              </a:rPr>
              <a:t>المنطقــة   الحــرة</a:t>
            </a:r>
            <a:endParaRPr lang="en-US" sz="2400" dirty="0">
              <a:solidFill>
                <a:srgbClr val="000000"/>
              </a:solidFill>
              <a:latin typeface="Calibri" panose="020F0502020204030204" pitchFamily="34" charset="0"/>
              <a:ea typeface="Calibri" panose="020F0502020204030204" pitchFamily="34" charset="0"/>
            </a:endParaRPr>
          </a:p>
        </p:txBody>
      </p:sp>
      <p:sp>
        <p:nvSpPr>
          <p:cNvPr id="13" name="Rectangle 3"/>
          <p:cNvSpPr txBox="1">
            <a:spLocks noChangeArrowheads="1"/>
          </p:cNvSpPr>
          <p:nvPr/>
        </p:nvSpPr>
        <p:spPr bwMode="auto">
          <a:xfrm rot="16200000">
            <a:off x="1885480" y="5037293"/>
            <a:ext cx="2074550" cy="35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lnSpc>
                <a:spcPct val="107000"/>
              </a:lnSpc>
              <a:spcBef>
                <a:spcPts val="0"/>
              </a:spcBef>
              <a:spcAft>
                <a:spcPts val="800"/>
              </a:spcAft>
              <a:buFontTx/>
              <a:buNone/>
            </a:pPr>
            <a:r>
              <a:rPr lang="ar-IQ" sz="2400" dirty="0">
                <a:solidFill>
                  <a:srgbClr val="000000"/>
                </a:solidFill>
                <a:latin typeface="Calibri" panose="020F0502020204030204" pitchFamily="34" charset="0"/>
                <a:ea typeface="Calibri" panose="020F0502020204030204" pitchFamily="34" charset="0"/>
              </a:rPr>
              <a:t>المنطقــة   الحــرة</a:t>
            </a:r>
            <a:endParaRPr lang="en-US" sz="24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9311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1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7" grpId="0"/>
      <p:bldP spid="18" grpId="0"/>
      <p:bldP spid="19" grpId="0"/>
      <p:bldP spid="20"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2667000" y="86577"/>
            <a:ext cx="6273420" cy="954087"/>
          </a:xfrm>
        </p:spPr>
        <p:txBody>
          <a:bodyPr/>
          <a:lstStyle/>
          <a:p>
            <a:pPr marL="0" marR="0" rtl="1">
              <a:lnSpc>
                <a:spcPct val="107000"/>
              </a:lnSpc>
              <a:spcBef>
                <a:spcPts val="0"/>
              </a:spcBef>
              <a:spcAft>
                <a:spcPts val="800"/>
              </a:spcAft>
            </a:pPr>
            <a:r>
              <a:rPr lang="ar-IQ" dirty="0">
                <a:solidFill>
                  <a:schemeClr val="bg1"/>
                </a:solidFill>
                <a:latin typeface="Calibri" panose="020F0502020204030204" pitchFamily="34" charset="0"/>
                <a:ea typeface="Calibri" panose="020F0502020204030204" pitchFamily="34" charset="0"/>
                <a:cs typeface="Arial" panose="020B0604020202020204" pitchFamily="34" charset="0"/>
              </a:rPr>
              <a:t>فصل الأول : التجهيزات والأدوات</a:t>
            </a:r>
            <a:endParaRPr lang="en-US"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5" name="Rectangle 3"/>
          <p:cNvSpPr txBox="1">
            <a:spLocks noChangeArrowheads="1"/>
          </p:cNvSpPr>
          <p:nvPr/>
        </p:nvSpPr>
        <p:spPr bwMode="auto">
          <a:xfrm>
            <a:off x="0" y="1752600"/>
            <a:ext cx="7239000" cy="78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r" rtl="1">
              <a:lnSpc>
                <a:spcPct val="107000"/>
              </a:lnSpc>
              <a:spcBef>
                <a:spcPts val="0"/>
              </a:spcBef>
              <a:spcAft>
                <a:spcPts val="800"/>
              </a:spcAft>
              <a:buNone/>
            </a:pPr>
            <a:r>
              <a:rPr lang="ar-IQ" sz="2000" dirty="0">
                <a:latin typeface="Calibri" panose="020F0502020204030204" pitchFamily="34" charset="0"/>
                <a:ea typeface="Calibri" panose="020F0502020204030204" pitchFamily="34" charset="0"/>
                <a:cs typeface="Arial" panose="020B0604020202020204" pitchFamily="34" charset="0"/>
              </a:rPr>
              <a:t>أرض الملعب عبارة عن مستطيل مقاساته 18 م </a:t>
            </a:r>
            <a:r>
              <a:rPr lang="en-US" sz="2000" dirty="0">
                <a:latin typeface="Calibri" panose="020F0502020204030204" pitchFamily="34" charset="0"/>
                <a:ea typeface="Calibri" panose="020F0502020204030204" pitchFamily="34" charset="0"/>
                <a:cs typeface="Arial" panose="020B0604020202020204" pitchFamily="34" charset="0"/>
              </a:rPr>
              <a:t>x</a:t>
            </a:r>
            <a:r>
              <a:rPr lang="ar-IQ" sz="2000" dirty="0">
                <a:latin typeface="Calibri" panose="020F0502020204030204" pitchFamily="34" charset="0"/>
                <a:ea typeface="Calibri" panose="020F0502020204030204" pitchFamily="34" charset="0"/>
                <a:cs typeface="Arial" panose="020B0604020202020204" pitchFamily="34" charset="0"/>
              </a:rPr>
              <a:t> 9 امتار ومحاطة بمنطقة حرة لايقل عرضها عن 3 امتار من جميع الجوانب وبأرتفاع لايقل عن 7 امتار في بطولات محلية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1612" y="3543584"/>
            <a:ext cx="6019800" cy="3212246"/>
          </a:xfrm>
          <a:prstGeom prst="rect">
            <a:avLst/>
          </a:prstGeom>
        </p:spPr>
      </p:pic>
      <p:sp>
        <p:nvSpPr>
          <p:cNvPr id="9" name="Rectangle 3"/>
          <p:cNvSpPr txBox="1">
            <a:spLocks noChangeArrowheads="1"/>
          </p:cNvSpPr>
          <p:nvPr/>
        </p:nvSpPr>
        <p:spPr bwMode="auto">
          <a:xfrm>
            <a:off x="7086600" y="1828800"/>
            <a:ext cx="1937413" cy="82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Tx/>
              <a:buNone/>
            </a:pPr>
            <a:r>
              <a:rPr lang="ar-IQ" b="1" dirty="0">
                <a:solidFill>
                  <a:srgbClr val="FF0000"/>
                </a:solidFill>
              </a:rPr>
              <a:t>1-1 الأبــعاد</a:t>
            </a:r>
            <a:endParaRPr lang="en-US" b="1" dirty="0">
              <a:solidFill>
                <a:srgbClr val="FF0000"/>
              </a:solidFill>
            </a:endParaRPr>
          </a:p>
        </p:txBody>
      </p:sp>
      <p:sp>
        <p:nvSpPr>
          <p:cNvPr id="10" name="Rectangle 9"/>
          <p:cNvSpPr/>
          <p:nvPr/>
        </p:nvSpPr>
        <p:spPr>
          <a:xfrm>
            <a:off x="3886200" y="3704739"/>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2463288"/>
            <a:ext cx="8940420" cy="1080296"/>
          </a:xfrm>
          <a:prstGeom prst="rect">
            <a:avLst/>
          </a:prstGeom>
        </p:spPr>
        <p:txBody>
          <a:bodyPr wrap="square">
            <a:spAutoFit/>
          </a:bodyPr>
          <a:lstStyle/>
          <a:p>
            <a:pPr marL="0" marR="0" algn="r" rtl="1">
              <a:lnSpc>
                <a:spcPct val="107000"/>
              </a:lnSpc>
              <a:spcBef>
                <a:spcPts val="0"/>
              </a:spcBef>
              <a:spcAft>
                <a:spcPts val="800"/>
              </a:spcAft>
            </a:pPr>
            <a:r>
              <a:rPr lang="ar-IQ" sz="2000" dirty="0">
                <a:latin typeface="Calibri" panose="020F0502020204030204" pitchFamily="34" charset="0"/>
                <a:ea typeface="Calibri" panose="020F0502020204030204" pitchFamily="34" charset="0"/>
                <a:cs typeface="Arial" panose="020B0604020202020204" pitchFamily="34" charset="0"/>
              </a:rPr>
              <a:t>لكن لمسابقات الأتحاد الدولي للكرة الطائرة العالمية والرسمية, يجب أن لايقل قياس المنطقة الحرة عن 5 امتار من الخطوط الجانبية و 6.5 امتار من خطوط النهائية ويجب أن لايقل ارتفاع المجال الحر للعب عن 12.5 متر من مسطح اللعب.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Rectangle 3"/>
          <p:cNvSpPr txBox="1">
            <a:spLocks noChangeArrowheads="1"/>
          </p:cNvSpPr>
          <p:nvPr/>
        </p:nvSpPr>
        <p:spPr bwMode="auto">
          <a:xfrm>
            <a:off x="3200400" y="6324600"/>
            <a:ext cx="47876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rtl="1">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ar-IQ" sz="2000" dirty="0">
                <a:effectLst/>
                <a:latin typeface="Calibri" panose="020F0502020204030204" pitchFamily="34" charset="0"/>
                <a:ea typeface="Calibri" panose="020F0502020204030204" pitchFamily="34" charset="0"/>
                <a:cs typeface="Arial" panose="020B0604020202020204" pitchFamily="34" charset="0"/>
              </a:rPr>
              <a:t>18م</a:t>
            </a:r>
            <a:endParaRPr lang="ar-IQ" sz="2000" dirty="0">
              <a:latin typeface="Calibri" panose="020F0502020204030204" pitchFamily="34" charset="0"/>
              <a:ea typeface="Calibri" panose="020F0502020204030204" pitchFamily="34" charset="0"/>
              <a:cs typeface="Arial" panose="020B0604020202020204" pitchFamily="34" charset="0"/>
            </a:endParaRPr>
          </a:p>
          <a:p>
            <a:pPr marL="0" marR="0" indent="0" algn="ctr" rtl="1">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14" name="Straight Arrow Connector 13"/>
          <p:cNvCxnSpPr/>
          <p:nvPr/>
        </p:nvCxnSpPr>
        <p:spPr>
          <a:xfrm flipH="1">
            <a:off x="2819400" y="6324600"/>
            <a:ext cx="4787671" cy="0"/>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743200" y="4191000"/>
            <a:ext cx="1" cy="1981202"/>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
          <p:cNvSpPr txBox="1">
            <a:spLocks noChangeArrowheads="1"/>
          </p:cNvSpPr>
          <p:nvPr/>
        </p:nvSpPr>
        <p:spPr bwMode="auto">
          <a:xfrm>
            <a:off x="4914900" y="3619500"/>
            <a:ext cx="5333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rtl="1">
              <a:lnSpc>
                <a:spcPct val="107000"/>
              </a:lnSpc>
              <a:spcBef>
                <a:spcPts val="0"/>
              </a:spcBef>
              <a:spcAft>
                <a:spcPts val="800"/>
              </a:spcAft>
              <a:buNone/>
            </a:pPr>
            <a:r>
              <a:rPr lang="ar-IQ" sz="2000" dirty="0">
                <a:effectLst/>
                <a:latin typeface="Calibri" panose="020F0502020204030204" pitchFamily="34" charset="0"/>
                <a:ea typeface="Calibri" panose="020F0502020204030204" pitchFamily="34" charset="0"/>
                <a:cs typeface="Arial" panose="020B0604020202020204" pitchFamily="34" charset="0"/>
              </a:rPr>
              <a:t>5م</a:t>
            </a:r>
            <a:endParaRPr lang="ar-IQ" sz="2000" dirty="0">
              <a:latin typeface="Calibri" panose="020F0502020204030204" pitchFamily="34" charset="0"/>
              <a:ea typeface="Calibri" panose="020F0502020204030204" pitchFamily="34" charset="0"/>
              <a:cs typeface="Arial" panose="020B0604020202020204" pitchFamily="34" charset="0"/>
            </a:endParaRPr>
          </a:p>
          <a:p>
            <a:pPr marL="0" marR="0" indent="0" algn="ctr" rtl="1">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38" name="Straight Arrow Connector 37"/>
          <p:cNvCxnSpPr/>
          <p:nvPr/>
        </p:nvCxnSpPr>
        <p:spPr>
          <a:xfrm>
            <a:off x="5486400" y="3597970"/>
            <a:ext cx="0" cy="563969"/>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Rectangle 3"/>
          <p:cNvSpPr txBox="1">
            <a:spLocks noChangeArrowheads="1"/>
          </p:cNvSpPr>
          <p:nvPr/>
        </p:nvSpPr>
        <p:spPr bwMode="auto">
          <a:xfrm>
            <a:off x="7543800" y="4953000"/>
            <a:ext cx="62252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rtl="1">
              <a:lnSpc>
                <a:spcPct val="107000"/>
              </a:lnSpc>
              <a:spcBef>
                <a:spcPts val="0"/>
              </a:spcBef>
              <a:spcAft>
                <a:spcPts val="800"/>
              </a:spcAft>
              <a:buNone/>
            </a:pPr>
            <a:r>
              <a:rPr lang="ar-IQ" sz="2000" dirty="0">
                <a:effectLst/>
                <a:latin typeface="Calibri" panose="020F0502020204030204" pitchFamily="34" charset="0"/>
                <a:ea typeface="Calibri" panose="020F0502020204030204" pitchFamily="34" charset="0"/>
                <a:cs typeface="Arial" panose="020B0604020202020204" pitchFamily="34" charset="0"/>
              </a:rPr>
              <a:t>6.5م</a:t>
            </a:r>
            <a:endParaRPr lang="ar-IQ" sz="2000" dirty="0">
              <a:latin typeface="Calibri" panose="020F0502020204030204" pitchFamily="34" charset="0"/>
              <a:ea typeface="Calibri" panose="020F0502020204030204" pitchFamily="34" charset="0"/>
              <a:cs typeface="Arial" panose="020B0604020202020204" pitchFamily="34" charset="0"/>
            </a:endParaRPr>
          </a:p>
          <a:p>
            <a:pPr marL="0" marR="0" indent="0" algn="ctr" rtl="1">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7607070" y="5410200"/>
            <a:ext cx="546330" cy="0"/>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Rectangle 3"/>
          <p:cNvSpPr txBox="1">
            <a:spLocks noChangeArrowheads="1"/>
          </p:cNvSpPr>
          <p:nvPr/>
        </p:nvSpPr>
        <p:spPr bwMode="auto">
          <a:xfrm>
            <a:off x="2209800" y="5029200"/>
            <a:ext cx="52443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rtl="1">
              <a:lnSpc>
                <a:spcPct val="107000"/>
              </a:lnSpc>
              <a:spcBef>
                <a:spcPts val="0"/>
              </a:spcBef>
              <a:spcAft>
                <a:spcPts val="800"/>
              </a:spcAft>
              <a:buNone/>
            </a:pPr>
            <a:r>
              <a:rPr lang="ar-IQ" sz="2000" dirty="0">
                <a:effectLst/>
                <a:latin typeface="Calibri" panose="020F0502020204030204" pitchFamily="34" charset="0"/>
                <a:ea typeface="Calibri" panose="020F0502020204030204" pitchFamily="34" charset="0"/>
                <a:cs typeface="Arial" panose="020B0604020202020204" pitchFamily="34" charset="0"/>
              </a:rPr>
              <a:t>9 م</a:t>
            </a:r>
            <a:endParaRPr lang="ar-IQ" sz="2000" dirty="0">
              <a:latin typeface="Calibri" panose="020F0502020204030204" pitchFamily="34" charset="0"/>
              <a:ea typeface="Calibri" panose="020F0502020204030204" pitchFamily="34" charset="0"/>
              <a:cs typeface="Arial" panose="020B0604020202020204" pitchFamily="34" charset="0"/>
            </a:endParaRPr>
          </a:p>
          <a:p>
            <a:pPr marL="0" marR="0" indent="0" algn="ctr" rtl="1">
              <a:lnSpc>
                <a:spcPct val="107000"/>
              </a:lnSpc>
              <a:spcBef>
                <a:spcPts val="0"/>
              </a:spcBef>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15175" y="5410200"/>
            <a:ext cx="2063507"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374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6" grpId="0"/>
      <p:bldP spid="21" grpId="0"/>
      <p:bldP spid="37" grpId="0"/>
      <p:bldP spid="41"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15000" y="86577"/>
            <a:ext cx="3225420" cy="954087"/>
          </a:xfrm>
        </p:spPr>
        <p:txBody>
          <a:bodyPr/>
          <a:lstStyle/>
          <a:p>
            <a:pPr lvl="0" algn="r"/>
            <a:r>
              <a:rPr lang="ar-IQ" sz="2800" b="1" dirty="0">
                <a:solidFill>
                  <a:schemeClr val="bg1"/>
                </a:solidFill>
                <a:latin typeface="Arial" panose="020B0604020202020204" pitchFamily="34" charset="0"/>
              </a:rPr>
              <a:t>3-1 الخطوط على الملعب</a:t>
            </a:r>
            <a:endParaRPr lang="en-US" sz="2800" b="1" dirty="0">
              <a:solidFill>
                <a:schemeClr val="bg1"/>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5" name="Rectangle 3"/>
          <p:cNvSpPr txBox="1">
            <a:spLocks noChangeArrowheads="1"/>
          </p:cNvSpPr>
          <p:nvPr/>
        </p:nvSpPr>
        <p:spPr bwMode="auto">
          <a:xfrm>
            <a:off x="159224" y="1810674"/>
            <a:ext cx="8781196" cy="78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IQ" sz="2400" dirty="0">
                <a:latin typeface="SimplifiedArabic"/>
              </a:rPr>
              <a:t>1- </a:t>
            </a:r>
            <a:r>
              <a:rPr lang="ar-IQ" sz="2400" b="1" dirty="0">
                <a:latin typeface="SimplifiedArabic"/>
              </a:rPr>
              <a:t>عرض الخطوط : </a:t>
            </a:r>
            <a:r>
              <a:rPr lang="ar-DZ" sz="2400" dirty="0">
                <a:latin typeface="SimplifiedArabic"/>
              </a:rPr>
              <a:t>جميع الخطوط بعرض 5سم ويجب أن تكون بلون فاتح الذي يختلف عن لون</a:t>
            </a:r>
            <a:r>
              <a:rPr lang="ar-IQ" sz="2400" dirty="0">
                <a:latin typeface="SimplifiedArabic"/>
              </a:rPr>
              <a:t> </a:t>
            </a:r>
            <a:r>
              <a:rPr lang="ar-DZ" sz="2400" dirty="0">
                <a:latin typeface="SimplifiedArabic"/>
              </a:rPr>
              <a:t>الأرض وأية خطوط أخرى.</a:t>
            </a:r>
            <a:endParaRPr lang="en-US" sz="2400" dirty="0">
              <a:solidFill>
                <a:srgbClr val="000000"/>
              </a:solidFill>
              <a:latin typeface="Calibri" panose="020F0502020204030204" pitchFamily="34" charset="0"/>
              <a:ea typeface="Calibri" panose="020F0502020204030204" pitchFamily="34" charset="0"/>
            </a:endParaRPr>
          </a:p>
        </p:txBody>
      </p:sp>
      <p:sp>
        <p:nvSpPr>
          <p:cNvPr id="17" name="Rectangle 3"/>
          <p:cNvSpPr txBox="1">
            <a:spLocks noChangeArrowheads="1"/>
          </p:cNvSpPr>
          <p:nvPr/>
        </p:nvSpPr>
        <p:spPr bwMode="auto">
          <a:xfrm>
            <a:off x="3048000" y="2590800"/>
            <a:ext cx="589242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IQ" sz="2400" dirty="0">
                <a:solidFill>
                  <a:srgbClr val="000000"/>
                </a:solidFill>
                <a:latin typeface="SimplifiedArabic,Bold"/>
              </a:rPr>
              <a:t>2- </a:t>
            </a:r>
            <a:r>
              <a:rPr lang="ar-IQ" sz="2400" b="1" dirty="0">
                <a:solidFill>
                  <a:srgbClr val="000000"/>
                </a:solidFill>
                <a:latin typeface="SimplifiedArabic,Bold"/>
              </a:rPr>
              <a:t>الخطوط الحدودية </a:t>
            </a:r>
            <a:r>
              <a:rPr lang="ar-IQ" sz="2400" dirty="0">
                <a:solidFill>
                  <a:srgbClr val="000000"/>
                </a:solidFill>
                <a:latin typeface="SimplifiedArabic,Bold"/>
              </a:rPr>
              <a:t>: </a:t>
            </a:r>
            <a:r>
              <a:rPr lang="ar-DZ" sz="2400" dirty="0">
                <a:latin typeface="SimplifiedArabic"/>
              </a:rPr>
              <a:t>يحدد الملعب بخطين جانبيين</a:t>
            </a:r>
            <a:r>
              <a:rPr lang="ar-IQ" sz="2400" dirty="0">
                <a:latin typeface="SimplifiedArabic"/>
              </a:rPr>
              <a:t> </a:t>
            </a:r>
            <a:r>
              <a:rPr lang="ar-DZ" sz="2400" dirty="0">
                <a:latin typeface="SimplifiedArabic"/>
              </a:rPr>
              <a:t>خطين للنهاية ويرسم كل من خطي الجانب</a:t>
            </a:r>
            <a:r>
              <a:rPr lang="ar-IQ" sz="2400" dirty="0">
                <a:latin typeface="SimplifiedArabic"/>
              </a:rPr>
              <a:t> </a:t>
            </a:r>
            <a:r>
              <a:rPr lang="ar-DZ" sz="2400" dirty="0">
                <a:latin typeface="SimplifiedArabic"/>
              </a:rPr>
              <a:t>والنهاية داخل أبعاد</a:t>
            </a:r>
            <a:r>
              <a:rPr lang="ar-IQ" sz="2400" dirty="0">
                <a:latin typeface="SimplifiedArabic"/>
              </a:rPr>
              <a:t> أ</a:t>
            </a:r>
            <a:r>
              <a:rPr lang="ar-DZ" sz="2400" dirty="0">
                <a:latin typeface="SimplifiedArabic"/>
              </a:rPr>
              <a:t>رض اللعب.</a:t>
            </a:r>
            <a:r>
              <a:rPr lang="ar-DZ" sz="2400" dirty="0">
                <a:solidFill>
                  <a:srgbClr val="000000"/>
                </a:solidFill>
                <a:latin typeface="SimplifiedArabic,Bold"/>
              </a:rPr>
              <a:t>.</a:t>
            </a:r>
            <a:endParaRPr lang="en-US" sz="2400" dirty="0">
              <a:solidFill>
                <a:srgbClr val="000000"/>
              </a:solidFill>
              <a:latin typeface="Calibri" panose="020F0502020204030204" pitchFamily="34" charset="0"/>
              <a:ea typeface="Calibri" panose="020F0502020204030204" pitchFamily="34" charset="0"/>
            </a:endParaRPr>
          </a:p>
        </p:txBody>
      </p:sp>
      <p:sp>
        <p:nvSpPr>
          <p:cNvPr id="19" name="Rectangle 3"/>
          <p:cNvSpPr txBox="1">
            <a:spLocks noChangeArrowheads="1"/>
          </p:cNvSpPr>
          <p:nvPr/>
        </p:nvSpPr>
        <p:spPr bwMode="auto">
          <a:xfrm>
            <a:off x="3048000" y="5562600"/>
            <a:ext cx="5907660" cy="114300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IQ" sz="2400" b="1" dirty="0">
                <a:latin typeface="SimplifiedArabic,Bold"/>
              </a:rPr>
              <a:t>4- </a:t>
            </a:r>
            <a:r>
              <a:rPr lang="ar-DZ" sz="2400" b="1" dirty="0">
                <a:latin typeface="SimplifiedArabic,Bold"/>
              </a:rPr>
              <a:t>خط الهجوم</a:t>
            </a:r>
            <a:r>
              <a:rPr lang="ar-IQ" sz="2400" b="1" dirty="0">
                <a:latin typeface="SimplifiedArabic,Bold"/>
              </a:rPr>
              <a:t> : </a:t>
            </a:r>
            <a:r>
              <a:rPr lang="ar-DZ" sz="2400" dirty="0">
                <a:latin typeface="SimplifiedArabic"/>
              </a:rPr>
              <a:t>تتحدد المنطقة الأمامية في كل ملعب بخط الهجوم الذي ينتهي حده بثلاثة</a:t>
            </a:r>
            <a:r>
              <a:rPr lang="ar-IQ" sz="2400" dirty="0">
                <a:latin typeface="SimplifiedArabic"/>
              </a:rPr>
              <a:t> </a:t>
            </a:r>
            <a:r>
              <a:rPr lang="ar-DZ" sz="2400" dirty="0">
                <a:latin typeface="SimplifiedArabic"/>
              </a:rPr>
              <a:t>أمتارخلف محورخط</a:t>
            </a:r>
            <a:r>
              <a:rPr lang="ar-IQ" sz="2400" dirty="0">
                <a:latin typeface="SimplifiedArabic"/>
              </a:rPr>
              <a:t> ال</a:t>
            </a:r>
            <a:r>
              <a:rPr lang="ar-DZ" sz="2400" dirty="0">
                <a:latin typeface="SimplifiedArabic"/>
              </a:rPr>
              <a:t>منتصف.</a:t>
            </a:r>
            <a:endParaRPr lang="en-US" sz="2400" b="1" dirty="0">
              <a:solidFill>
                <a:srgbClr val="FF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224" y="3200400"/>
            <a:ext cx="2888776" cy="3581400"/>
          </a:xfrm>
          <a:prstGeom prst="rect">
            <a:avLst/>
          </a:prstGeom>
        </p:spPr>
      </p:pic>
      <p:cxnSp>
        <p:nvCxnSpPr>
          <p:cNvPr id="8" name="Straight Connector 7"/>
          <p:cNvCxnSpPr/>
          <p:nvPr/>
        </p:nvCxnSpPr>
        <p:spPr>
          <a:xfrm>
            <a:off x="2438400" y="3581400"/>
            <a:ext cx="0" cy="2819400"/>
          </a:xfrm>
          <a:prstGeom prst="line">
            <a:avLst/>
          </a:prstGeom>
          <a:ln w="57150">
            <a:solidFill>
              <a:srgbClr val="F13B1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3581400"/>
            <a:ext cx="0" cy="2819400"/>
          </a:xfrm>
          <a:prstGeom prst="line">
            <a:avLst/>
          </a:prstGeom>
          <a:ln w="57150">
            <a:solidFill>
              <a:srgbClr val="F13B1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09600" y="3581400"/>
            <a:ext cx="1828800" cy="0"/>
          </a:xfrm>
          <a:prstGeom prst="line">
            <a:avLst/>
          </a:prstGeom>
          <a:ln w="57150">
            <a:solidFill>
              <a:srgbClr val="F13B1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09600" y="6400800"/>
            <a:ext cx="1828800" cy="0"/>
          </a:xfrm>
          <a:prstGeom prst="line">
            <a:avLst/>
          </a:prstGeom>
          <a:ln w="57150">
            <a:solidFill>
              <a:srgbClr val="F13B17"/>
            </a:solidFill>
          </a:ln>
        </p:spPr>
        <p:style>
          <a:lnRef idx="1">
            <a:schemeClr val="accent1"/>
          </a:lnRef>
          <a:fillRef idx="0">
            <a:schemeClr val="accent1"/>
          </a:fillRef>
          <a:effectRef idx="0">
            <a:schemeClr val="accent1"/>
          </a:effectRef>
          <a:fontRef idx="minor">
            <a:schemeClr val="tx1"/>
          </a:fontRef>
        </p:style>
      </p:cxnSp>
      <p:sp>
        <p:nvSpPr>
          <p:cNvPr id="20" name="Rectangle 3"/>
          <p:cNvSpPr txBox="1">
            <a:spLocks noChangeArrowheads="1"/>
          </p:cNvSpPr>
          <p:nvPr/>
        </p:nvSpPr>
        <p:spPr bwMode="auto">
          <a:xfrm>
            <a:off x="2971800" y="3733800"/>
            <a:ext cx="596862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IQ" sz="2400" dirty="0">
                <a:solidFill>
                  <a:srgbClr val="000000"/>
                </a:solidFill>
                <a:latin typeface="SimplifiedArabic,Bold"/>
              </a:rPr>
              <a:t>3- </a:t>
            </a:r>
            <a:r>
              <a:rPr lang="ar-IQ" sz="2400" b="1" dirty="0">
                <a:solidFill>
                  <a:srgbClr val="000000"/>
                </a:solidFill>
                <a:latin typeface="SimplifiedArabic,Bold"/>
              </a:rPr>
              <a:t>خط المنتصف </a:t>
            </a:r>
            <a:r>
              <a:rPr lang="ar-IQ" sz="2400" dirty="0">
                <a:solidFill>
                  <a:srgbClr val="000000"/>
                </a:solidFill>
                <a:latin typeface="SimplifiedArabic,Bold"/>
              </a:rPr>
              <a:t>: يقسم محور خط المنتصف أرض الملعب إلى ملعبين متساويين بقياس 9</a:t>
            </a:r>
            <a:r>
              <a:rPr lang="en-US" sz="2400" dirty="0">
                <a:solidFill>
                  <a:srgbClr val="000000"/>
                </a:solidFill>
                <a:latin typeface="SimplifiedArabic,Bold"/>
              </a:rPr>
              <a:t> x </a:t>
            </a:r>
            <a:r>
              <a:rPr lang="ar-IQ" sz="2400" dirty="0">
                <a:solidFill>
                  <a:srgbClr val="000000"/>
                </a:solidFill>
                <a:latin typeface="SimplifiedArabic,Bold"/>
              </a:rPr>
              <a:t>9 أمتار لكل منهما، وعلى كل حال، يعتبر العرض الكلي للخط مختصاً للملعبين التساوي ويمتد هذا الخط أسفل الشبكة من الخط الجانبي إلى الخط الجانبي</a:t>
            </a:r>
            <a:endParaRPr lang="en-US" sz="2400" dirty="0">
              <a:solidFill>
                <a:srgbClr val="000000"/>
              </a:solidFill>
              <a:latin typeface="Calibri" panose="020F0502020204030204" pitchFamily="34" charset="0"/>
              <a:ea typeface="Calibri" panose="020F0502020204030204" pitchFamily="34" charset="0"/>
            </a:endParaRPr>
          </a:p>
        </p:txBody>
      </p:sp>
      <p:cxnSp>
        <p:nvCxnSpPr>
          <p:cNvPr id="21" name="Straight Connector 20"/>
          <p:cNvCxnSpPr/>
          <p:nvPr/>
        </p:nvCxnSpPr>
        <p:spPr>
          <a:xfrm flipH="1">
            <a:off x="609600" y="4953000"/>
            <a:ext cx="1828800" cy="0"/>
          </a:xfrm>
          <a:prstGeom prst="line">
            <a:avLst/>
          </a:prstGeom>
          <a:ln w="57150">
            <a:solidFill>
              <a:srgbClr val="F13B1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28600" y="4495799"/>
            <a:ext cx="2590800" cy="1"/>
          </a:xfrm>
          <a:prstGeom prst="line">
            <a:avLst/>
          </a:prstGeom>
          <a:ln w="57150">
            <a:solidFill>
              <a:srgbClr val="F13B17"/>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04800" y="5410200"/>
            <a:ext cx="2514600" cy="0"/>
          </a:xfrm>
          <a:prstGeom prst="line">
            <a:avLst/>
          </a:prstGeom>
          <a:ln w="57150">
            <a:solidFill>
              <a:srgbClr val="F13B17"/>
            </a:solidFill>
          </a:ln>
        </p:spPr>
        <p:style>
          <a:lnRef idx="1">
            <a:schemeClr val="accent1"/>
          </a:lnRef>
          <a:fillRef idx="0">
            <a:schemeClr val="accent1"/>
          </a:fillRef>
          <a:effectRef idx="0">
            <a:schemeClr val="accent1"/>
          </a:effectRef>
          <a:fontRef idx="minor">
            <a:schemeClr val="tx1"/>
          </a:fontRef>
        </p:style>
      </p:cxnSp>
      <p:sp>
        <p:nvSpPr>
          <p:cNvPr id="32" name="Rectangle 2"/>
          <p:cNvSpPr txBox="1">
            <a:spLocks noChangeArrowheads="1"/>
          </p:cNvSpPr>
          <p:nvPr/>
        </p:nvSpPr>
        <p:spPr bwMode="auto">
          <a:xfrm>
            <a:off x="1054290" y="3156189"/>
            <a:ext cx="939420" cy="37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1800" b="1" dirty="0">
                <a:solidFill>
                  <a:schemeClr val="tx1"/>
                </a:solidFill>
                <a:latin typeface="Arial" panose="020B0604020202020204" pitchFamily="34" charset="0"/>
              </a:rPr>
              <a:t>خط نهاية</a:t>
            </a:r>
            <a:endParaRPr lang="en-US" sz="1800" b="1" dirty="0">
              <a:solidFill>
                <a:schemeClr val="tx1"/>
              </a:solidFill>
              <a:latin typeface="Arial" panose="020B0604020202020204" pitchFamily="34" charset="0"/>
            </a:endParaRPr>
          </a:p>
        </p:txBody>
      </p:sp>
      <p:sp>
        <p:nvSpPr>
          <p:cNvPr id="33" name="Rectangle 2"/>
          <p:cNvSpPr txBox="1">
            <a:spLocks noChangeArrowheads="1"/>
          </p:cNvSpPr>
          <p:nvPr/>
        </p:nvSpPr>
        <p:spPr bwMode="auto">
          <a:xfrm>
            <a:off x="920687" y="6400800"/>
            <a:ext cx="939420" cy="37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1800" b="1" dirty="0">
                <a:solidFill>
                  <a:schemeClr val="tx1"/>
                </a:solidFill>
                <a:latin typeface="Arial" panose="020B0604020202020204" pitchFamily="34" charset="0"/>
              </a:rPr>
              <a:t>خط نهاية</a:t>
            </a:r>
            <a:endParaRPr lang="en-US" sz="1800" b="1" dirty="0">
              <a:solidFill>
                <a:schemeClr val="tx1"/>
              </a:solidFill>
              <a:latin typeface="Arial" panose="020B0604020202020204" pitchFamily="34" charset="0"/>
            </a:endParaRPr>
          </a:p>
        </p:txBody>
      </p:sp>
      <p:sp>
        <p:nvSpPr>
          <p:cNvPr id="34" name="Rectangle 2"/>
          <p:cNvSpPr txBox="1">
            <a:spLocks noChangeArrowheads="1"/>
          </p:cNvSpPr>
          <p:nvPr/>
        </p:nvSpPr>
        <p:spPr bwMode="auto">
          <a:xfrm>
            <a:off x="762001" y="5410200"/>
            <a:ext cx="1168019" cy="37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1800" b="1" dirty="0">
                <a:solidFill>
                  <a:schemeClr val="tx1"/>
                </a:solidFill>
                <a:latin typeface="Arial" panose="020B0604020202020204" pitchFamily="34" charset="0"/>
              </a:rPr>
              <a:t>خط الهجوم</a:t>
            </a:r>
            <a:endParaRPr lang="en-US" sz="1800" b="1" dirty="0">
              <a:solidFill>
                <a:schemeClr val="tx1"/>
              </a:solidFill>
              <a:latin typeface="Arial" panose="020B0604020202020204" pitchFamily="34" charset="0"/>
            </a:endParaRPr>
          </a:p>
        </p:txBody>
      </p:sp>
      <p:sp>
        <p:nvSpPr>
          <p:cNvPr id="35" name="Rectangle 2"/>
          <p:cNvSpPr txBox="1">
            <a:spLocks noChangeArrowheads="1"/>
          </p:cNvSpPr>
          <p:nvPr/>
        </p:nvSpPr>
        <p:spPr bwMode="auto">
          <a:xfrm>
            <a:off x="914401" y="4572000"/>
            <a:ext cx="1168019" cy="37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1800" b="1" dirty="0">
                <a:solidFill>
                  <a:schemeClr val="tx1"/>
                </a:solidFill>
                <a:latin typeface="Arial" panose="020B0604020202020204" pitchFamily="34" charset="0"/>
              </a:rPr>
              <a:t>خط المنتصف</a:t>
            </a:r>
            <a:endParaRPr lang="en-US" sz="1800" b="1" dirty="0">
              <a:solidFill>
                <a:schemeClr val="tx1"/>
              </a:solidFill>
              <a:latin typeface="Arial" panose="020B0604020202020204" pitchFamily="34" charset="0"/>
            </a:endParaRPr>
          </a:p>
        </p:txBody>
      </p:sp>
      <p:sp>
        <p:nvSpPr>
          <p:cNvPr id="36" name="Rectangle 2"/>
          <p:cNvSpPr txBox="1">
            <a:spLocks noChangeArrowheads="1"/>
          </p:cNvSpPr>
          <p:nvPr/>
        </p:nvSpPr>
        <p:spPr bwMode="auto">
          <a:xfrm>
            <a:off x="816657" y="4038600"/>
            <a:ext cx="1168019" cy="37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1800" b="1" dirty="0">
                <a:solidFill>
                  <a:schemeClr val="tx1"/>
                </a:solidFill>
                <a:latin typeface="Arial" panose="020B0604020202020204" pitchFamily="34" charset="0"/>
              </a:rPr>
              <a:t>خط الهجوم</a:t>
            </a:r>
            <a:endParaRPr lang="en-US" sz="18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1959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1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1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100"/>
                                  </p:stCondLst>
                                  <p:childTnLst>
                                    <p:set>
                                      <p:cBhvr>
                                        <p:cTn id="16" dur="1" fill="hold">
                                          <p:stCondLst>
                                            <p:cond delay="0"/>
                                          </p:stCondLst>
                                        </p:cTn>
                                        <p:tgtEl>
                                          <p:spTgt spid="8"/>
                                        </p:tgtEl>
                                        <p:attrNameLst>
                                          <p:attrName>style.visibility</p:attrName>
                                        </p:attrNameLst>
                                      </p:cBhvr>
                                      <p:to>
                                        <p:strVal val="visible"/>
                                      </p:to>
                                    </p:set>
                                    <p:anim calcmode="lin" valueType="num">
                                      <p:cBhvr>
                                        <p:cTn id="17" dur="2900" fill="hold"/>
                                        <p:tgtEl>
                                          <p:spTgt spid="8"/>
                                        </p:tgtEl>
                                        <p:attrNameLst>
                                          <p:attrName>ppt_w</p:attrName>
                                        </p:attrNameLst>
                                      </p:cBhvr>
                                      <p:tavLst>
                                        <p:tav tm="0">
                                          <p:val>
                                            <p:fltVal val="0"/>
                                          </p:val>
                                        </p:tav>
                                        <p:tav tm="100000">
                                          <p:val>
                                            <p:strVal val="#ppt_w"/>
                                          </p:val>
                                        </p:tav>
                                      </p:tavLst>
                                    </p:anim>
                                    <p:anim calcmode="lin" valueType="num">
                                      <p:cBhvr>
                                        <p:cTn id="18" dur="2900" fill="hold"/>
                                        <p:tgtEl>
                                          <p:spTgt spid="8"/>
                                        </p:tgtEl>
                                        <p:attrNameLst>
                                          <p:attrName>ppt_h</p:attrName>
                                        </p:attrNameLst>
                                      </p:cBhvr>
                                      <p:tavLst>
                                        <p:tav tm="0">
                                          <p:val>
                                            <p:fltVal val="0"/>
                                          </p:val>
                                        </p:tav>
                                        <p:tav tm="100000">
                                          <p:val>
                                            <p:strVal val="#ppt_h"/>
                                          </p:val>
                                        </p:tav>
                                      </p:tavLst>
                                    </p:anim>
                                    <p:animEffect transition="in" filter="fade">
                                      <p:cBhvr>
                                        <p:cTn id="19" dur="2900"/>
                                        <p:tgtEl>
                                          <p:spTgt spid="8"/>
                                        </p:tgtEl>
                                      </p:cBhvr>
                                    </p:animEffect>
                                  </p:childTnLst>
                                </p:cTn>
                              </p:par>
                              <p:par>
                                <p:cTn id="20" presetID="53" presetClass="entr" presetSubtype="16" fill="hold" nodeType="withEffect">
                                  <p:stCondLst>
                                    <p:cond delay="1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2900" fill="hold"/>
                                        <p:tgtEl>
                                          <p:spTgt spid="13"/>
                                        </p:tgtEl>
                                        <p:attrNameLst>
                                          <p:attrName>ppt_w</p:attrName>
                                        </p:attrNameLst>
                                      </p:cBhvr>
                                      <p:tavLst>
                                        <p:tav tm="0">
                                          <p:val>
                                            <p:fltVal val="0"/>
                                          </p:val>
                                        </p:tav>
                                        <p:tav tm="100000">
                                          <p:val>
                                            <p:strVal val="#ppt_w"/>
                                          </p:val>
                                        </p:tav>
                                      </p:tavLst>
                                    </p:anim>
                                    <p:anim calcmode="lin" valueType="num">
                                      <p:cBhvr>
                                        <p:cTn id="23" dur="2900" fill="hold"/>
                                        <p:tgtEl>
                                          <p:spTgt spid="13"/>
                                        </p:tgtEl>
                                        <p:attrNameLst>
                                          <p:attrName>ppt_h</p:attrName>
                                        </p:attrNameLst>
                                      </p:cBhvr>
                                      <p:tavLst>
                                        <p:tav tm="0">
                                          <p:val>
                                            <p:fltVal val="0"/>
                                          </p:val>
                                        </p:tav>
                                        <p:tav tm="100000">
                                          <p:val>
                                            <p:strVal val="#ppt_h"/>
                                          </p:val>
                                        </p:tav>
                                      </p:tavLst>
                                    </p:anim>
                                    <p:animEffect transition="in" filter="fade">
                                      <p:cBhvr>
                                        <p:cTn id="24" dur="29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3200" fill="hold"/>
                                        <p:tgtEl>
                                          <p:spTgt spid="33"/>
                                        </p:tgtEl>
                                        <p:attrNameLst>
                                          <p:attrName>ppt_w</p:attrName>
                                        </p:attrNameLst>
                                      </p:cBhvr>
                                      <p:tavLst>
                                        <p:tav tm="0">
                                          <p:val>
                                            <p:fltVal val="0"/>
                                          </p:val>
                                        </p:tav>
                                        <p:tav tm="100000">
                                          <p:val>
                                            <p:strVal val="#ppt_w"/>
                                          </p:val>
                                        </p:tav>
                                      </p:tavLst>
                                    </p:anim>
                                    <p:anim calcmode="lin" valueType="num">
                                      <p:cBhvr>
                                        <p:cTn id="30" dur="3200" fill="hold"/>
                                        <p:tgtEl>
                                          <p:spTgt spid="33"/>
                                        </p:tgtEl>
                                        <p:attrNameLst>
                                          <p:attrName>ppt_h</p:attrName>
                                        </p:attrNameLst>
                                      </p:cBhvr>
                                      <p:tavLst>
                                        <p:tav tm="0">
                                          <p:val>
                                            <p:fltVal val="0"/>
                                          </p:val>
                                        </p:tav>
                                        <p:tav tm="100000">
                                          <p:val>
                                            <p:strVal val="#ppt_h"/>
                                          </p:val>
                                        </p:tav>
                                      </p:tavLst>
                                    </p:anim>
                                    <p:animEffect transition="in" filter="fade">
                                      <p:cBhvr>
                                        <p:cTn id="31" dur="3200"/>
                                        <p:tgtEl>
                                          <p:spTgt spid="33"/>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3000" fill="hold"/>
                                        <p:tgtEl>
                                          <p:spTgt spid="18"/>
                                        </p:tgtEl>
                                        <p:attrNameLst>
                                          <p:attrName>ppt_w</p:attrName>
                                        </p:attrNameLst>
                                      </p:cBhvr>
                                      <p:tavLst>
                                        <p:tav tm="0">
                                          <p:val>
                                            <p:fltVal val="0"/>
                                          </p:val>
                                        </p:tav>
                                        <p:tav tm="100000">
                                          <p:val>
                                            <p:strVal val="#ppt_w"/>
                                          </p:val>
                                        </p:tav>
                                      </p:tavLst>
                                    </p:anim>
                                    <p:anim calcmode="lin" valueType="num">
                                      <p:cBhvr>
                                        <p:cTn id="35" dur="3000" fill="hold"/>
                                        <p:tgtEl>
                                          <p:spTgt spid="18"/>
                                        </p:tgtEl>
                                        <p:attrNameLst>
                                          <p:attrName>ppt_h</p:attrName>
                                        </p:attrNameLst>
                                      </p:cBhvr>
                                      <p:tavLst>
                                        <p:tav tm="0">
                                          <p:val>
                                            <p:fltVal val="0"/>
                                          </p:val>
                                        </p:tav>
                                        <p:tav tm="100000">
                                          <p:val>
                                            <p:strVal val="#ppt_h"/>
                                          </p:val>
                                        </p:tav>
                                      </p:tavLst>
                                    </p:anim>
                                    <p:animEffect transition="in" filter="fade">
                                      <p:cBhvr>
                                        <p:cTn id="36" dur="3000"/>
                                        <p:tgtEl>
                                          <p:spTgt spid="18"/>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3200" fill="hold"/>
                                        <p:tgtEl>
                                          <p:spTgt spid="14"/>
                                        </p:tgtEl>
                                        <p:attrNameLst>
                                          <p:attrName>ppt_w</p:attrName>
                                        </p:attrNameLst>
                                      </p:cBhvr>
                                      <p:tavLst>
                                        <p:tav tm="0">
                                          <p:val>
                                            <p:fltVal val="0"/>
                                          </p:val>
                                        </p:tav>
                                        <p:tav tm="100000">
                                          <p:val>
                                            <p:strVal val="#ppt_w"/>
                                          </p:val>
                                        </p:tav>
                                      </p:tavLst>
                                    </p:anim>
                                    <p:anim calcmode="lin" valueType="num">
                                      <p:cBhvr>
                                        <p:cTn id="40" dur="3200" fill="hold"/>
                                        <p:tgtEl>
                                          <p:spTgt spid="14"/>
                                        </p:tgtEl>
                                        <p:attrNameLst>
                                          <p:attrName>ppt_h</p:attrName>
                                        </p:attrNameLst>
                                      </p:cBhvr>
                                      <p:tavLst>
                                        <p:tav tm="0">
                                          <p:val>
                                            <p:fltVal val="0"/>
                                          </p:val>
                                        </p:tav>
                                        <p:tav tm="100000">
                                          <p:val>
                                            <p:strVal val="#ppt_h"/>
                                          </p:val>
                                        </p:tav>
                                      </p:tavLst>
                                    </p:anim>
                                    <p:animEffect transition="in" filter="fade">
                                      <p:cBhvr>
                                        <p:cTn id="41" dur="3200"/>
                                        <p:tgtEl>
                                          <p:spTgt spid="1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2800" fill="hold"/>
                                        <p:tgtEl>
                                          <p:spTgt spid="32"/>
                                        </p:tgtEl>
                                        <p:attrNameLst>
                                          <p:attrName>ppt_w</p:attrName>
                                        </p:attrNameLst>
                                      </p:cBhvr>
                                      <p:tavLst>
                                        <p:tav tm="0">
                                          <p:val>
                                            <p:fltVal val="0"/>
                                          </p:val>
                                        </p:tav>
                                        <p:tav tm="100000">
                                          <p:val>
                                            <p:strVal val="#ppt_w"/>
                                          </p:val>
                                        </p:tav>
                                      </p:tavLst>
                                    </p:anim>
                                    <p:anim calcmode="lin" valueType="num">
                                      <p:cBhvr>
                                        <p:cTn id="45" dur="2800" fill="hold"/>
                                        <p:tgtEl>
                                          <p:spTgt spid="32"/>
                                        </p:tgtEl>
                                        <p:attrNameLst>
                                          <p:attrName>ppt_h</p:attrName>
                                        </p:attrNameLst>
                                      </p:cBhvr>
                                      <p:tavLst>
                                        <p:tav tm="0">
                                          <p:val>
                                            <p:fltVal val="0"/>
                                          </p:val>
                                        </p:tav>
                                        <p:tav tm="100000">
                                          <p:val>
                                            <p:strVal val="#ppt_h"/>
                                          </p:val>
                                        </p:tav>
                                      </p:tavLst>
                                    </p:anim>
                                    <p:animEffect transition="in" filter="fade">
                                      <p:cBhvr>
                                        <p:cTn id="46" dur="28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700" fill="hold"/>
                                        <p:tgtEl>
                                          <p:spTgt spid="20"/>
                                        </p:tgtEl>
                                        <p:attrNameLst>
                                          <p:attrName>ppt_w</p:attrName>
                                        </p:attrNameLst>
                                      </p:cBhvr>
                                      <p:tavLst>
                                        <p:tav tm="0">
                                          <p:val>
                                            <p:fltVal val="0"/>
                                          </p:val>
                                        </p:tav>
                                        <p:tav tm="100000">
                                          <p:val>
                                            <p:strVal val="#ppt_w"/>
                                          </p:val>
                                        </p:tav>
                                      </p:tavLst>
                                    </p:anim>
                                    <p:anim calcmode="lin" valueType="num">
                                      <p:cBhvr>
                                        <p:cTn id="52" dur="2700" fill="hold"/>
                                        <p:tgtEl>
                                          <p:spTgt spid="20"/>
                                        </p:tgtEl>
                                        <p:attrNameLst>
                                          <p:attrName>ppt_h</p:attrName>
                                        </p:attrNameLst>
                                      </p:cBhvr>
                                      <p:tavLst>
                                        <p:tav tm="0">
                                          <p:val>
                                            <p:fltVal val="0"/>
                                          </p:val>
                                        </p:tav>
                                        <p:tav tm="100000">
                                          <p:val>
                                            <p:strVal val="#ppt_h"/>
                                          </p:val>
                                        </p:tav>
                                      </p:tavLst>
                                    </p:anim>
                                    <p:animEffect transition="in" filter="fade">
                                      <p:cBhvr>
                                        <p:cTn id="53" dur="2700"/>
                                        <p:tgtEl>
                                          <p:spTgt spid="20"/>
                                        </p:tgtEl>
                                      </p:cBhvr>
                                    </p:animEffect>
                                  </p:childTnLst>
                                </p:cTn>
                              </p:par>
                              <p:par>
                                <p:cTn id="54" presetID="53" presetClass="entr" presetSubtype="16"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3000" fill="hold"/>
                                        <p:tgtEl>
                                          <p:spTgt spid="21"/>
                                        </p:tgtEl>
                                        <p:attrNameLst>
                                          <p:attrName>ppt_w</p:attrName>
                                        </p:attrNameLst>
                                      </p:cBhvr>
                                      <p:tavLst>
                                        <p:tav tm="0">
                                          <p:val>
                                            <p:fltVal val="0"/>
                                          </p:val>
                                        </p:tav>
                                        <p:tav tm="100000">
                                          <p:val>
                                            <p:strVal val="#ppt_w"/>
                                          </p:val>
                                        </p:tav>
                                      </p:tavLst>
                                    </p:anim>
                                    <p:anim calcmode="lin" valueType="num">
                                      <p:cBhvr>
                                        <p:cTn id="57" dur="3000" fill="hold"/>
                                        <p:tgtEl>
                                          <p:spTgt spid="21"/>
                                        </p:tgtEl>
                                        <p:attrNameLst>
                                          <p:attrName>ppt_h</p:attrName>
                                        </p:attrNameLst>
                                      </p:cBhvr>
                                      <p:tavLst>
                                        <p:tav tm="0">
                                          <p:val>
                                            <p:fltVal val="0"/>
                                          </p:val>
                                        </p:tav>
                                        <p:tav tm="100000">
                                          <p:val>
                                            <p:strVal val="#ppt_h"/>
                                          </p:val>
                                        </p:tav>
                                      </p:tavLst>
                                    </p:anim>
                                    <p:animEffect transition="in" filter="fade">
                                      <p:cBhvr>
                                        <p:cTn id="58" dur="3000"/>
                                        <p:tgtEl>
                                          <p:spTgt spid="2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3000" fill="hold"/>
                                        <p:tgtEl>
                                          <p:spTgt spid="35"/>
                                        </p:tgtEl>
                                        <p:attrNameLst>
                                          <p:attrName>ppt_w</p:attrName>
                                        </p:attrNameLst>
                                      </p:cBhvr>
                                      <p:tavLst>
                                        <p:tav tm="0">
                                          <p:val>
                                            <p:fltVal val="0"/>
                                          </p:val>
                                        </p:tav>
                                        <p:tav tm="100000">
                                          <p:val>
                                            <p:strVal val="#ppt_w"/>
                                          </p:val>
                                        </p:tav>
                                      </p:tavLst>
                                    </p:anim>
                                    <p:anim calcmode="lin" valueType="num">
                                      <p:cBhvr>
                                        <p:cTn id="62" dur="3000" fill="hold"/>
                                        <p:tgtEl>
                                          <p:spTgt spid="35"/>
                                        </p:tgtEl>
                                        <p:attrNameLst>
                                          <p:attrName>ppt_h</p:attrName>
                                        </p:attrNameLst>
                                      </p:cBhvr>
                                      <p:tavLst>
                                        <p:tav tm="0">
                                          <p:val>
                                            <p:fltVal val="0"/>
                                          </p:val>
                                        </p:tav>
                                        <p:tav tm="100000">
                                          <p:val>
                                            <p:strVal val="#ppt_h"/>
                                          </p:val>
                                        </p:tav>
                                      </p:tavLst>
                                    </p:anim>
                                    <p:animEffect transition="in" filter="fade">
                                      <p:cBhvr>
                                        <p:cTn id="63" dur="30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3000" fill="hold"/>
                                        <p:tgtEl>
                                          <p:spTgt spid="19"/>
                                        </p:tgtEl>
                                        <p:attrNameLst>
                                          <p:attrName>ppt_w</p:attrName>
                                        </p:attrNameLst>
                                      </p:cBhvr>
                                      <p:tavLst>
                                        <p:tav tm="0">
                                          <p:val>
                                            <p:fltVal val="0"/>
                                          </p:val>
                                        </p:tav>
                                        <p:tav tm="100000">
                                          <p:val>
                                            <p:strVal val="#ppt_w"/>
                                          </p:val>
                                        </p:tav>
                                      </p:tavLst>
                                    </p:anim>
                                    <p:anim calcmode="lin" valueType="num">
                                      <p:cBhvr>
                                        <p:cTn id="69" dur="3000" fill="hold"/>
                                        <p:tgtEl>
                                          <p:spTgt spid="19"/>
                                        </p:tgtEl>
                                        <p:attrNameLst>
                                          <p:attrName>ppt_h</p:attrName>
                                        </p:attrNameLst>
                                      </p:cBhvr>
                                      <p:tavLst>
                                        <p:tav tm="0">
                                          <p:val>
                                            <p:fltVal val="0"/>
                                          </p:val>
                                        </p:tav>
                                        <p:tav tm="100000">
                                          <p:val>
                                            <p:strVal val="#ppt_h"/>
                                          </p:val>
                                        </p:tav>
                                      </p:tavLst>
                                    </p:anim>
                                    <p:animEffect transition="in" filter="fade">
                                      <p:cBhvr>
                                        <p:cTn id="70" dur="3000"/>
                                        <p:tgtEl>
                                          <p:spTgt spid="19"/>
                                        </p:tgtEl>
                                      </p:cBhvr>
                                    </p:animEffect>
                                  </p:childTnLst>
                                </p:cTn>
                              </p:par>
                              <p:par>
                                <p:cTn id="71" presetID="53" presetClass="entr" presetSubtype="16"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3300" fill="hold"/>
                                        <p:tgtEl>
                                          <p:spTgt spid="24"/>
                                        </p:tgtEl>
                                        <p:attrNameLst>
                                          <p:attrName>ppt_w</p:attrName>
                                        </p:attrNameLst>
                                      </p:cBhvr>
                                      <p:tavLst>
                                        <p:tav tm="0">
                                          <p:val>
                                            <p:fltVal val="0"/>
                                          </p:val>
                                        </p:tav>
                                        <p:tav tm="100000">
                                          <p:val>
                                            <p:strVal val="#ppt_w"/>
                                          </p:val>
                                        </p:tav>
                                      </p:tavLst>
                                    </p:anim>
                                    <p:anim calcmode="lin" valueType="num">
                                      <p:cBhvr>
                                        <p:cTn id="74" dur="3300" fill="hold"/>
                                        <p:tgtEl>
                                          <p:spTgt spid="24"/>
                                        </p:tgtEl>
                                        <p:attrNameLst>
                                          <p:attrName>ppt_h</p:attrName>
                                        </p:attrNameLst>
                                      </p:cBhvr>
                                      <p:tavLst>
                                        <p:tav tm="0">
                                          <p:val>
                                            <p:fltVal val="0"/>
                                          </p:val>
                                        </p:tav>
                                        <p:tav tm="100000">
                                          <p:val>
                                            <p:strVal val="#ppt_h"/>
                                          </p:val>
                                        </p:tav>
                                      </p:tavLst>
                                    </p:anim>
                                    <p:animEffect transition="in" filter="fade">
                                      <p:cBhvr>
                                        <p:cTn id="75" dur="3300"/>
                                        <p:tgtEl>
                                          <p:spTgt spid="2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3200" fill="hold"/>
                                        <p:tgtEl>
                                          <p:spTgt spid="34"/>
                                        </p:tgtEl>
                                        <p:attrNameLst>
                                          <p:attrName>ppt_w</p:attrName>
                                        </p:attrNameLst>
                                      </p:cBhvr>
                                      <p:tavLst>
                                        <p:tav tm="0">
                                          <p:val>
                                            <p:fltVal val="0"/>
                                          </p:val>
                                        </p:tav>
                                        <p:tav tm="100000">
                                          <p:val>
                                            <p:strVal val="#ppt_w"/>
                                          </p:val>
                                        </p:tav>
                                      </p:tavLst>
                                    </p:anim>
                                    <p:anim calcmode="lin" valueType="num">
                                      <p:cBhvr>
                                        <p:cTn id="79" dur="3200" fill="hold"/>
                                        <p:tgtEl>
                                          <p:spTgt spid="34"/>
                                        </p:tgtEl>
                                        <p:attrNameLst>
                                          <p:attrName>ppt_h</p:attrName>
                                        </p:attrNameLst>
                                      </p:cBhvr>
                                      <p:tavLst>
                                        <p:tav tm="0">
                                          <p:val>
                                            <p:fltVal val="0"/>
                                          </p:val>
                                        </p:tav>
                                        <p:tav tm="100000">
                                          <p:val>
                                            <p:strVal val="#ppt_h"/>
                                          </p:val>
                                        </p:tav>
                                      </p:tavLst>
                                    </p:anim>
                                    <p:animEffect transition="in" filter="fade">
                                      <p:cBhvr>
                                        <p:cTn id="80" dur="3200"/>
                                        <p:tgtEl>
                                          <p:spTgt spid="34"/>
                                        </p:tgtEl>
                                      </p:cBhvr>
                                    </p:animEffect>
                                  </p:childTnLst>
                                </p:cTn>
                              </p:par>
                              <p:par>
                                <p:cTn id="81" presetID="53" presetClass="entr" presetSubtype="16"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2800" fill="hold"/>
                                        <p:tgtEl>
                                          <p:spTgt spid="23"/>
                                        </p:tgtEl>
                                        <p:attrNameLst>
                                          <p:attrName>ppt_w</p:attrName>
                                        </p:attrNameLst>
                                      </p:cBhvr>
                                      <p:tavLst>
                                        <p:tav tm="0">
                                          <p:val>
                                            <p:fltVal val="0"/>
                                          </p:val>
                                        </p:tav>
                                        <p:tav tm="100000">
                                          <p:val>
                                            <p:strVal val="#ppt_w"/>
                                          </p:val>
                                        </p:tav>
                                      </p:tavLst>
                                    </p:anim>
                                    <p:anim calcmode="lin" valueType="num">
                                      <p:cBhvr>
                                        <p:cTn id="84" dur="2800" fill="hold"/>
                                        <p:tgtEl>
                                          <p:spTgt spid="23"/>
                                        </p:tgtEl>
                                        <p:attrNameLst>
                                          <p:attrName>ppt_h</p:attrName>
                                        </p:attrNameLst>
                                      </p:cBhvr>
                                      <p:tavLst>
                                        <p:tav tm="0">
                                          <p:val>
                                            <p:fltVal val="0"/>
                                          </p:val>
                                        </p:tav>
                                        <p:tav tm="100000">
                                          <p:val>
                                            <p:strVal val="#ppt_h"/>
                                          </p:val>
                                        </p:tav>
                                      </p:tavLst>
                                    </p:anim>
                                    <p:animEffect transition="in" filter="fade">
                                      <p:cBhvr>
                                        <p:cTn id="85" dur="2800"/>
                                        <p:tgtEl>
                                          <p:spTgt spid="2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2700" fill="hold"/>
                                        <p:tgtEl>
                                          <p:spTgt spid="36"/>
                                        </p:tgtEl>
                                        <p:attrNameLst>
                                          <p:attrName>ppt_w</p:attrName>
                                        </p:attrNameLst>
                                      </p:cBhvr>
                                      <p:tavLst>
                                        <p:tav tm="0">
                                          <p:val>
                                            <p:fltVal val="0"/>
                                          </p:val>
                                        </p:tav>
                                        <p:tav tm="100000">
                                          <p:val>
                                            <p:strVal val="#ppt_w"/>
                                          </p:val>
                                        </p:tav>
                                      </p:tavLst>
                                    </p:anim>
                                    <p:anim calcmode="lin" valueType="num">
                                      <p:cBhvr>
                                        <p:cTn id="89" dur="2700" fill="hold"/>
                                        <p:tgtEl>
                                          <p:spTgt spid="36"/>
                                        </p:tgtEl>
                                        <p:attrNameLst>
                                          <p:attrName>ppt_h</p:attrName>
                                        </p:attrNameLst>
                                      </p:cBhvr>
                                      <p:tavLst>
                                        <p:tav tm="0">
                                          <p:val>
                                            <p:fltVal val="0"/>
                                          </p:val>
                                        </p:tav>
                                        <p:tav tm="100000">
                                          <p:val>
                                            <p:strVal val="#ppt_h"/>
                                          </p:val>
                                        </p:tav>
                                      </p:tavLst>
                                    </p:anim>
                                    <p:animEffect transition="in" filter="fade">
                                      <p:cBhvr>
                                        <p:cTn id="90" dur="27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9" grpId="0" animBg="1"/>
      <p:bldP spid="20"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15000" y="86577"/>
            <a:ext cx="3225420" cy="954087"/>
          </a:xfrm>
        </p:spPr>
        <p:txBody>
          <a:bodyPr/>
          <a:lstStyle/>
          <a:p>
            <a:pPr lvl="0" algn="r"/>
            <a:r>
              <a:rPr lang="ar-IQ" sz="2800" b="1" dirty="0">
                <a:solidFill>
                  <a:schemeClr val="bg1"/>
                </a:solidFill>
                <a:latin typeface="Arial" panose="020B0604020202020204" pitchFamily="34" charset="0"/>
              </a:rPr>
              <a:t>4-1 المساحات والمناطق</a:t>
            </a:r>
            <a:endParaRPr lang="en-US" sz="2800" b="1" dirty="0">
              <a:solidFill>
                <a:schemeClr val="bg1"/>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5" name="Rectangle 3"/>
          <p:cNvSpPr txBox="1">
            <a:spLocks noChangeArrowheads="1"/>
          </p:cNvSpPr>
          <p:nvPr/>
        </p:nvSpPr>
        <p:spPr bwMode="auto">
          <a:xfrm>
            <a:off x="3200400" y="2286000"/>
            <a:ext cx="5740020" cy="121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DZ" sz="2000" dirty="0">
                <a:latin typeface="SimplifiedArabic"/>
              </a:rPr>
              <a:t>تحدد المنطقة الأمامية في كل ملعب بواسطة محور خط المنتصف وخط</a:t>
            </a:r>
            <a:r>
              <a:rPr lang="ar-IQ" sz="2000" dirty="0">
                <a:latin typeface="SimplifiedArabic"/>
              </a:rPr>
              <a:t> </a:t>
            </a:r>
            <a:r>
              <a:rPr lang="ar-DZ" sz="2000" dirty="0">
                <a:latin typeface="SimplifiedArabic"/>
              </a:rPr>
              <a:t>الهجوم والحافة الحقيقية لخط الهجوم</a:t>
            </a:r>
            <a:r>
              <a:rPr lang="ar-IQ" sz="2000" dirty="0">
                <a:latin typeface="SimplifiedArabic"/>
              </a:rPr>
              <a:t> , </a:t>
            </a:r>
            <a:r>
              <a:rPr lang="ar-DZ" sz="2000" dirty="0">
                <a:latin typeface="SimplifiedArabic"/>
              </a:rPr>
              <a:t>تعتبر المنطقة الأمامية ممتدة إلى ما </a:t>
            </a:r>
            <a:r>
              <a:rPr lang="ar-IQ" sz="2000" dirty="0">
                <a:latin typeface="SimplifiedArabic"/>
              </a:rPr>
              <a:t>وراء</a:t>
            </a:r>
            <a:r>
              <a:rPr lang="ar-DZ" sz="2000" dirty="0">
                <a:latin typeface="SimplifiedArabic"/>
              </a:rPr>
              <a:t> الخطوط الجانبية حتى نهاية</a:t>
            </a:r>
            <a:r>
              <a:rPr lang="ar-IQ" sz="2000" dirty="0">
                <a:latin typeface="SimplifiedArabic"/>
              </a:rPr>
              <a:t> </a:t>
            </a:r>
            <a:r>
              <a:rPr lang="ar-DZ" sz="2000" dirty="0">
                <a:latin typeface="SimplifiedArabic"/>
              </a:rPr>
              <a:t>المنطقة الحرة.</a:t>
            </a:r>
            <a:endParaRPr lang="en-US" sz="2000" dirty="0">
              <a:solidFill>
                <a:srgbClr val="000000"/>
              </a:solidFill>
              <a:latin typeface="Calibri" panose="020F0502020204030204" pitchFamily="34" charset="0"/>
              <a:ea typeface="Calibri" panose="020F0502020204030204" pitchFamily="34" charset="0"/>
            </a:endParaRPr>
          </a:p>
        </p:txBody>
      </p:sp>
      <p:sp>
        <p:nvSpPr>
          <p:cNvPr id="31" name="Rectangle 2"/>
          <p:cNvSpPr txBox="1">
            <a:spLocks noChangeArrowheads="1"/>
          </p:cNvSpPr>
          <p:nvPr/>
        </p:nvSpPr>
        <p:spPr bwMode="auto">
          <a:xfrm>
            <a:off x="6285990" y="1786974"/>
            <a:ext cx="266802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400" b="1" dirty="0">
                <a:solidFill>
                  <a:srgbClr val="FF0000"/>
                </a:solidFill>
              </a:rPr>
              <a:t>1-4-1 المنطقة الامامية</a:t>
            </a:r>
            <a:endParaRPr lang="en-US" sz="2400" b="1" dirty="0">
              <a:solidFill>
                <a:srgbClr val="FF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02042" y="2743201"/>
            <a:ext cx="3657600" cy="2895600"/>
          </a:xfrm>
          <a:prstGeom prst="rect">
            <a:avLst/>
          </a:prstGeom>
        </p:spPr>
      </p:pic>
      <p:sp>
        <p:nvSpPr>
          <p:cNvPr id="8" name="Rectangle 7"/>
          <p:cNvSpPr/>
          <p:nvPr/>
        </p:nvSpPr>
        <p:spPr>
          <a:xfrm>
            <a:off x="640976" y="3733800"/>
            <a:ext cx="1828800" cy="457200"/>
          </a:xfrm>
          <a:prstGeom prst="rect">
            <a:avLst/>
          </a:prstGeom>
          <a:solidFill>
            <a:srgbClr val="F13B1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t>المنطقة الأمامية </a:t>
            </a:r>
            <a:endParaRPr lang="en-US" sz="1600" b="1" dirty="0"/>
          </a:p>
        </p:txBody>
      </p:sp>
      <p:sp>
        <p:nvSpPr>
          <p:cNvPr id="34" name="Rectangle 33"/>
          <p:cNvSpPr/>
          <p:nvPr/>
        </p:nvSpPr>
        <p:spPr>
          <a:xfrm>
            <a:off x="640976" y="4191000"/>
            <a:ext cx="1828800" cy="457200"/>
          </a:xfrm>
          <a:prstGeom prst="rect">
            <a:avLst/>
          </a:prstGeom>
          <a:solidFill>
            <a:srgbClr val="F13B1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IQ" sz="1600" b="1" dirty="0">
                <a:solidFill>
                  <a:srgbClr val="FFFFFF"/>
                </a:solidFill>
              </a:rPr>
              <a:t>المنطقة الأمامية </a:t>
            </a:r>
            <a:endParaRPr lang="en-US" sz="1600" b="1" dirty="0">
              <a:solidFill>
                <a:srgbClr val="FFFFFF"/>
              </a:solidFill>
            </a:endParaRPr>
          </a:p>
        </p:txBody>
      </p:sp>
      <p:sp>
        <p:nvSpPr>
          <p:cNvPr id="35" name="Rectangle 2"/>
          <p:cNvSpPr txBox="1">
            <a:spLocks noChangeArrowheads="1"/>
          </p:cNvSpPr>
          <p:nvPr/>
        </p:nvSpPr>
        <p:spPr bwMode="auto">
          <a:xfrm>
            <a:off x="6272400" y="3505201"/>
            <a:ext cx="266802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400" b="1" dirty="0">
                <a:solidFill>
                  <a:srgbClr val="FF0000"/>
                </a:solidFill>
              </a:rPr>
              <a:t>2-4-1 المنطقة الإرسال</a:t>
            </a:r>
            <a:endParaRPr lang="en-US" sz="2400" b="1" dirty="0">
              <a:solidFill>
                <a:srgbClr val="FF0000"/>
              </a:solidFill>
            </a:endParaRPr>
          </a:p>
        </p:txBody>
      </p:sp>
      <p:sp>
        <p:nvSpPr>
          <p:cNvPr id="36" name="Rectangle 3"/>
          <p:cNvSpPr txBox="1">
            <a:spLocks noChangeArrowheads="1"/>
          </p:cNvSpPr>
          <p:nvPr/>
        </p:nvSpPr>
        <p:spPr bwMode="auto">
          <a:xfrm>
            <a:off x="2958353" y="4019915"/>
            <a:ext cx="6127642" cy="230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DZ" sz="2000" dirty="0">
                <a:latin typeface="SimplifiedArabic"/>
              </a:rPr>
              <a:t>تكون منطقة الإرسال بعرض 9 أمتار خلف خط النهاية.</a:t>
            </a:r>
          </a:p>
          <a:p>
            <a:pPr marL="0" indent="0" algn="r" rtl="1">
              <a:buNone/>
            </a:pPr>
            <a:r>
              <a:rPr lang="ar-DZ" sz="2000" dirty="0">
                <a:latin typeface="SimplifiedArabic"/>
              </a:rPr>
              <a:t>تحدد جانبيا بخطين قصيرين طول كل منهما 15 سم</a:t>
            </a:r>
            <a:r>
              <a:rPr lang="ar-IQ" sz="2000" dirty="0">
                <a:latin typeface="SimplifiedArabic"/>
              </a:rPr>
              <a:t> </a:t>
            </a:r>
            <a:r>
              <a:rPr lang="ar-DZ" sz="2000" dirty="0">
                <a:latin typeface="SimplifiedArabic"/>
              </a:rPr>
              <a:t>ويرسمان على بعد 20 سم</a:t>
            </a:r>
            <a:r>
              <a:rPr lang="ar-IQ" sz="2000" dirty="0">
                <a:latin typeface="SimplifiedArabic"/>
              </a:rPr>
              <a:t> </a:t>
            </a:r>
            <a:r>
              <a:rPr lang="ar-DZ" sz="2000" dirty="0">
                <a:latin typeface="SimplifiedArabic"/>
              </a:rPr>
              <a:t>خلف خط النهاية كامتداد للخطين الجانبين، وكلا الخطين القصيرين من</a:t>
            </a:r>
            <a:r>
              <a:rPr lang="ar-IQ" sz="2000" dirty="0">
                <a:latin typeface="SimplifiedArabic"/>
              </a:rPr>
              <a:t> </a:t>
            </a:r>
            <a:r>
              <a:rPr lang="ar-DZ" sz="2000" dirty="0">
                <a:latin typeface="SimplifiedArabic"/>
              </a:rPr>
              <a:t>ضمن عرض منطقة الإرسال.</a:t>
            </a:r>
            <a:endParaRPr lang="en-US" sz="2000" dirty="0">
              <a:latin typeface="TimesNewRoman"/>
            </a:endParaRPr>
          </a:p>
          <a:p>
            <a:pPr marL="0" indent="0" algn="r" rtl="1">
              <a:buNone/>
            </a:pPr>
            <a:r>
              <a:rPr lang="ar-DZ" sz="2000" dirty="0">
                <a:latin typeface="SimplifiedArabic"/>
              </a:rPr>
              <a:t>تمتد منطقة الإرسال في العمق إلى نهاية المنطقة الحرة</a:t>
            </a:r>
            <a:endParaRPr lang="en-US" sz="2000" dirty="0">
              <a:solidFill>
                <a:srgbClr val="000000"/>
              </a:solidFill>
              <a:latin typeface="Calibri" panose="020F0502020204030204" pitchFamily="34" charset="0"/>
              <a:ea typeface="Calibri" panose="020F0502020204030204" pitchFamily="34" charset="0"/>
            </a:endParaRPr>
          </a:p>
        </p:txBody>
      </p:sp>
      <p:cxnSp>
        <p:nvCxnSpPr>
          <p:cNvPr id="11" name="Straight Arrow Connector 10"/>
          <p:cNvCxnSpPr/>
          <p:nvPr/>
        </p:nvCxnSpPr>
        <p:spPr>
          <a:xfrm>
            <a:off x="640976" y="5562600"/>
            <a:ext cx="18288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201605" y="5181600"/>
            <a:ext cx="654424" cy="457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IQ" sz="1600" b="1" dirty="0">
                <a:solidFill>
                  <a:schemeClr val="tx1"/>
                </a:solidFill>
              </a:rPr>
              <a:t>9 م</a:t>
            </a:r>
            <a:endParaRPr lang="en-US" sz="1600" b="1" dirty="0">
              <a:solidFill>
                <a:schemeClr val="tx1"/>
              </a:solidFill>
            </a:endParaRPr>
          </a:p>
        </p:txBody>
      </p:sp>
      <p:sp>
        <p:nvSpPr>
          <p:cNvPr id="12" name="Rectangle 11"/>
          <p:cNvSpPr/>
          <p:nvPr/>
        </p:nvSpPr>
        <p:spPr>
          <a:xfrm>
            <a:off x="178958" y="6019800"/>
            <a:ext cx="2895601" cy="762000"/>
          </a:xfrm>
          <a:prstGeom prst="rect">
            <a:avLst/>
          </a:prstGeom>
          <a:solidFill>
            <a:srgbClr val="6FA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65511" y="1761943"/>
            <a:ext cx="2895601" cy="762000"/>
          </a:xfrm>
          <a:prstGeom prst="rect">
            <a:avLst/>
          </a:prstGeom>
          <a:solidFill>
            <a:srgbClr val="6FA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0976" y="5638801"/>
            <a:ext cx="1828800" cy="914400"/>
          </a:xfrm>
          <a:prstGeom prst="rect">
            <a:avLst/>
          </a:prstGeom>
          <a:solidFill>
            <a:srgbClr val="FF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IQ" sz="1400" b="1" dirty="0">
                <a:solidFill>
                  <a:schemeClr val="tx1"/>
                </a:solidFill>
              </a:rPr>
              <a:t>المنطقة الإرسال</a:t>
            </a:r>
            <a:endParaRPr lang="en-US" sz="1400" b="1" dirty="0">
              <a:solidFill>
                <a:schemeClr val="tx1"/>
              </a:solidFill>
            </a:endParaRPr>
          </a:p>
        </p:txBody>
      </p:sp>
      <p:cxnSp>
        <p:nvCxnSpPr>
          <p:cNvPr id="57" name="Straight Arrow Connector 56"/>
          <p:cNvCxnSpPr/>
          <p:nvPr/>
        </p:nvCxnSpPr>
        <p:spPr>
          <a:xfrm flipV="1">
            <a:off x="2469776" y="5638800"/>
            <a:ext cx="0" cy="91440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2412974" y="5867400"/>
            <a:ext cx="654424" cy="457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IQ" sz="1600" b="1" dirty="0">
                <a:solidFill>
                  <a:schemeClr val="tx1"/>
                </a:solidFill>
              </a:rPr>
              <a:t>6.5 م</a:t>
            </a:r>
            <a:endParaRPr lang="en-US" sz="1600" b="1" dirty="0">
              <a:solidFill>
                <a:schemeClr val="tx1"/>
              </a:solidFill>
            </a:endParaRPr>
          </a:p>
        </p:txBody>
      </p:sp>
      <p:sp>
        <p:nvSpPr>
          <p:cNvPr id="60" name="Rectangle 59"/>
          <p:cNvSpPr/>
          <p:nvPr/>
        </p:nvSpPr>
        <p:spPr>
          <a:xfrm>
            <a:off x="673561" y="1828800"/>
            <a:ext cx="1828800" cy="914400"/>
          </a:xfrm>
          <a:prstGeom prst="rect">
            <a:avLst/>
          </a:prstGeom>
          <a:solidFill>
            <a:srgbClr val="FF5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IQ" sz="1400" b="1" dirty="0">
                <a:solidFill>
                  <a:schemeClr val="tx1"/>
                </a:solidFill>
              </a:rPr>
              <a:t>المنطقة الإرسال</a:t>
            </a:r>
            <a:endParaRPr lang="en-US" sz="1400" b="1" dirty="0">
              <a:solidFill>
                <a:schemeClr val="tx1"/>
              </a:solidFill>
            </a:endParaRPr>
          </a:p>
        </p:txBody>
      </p:sp>
      <p:cxnSp>
        <p:nvCxnSpPr>
          <p:cNvPr id="61" name="Straight Arrow Connector 60"/>
          <p:cNvCxnSpPr/>
          <p:nvPr/>
        </p:nvCxnSpPr>
        <p:spPr>
          <a:xfrm>
            <a:off x="609600" y="2819400"/>
            <a:ext cx="1828800"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1219200" y="2743200"/>
            <a:ext cx="654424" cy="457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IQ" sz="1600" b="1" dirty="0">
                <a:solidFill>
                  <a:schemeClr val="tx1"/>
                </a:solidFill>
              </a:rPr>
              <a:t>9 م</a:t>
            </a:r>
            <a:endParaRPr lang="en-US" sz="1600" b="1" dirty="0">
              <a:solidFill>
                <a:schemeClr val="tx1"/>
              </a:solidFill>
            </a:endParaRPr>
          </a:p>
        </p:txBody>
      </p:sp>
      <p:sp>
        <p:nvSpPr>
          <p:cNvPr id="63" name="Rectangle 62"/>
          <p:cNvSpPr/>
          <p:nvPr/>
        </p:nvSpPr>
        <p:spPr>
          <a:xfrm>
            <a:off x="2438400" y="1905000"/>
            <a:ext cx="654424" cy="4572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ar-IQ" sz="1600" b="1" dirty="0">
                <a:solidFill>
                  <a:schemeClr val="tx1"/>
                </a:solidFill>
              </a:rPr>
              <a:t>6.5 م</a:t>
            </a:r>
            <a:endParaRPr lang="en-US" sz="1600" b="1" dirty="0">
              <a:solidFill>
                <a:schemeClr val="tx1"/>
              </a:solidFill>
            </a:endParaRPr>
          </a:p>
        </p:txBody>
      </p:sp>
      <p:cxnSp>
        <p:nvCxnSpPr>
          <p:cNvPr id="64" name="Straight Arrow Connector 63"/>
          <p:cNvCxnSpPr/>
          <p:nvPr/>
        </p:nvCxnSpPr>
        <p:spPr>
          <a:xfrm flipV="1">
            <a:off x="2514600" y="1828800"/>
            <a:ext cx="0" cy="91440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17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4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1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600" fill="hold"/>
                                        <p:tgtEl>
                                          <p:spTgt spid="8"/>
                                        </p:tgtEl>
                                        <p:attrNameLst>
                                          <p:attrName>ppt_w</p:attrName>
                                        </p:attrNameLst>
                                      </p:cBhvr>
                                      <p:tavLst>
                                        <p:tav tm="0">
                                          <p:val>
                                            <p:fltVal val="0"/>
                                          </p:val>
                                        </p:tav>
                                        <p:tav tm="100000">
                                          <p:val>
                                            <p:strVal val="#ppt_w"/>
                                          </p:val>
                                        </p:tav>
                                      </p:tavLst>
                                    </p:anim>
                                    <p:anim calcmode="lin" valueType="num">
                                      <p:cBhvr>
                                        <p:cTn id="18" dur="1600" fill="hold"/>
                                        <p:tgtEl>
                                          <p:spTgt spid="8"/>
                                        </p:tgtEl>
                                        <p:attrNameLst>
                                          <p:attrName>ppt_h</p:attrName>
                                        </p:attrNameLst>
                                      </p:cBhvr>
                                      <p:tavLst>
                                        <p:tav tm="0">
                                          <p:val>
                                            <p:fltVal val="0"/>
                                          </p:val>
                                        </p:tav>
                                        <p:tav tm="100000">
                                          <p:val>
                                            <p:strVal val="#ppt_h"/>
                                          </p:val>
                                        </p:tav>
                                      </p:tavLst>
                                    </p:anim>
                                    <p:animEffect transition="in" filter="fade">
                                      <p:cBhvr>
                                        <p:cTn id="19" dur="16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800" fill="hold"/>
                                        <p:tgtEl>
                                          <p:spTgt spid="34"/>
                                        </p:tgtEl>
                                        <p:attrNameLst>
                                          <p:attrName>ppt_w</p:attrName>
                                        </p:attrNameLst>
                                      </p:cBhvr>
                                      <p:tavLst>
                                        <p:tav tm="0">
                                          <p:val>
                                            <p:fltVal val="0"/>
                                          </p:val>
                                        </p:tav>
                                        <p:tav tm="100000">
                                          <p:val>
                                            <p:strVal val="#ppt_w"/>
                                          </p:val>
                                        </p:tav>
                                      </p:tavLst>
                                    </p:anim>
                                    <p:anim calcmode="lin" valueType="num">
                                      <p:cBhvr>
                                        <p:cTn id="25" dur="1800" fill="hold"/>
                                        <p:tgtEl>
                                          <p:spTgt spid="34"/>
                                        </p:tgtEl>
                                        <p:attrNameLst>
                                          <p:attrName>ppt_h</p:attrName>
                                        </p:attrNameLst>
                                      </p:cBhvr>
                                      <p:tavLst>
                                        <p:tav tm="0">
                                          <p:val>
                                            <p:fltVal val="0"/>
                                          </p:val>
                                        </p:tav>
                                        <p:tav tm="100000">
                                          <p:val>
                                            <p:strVal val="#ppt_h"/>
                                          </p:val>
                                        </p:tav>
                                      </p:tavLst>
                                    </p:anim>
                                    <p:animEffect transition="in" filter="fade">
                                      <p:cBhvr>
                                        <p:cTn id="26" dur="18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circle(in)">
                                      <p:cBhvr>
                                        <p:cTn id="31" dur="20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circle(in)">
                                      <p:cBhvr>
                                        <p:cTn id="39" dur="2000"/>
                                        <p:tgtEl>
                                          <p:spTgt spid="6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circle(in)">
                                      <p:cBhvr>
                                        <p:cTn id="42" dur="20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anim calcmode="lin" valueType="num">
                                      <p:cBhvr>
                                        <p:cTn id="48" dur="1000" fill="hold"/>
                                        <p:tgtEl>
                                          <p:spTgt spid="61"/>
                                        </p:tgtEl>
                                        <p:attrNameLst>
                                          <p:attrName>ppt_x</p:attrName>
                                        </p:attrNameLst>
                                      </p:cBhvr>
                                      <p:tavLst>
                                        <p:tav tm="0">
                                          <p:val>
                                            <p:strVal val="#ppt_x"/>
                                          </p:val>
                                        </p:tav>
                                        <p:tav tm="100000">
                                          <p:val>
                                            <p:strVal val="#ppt_x"/>
                                          </p:val>
                                        </p:tav>
                                      </p:tavLst>
                                    </p:anim>
                                    <p:anim calcmode="lin" valueType="num">
                                      <p:cBhvr>
                                        <p:cTn id="49" dur="10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1000"/>
                                        <p:tgtEl>
                                          <p:spTgt spid="62"/>
                                        </p:tgtEl>
                                      </p:cBhvr>
                                    </p:animEffect>
                                    <p:anim calcmode="lin" valueType="num">
                                      <p:cBhvr>
                                        <p:cTn id="53" dur="1000" fill="hold"/>
                                        <p:tgtEl>
                                          <p:spTgt spid="62"/>
                                        </p:tgtEl>
                                        <p:attrNameLst>
                                          <p:attrName>ppt_x</p:attrName>
                                        </p:attrNameLst>
                                      </p:cBhvr>
                                      <p:tavLst>
                                        <p:tav tm="0">
                                          <p:val>
                                            <p:strVal val="#ppt_x"/>
                                          </p:val>
                                        </p:tav>
                                        <p:tav tm="100000">
                                          <p:val>
                                            <p:strVal val="#ppt_x"/>
                                          </p:val>
                                        </p:tav>
                                      </p:tavLst>
                                    </p:anim>
                                    <p:anim calcmode="lin" valueType="num">
                                      <p:cBhvr>
                                        <p:cTn id="54" dur="1000" fill="hold"/>
                                        <p:tgtEl>
                                          <p:spTgt spid="6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1000"/>
                                        <p:tgtEl>
                                          <p:spTgt spid="53"/>
                                        </p:tgtEl>
                                      </p:cBhvr>
                                    </p:animEffect>
                                    <p:anim calcmode="lin" valueType="num">
                                      <p:cBhvr>
                                        <p:cTn id="63" dur="1000" fill="hold"/>
                                        <p:tgtEl>
                                          <p:spTgt spid="53"/>
                                        </p:tgtEl>
                                        <p:attrNameLst>
                                          <p:attrName>ppt_x</p:attrName>
                                        </p:attrNameLst>
                                      </p:cBhvr>
                                      <p:tavLst>
                                        <p:tav tm="0">
                                          <p:val>
                                            <p:strVal val="#ppt_x"/>
                                          </p:val>
                                        </p:tav>
                                        <p:tav tm="100000">
                                          <p:val>
                                            <p:strVal val="#ppt_x"/>
                                          </p:val>
                                        </p:tav>
                                      </p:tavLst>
                                    </p:anim>
                                    <p:anim calcmode="lin" valueType="num">
                                      <p:cBhvr>
                                        <p:cTn id="6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1000"/>
                                        <p:tgtEl>
                                          <p:spTgt spid="57"/>
                                        </p:tgtEl>
                                      </p:cBhvr>
                                    </p:animEffect>
                                    <p:anim calcmode="lin" valueType="num">
                                      <p:cBhvr>
                                        <p:cTn id="80" dur="1000" fill="hold"/>
                                        <p:tgtEl>
                                          <p:spTgt spid="57"/>
                                        </p:tgtEl>
                                        <p:attrNameLst>
                                          <p:attrName>ppt_x</p:attrName>
                                        </p:attrNameLst>
                                      </p:cBhvr>
                                      <p:tavLst>
                                        <p:tav tm="0">
                                          <p:val>
                                            <p:strVal val="#ppt_x"/>
                                          </p:val>
                                        </p:tav>
                                        <p:tav tm="100000">
                                          <p:val>
                                            <p:strVal val="#ppt_x"/>
                                          </p:val>
                                        </p:tav>
                                      </p:tavLst>
                                    </p:anim>
                                    <p:anim calcmode="lin" valueType="num">
                                      <p:cBhvr>
                                        <p:cTn id="81" dur="10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animBg="1"/>
      <p:bldP spid="34" grpId="0" animBg="1"/>
      <p:bldP spid="35" grpId="0"/>
      <p:bldP spid="36" grpId="0"/>
      <p:bldP spid="53" grpId="0"/>
      <p:bldP spid="56" grpId="0" animBg="1"/>
      <p:bldP spid="59" grpId="0"/>
      <p:bldP spid="60" grpId="0" animBg="1"/>
      <p:bldP spid="62" grpId="0"/>
      <p:bldP spid="6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15000" y="86577"/>
            <a:ext cx="3225420" cy="954087"/>
          </a:xfrm>
        </p:spPr>
        <p:txBody>
          <a:bodyPr/>
          <a:lstStyle/>
          <a:p>
            <a:pPr lvl="0" algn="r"/>
            <a:r>
              <a:rPr lang="ar-IQ" sz="2800" b="1" dirty="0">
                <a:solidFill>
                  <a:schemeClr val="bg1"/>
                </a:solidFill>
                <a:latin typeface="Arial" panose="020B0604020202020204" pitchFamily="34" charset="0"/>
              </a:rPr>
              <a:t>4-1 المساحات والمناطق</a:t>
            </a:r>
            <a:endParaRPr lang="en-US" sz="2800" b="1" dirty="0">
              <a:solidFill>
                <a:schemeClr val="bg1"/>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31" name="Rectangle 2"/>
          <p:cNvSpPr txBox="1">
            <a:spLocks noChangeArrowheads="1"/>
          </p:cNvSpPr>
          <p:nvPr/>
        </p:nvSpPr>
        <p:spPr bwMode="auto">
          <a:xfrm>
            <a:off x="6324600" y="1809645"/>
            <a:ext cx="266802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b="1" dirty="0">
                <a:solidFill>
                  <a:srgbClr val="FF0000"/>
                </a:solidFill>
              </a:rPr>
              <a:t>3-4-1 المنطقة تبديل</a:t>
            </a:r>
            <a:endParaRPr lang="en-US" sz="2000" b="1" dirty="0">
              <a:solidFill>
                <a:srgbClr val="FF0000"/>
              </a:solidFill>
            </a:endParaRPr>
          </a:p>
        </p:txBody>
      </p:sp>
      <p:sp>
        <p:nvSpPr>
          <p:cNvPr id="35" name="Rectangle 2"/>
          <p:cNvSpPr txBox="1">
            <a:spLocks noChangeArrowheads="1"/>
          </p:cNvSpPr>
          <p:nvPr/>
        </p:nvSpPr>
        <p:spPr bwMode="auto">
          <a:xfrm>
            <a:off x="6070410" y="3041833"/>
            <a:ext cx="292221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b="1" dirty="0">
                <a:solidFill>
                  <a:srgbClr val="FF0000"/>
                </a:solidFill>
              </a:rPr>
              <a:t>4-4-1 المنطقة تغير لاعب الحر</a:t>
            </a:r>
            <a:endParaRPr lang="en-US" sz="2000" b="1" dirty="0">
              <a:solidFill>
                <a:srgbClr val="FF0000"/>
              </a:solidFill>
            </a:endParaRPr>
          </a:p>
        </p:txBody>
      </p:sp>
      <p:sp>
        <p:nvSpPr>
          <p:cNvPr id="36" name="Rectangle 3"/>
          <p:cNvSpPr txBox="1">
            <a:spLocks noChangeArrowheads="1"/>
          </p:cNvSpPr>
          <p:nvPr/>
        </p:nvSpPr>
        <p:spPr bwMode="auto">
          <a:xfrm>
            <a:off x="5963061" y="3607116"/>
            <a:ext cx="3015585" cy="139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DZ" sz="2000" dirty="0">
                <a:latin typeface="SimplifiedArabic"/>
              </a:rPr>
              <a:t>تكون منطقة تغيير اللاعب الحر كجزء من المنطقة الحرة من جهة مقعد</a:t>
            </a:r>
            <a:r>
              <a:rPr lang="ar-IQ" sz="2000" dirty="0">
                <a:latin typeface="SimplifiedArabic"/>
              </a:rPr>
              <a:t> </a:t>
            </a:r>
            <a:r>
              <a:rPr lang="ar-DZ" sz="2000" dirty="0">
                <a:latin typeface="SimplifiedArabic"/>
              </a:rPr>
              <a:t>الفريق، ومحددة بامتداد خط الهجوم حتى خط النهاية</a:t>
            </a:r>
            <a:endParaRPr lang="en-US" sz="2000" dirty="0">
              <a:solidFill>
                <a:srgbClr val="000000"/>
              </a:solidFill>
              <a:latin typeface="Calibri" panose="020F0502020204030204" pitchFamily="34" charset="0"/>
              <a:ea typeface="Calibri" panose="020F0502020204030204" pitchFamily="34" charset="0"/>
            </a:endParaRPr>
          </a:p>
        </p:txBody>
      </p:sp>
      <p:cxnSp>
        <p:nvCxnSpPr>
          <p:cNvPr id="10" name="Straight Arrow Connector 9"/>
          <p:cNvCxnSpPr/>
          <p:nvPr/>
        </p:nvCxnSpPr>
        <p:spPr>
          <a:xfrm>
            <a:off x="3200400" y="3886200"/>
            <a:ext cx="0" cy="4571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720788" y="4198954"/>
            <a:ext cx="959224" cy="41757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منطقة تبديل</a:t>
            </a:r>
            <a:endParaRPr lang="en-US" sz="1400" b="1" dirty="0">
              <a:solidFill>
                <a:schemeClr val="tx1"/>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53" y="1842706"/>
            <a:ext cx="5715000" cy="3209925"/>
          </a:xfrm>
          <a:prstGeom prst="rect">
            <a:avLst/>
          </a:prstGeom>
        </p:spPr>
      </p:pic>
      <p:sp>
        <p:nvSpPr>
          <p:cNvPr id="33" name="Rectangle 2"/>
          <p:cNvSpPr txBox="1">
            <a:spLocks noChangeArrowheads="1"/>
          </p:cNvSpPr>
          <p:nvPr/>
        </p:nvSpPr>
        <p:spPr bwMode="auto">
          <a:xfrm>
            <a:off x="5715000" y="2401822"/>
            <a:ext cx="343002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DZ" sz="2000" dirty="0">
                <a:latin typeface="SimplifiedArabic"/>
              </a:rPr>
              <a:t>تحدد منطقة التبديل بامتداد خطي الهجوم حتى طاولة المس</a:t>
            </a:r>
            <a:r>
              <a:rPr lang="ar-IQ" sz="2000" dirty="0">
                <a:latin typeface="SimplifiedArabic"/>
              </a:rPr>
              <a:t>جل</a:t>
            </a:r>
            <a:endParaRPr lang="en-US" sz="2000" b="1" dirty="0">
              <a:solidFill>
                <a:srgbClr val="FF0000"/>
              </a:solidFill>
            </a:endParaRPr>
          </a:p>
        </p:txBody>
      </p:sp>
      <p:sp>
        <p:nvSpPr>
          <p:cNvPr id="37" name="Rectangle 36"/>
          <p:cNvSpPr/>
          <p:nvPr/>
        </p:nvSpPr>
        <p:spPr>
          <a:xfrm rot="21071943">
            <a:off x="2099517" y="3092718"/>
            <a:ext cx="831787" cy="417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منطقة تبديل</a:t>
            </a:r>
            <a:endParaRPr lang="en-US" sz="1400" b="1" dirty="0">
              <a:solidFill>
                <a:schemeClr val="tx1"/>
              </a:solidFill>
            </a:endParaRPr>
          </a:p>
        </p:txBody>
      </p:sp>
      <p:cxnSp>
        <p:nvCxnSpPr>
          <p:cNvPr id="16" name="Straight Arrow Connector 15"/>
          <p:cNvCxnSpPr/>
          <p:nvPr/>
        </p:nvCxnSpPr>
        <p:spPr>
          <a:xfrm>
            <a:off x="2667000" y="3505200"/>
            <a:ext cx="438711" cy="3909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20788" y="3962400"/>
            <a:ext cx="959224" cy="1523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rot="21071943">
            <a:off x="2881404" y="4123098"/>
            <a:ext cx="831787" cy="239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3م</a:t>
            </a:r>
            <a:endParaRPr lang="en-US" sz="1400" b="1" dirty="0">
              <a:solidFill>
                <a:schemeClr val="tx1"/>
              </a:solidFill>
            </a:endParaRPr>
          </a:p>
        </p:txBody>
      </p:sp>
      <p:cxnSp>
        <p:nvCxnSpPr>
          <p:cNvPr id="43" name="Straight Arrow Connector 42"/>
          <p:cNvCxnSpPr/>
          <p:nvPr/>
        </p:nvCxnSpPr>
        <p:spPr>
          <a:xfrm>
            <a:off x="2676814" y="3495272"/>
            <a:ext cx="1417254" cy="3280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733800" y="3844618"/>
            <a:ext cx="784848" cy="11778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rot="21071943">
            <a:off x="3747208" y="3965708"/>
            <a:ext cx="831787" cy="239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3م</a:t>
            </a:r>
            <a:endParaRPr lang="en-US" sz="1400" b="1" dirty="0">
              <a:solidFill>
                <a:schemeClr val="tx1"/>
              </a:solidFill>
            </a:endParaRPr>
          </a:p>
        </p:txBody>
      </p:sp>
      <p:cxnSp>
        <p:nvCxnSpPr>
          <p:cNvPr id="50" name="Straight Arrow Connector 49"/>
          <p:cNvCxnSpPr/>
          <p:nvPr/>
        </p:nvCxnSpPr>
        <p:spPr>
          <a:xfrm flipH="1">
            <a:off x="533400" y="4114799"/>
            <a:ext cx="2260993" cy="304801"/>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518648" y="3670931"/>
            <a:ext cx="1348753" cy="188305"/>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rot="21071943">
            <a:off x="543177" y="3293358"/>
            <a:ext cx="1462372" cy="4175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منطقة تبديل لاعب حر</a:t>
            </a:r>
            <a:endParaRPr lang="en-US" sz="1400" b="1" dirty="0">
              <a:solidFill>
                <a:schemeClr val="tx1"/>
              </a:solidFill>
            </a:endParaRPr>
          </a:p>
        </p:txBody>
      </p:sp>
      <p:cxnSp>
        <p:nvCxnSpPr>
          <p:cNvPr id="58" name="Straight Arrow Connector 57"/>
          <p:cNvCxnSpPr/>
          <p:nvPr/>
        </p:nvCxnSpPr>
        <p:spPr>
          <a:xfrm>
            <a:off x="1295400" y="3723872"/>
            <a:ext cx="438711" cy="3909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rot="21071943">
            <a:off x="1385008" y="4346708"/>
            <a:ext cx="831787" cy="2392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6م</a:t>
            </a:r>
            <a:endParaRPr lang="en-US" sz="1400" b="1" dirty="0">
              <a:solidFill>
                <a:schemeClr val="tx1"/>
              </a:solidFill>
            </a:endParaRPr>
          </a:p>
        </p:txBody>
      </p:sp>
    </p:spTree>
    <p:extLst>
      <p:ext uri="{BB962C8B-B14F-4D97-AF65-F5344CB8AC3E}">
        <p14:creationId xmlns:p14="http://schemas.microsoft.com/office/powerpoint/2010/main" val="367599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4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800"/>
                                        <p:tgtEl>
                                          <p:spTgt spid="1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circle(in)">
                                      <p:cBhvr>
                                        <p:cTn id="20" dur="2800"/>
                                        <p:tgtEl>
                                          <p:spTgt spid="42"/>
                                        </p:tgtEl>
                                      </p:cBhvr>
                                    </p:animEffect>
                                  </p:childTnLst>
                                </p:cTn>
                              </p:par>
                              <p:par>
                                <p:cTn id="21" presetID="6"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3000"/>
                                        <p:tgtEl>
                                          <p:spTgt spid="19"/>
                                        </p:tgtEl>
                                      </p:cBhvr>
                                    </p:animEffect>
                                  </p:childTnLst>
                                </p:cTn>
                              </p:par>
                              <p:par>
                                <p:cTn id="24" presetID="6" presetClass="entr" presetSubtype="16" fill="hold" grpId="0" nodeType="withEffect">
                                  <p:stCondLst>
                                    <p:cond delay="100"/>
                                  </p:stCondLst>
                                  <p:childTnLst>
                                    <p:set>
                                      <p:cBhvr>
                                        <p:cTn id="25" dur="1" fill="hold">
                                          <p:stCondLst>
                                            <p:cond delay="0"/>
                                          </p:stCondLst>
                                        </p:cTn>
                                        <p:tgtEl>
                                          <p:spTgt spid="37"/>
                                        </p:tgtEl>
                                        <p:attrNameLst>
                                          <p:attrName>style.visibility</p:attrName>
                                        </p:attrNameLst>
                                      </p:cBhvr>
                                      <p:to>
                                        <p:strVal val="visible"/>
                                      </p:to>
                                    </p:set>
                                    <p:animEffect transition="in" filter="circle(in)">
                                      <p:cBhvr>
                                        <p:cTn id="26" dur="20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circle(in)">
                                      <p:cBhvr>
                                        <p:cTn id="31" dur="2000"/>
                                        <p:tgtEl>
                                          <p:spTgt spid="4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circle(in)">
                                      <p:cBhvr>
                                        <p:cTn id="34" dur="2000"/>
                                        <p:tgtEl>
                                          <p:spTgt spid="49"/>
                                        </p:tgtEl>
                                      </p:cBhvr>
                                    </p:animEffect>
                                  </p:childTnLst>
                                </p:cTn>
                              </p:par>
                              <p:par>
                                <p:cTn id="35" presetID="6" presetClass="entr" presetSubtype="16"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circle(in)">
                                      <p:cBhvr>
                                        <p:cTn id="37" dur="2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barn(inVertical)">
                                      <p:cBhvr>
                                        <p:cTn id="49" dur="13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circle(in)">
                                      <p:cBhvr>
                                        <p:cTn id="54" dur="2000"/>
                                        <p:tgtEl>
                                          <p:spTgt spid="50"/>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circle(in)">
                                      <p:cBhvr>
                                        <p:cTn id="57" dur="2000"/>
                                        <p:tgtEl>
                                          <p:spTgt spid="66"/>
                                        </p:tgtEl>
                                      </p:cBhvr>
                                    </p:animEffect>
                                  </p:childTnLst>
                                </p:cTn>
                              </p:par>
                              <p:par>
                                <p:cTn id="58" presetID="6" presetClass="entr" presetSubtype="16" fill="hold"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circle(in)">
                                      <p:cBhvr>
                                        <p:cTn id="60" dur="2000"/>
                                        <p:tgtEl>
                                          <p:spTgt spid="58"/>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circle(in)">
                                      <p:cBhvr>
                                        <p:cTn id="63" dur="2000"/>
                                        <p:tgtEl>
                                          <p:spTgt spid="54"/>
                                        </p:tgtEl>
                                      </p:cBhvr>
                                    </p:animEffect>
                                  </p:childTnLst>
                                </p:cTn>
                              </p:par>
                              <p:par>
                                <p:cTn id="64" presetID="6" presetClass="entr" presetSubtype="16" fill="hold"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circle(in)">
                                      <p:cBhvr>
                                        <p:cTn id="66"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6" grpId="0"/>
      <p:bldP spid="33" grpId="0"/>
      <p:bldP spid="37" grpId="0" animBg="1"/>
      <p:bldP spid="42" grpId="0" animBg="1"/>
      <p:bldP spid="49" grpId="0" animBg="1"/>
      <p:bldP spid="54"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15000" y="86577"/>
            <a:ext cx="3225420" cy="954087"/>
          </a:xfrm>
        </p:spPr>
        <p:txBody>
          <a:bodyPr/>
          <a:lstStyle/>
          <a:p>
            <a:pPr lvl="0" algn="r"/>
            <a:r>
              <a:rPr lang="ar-IQ" sz="2800" b="1" dirty="0">
                <a:solidFill>
                  <a:schemeClr val="bg1"/>
                </a:solidFill>
                <a:latin typeface="Arial" panose="020B0604020202020204" pitchFamily="34" charset="0"/>
              </a:rPr>
              <a:t>4-1 المساحات والمناطق</a:t>
            </a:r>
            <a:endParaRPr lang="en-US" sz="2800" b="1" dirty="0">
              <a:solidFill>
                <a:schemeClr val="bg1"/>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31" name="Rectangle 2"/>
          <p:cNvSpPr txBox="1">
            <a:spLocks noChangeArrowheads="1"/>
          </p:cNvSpPr>
          <p:nvPr/>
        </p:nvSpPr>
        <p:spPr bwMode="auto">
          <a:xfrm>
            <a:off x="6323580" y="1752600"/>
            <a:ext cx="266802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b="1" dirty="0">
                <a:solidFill>
                  <a:srgbClr val="FF0000"/>
                </a:solidFill>
              </a:rPr>
              <a:t>5-4-1 المنطقة الأحماء</a:t>
            </a:r>
            <a:endParaRPr lang="en-US" sz="2000" b="1" dirty="0">
              <a:solidFill>
                <a:srgbClr val="FF0000"/>
              </a:solidFill>
            </a:endParaRPr>
          </a:p>
        </p:txBody>
      </p:sp>
      <p:sp>
        <p:nvSpPr>
          <p:cNvPr id="35" name="Rectangle 2"/>
          <p:cNvSpPr txBox="1">
            <a:spLocks noChangeArrowheads="1"/>
          </p:cNvSpPr>
          <p:nvPr/>
        </p:nvSpPr>
        <p:spPr bwMode="auto">
          <a:xfrm>
            <a:off x="6070410" y="4495800"/>
            <a:ext cx="292221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b="1" dirty="0">
                <a:solidFill>
                  <a:srgbClr val="FF0000"/>
                </a:solidFill>
              </a:rPr>
              <a:t>6-4-1 منطقة الجزاء</a:t>
            </a:r>
            <a:endParaRPr lang="en-US" sz="2000" b="1" dirty="0">
              <a:solidFill>
                <a:srgbClr val="FF0000"/>
              </a:solidFill>
            </a:endParaRPr>
          </a:p>
        </p:txBody>
      </p:sp>
      <p:sp>
        <p:nvSpPr>
          <p:cNvPr id="36" name="Rectangle 3"/>
          <p:cNvSpPr txBox="1">
            <a:spLocks noChangeArrowheads="1"/>
          </p:cNvSpPr>
          <p:nvPr/>
        </p:nvSpPr>
        <p:spPr bwMode="auto">
          <a:xfrm>
            <a:off x="5104380" y="4953000"/>
            <a:ext cx="4039620" cy="19050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ar-DZ" sz="2000" dirty="0">
                <a:solidFill>
                  <a:srgbClr val="000000"/>
                </a:solidFill>
                <a:latin typeface="Cairo"/>
              </a:rPr>
              <a:t>ما بالنسبة لمنطقة الجزاء فتم إلغاؤها تماماً، وفي حال طرد أي عضو من أعضاء الفريق يجب وأن يذهب لغرفة تبديل ملابس فريقه حتى نهاية الشوط، أما عضو الفريق المعاقب بالاستبعاد (عدم الأهلية) فعليه أن يذهب لغرفة تبديل ملابس فريقه حتى نهاية المباراة</a:t>
            </a:r>
            <a:endParaRPr lang="en-US" sz="2000" dirty="0">
              <a:solidFill>
                <a:srgbClr val="000000"/>
              </a:solidFill>
              <a:latin typeface="Calibri" panose="020F0502020204030204" pitchFamily="34" charset="0"/>
              <a:ea typeface="Calibri" panose="020F0502020204030204" pitchFamily="34" charset="0"/>
            </a:endParaRPr>
          </a:p>
        </p:txBody>
      </p:sp>
      <p:sp>
        <p:nvSpPr>
          <p:cNvPr id="33" name="Rectangle 2"/>
          <p:cNvSpPr txBox="1">
            <a:spLocks noChangeArrowheads="1"/>
          </p:cNvSpPr>
          <p:nvPr/>
        </p:nvSpPr>
        <p:spPr bwMode="auto">
          <a:xfrm>
            <a:off x="5104380" y="2478022"/>
            <a:ext cx="4039620" cy="209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DZ" sz="2000" dirty="0">
                <a:latin typeface="SimplifiedArabic,Bold"/>
              </a:rPr>
              <a:t>لمسابقات الاتحاد الدولي للكرة الطائرة العالمية والرسمية، </a:t>
            </a:r>
            <a:r>
              <a:rPr lang="ar-IQ" sz="2000" dirty="0">
                <a:latin typeface="SimplifiedArabic,Bold"/>
              </a:rPr>
              <a:t> </a:t>
            </a:r>
            <a:r>
              <a:rPr lang="ar-DZ" sz="2000" dirty="0">
                <a:latin typeface="SimplifiedArabic,Bold"/>
              </a:rPr>
              <a:t>تكون مساحة</a:t>
            </a:r>
            <a:r>
              <a:rPr lang="ar-IQ" sz="2000" dirty="0">
                <a:latin typeface="SimplifiedArabic,Bold"/>
              </a:rPr>
              <a:t> مناطق الاحماء 3</a:t>
            </a:r>
            <a:r>
              <a:rPr lang="en-US" sz="2000" dirty="0">
                <a:latin typeface="SimplifiedArabic,Bold"/>
              </a:rPr>
              <a:t>x</a:t>
            </a:r>
            <a:r>
              <a:rPr lang="ar-IQ" sz="2000" dirty="0">
                <a:latin typeface="SimplifiedArabic,Bold"/>
              </a:rPr>
              <a:t>3</a:t>
            </a:r>
            <a:r>
              <a:rPr lang="ar-DZ" sz="2000" dirty="0">
                <a:latin typeface="SimplifiedArabic,Bold"/>
              </a:rPr>
              <a:t> أمتار تقريبا وتكون على كلا الركنين من</a:t>
            </a:r>
            <a:r>
              <a:rPr lang="ar-IQ" sz="2000" dirty="0">
                <a:latin typeface="SimplifiedArabic,Bold"/>
              </a:rPr>
              <a:t> مخطط </a:t>
            </a:r>
            <a:r>
              <a:rPr lang="ar-DZ" sz="2000" dirty="0">
                <a:latin typeface="SimplifiedArabic,Bold"/>
              </a:rPr>
              <a:t>الملعب بجانب المقاعد خارج المنطقة الحرة.</a:t>
            </a:r>
            <a:endParaRPr lang="ar-IQ" sz="2000" dirty="0">
              <a:latin typeface="SimplifiedArabic,Bold"/>
            </a:endParaRPr>
          </a:p>
          <a:p>
            <a:pPr algn="r" rtl="1"/>
            <a:r>
              <a:rPr lang="ar-IQ" sz="2000" dirty="0"/>
              <a:t>و</a:t>
            </a:r>
            <a:r>
              <a:rPr lang="ar-SA" sz="2000" dirty="0"/>
              <a:t>يمكن ان تكون خلف مقاعد بدلاء الفريق في حال ارتفاع المدرج القاعة يكون اكثر </a:t>
            </a:r>
            <a:r>
              <a:rPr lang="en-US" sz="2000" dirty="0"/>
              <a:t>2,5 </a:t>
            </a:r>
            <a:r>
              <a:rPr lang="ar-SA" sz="2000" dirty="0"/>
              <a:t>م من سطح الملعب</a:t>
            </a:r>
            <a:endParaRPr lang="en-US" sz="2000" dirty="0">
              <a:solidFill>
                <a:srgbClr val="FF0000"/>
              </a:solidFill>
            </a:endParaRPr>
          </a:p>
        </p:txBody>
      </p:sp>
      <p:pic>
        <p:nvPicPr>
          <p:cNvPr id="1026" name="Picture 2" descr="volleyball court size Cheaper Than Retail Price&amp;gt; Buy Clothing, Accessories  and lifestyle products for women &amp;amp; men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65" y="2819400"/>
            <a:ext cx="5090535" cy="3962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657600"/>
            <a:ext cx="4800600" cy="3124200"/>
          </a:xfrm>
          <a:prstGeom prst="rect">
            <a:avLst/>
          </a:prstGeom>
        </p:spPr>
      </p:pic>
      <p:sp>
        <p:nvSpPr>
          <p:cNvPr id="4" name="Rectangle 3"/>
          <p:cNvSpPr/>
          <p:nvPr/>
        </p:nvSpPr>
        <p:spPr>
          <a:xfrm>
            <a:off x="3810000" y="2743200"/>
            <a:ext cx="457200"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200" y="2756686"/>
            <a:ext cx="457200"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75212" y="2653514"/>
            <a:ext cx="533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a:solidFill>
                  <a:schemeClr val="tx1"/>
                </a:solidFill>
              </a:rPr>
              <a:t>3</a:t>
            </a:r>
            <a:r>
              <a:rPr lang="en-US" sz="1200" b="1" dirty="0">
                <a:solidFill>
                  <a:schemeClr val="tx1"/>
                </a:solidFill>
              </a:rPr>
              <a:t>x3</a:t>
            </a:r>
            <a:r>
              <a:rPr lang="ar-IQ" sz="1200" b="1" dirty="0">
                <a:solidFill>
                  <a:schemeClr val="tx1"/>
                </a:solidFill>
              </a:rPr>
              <a:t>م</a:t>
            </a:r>
            <a:endParaRPr lang="en-US" sz="1200" b="1" dirty="0">
              <a:solidFill>
                <a:schemeClr val="tx1"/>
              </a:solidFill>
            </a:endParaRPr>
          </a:p>
        </p:txBody>
      </p:sp>
      <p:sp>
        <p:nvSpPr>
          <p:cNvPr id="28" name="Rectangle 27"/>
          <p:cNvSpPr/>
          <p:nvPr/>
        </p:nvSpPr>
        <p:spPr>
          <a:xfrm>
            <a:off x="1524000" y="2667000"/>
            <a:ext cx="533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a:solidFill>
                  <a:schemeClr val="tx1"/>
                </a:solidFill>
              </a:rPr>
              <a:t>3</a:t>
            </a:r>
            <a:r>
              <a:rPr lang="en-US" sz="1200" b="1" dirty="0">
                <a:solidFill>
                  <a:schemeClr val="tx1"/>
                </a:solidFill>
              </a:rPr>
              <a:t>x3</a:t>
            </a:r>
            <a:r>
              <a:rPr lang="ar-IQ" sz="1200" b="1" dirty="0">
                <a:solidFill>
                  <a:schemeClr val="tx1"/>
                </a:solidFill>
              </a:rPr>
              <a:t>م</a:t>
            </a:r>
            <a:endParaRPr lang="en-US" sz="1200" b="1" dirty="0">
              <a:solidFill>
                <a:schemeClr val="tx1"/>
              </a:solidFill>
            </a:endParaRPr>
          </a:p>
        </p:txBody>
      </p:sp>
      <p:sp>
        <p:nvSpPr>
          <p:cNvPr id="29" name="Rectangle 28"/>
          <p:cNvSpPr/>
          <p:nvPr/>
        </p:nvSpPr>
        <p:spPr>
          <a:xfrm>
            <a:off x="2286000" y="14478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منطقة الأحماء</a:t>
            </a:r>
            <a:endParaRPr lang="en-US" sz="1400" b="1" dirty="0">
              <a:solidFill>
                <a:schemeClr val="tx1"/>
              </a:solidFill>
            </a:endParaRPr>
          </a:p>
        </p:txBody>
      </p:sp>
      <p:cxnSp>
        <p:nvCxnSpPr>
          <p:cNvPr id="7" name="Straight Arrow Connector 6"/>
          <p:cNvCxnSpPr/>
          <p:nvPr/>
        </p:nvCxnSpPr>
        <p:spPr>
          <a:xfrm flipH="1">
            <a:off x="762000" y="1752600"/>
            <a:ext cx="1524000" cy="1281914"/>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790700" y="1880386"/>
            <a:ext cx="779492" cy="71715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71800" y="1851970"/>
            <a:ext cx="570990" cy="74557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212116" y="1851970"/>
            <a:ext cx="1533676" cy="119603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209800" y="32004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100" b="1" dirty="0">
                <a:solidFill>
                  <a:schemeClr val="tx1"/>
                </a:solidFill>
              </a:rPr>
              <a:t>طاولة تسجيل</a:t>
            </a:r>
            <a:endParaRPr lang="en-US" sz="1100" b="1" dirty="0">
              <a:solidFill>
                <a:schemeClr val="tx1"/>
              </a:solidFill>
            </a:endParaRPr>
          </a:p>
        </p:txBody>
      </p:sp>
      <p:sp>
        <p:nvSpPr>
          <p:cNvPr id="41" name="Rectangle 40"/>
          <p:cNvSpPr/>
          <p:nvPr/>
        </p:nvSpPr>
        <p:spPr>
          <a:xfrm>
            <a:off x="3352800" y="32766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مقعد بدلاء</a:t>
            </a:r>
            <a:endParaRPr lang="en-US" sz="1400" b="1" dirty="0">
              <a:solidFill>
                <a:schemeClr val="tx1"/>
              </a:solidFill>
            </a:endParaRPr>
          </a:p>
        </p:txBody>
      </p:sp>
      <p:sp>
        <p:nvSpPr>
          <p:cNvPr id="44" name="Rectangle 43"/>
          <p:cNvSpPr/>
          <p:nvPr/>
        </p:nvSpPr>
        <p:spPr>
          <a:xfrm>
            <a:off x="1143000" y="32766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a:solidFill>
                  <a:schemeClr val="tx1"/>
                </a:solidFill>
              </a:rPr>
              <a:t>مقعد بدلاء</a:t>
            </a:r>
            <a:endParaRPr lang="en-US" sz="1400" b="1" dirty="0">
              <a:solidFill>
                <a:schemeClr val="tx1"/>
              </a:solidFill>
            </a:endParaRPr>
          </a:p>
        </p:txBody>
      </p:sp>
    </p:spTree>
    <p:extLst>
      <p:ext uri="{BB962C8B-B14F-4D97-AF65-F5344CB8AC3E}">
        <p14:creationId xmlns:p14="http://schemas.microsoft.com/office/powerpoint/2010/main" val="2270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strips(downLeft)">
                                      <p:cBhvr>
                                        <p:cTn id="21" dur="1100"/>
                                        <p:tgtEl>
                                          <p:spTgt spid="29"/>
                                        </p:tgtEl>
                                      </p:cBhvr>
                                    </p:animEffect>
                                  </p:childTnLst>
                                </p:cTn>
                              </p:par>
                              <p:par>
                                <p:cTn id="22" presetID="18" presetClass="entr" presetSubtype="12"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Left)">
                                      <p:cBhvr>
                                        <p:cTn id="24" dur="1200"/>
                                        <p:tgtEl>
                                          <p:spTgt spid="39"/>
                                        </p:tgtEl>
                                      </p:cBhvr>
                                    </p:animEffect>
                                  </p:childTnLst>
                                </p:cTn>
                              </p:par>
                              <p:par>
                                <p:cTn id="25" presetID="18" presetClass="entr" presetSubtype="1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Left)">
                                      <p:cBhvr>
                                        <p:cTn id="27" dur="13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strips(downLeft)">
                                      <p:cBhvr>
                                        <p:cTn id="32" dur="1500"/>
                                        <p:tgtEl>
                                          <p:spTgt spid="34"/>
                                        </p:tgtEl>
                                      </p:cBhvr>
                                    </p:animEffect>
                                  </p:childTnLst>
                                </p:cTn>
                              </p:par>
                              <p:par>
                                <p:cTn id="33" presetID="18" presetClass="entr" presetSubtype="12"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trips(downLeft)">
                                      <p:cBhvr>
                                        <p:cTn id="35" dur="1600"/>
                                        <p:tgtEl>
                                          <p:spTgt spid="38"/>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strips(downLeft)">
                                      <p:cBhvr>
                                        <p:cTn id="38" dur="1800"/>
                                        <p:tgtEl>
                                          <p:spTgt spid="5"/>
                                        </p:tgtEl>
                                      </p:cBhvr>
                                    </p:animEffect>
                                  </p:childTnLst>
                                </p:cTn>
                              </p:par>
                              <p:par>
                                <p:cTn id="39" presetID="18" presetClass="entr" presetSubtype="12" fill="hold" grpId="0" nodeType="withEffect">
                                  <p:stCondLst>
                                    <p:cond delay="200"/>
                                  </p:stCondLst>
                                  <p:childTnLst>
                                    <p:set>
                                      <p:cBhvr>
                                        <p:cTn id="40" dur="1" fill="hold">
                                          <p:stCondLst>
                                            <p:cond delay="0"/>
                                          </p:stCondLst>
                                        </p:cTn>
                                        <p:tgtEl>
                                          <p:spTgt spid="28"/>
                                        </p:tgtEl>
                                        <p:attrNameLst>
                                          <p:attrName>style.visibility</p:attrName>
                                        </p:attrNameLst>
                                      </p:cBhvr>
                                      <p:to>
                                        <p:strVal val="visible"/>
                                      </p:to>
                                    </p:set>
                                    <p:animEffect transition="in" filter="strips(downLeft)">
                                      <p:cBhvr>
                                        <p:cTn id="41" dur="18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1000"/>
                                        <p:tgtEl>
                                          <p:spTgt spid="35"/>
                                        </p:tgtEl>
                                      </p:cBhvr>
                                    </p:animEffect>
                                    <p:anim calcmode="lin" valueType="num">
                                      <p:cBhvr>
                                        <p:cTn id="47" dur="1000" fill="hold"/>
                                        <p:tgtEl>
                                          <p:spTgt spid="35"/>
                                        </p:tgtEl>
                                        <p:attrNameLst>
                                          <p:attrName>ppt_x</p:attrName>
                                        </p:attrNameLst>
                                      </p:cBhvr>
                                      <p:tavLst>
                                        <p:tav tm="0">
                                          <p:val>
                                            <p:strVal val="#ppt_x"/>
                                          </p:val>
                                        </p:tav>
                                        <p:tav tm="100000">
                                          <p:val>
                                            <p:strVal val="#ppt_x"/>
                                          </p:val>
                                        </p:tav>
                                      </p:tavLst>
                                    </p:anim>
                                    <p:anim calcmode="lin" valueType="num">
                                      <p:cBhvr>
                                        <p:cTn id="4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circle(in)">
                                      <p:cBhvr>
                                        <p:cTn id="60" dur="2000"/>
                                        <p:tgtEl>
                                          <p:spTgt spid="4"/>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6" grpId="0"/>
      <p:bldP spid="33" grpId="0"/>
      <p:bldP spid="4" grpId="0" animBg="1"/>
      <p:bldP spid="26" grpId="0" animBg="1"/>
      <p:bldP spid="5" grpId="0" animBg="1"/>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029200" y="86577"/>
            <a:ext cx="3911220" cy="954087"/>
          </a:xfrm>
        </p:spPr>
        <p:txBody>
          <a:bodyPr/>
          <a:lstStyle/>
          <a:p>
            <a:pPr lvl="0" algn="r"/>
            <a:r>
              <a:rPr lang="ar-IQ" sz="2800" b="1" dirty="0">
                <a:solidFill>
                  <a:schemeClr val="bg1"/>
                </a:solidFill>
                <a:latin typeface="Arial" panose="020B0604020202020204" pitchFamily="34" charset="0"/>
              </a:rPr>
              <a:t>2- الشبكــــــــة والقوائــــــــــــم</a:t>
            </a:r>
            <a:endParaRPr lang="en-US" sz="2800" b="1" dirty="0">
              <a:solidFill>
                <a:schemeClr val="bg1"/>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440976" cy="1105469"/>
          </a:xfrm>
          <a:prstGeom prst="rect">
            <a:avLst/>
          </a:prstGeom>
        </p:spPr>
      </p:pic>
      <p:sp>
        <p:nvSpPr>
          <p:cNvPr id="31" name="Rectangle 2"/>
          <p:cNvSpPr txBox="1">
            <a:spLocks noChangeArrowheads="1"/>
          </p:cNvSpPr>
          <p:nvPr/>
        </p:nvSpPr>
        <p:spPr bwMode="auto">
          <a:xfrm>
            <a:off x="6323580" y="1752600"/>
            <a:ext cx="266802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400" b="1" dirty="0">
                <a:solidFill>
                  <a:srgbClr val="FF0000"/>
                </a:solidFill>
              </a:rPr>
              <a:t>1-2 ارتفاع الشبكة</a:t>
            </a:r>
            <a:endParaRPr lang="en-US" sz="2400" b="1" dirty="0">
              <a:solidFill>
                <a:srgbClr val="FF0000"/>
              </a:solidFill>
            </a:endParaRPr>
          </a:p>
        </p:txBody>
      </p:sp>
      <p:sp>
        <p:nvSpPr>
          <p:cNvPr id="35" name="Rectangle 2"/>
          <p:cNvSpPr txBox="1">
            <a:spLocks noChangeArrowheads="1"/>
          </p:cNvSpPr>
          <p:nvPr/>
        </p:nvSpPr>
        <p:spPr bwMode="auto">
          <a:xfrm>
            <a:off x="6019800" y="3702025"/>
            <a:ext cx="292221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b="1" dirty="0">
                <a:solidFill>
                  <a:srgbClr val="FF0000"/>
                </a:solidFill>
              </a:rPr>
              <a:t>6-1 الأضاءة</a:t>
            </a:r>
            <a:endParaRPr lang="en-US" sz="2000" b="1" dirty="0">
              <a:solidFill>
                <a:srgbClr val="FF0000"/>
              </a:solidFill>
            </a:endParaRPr>
          </a:p>
        </p:txBody>
      </p:sp>
      <p:sp>
        <p:nvSpPr>
          <p:cNvPr id="36" name="Rectangle 3"/>
          <p:cNvSpPr txBox="1">
            <a:spLocks noChangeArrowheads="1"/>
          </p:cNvSpPr>
          <p:nvPr/>
        </p:nvSpPr>
        <p:spPr bwMode="auto">
          <a:xfrm>
            <a:off x="4191000" y="4267200"/>
            <a:ext cx="4649220" cy="19050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Tx/>
              <a:buNone/>
            </a:pPr>
            <a:r>
              <a:rPr lang="ar-DZ" sz="2000" dirty="0">
                <a:solidFill>
                  <a:srgbClr val="000000"/>
                </a:solidFill>
                <a:latin typeface="Cairo"/>
              </a:rPr>
              <a:t>يجب ألا تقل شدة الإضاءة عن 300 لوكس في مسابقات المحلية، و2000 لوكس في مسابقات الاتحاد الدولي، والمسابقات الرسمية، ويتم قياس شدة الإضاءة على تفاع 1 متر فوق مساحة منطقة اللعب،</a:t>
            </a:r>
            <a:r>
              <a:rPr lang="ar-DZ" sz="2000" dirty="0">
                <a:solidFill>
                  <a:srgbClr val="000000"/>
                </a:solidFill>
                <a:latin typeface="SimplifiedArabic,Bold"/>
              </a:rPr>
              <a:t>.</a:t>
            </a:r>
            <a:endParaRPr lang="en-US" sz="2000" dirty="0">
              <a:solidFill>
                <a:srgbClr val="000000"/>
              </a:solidFill>
              <a:latin typeface="Calibri" panose="020F0502020204030204" pitchFamily="34" charset="0"/>
              <a:ea typeface="Calibri" panose="020F0502020204030204" pitchFamily="34" charset="0"/>
            </a:endParaRPr>
          </a:p>
        </p:txBody>
      </p:sp>
      <p:sp>
        <p:nvSpPr>
          <p:cNvPr id="33" name="Rectangle 2"/>
          <p:cNvSpPr txBox="1">
            <a:spLocks noChangeArrowheads="1"/>
          </p:cNvSpPr>
          <p:nvPr/>
        </p:nvSpPr>
        <p:spPr bwMode="auto">
          <a:xfrm>
            <a:off x="4191000" y="2209800"/>
            <a:ext cx="4800600" cy="149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IQ" sz="2000" dirty="0">
                <a:solidFill>
                  <a:srgbClr val="000000"/>
                </a:solidFill>
                <a:latin typeface="SimplifiedArabic,Bold"/>
              </a:rPr>
              <a:t>في ال</a:t>
            </a:r>
            <a:r>
              <a:rPr lang="ar-DZ" sz="2000" dirty="0">
                <a:solidFill>
                  <a:srgbClr val="000000"/>
                </a:solidFill>
                <a:latin typeface="SimplifiedArabic,Bold"/>
              </a:rPr>
              <a:t>مسابقات الاتحاد الدولي للكرة الطائرة العالمية والرسمية، لا تزيد أعلى درجة</a:t>
            </a:r>
            <a:r>
              <a:rPr lang="ar-IQ" sz="2000" dirty="0">
                <a:solidFill>
                  <a:srgbClr val="000000"/>
                </a:solidFill>
                <a:latin typeface="SimplifiedArabic,Bold"/>
              </a:rPr>
              <a:t> </a:t>
            </a:r>
            <a:r>
              <a:rPr lang="ar-DZ" sz="2000" dirty="0">
                <a:solidFill>
                  <a:srgbClr val="000000"/>
                </a:solidFill>
                <a:latin typeface="SimplifiedArabic,Bold"/>
              </a:rPr>
              <a:t>للحرارة عن 25 درجة مئوية ( 77 درجة فهرنهيت) ولا يقل الأدنى عن 16</a:t>
            </a:r>
            <a:r>
              <a:rPr lang="ar-IQ" sz="2000" dirty="0">
                <a:solidFill>
                  <a:srgbClr val="000000"/>
                </a:solidFill>
                <a:latin typeface="SimplifiedArabic,Bold"/>
              </a:rPr>
              <a:t> </a:t>
            </a:r>
            <a:r>
              <a:rPr lang="ar-DZ" sz="2000" dirty="0">
                <a:solidFill>
                  <a:srgbClr val="000000"/>
                </a:solidFill>
                <a:latin typeface="SimplifiedArabic,Bold"/>
              </a:rPr>
              <a:t>درجة مئوية ( 61 درجة فهرنهيت).</a:t>
            </a:r>
            <a:endParaRPr lang="en-US" sz="2000" dirty="0">
              <a:solidFill>
                <a:srgbClr val="FF0000"/>
              </a:solidFill>
            </a:endParaRPr>
          </a:p>
        </p:txBody>
      </p:sp>
      <p:sp>
        <p:nvSpPr>
          <p:cNvPr id="26" name="Rectangle 25"/>
          <p:cNvSpPr/>
          <p:nvPr/>
        </p:nvSpPr>
        <p:spPr>
          <a:xfrm>
            <a:off x="1219200" y="2756686"/>
            <a:ext cx="457200"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 y="1143000"/>
            <a:ext cx="9144000" cy="5706035"/>
          </a:xfrm>
          <a:prstGeom prst="rect">
            <a:avLst/>
          </a:prstGeom>
        </p:spPr>
      </p:pic>
      <p:sp>
        <p:nvSpPr>
          <p:cNvPr id="7" name="Rectangle 6"/>
          <p:cNvSpPr/>
          <p:nvPr/>
        </p:nvSpPr>
        <p:spPr>
          <a:xfrm>
            <a:off x="2437380" y="4634184"/>
            <a:ext cx="2667000" cy="1382807"/>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05868" y="4648200"/>
            <a:ext cx="2209800" cy="1702536"/>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153400" y="6019800"/>
            <a:ext cx="990600" cy="536210"/>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 y="2223246"/>
            <a:ext cx="1066800" cy="1586753"/>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770880" y="2743200"/>
            <a:ext cx="2209800" cy="367514"/>
          </a:xfrm>
          <a:prstGeom prst="rect">
            <a:avLst/>
          </a:prstGeom>
          <a:solidFill>
            <a:srgbClr val="92B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4572000" y="3857633"/>
            <a:ext cx="0" cy="220980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648200" y="5105400"/>
            <a:ext cx="1371601"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للرجال 2.43م</a:t>
            </a:r>
          </a:p>
        </p:txBody>
      </p:sp>
      <p:cxnSp>
        <p:nvCxnSpPr>
          <p:cNvPr id="13" name="Straight Connector 12"/>
          <p:cNvCxnSpPr/>
          <p:nvPr/>
        </p:nvCxnSpPr>
        <p:spPr>
          <a:xfrm>
            <a:off x="457200" y="6127377"/>
            <a:ext cx="0" cy="64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6019800"/>
            <a:ext cx="83830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648199" y="5503192"/>
            <a:ext cx="1371601" cy="288008"/>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للسيدات 2.24م</a:t>
            </a:r>
            <a:endParaRPr lang="en-US" sz="1600" b="1" dirty="0">
              <a:solidFill>
                <a:schemeClr val="tx1"/>
              </a:solidFill>
            </a:endParaRPr>
          </a:p>
        </p:txBody>
      </p:sp>
      <p:sp>
        <p:nvSpPr>
          <p:cNvPr id="23" name="Rectangle 22"/>
          <p:cNvSpPr/>
          <p:nvPr/>
        </p:nvSpPr>
        <p:spPr>
          <a:xfrm>
            <a:off x="1447800" y="3200400"/>
            <a:ext cx="6477000" cy="426598"/>
          </a:xfrm>
          <a:prstGeom prst="rect">
            <a:avLst/>
          </a:prstGeom>
          <a:solidFill>
            <a:srgbClr val="CCC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1371600" y="3657600"/>
            <a:ext cx="6553200"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191000" y="3253386"/>
            <a:ext cx="1295400" cy="328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طول الشبكة 9 م</a:t>
            </a:r>
            <a:endParaRPr lang="en-US" sz="1600" b="1" dirty="0">
              <a:solidFill>
                <a:schemeClr val="tx1"/>
              </a:solidFill>
            </a:endParaRPr>
          </a:p>
        </p:txBody>
      </p:sp>
      <p:cxnSp>
        <p:nvCxnSpPr>
          <p:cNvPr id="29" name="Straight Arrow Connector 28"/>
          <p:cNvCxnSpPr/>
          <p:nvPr/>
        </p:nvCxnSpPr>
        <p:spPr>
          <a:xfrm>
            <a:off x="6858000" y="3962400"/>
            <a:ext cx="0" cy="67178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248400" y="4648200"/>
            <a:ext cx="1524000" cy="70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عرض شبكة 1م</a:t>
            </a:r>
          </a:p>
          <a:p>
            <a:pPr algn="ctr"/>
            <a:r>
              <a:rPr lang="ar-IQ" sz="1600" b="1" dirty="0">
                <a:solidFill>
                  <a:schemeClr val="tx1"/>
                </a:solidFill>
              </a:rPr>
              <a:t>ممكن + او – 3 سم</a:t>
            </a:r>
            <a:endParaRPr lang="en-US" sz="1600" b="1" dirty="0">
              <a:solidFill>
                <a:schemeClr val="tx1"/>
              </a:solidFill>
            </a:endParaRPr>
          </a:p>
        </p:txBody>
      </p:sp>
      <p:cxnSp>
        <p:nvCxnSpPr>
          <p:cNvPr id="34" name="Straight Arrow Connector 33"/>
          <p:cNvCxnSpPr/>
          <p:nvPr/>
        </p:nvCxnSpPr>
        <p:spPr>
          <a:xfrm flipH="1" flipV="1">
            <a:off x="8077200" y="3700182"/>
            <a:ext cx="609600" cy="1640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14400" y="3810000"/>
            <a:ext cx="7391400" cy="0"/>
          </a:xfrm>
          <a:prstGeom prst="straightConnector1">
            <a:avLst/>
          </a:prstGeom>
          <a:ln w="76200">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066800" y="4634184"/>
            <a:ext cx="7239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429000" y="5029200"/>
            <a:ext cx="10708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عرضه 5 سم</a:t>
            </a:r>
          </a:p>
        </p:txBody>
      </p:sp>
      <p:sp>
        <p:nvSpPr>
          <p:cNvPr id="48" name="Rectangle 47"/>
          <p:cNvSpPr/>
          <p:nvPr/>
        </p:nvSpPr>
        <p:spPr>
          <a:xfrm>
            <a:off x="1981199" y="5334000"/>
            <a:ext cx="1371601" cy="340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عرضه 7 سم</a:t>
            </a:r>
          </a:p>
        </p:txBody>
      </p:sp>
      <p:cxnSp>
        <p:nvCxnSpPr>
          <p:cNvPr id="49" name="Straight Arrow Connector 48"/>
          <p:cNvCxnSpPr/>
          <p:nvPr/>
        </p:nvCxnSpPr>
        <p:spPr>
          <a:xfrm flipV="1">
            <a:off x="2743200" y="3899685"/>
            <a:ext cx="0" cy="1510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221256" y="4648200"/>
            <a:ext cx="0" cy="3863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001000" y="3886200"/>
            <a:ext cx="0" cy="74798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71600" y="3886200"/>
            <a:ext cx="0" cy="74798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914167" y="3760067"/>
            <a:ext cx="25020" cy="228319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8305800" y="6136395"/>
            <a:ext cx="8382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800" b="1" dirty="0">
                <a:solidFill>
                  <a:schemeClr val="tx1"/>
                </a:solidFill>
              </a:rPr>
              <a:t>2.55م</a:t>
            </a:r>
          </a:p>
        </p:txBody>
      </p:sp>
      <p:sp>
        <p:nvSpPr>
          <p:cNvPr id="60" name="Rectangle 59"/>
          <p:cNvSpPr/>
          <p:nvPr/>
        </p:nvSpPr>
        <p:spPr>
          <a:xfrm>
            <a:off x="8055297" y="3070414"/>
            <a:ext cx="860104" cy="685800"/>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6200" y="3352800"/>
            <a:ext cx="8382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80 سم</a:t>
            </a:r>
          </a:p>
        </p:txBody>
      </p:sp>
      <p:sp>
        <p:nvSpPr>
          <p:cNvPr id="63" name="Rectangle 62"/>
          <p:cNvSpPr/>
          <p:nvPr/>
        </p:nvSpPr>
        <p:spPr>
          <a:xfrm>
            <a:off x="152400" y="2133600"/>
            <a:ext cx="1371601" cy="340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عصى الهوائية</a:t>
            </a:r>
          </a:p>
        </p:txBody>
      </p:sp>
      <p:cxnSp>
        <p:nvCxnSpPr>
          <p:cNvPr id="64" name="Straight Arrow Connector 63"/>
          <p:cNvCxnSpPr/>
          <p:nvPr/>
        </p:nvCxnSpPr>
        <p:spPr>
          <a:xfrm>
            <a:off x="838200" y="2590800"/>
            <a:ext cx="457200" cy="6991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7467601" y="1143000"/>
            <a:ext cx="16002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800" b="1" dirty="0"/>
              <a:t>1- أرتفاع الشبكة</a:t>
            </a:r>
          </a:p>
        </p:txBody>
      </p:sp>
      <p:sp>
        <p:nvSpPr>
          <p:cNvPr id="71" name="Rectangle 70"/>
          <p:cNvSpPr/>
          <p:nvPr/>
        </p:nvSpPr>
        <p:spPr>
          <a:xfrm>
            <a:off x="6934200" y="1447800"/>
            <a:ext cx="21336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800" b="1" dirty="0"/>
              <a:t>2- طول وعرض الشبكة</a:t>
            </a:r>
          </a:p>
        </p:txBody>
      </p:sp>
      <p:sp>
        <p:nvSpPr>
          <p:cNvPr id="72" name="Rectangle 71"/>
          <p:cNvSpPr/>
          <p:nvPr/>
        </p:nvSpPr>
        <p:spPr>
          <a:xfrm>
            <a:off x="6323580" y="2209800"/>
            <a:ext cx="282042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ar-IQ" sz="1800" b="1" dirty="0">
                <a:solidFill>
                  <a:srgbClr val="FFFFFF"/>
                </a:solidFill>
              </a:rPr>
              <a:t>4- اشرطة  الحافة العليا والسفلى للشبكة</a:t>
            </a:r>
          </a:p>
        </p:txBody>
      </p:sp>
      <p:sp>
        <p:nvSpPr>
          <p:cNvPr id="73" name="Rectangle 72"/>
          <p:cNvSpPr/>
          <p:nvPr/>
        </p:nvSpPr>
        <p:spPr>
          <a:xfrm>
            <a:off x="4648200" y="1869195"/>
            <a:ext cx="16002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800" b="1" dirty="0"/>
              <a:t>7- القوائم</a:t>
            </a:r>
          </a:p>
        </p:txBody>
      </p:sp>
      <p:cxnSp>
        <p:nvCxnSpPr>
          <p:cNvPr id="74" name="Straight Arrow Connector 73"/>
          <p:cNvCxnSpPr/>
          <p:nvPr/>
        </p:nvCxnSpPr>
        <p:spPr>
          <a:xfrm>
            <a:off x="1143000" y="3214416"/>
            <a:ext cx="0" cy="67178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1905000" y="4173483"/>
            <a:ext cx="9325" cy="8697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447800" y="5029200"/>
            <a:ext cx="914401"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800" b="1" dirty="0">
                <a:solidFill>
                  <a:schemeClr val="tx1"/>
                </a:solidFill>
              </a:rPr>
              <a:t>10 سم</a:t>
            </a:r>
            <a:r>
              <a:rPr lang="ar-IQ" sz="1400" b="1" dirty="0">
                <a:solidFill>
                  <a:schemeClr val="tx1"/>
                </a:solidFill>
              </a:rPr>
              <a:t>2</a:t>
            </a:r>
          </a:p>
        </p:txBody>
      </p:sp>
      <p:sp>
        <p:nvSpPr>
          <p:cNvPr id="79" name="Rectangle 78"/>
          <p:cNvSpPr/>
          <p:nvPr/>
        </p:nvSpPr>
        <p:spPr>
          <a:xfrm>
            <a:off x="4343400" y="1143000"/>
            <a:ext cx="16002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800" b="1" dirty="0"/>
              <a:t>5- اشرطة الجانبية</a:t>
            </a:r>
          </a:p>
        </p:txBody>
      </p:sp>
      <p:sp>
        <p:nvSpPr>
          <p:cNvPr id="80" name="Rectangle 79"/>
          <p:cNvSpPr/>
          <p:nvPr/>
        </p:nvSpPr>
        <p:spPr>
          <a:xfrm>
            <a:off x="7467600" y="1752600"/>
            <a:ext cx="16002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800" b="1" dirty="0"/>
              <a:t>3- عيون الشبكة</a:t>
            </a:r>
          </a:p>
        </p:txBody>
      </p:sp>
      <p:sp>
        <p:nvSpPr>
          <p:cNvPr id="81" name="Rectangle 80"/>
          <p:cNvSpPr/>
          <p:nvPr/>
        </p:nvSpPr>
        <p:spPr>
          <a:xfrm>
            <a:off x="4343400" y="1488195"/>
            <a:ext cx="1607024"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1800" b="1" dirty="0"/>
              <a:t>6- العصى الهوائية</a:t>
            </a:r>
          </a:p>
        </p:txBody>
      </p:sp>
      <p:cxnSp>
        <p:nvCxnSpPr>
          <p:cNvPr id="85" name="Straight Arrow Connector 84"/>
          <p:cNvCxnSpPr/>
          <p:nvPr/>
        </p:nvCxnSpPr>
        <p:spPr>
          <a:xfrm flipV="1">
            <a:off x="1213394" y="4325884"/>
            <a:ext cx="158207" cy="8199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762001" y="5221995"/>
            <a:ext cx="838200" cy="340605"/>
          </a:xfrm>
          <a:prstGeom prst="rect">
            <a:avLst/>
          </a:prstGeom>
          <a:solidFill>
            <a:srgbClr val="6B9ED3"/>
          </a:solidFill>
          <a:ln>
            <a:solidFill>
              <a:srgbClr val="6B9E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800" b="1" dirty="0">
                <a:solidFill>
                  <a:schemeClr val="tx1"/>
                </a:solidFill>
              </a:rPr>
              <a:t>5 سم</a:t>
            </a:r>
            <a:endParaRPr lang="ar-IQ" sz="1400" b="1" dirty="0">
              <a:solidFill>
                <a:schemeClr val="tx1"/>
              </a:solidFill>
            </a:endParaRPr>
          </a:p>
        </p:txBody>
      </p:sp>
      <p:sp>
        <p:nvSpPr>
          <p:cNvPr id="88" name="Rectangle 87"/>
          <p:cNvSpPr/>
          <p:nvPr/>
        </p:nvSpPr>
        <p:spPr>
          <a:xfrm>
            <a:off x="7993256" y="3276600"/>
            <a:ext cx="1288576" cy="3280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a:solidFill>
                  <a:schemeClr val="tx1"/>
                </a:solidFill>
              </a:rPr>
              <a:t>100– 50 سم</a:t>
            </a:r>
            <a:endParaRPr lang="en-US" sz="1600" b="1" dirty="0">
              <a:solidFill>
                <a:schemeClr val="tx1"/>
              </a:solidFill>
            </a:endParaRPr>
          </a:p>
        </p:txBody>
      </p:sp>
      <p:cxnSp>
        <p:nvCxnSpPr>
          <p:cNvPr id="90" name="Straight Arrow Connector 89"/>
          <p:cNvCxnSpPr/>
          <p:nvPr/>
        </p:nvCxnSpPr>
        <p:spPr>
          <a:xfrm>
            <a:off x="8055297" y="3666930"/>
            <a:ext cx="527439" cy="1575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Can 90"/>
          <p:cNvSpPr/>
          <p:nvPr/>
        </p:nvSpPr>
        <p:spPr>
          <a:xfrm>
            <a:off x="526194" y="4038599"/>
            <a:ext cx="287836" cy="1978392"/>
          </a:xfrm>
          <a:prstGeom prst="can">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an 92"/>
          <p:cNvSpPr/>
          <p:nvPr/>
        </p:nvSpPr>
        <p:spPr>
          <a:xfrm>
            <a:off x="8551364" y="4038600"/>
            <a:ext cx="287836" cy="1978392"/>
          </a:xfrm>
          <a:prstGeom prst="can">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70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par>
                                <p:cTn id="8" presetID="18" presetClass="entr" presetSubtype="1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strips(downLeft)">
                                      <p:cBhvr>
                                        <p:cTn id="10" dur="21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000"/>
                                        <p:tgtEl>
                                          <p:spTgt spid="70"/>
                                        </p:tgtEl>
                                      </p:cBhvr>
                                    </p:animEffect>
                                    <p:anim calcmode="lin" valueType="num">
                                      <p:cBhvr>
                                        <p:cTn id="16" dur="1000" fill="hold"/>
                                        <p:tgtEl>
                                          <p:spTgt spid="70"/>
                                        </p:tgtEl>
                                        <p:attrNameLst>
                                          <p:attrName>ppt_x</p:attrName>
                                        </p:attrNameLst>
                                      </p:cBhvr>
                                      <p:tavLst>
                                        <p:tav tm="0">
                                          <p:val>
                                            <p:strVal val="#ppt_x"/>
                                          </p:val>
                                        </p:tav>
                                        <p:tav tm="100000">
                                          <p:val>
                                            <p:strVal val="#ppt_x"/>
                                          </p:val>
                                        </p:tav>
                                      </p:tavLst>
                                    </p:anim>
                                    <p:anim calcmode="lin" valueType="num">
                                      <p:cBhvr>
                                        <p:cTn id="17"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1000"/>
                                        <p:tgtEl>
                                          <p:spTgt spid="71"/>
                                        </p:tgtEl>
                                      </p:cBhvr>
                                    </p:animEffect>
                                    <p:anim calcmode="lin" valueType="num">
                                      <p:cBhvr>
                                        <p:cTn id="37" dur="1000" fill="hold"/>
                                        <p:tgtEl>
                                          <p:spTgt spid="71"/>
                                        </p:tgtEl>
                                        <p:attrNameLst>
                                          <p:attrName>ppt_x</p:attrName>
                                        </p:attrNameLst>
                                      </p:cBhvr>
                                      <p:tavLst>
                                        <p:tav tm="0">
                                          <p:val>
                                            <p:strVal val="#ppt_x"/>
                                          </p:val>
                                        </p:tav>
                                        <p:tav tm="100000">
                                          <p:val>
                                            <p:strVal val="#ppt_x"/>
                                          </p:val>
                                        </p:tav>
                                      </p:tavLst>
                                    </p:anim>
                                    <p:anim calcmode="lin" valueType="num">
                                      <p:cBhvr>
                                        <p:cTn id="3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strips(down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fade">
                                      <p:cBhvr>
                                        <p:cTn id="69" dur="1000"/>
                                        <p:tgtEl>
                                          <p:spTgt spid="80"/>
                                        </p:tgtEl>
                                      </p:cBhvr>
                                    </p:animEffect>
                                    <p:anim calcmode="lin" valueType="num">
                                      <p:cBhvr>
                                        <p:cTn id="70" dur="1000" fill="hold"/>
                                        <p:tgtEl>
                                          <p:spTgt spid="80"/>
                                        </p:tgtEl>
                                        <p:attrNameLst>
                                          <p:attrName>ppt_x</p:attrName>
                                        </p:attrNameLst>
                                      </p:cBhvr>
                                      <p:tavLst>
                                        <p:tav tm="0">
                                          <p:val>
                                            <p:strVal val="#ppt_x"/>
                                          </p:val>
                                        </p:tav>
                                        <p:tav tm="100000">
                                          <p:val>
                                            <p:strVal val="#ppt_x"/>
                                          </p:val>
                                        </p:tav>
                                      </p:tavLst>
                                    </p:anim>
                                    <p:anim calcmode="lin" valueType="num">
                                      <p:cBhvr>
                                        <p:cTn id="71" dur="1000" fill="hold"/>
                                        <p:tgtEl>
                                          <p:spTgt spid="8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1000"/>
                                        <p:tgtEl>
                                          <p:spTgt spid="75"/>
                                        </p:tgtEl>
                                      </p:cBhvr>
                                    </p:animEffect>
                                    <p:anim calcmode="lin" valueType="num">
                                      <p:cBhvr>
                                        <p:cTn id="75" dur="1000" fill="hold"/>
                                        <p:tgtEl>
                                          <p:spTgt spid="75"/>
                                        </p:tgtEl>
                                        <p:attrNameLst>
                                          <p:attrName>ppt_x</p:attrName>
                                        </p:attrNameLst>
                                      </p:cBhvr>
                                      <p:tavLst>
                                        <p:tav tm="0">
                                          <p:val>
                                            <p:strVal val="#ppt_x"/>
                                          </p:val>
                                        </p:tav>
                                        <p:tav tm="100000">
                                          <p:val>
                                            <p:strVal val="#ppt_x"/>
                                          </p:val>
                                        </p:tav>
                                      </p:tavLst>
                                    </p:anim>
                                    <p:anim calcmode="lin" valueType="num">
                                      <p:cBhvr>
                                        <p:cTn id="76"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78">
                                            <p:txEl>
                                              <p:pRg st="0" end="0"/>
                                            </p:txEl>
                                          </p:spTgt>
                                        </p:tgtEl>
                                        <p:attrNameLst>
                                          <p:attrName>style.visibility</p:attrName>
                                        </p:attrNameLst>
                                      </p:cBhvr>
                                      <p:to>
                                        <p:strVal val="visible"/>
                                      </p:to>
                                    </p:set>
                                    <p:animEffect transition="in" filter="fade">
                                      <p:cBhvr>
                                        <p:cTn id="81" dur="1000"/>
                                        <p:tgtEl>
                                          <p:spTgt spid="78">
                                            <p:txEl>
                                              <p:pRg st="0" end="0"/>
                                            </p:txEl>
                                          </p:spTgt>
                                        </p:tgtEl>
                                      </p:cBhvr>
                                    </p:animEffect>
                                    <p:anim calcmode="lin" valueType="num">
                                      <p:cBhvr>
                                        <p:cTn id="82" dur="1000" fill="hold"/>
                                        <p:tgtEl>
                                          <p:spTgt spid="78">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7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1000"/>
                                        <p:tgtEl>
                                          <p:spTgt spid="47"/>
                                        </p:tgtEl>
                                      </p:cBhvr>
                                    </p:animEffect>
                                    <p:anim calcmode="lin" valueType="num">
                                      <p:cBhvr>
                                        <p:cTn id="117" dur="1000" fill="hold"/>
                                        <p:tgtEl>
                                          <p:spTgt spid="47"/>
                                        </p:tgtEl>
                                        <p:attrNameLst>
                                          <p:attrName>ppt_x</p:attrName>
                                        </p:attrNameLst>
                                      </p:cBhvr>
                                      <p:tavLst>
                                        <p:tav tm="0">
                                          <p:val>
                                            <p:strVal val="#ppt_x"/>
                                          </p:val>
                                        </p:tav>
                                        <p:tav tm="100000">
                                          <p:val>
                                            <p:strVal val="#ppt_x"/>
                                          </p:val>
                                        </p:tav>
                                      </p:tavLst>
                                    </p:anim>
                                    <p:anim calcmode="lin" valueType="num">
                                      <p:cBhvr>
                                        <p:cTn id="11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fade">
                                      <p:cBhvr>
                                        <p:cTn id="123" dur="1000"/>
                                        <p:tgtEl>
                                          <p:spTgt spid="79"/>
                                        </p:tgtEl>
                                      </p:cBhvr>
                                    </p:animEffect>
                                    <p:anim calcmode="lin" valueType="num">
                                      <p:cBhvr>
                                        <p:cTn id="124" dur="1000" fill="hold"/>
                                        <p:tgtEl>
                                          <p:spTgt spid="79"/>
                                        </p:tgtEl>
                                        <p:attrNameLst>
                                          <p:attrName>ppt_x</p:attrName>
                                        </p:attrNameLst>
                                      </p:cBhvr>
                                      <p:tavLst>
                                        <p:tav tm="0">
                                          <p:val>
                                            <p:strVal val="#ppt_x"/>
                                          </p:val>
                                        </p:tav>
                                        <p:tav tm="100000">
                                          <p:val>
                                            <p:strVal val="#ppt_x"/>
                                          </p:val>
                                        </p:tav>
                                      </p:tavLst>
                                    </p:anim>
                                    <p:anim calcmode="lin" valueType="num">
                                      <p:cBhvr>
                                        <p:cTn id="125"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1000"/>
                                        <p:tgtEl>
                                          <p:spTgt spid="85"/>
                                        </p:tgtEl>
                                      </p:cBhvr>
                                    </p:animEffect>
                                    <p:anim calcmode="lin" valueType="num">
                                      <p:cBhvr>
                                        <p:cTn id="131" dur="1000" fill="hold"/>
                                        <p:tgtEl>
                                          <p:spTgt spid="85"/>
                                        </p:tgtEl>
                                        <p:attrNameLst>
                                          <p:attrName>ppt_x</p:attrName>
                                        </p:attrNameLst>
                                      </p:cBhvr>
                                      <p:tavLst>
                                        <p:tav tm="0">
                                          <p:val>
                                            <p:strVal val="#ppt_x"/>
                                          </p:val>
                                        </p:tav>
                                        <p:tav tm="100000">
                                          <p:val>
                                            <p:strVal val="#ppt_x"/>
                                          </p:val>
                                        </p:tav>
                                      </p:tavLst>
                                    </p:anim>
                                    <p:anim calcmode="lin" valueType="num">
                                      <p:cBhvr>
                                        <p:cTn id="13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fade">
                                      <p:cBhvr>
                                        <p:cTn id="137" dur="1000"/>
                                        <p:tgtEl>
                                          <p:spTgt spid="87"/>
                                        </p:tgtEl>
                                      </p:cBhvr>
                                    </p:animEffect>
                                    <p:anim calcmode="lin" valueType="num">
                                      <p:cBhvr>
                                        <p:cTn id="138" dur="1000" fill="hold"/>
                                        <p:tgtEl>
                                          <p:spTgt spid="87"/>
                                        </p:tgtEl>
                                        <p:attrNameLst>
                                          <p:attrName>ppt_x</p:attrName>
                                        </p:attrNameLst>
                                      </p:cBhvr>
                                      <p:tavLst>
                                        <p:tav tm="0">
                                          <p:val>
                                            <p:strVal val="#ppt_x"/>
                                          </p:val>
                                        </p:tav>
                                        <p:tav tm="100000">
                                          <p:val>
                                            <p:strVal val="#ppt_x"/>
                                          </p:val>
                                        </p:tav>
                                      </p:tavLst>
                                    </p:anim>
                                    <p:anim calcmode="lin" valueType="num">
                                      <p:cBhvr>
                                        <p:cTn id="13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81"/>
                                        </p:tgtEl>
                                        <p:attrNameLst>
                                          <p:attrName>style.visibility</p:attrName>
                                        </p:attrNameLst>
                                      </p:cBhvr>
                                      <p:to>
                                        <p:strVal val="visible"/>
                                      </p:to>
                                    </p:set>
                                    <p:animEffect transition="in" filter="fade">
                                      <p:cBhvr>
                                        <p:cTn id="144" dur="1000"/>
                                        <p:tgtEl>
                                          <p:spTgt spid="81"/>
                                        </p:tgtEl>
                                      </p:cBhvr>
                                    </p:animEffect>
                                    <p:anim calcmode="lin" valueType="num">
                                      <p:cBhvr>
                                        <p:cTn id="145" dur="1000" fill="hold"/>
                                        <p:tgtEl>
                                          <p:spTgt spid="81"/>
                                        </p:tgtEl>
                                        <p:attrNameLst>
                                          <p:attrName>ppt_x</p:attrName>
                                        </p:attrNameLst>
                                      </p:cBhvr>
                                      <p:tavLst>
                                        <p:tav tm="0">
                                          <p:val>
                                            <p:strVal val="#ppt_x"/>
                                          </p:val>
                                        </p:tav>
                                        <p:tav tm="100000">
                                          <p:val>
                                            <p:strVal val="#ppt_x"/>
                                          </p:val>
                                        </p:tav>
                                      </p:tavLst>
                                    </p:anim>
                                    <p:anim calcmode="lin" valueType="num">
                                      <p:cBhvr>
                                        <p:cTn id="146"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64"/>
                                        </p:tgtEl>
                                        <p:attrNameLst>
                                          <p:attrName>style.visibility</p:attrName>
                                        </p:attrNameLst>
                                      </p:cBhvr>
                                      <p:to>
                                        <p:strVal val="visible"/>
                                      </p:to>
                                    </p:set>
                                    <p:animEffect transition="in" filter="fade">
                                      <p:cBhvr>
                                        <p:cTn id="151" dur="1000"/>
                                        <p:tgtEl>
                                          <p:spTgt spid="64"/>
                                        </p:tgtEl>
                                      </p:cBhvr>
                                    </p:animEffect>
                                    <p:anim calcmode="lin" valueType="num">
                                      <p:cBhvr>
                                        <p:cTn id="152" dur="1000" fill="hold"/>
                                        <p:tgtEl>
                                          <p:spTgt spid="64"/>
                                        </p:tgtEl>
                                        <p:attrNameLst>
                                          <p:attrName>ppt_x</p:attrName>
                                        </p:attrNameLst>
                                      </p:cBhvr>
                                      <p:tavLst>
                                        <p:tav tm="0">
                                          <p:val>
                                            <p:strVal val="#ppt_x"/>
                                          </p:val>
                                        </p:tav>
                                        <p:tav tm="100000">
                                          <p:val>
                                            <p:strVal val="#ppt_x"/>
                                          </p:val>
                                        </p:tav>
                                      </p:tavLst>
                                    </p:anim>
                                    <p:anim calcmode="lin" valueType="num">
                                      <p:cBhvr>
                                        <p:cTn id="153" dur="1000" fill="hold"/>
                                        <p:tgtEl>
                                          <p:spTgt spid="64"/>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63"/>
                                        </p:tgtEl>
                                        <p:attrNameLst>
                                          <p:attrName>style.visibility</p:attrName>
                                        </p:attrNameLst>
                                      </p:cBhvr>
                                      <p:to>
                                        <p:strVal val="visible"/>
                                      </p:to>
                                    </p:set>
                                    <p:animEffect transition="in" filter="fade">
                                      <p:cBhvr>
                                        <p:cTn id="156" dur="1000"/>
                                        <p:tgtEl>
                                          <p:spTgt spid="63"/>
                                        </p:tgtEl>
                                      </p:cBhvr>
                                    </p:animEffect>
                                    <p:anim calcmode="lin" valueType="num">
                                      <p:cBhvr>
                                        <p:cTn id="157" dur="1000" fill="hold"/>
                                        <p:tgtEl>
                                          <p:spTgt spid="63"/>
                                        </p:tgtEl>
                                        <p:attrNameLst>
                                          <p:attrName>ppt_x</p:attrName>
                                        </p:attrNameLst>
                                      </p:cBhvr>
                                      <p:tavLst>
                                        <p:tav tm="0">
                                          <p:val>
                                            <p:strVal val="#ppt_x"/>
                                          </p:val>
                                        </p:tav>
                                        <p:tav tm="100000">
                                          <p:val>
                                            <p:strVal val="#ppt_x"/>
                                          </p:val>
                                        </p:tav>
                                      </p:tavLst>
                                    </p:anim>
                                    <p:anim calcmode="lin" valueType="num">
                                      <p:cBhvr>
                                        <p:cTn id="15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fade">
                                      <p:cBhvr>
                                        <p:cTn id="163" dur="500"/>
                                        <p:tgtEl>
                                          <p:spTgt spid="7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fade">
                                      <p:cBhvr>
                                        <p:cTn id="166" dur="500"/>
                                        <p:tgtEl>
                                          <p:spTgt spid="62"/>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73"/>
                                        </p:tgtEl>
                                        <p:attrNameLst>
                                          <p:attrName>style.visibility</p:attrName>
                                        </p:attrNameLst>
                                      </p:cBhvr>
                                      <p:to>
                                        <p:strVal val="visible"/>
                                      </p:to>
                                    </p:set>
                                    <p:animEffect transition="in" filter="fade">
                                      <p:cBhvr>
                                        <p:cTn id="171" dur="1000"/>
                                        <p:tgtEl>
                                          <p:spTgt spid="73"/>
                                        </p:tgtEl>
                                      </p:cBhvr>
                                    </p:animEffect>
                                    <p:anim calcmode="lin" valueType="num">
                                      <p:cBhvr>
                                        <p:cTn id="172" dur="1000" fill="hold"/>
                                        <p:tgtEl>
                                          <p:spTgt spid="73"/>
                                        </p:tgtEl>
                                        <p:attrNameLst>
                                          <p:attrName>ppt_x</p:attrName>
                                        </p:attrNameLst>
                                      </p:cBhvr>
                                      <p:tavLst>
                                        <p:tav tm="0">
                                          <p:val>
                                            <p:strVal val="#ppt_x"/>
                                          </p:val>
                                        </p:tav>
                                        <p:tav tm="100000">
                                          <p:val>
                                            <p:strVal val="#ppt_x"/>
                                          </p:val>
                                        </p:tav>
                                      </p:tavLst>
                                    </p:anim>
                                    <p:anim calcmode="lin" valueType="num">
                                      <p:cBhvr>
                                        <p:cTn id="17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6" presetClass="entr" presetSubtype="16" fill="hold" nodeType="click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circle(in)">
                                      <p:cBhvr>
                                        <p:cTn id="178" dur="2000"/>
                                        <p:tgtEl>
                                          <p:spTgt spid="57"/>
                                        </p:tgtEl>
                                      </p:cBhvr>
                                    </p:animEffect>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grpId="0" nodeType="clickEffect">
                                  <p:stCondLst>
                                    <p:cond delay="0"/>
                                  </p:stCondLst>
                                  <p:childTnLst>
                                    <p:set>
                                      <p:cBhvr>
                                        <p:cTn id="182" dur="1" fill="hold">
                                          <p:stCondLst>
                                            <p:cond delay="0"/>
                                          </p:stCondLst>
                                        </p:cTn>
                                        <p:tgtEl>
                                          <p:spTgt spid="59"/>
                                        </p:tgtEl>
                                        <p:attrNameLst>
                                          <p:attrName>style.visibility</p:attrName>
                                        </p:attrNameLst>
                                      </p:cBhvr>
                                      <p:to>
                                        <p:strVal val="visible"/>
                                      </p:to>
                                    </p:set>
                                    <p:animEffect transition="in" filter="fade">
                                      <p:cBhvr>
                                        <p:cTn id="183" dur="1000"/>
                                        <p:tgtEl>
                                          <p:spTgt spid="59"/>
                                        </p:tgtEl>
                                      </p:cBhvr>
                                    </p:animEffect>
                                    <p:anim calcmode="lin" valueType="num">
                                      <p:cBhvr>
                                        <p:cTn id="184" dur="1000" fill="hold"/>
                                        <p:tgtEl>
                                          <p:spTgt spid="59"/>
                                        </p:tgtEl>
                                        <p:attrNameLst>
                                          <p:attrName>ppt_x</p:attrName>
                                        </p:attrNameLst>
                                      </p:cBhvr>
                                      <p:tavLst>
                                        <p:tav tm="0">
                                          <p:val>
                                            <p:strVal val="#ppt_x"/>
                                          </p:val>
                                        </p:tav>
                                        <p:tav tm="100000">
                                          <p:val>
                                            <p:strVal val="#ppt_x"/>
                                          </p:val>
                                        </p:tav>
                                      </p:tavLst>
                                    </p:anim>
                                    <p:anim calcmode="lin" valueType="num">
                                      <p:cBhvr>
                                        <p:cTn id="18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6" presetClass="entr" presetSubtype="16" fill="hold" nodeType="clickEffect">
                                  <p:stCondLst>
                                    <p:cond delay="0"/>
                                  </p:stCondLst>
                                  <p:childTnLst>
                                    <p:set>
                                      <p:cBhvr>
                                        <p:cTn id="189" dur="1" fill="hold">
                                          <p:stCondLst>
                                            <p:cond delay="0"/>
                                          </p:stCondLst>
                                        </p:cTn>
                                        <p:tgtEl>
                                          <p:spTgt spid="90"/>
                                        </p:tgtEl>
                                        <p:attrNameLst>
                                          <p:attrName>style.visibility</p:attrName>
                                        </p:attrNameLst>
                                      </p:cBhvr>
                                      <p:to>
                                        <p:strVal val="visible"/>
                                      </p:to>
                                    </p:set>
                                    <p:animEffect transition="in" filter="circle(in)">
                                      <p:cBhvr>
                                        <p:cTn id="190" dur="2000"/>
                                        <p:tgtEl>
                                          <p:spTgt spid="90"/>
                                        </p:tgtEl>
                                      </p:cBhvr>
                                    </p:animEffect>
                                  </p:childTnLst>
                                </p:cTn>
                              </p:par>
                              <p:par>
                                <p:cTn id="191" presetID="6" presetClass="entr" presetSubtype="16" fill="hold" grpId="0" nodeType="withEffect">
                                  <p:stCondLst>
                                    <p:cond delay="0"/>
                                  </p:stCondLst>
                                  <p:childTnLst>
                                    <p:set>
                                      <p:cBhvr>
                                        <p:cTn id="192" dur="1" fill="hold">
                                          <p:stCondLst>
                                            <p:cond delay="0"/>
                                          </p:stCondLst>
                                        </p:cTn>
                                        <p:tgtEl>
                                          <p:spTgt spid="88"/>
                                        </p:tgtEl>
                                        <p:attrNameLst>
                                          <p:attrName>style.visibility</p:attrName>
                                        </p:attrNameLst>
                                      </p:cBhvr>
                                      <p:to>
                                        <p:strVal val="visible"/>
                                      </p:to>
                                    </p:set>
                                    <p:animEffect transition="in" filter="circle(in)">
                                      <p:cBhvr>
                                        <p:cTn id="193" dur="2000"/>
                                        <p:tgtEl>
                                          <p:spTgt spid="88"/>
                                        </p:tgtEl>
                                      </p:cBhvr>
                                    </p:animEffect>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91"/>
                                        </p:tgtEl>
                                        <p:attrNameLst>
                                          <p:attrName>style.visibility</p:attrName>
                                        </p:attrNameLst>
                                      </p:cBhvr>
                                      <p:to>
                                        <p:strVal val="visible"/>
                                      </p:to>
                                    </p:set>
                                    <p:animEffect transition="in" filter="fade">
                                      <p:cBhvr>
                                        <p:cTn id="198" dur="1000"/>
                                        <p:tgtEl>
                                          <p:spTgt spid="91"/>
                                        </p:tgtEl>
                                      </p:cBhvr>
                                    </p:animEffect>
                                    <p:anim calcmode="lin" valueType="num">
                                      <p:cBhvr>
                                        <p:cTn id="199" dur="1000" fill="hold"/>
                                        <p:tgtEl>
                                          <p:spTgt spid="91"/>
                                        </p:tgtEl>
                                        <p:attrNameLst>
                                          <p:attrName>ppt_x</p:attrName>
                                        </p:attrNameLst>
                                      </p:cBhvr>
                                      <p:tavLst>
                                        <p:tav tm="0">
                                          <p:val>
                                            <p:strVal val="#ppt_x"/>
                                          </p:val>
                                        </p:tav>
                                        <p:tav tm="100000">
                                          <p:val>
                                            <p:strVal val="#ppt_x"/>
                                          </p:val>
                                        </p:tav>
                                      </p:tavLst>
                                    </p:anim>
                                    <p:anim calcmode="lin" valueType="num">
                                      <p:cBhvr>
                                        <p:cTn id="200" dur="1000" fill="hold"/>
                                        <p:tgtEl>
                                          <p:spTgt spid="91"/>
                                        </p:tgtEl>
                                        <p:attrNameLst>
                                          <p:attrName>ppt_y</p:attrName>
                                        </p:attrNameLst>
                                      </p:cBhvr>
                                      <p:tavLst>
                                        <p:tav tm="0">
                                          <p:val>
                                            <p:strVal val="#ppt_y+.1"/>
                                          </p:val>
                                        </p:tav>
                                        <p:tav tm="100000">
                                          <p:val>
                                            <p:strVal val="#ppt_y"/>
                                          </p:val>
                                        </p:tav>
                                      </p:tavLst>
                                    </p:anim>
                                  </p:childTnLst>
                                </p:cTn>
                              </p:par>
                              <p:par>
                                <p:cTn id="201" presetID="42" presetClass="entr" presetSubtype="0" fill="hold" grpId="0" nodeType="withEffect">
                                  <p:stCondLst>
                                    <p:cond delay="0"/>
                                  </p:stCondLst>
                                  <p:childTnLst>
                                    <p:set>
                                      <p:cBhvr>
                                        <p:cTn id="202" dur="1" fill="hold">
                                          <p:stCondLst>
                                            <p:cond delay="0"/>
                                          </p:stCondLst>
                                        </p:cTn>
                                        <p:tgtEl>
                                          <p:spTgt spid="93"/>
                                        </p:tgtEl>
                                        <p:attrNameLst>
                                          <p:attrName>style.visibility</p:attrName>
                                        </p:attrNameLst>
                                      </p:cBhvr>
                                      <p:to>
                                        <p:strVal val="visible"/>
                                      </p:to>
                                    </p:set>
                                    <p:animEffect transition="in" filter="fade">
                                      <p:cBhvr>
                                        <p:cTn id="203" dur="1000"/>
                                        <p:tgtEl>
                                          <p:spTgt spid="93"/>
                                        </p:tgtEl>
                                      </p:cBhvr>
                                    </p:animEffect>
                                    <p:anim calcmode="lin" valueType="num">
                                      <p:cBhvr>
                                        <p:cTn id="204" dur="1000" fill="hold"/>
                                        <p:tgtEl>
                                          <p:spTgt spid="93"/>
                                        </p:tgtEl>
                                        <p:attrNameLst>
                                          <p:attrName>ppt_x</p:attrName>
                                        </p:attrNameLst>
                                      </p:cBhvr>
                                      <p:tavLst>
                                        <p:tav tm="0">
                                          <p:val>
                                            <p:strVal val="#ppt_x"/>
                                          </p:val>
                                        </p:tav>
                                        <p:tav tm="100000">
                                          <p:val>
                                            <p:strVal val="#ppt_x"/>
                                          </p:val>
                                        </p:tav>
                                      </p:tavLst>
                                    </p:anim>
                                    <p:anim calcmode="lin" valueType="num">
                                      <p:cBhvr>
                                        <p:cTn id="205"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animBg="1"/>
      <p:bldP spid="25" grpId="0"/>
      <p:bldP spid="37" grpId="0"/>
      <p:bldP spid="47" grpId="0" animBg="1"/>
      <p:bldP spid="48" grpId="0"/>
      <p:bldP spid="59" grpId="0" animBg="1"/>
      <p:bldP spid="62" grpId="0" animBg="1"/>
      <p:bldP spid="63" grpId="0"/>
      <p:bldP spid="70" grpId="0" animBg="1"/>
      <p:bldP spid="71" grpId="0" animBg="1"/>
      <p:bldP spid="72" grpId="0" animBg="1"/>
      <p:bldP spid="73" grpId="0" animBg="1"/>
      <p:bldP spid="79" grpId="0" animBg="1"/>
      <p:bldP spid="80" grpId="0" animBg="1"/>
      <p:bldP spid="81" grpId="0" animBg="1"/>
      <p:bldP spid="87" grpId="0" animBg="1"/>
      <p:bldP spid="88" grpId="0"/>
      <p:bldP spid="91" grpId="0" animBg="1"/>
      <p:bldP spid="9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15000" y="86577"/>
            <a:ext cx="3225420" cy="954087"/>
          </a:xfrm>
        </p:spPr>
        <p:txBody>
          <a:bodyPr/>
          <a:lstStyle/>
          <a:p>
            <a:pPr lvl="0" algn="r" rtl="1"/>
            <a:r>
              <a:rPr lang="ar-IQ" sz="2800" b="1" dirty="0">
                <a:solidFill>
                  <a:schemeClr val="bg1"/>
                </a:solidFill>
                <a:latin typeface="Arial" panose="020B0604020202020204" pitchFamily="34" charset="0"/>
              </a:rPr>
              <a:t>3 – الكـــرات</a:t>
            </a:r>
            <a:endParaRPr lang="en-US" sz="2800" b="1" dirty="0">
              <a:solidFill>
                <a:schemeClr val="bg1"/>
              </a:solidFill>
              <a:latin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4" y="37531"/>
            <a:ext cx="1801368" cy="1371600"/>
          </a:xfrm>
          <a:prstGeom prst="rect">
            <a:avLst/>
          </a:prstGeom>
        </p:spPr>
      </p:pic>
      <p:sp>
        <p:nvSpPr>
          <p:cNvPr id="31" name="Rectangle 2"/>
          <p:cNvSpPr txBox="1">
            <a:spLocks noChangeArrowheads="1"/>
          </p:cNvSpPr>
          <p:nvPr/>
        </p:nvSpPr>
        <p:spPr bwMode="auto">
          <a:xfrm>
            <a:off x="6477000" y="1752600"/>
            <a:ext cx="251460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400" b="1" dirty="0">
                <a:solidFill>
                  <a:srgbClr val="FF0000"/>
                </a:solidFill>
              </a:rPr>
              <a:t>1-3 مقايـــــس الكرات</a:t>
            </a:r>
            <a:endParaRPr lang="en-US" sz="2400" b="1" dirty="0">
              <a:solidFill>
                <a:srgbClr val="FF0000"/>
              </a:solidFill>
            </a:endParaRPr>
          </a:p>
        </p:txBody>
      </p:sp>
      <p:sp>
        <p:nvSpPr>
          <p:cNvPr id="35" name="Rectangle 2"/>
          <p:cNvSpPr txBox="1">
            <a:spLocks noChangeArrowheads="1"/>
          </p:cNvSpPr>
          <p:nvPr/>
        </p:nvSpPr>
        <p:spPr bwMode="auto">
          <a:xfrm>
            <a:off x="5181600" y="4114800"/>
            <a:ext cx="376041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dirty="0">
                <a:solidFill>
                  <a:srgbClr val="0070C0"/>
                </a:solidFill>
              </a:rPr>
              <a:t>يكون محيط الكرة الطائرة </a:t>
            </a:r>
            <a:r>
              <a:rPr lang="ar-IQ" sz="2000" dirty="0">
                <a:solidFill>
                  <a:schemeClr val="tx1"/>
                </a:solidFill>
              </a:rPr>
              <a:t>: 65 – 67 سم</a:t>
            </a:r>
            <a:endParaRPr lang="en-US" sz="2000" dirty="0">
              <a:solidFill>
                <a:schemeClr val="tx1"/>
              </a:solidFill>
            </a:endParaRPr>
          </a:p>
        </p:txBody>
      </p:sp>
      <p:sp>
        <p:nvSpPr>
          <p:cNvPr id="36" name="Rectangle 3"/>
          <p:cNvSpPr txBox="1">
            <a:spLocks noChangeArrowheads="1"/>
          </p:cNvSpPr>
          <p:nvPr/>
        </p:nvSpPr>
        <p:spPr bwMode="auto">
          <a:xfrm>
            <a:off x="4191000" y="5029200"/>
            <a:ext cx="4649220" cy="1142999"/>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FontTx/>
              <a:buNone/>
            </a:pPr>
            <a:endParaRPr lang="en-US" sz="2000" dirty="0">
              <a:solidFill>
                <a:srgbClr val="000000"/>
              </a:solidFill>
              <a:latin typeface="Calibri" panose="020F0502020204030204" pitchFamily="34" charset="0"/>
              <a:ea typeface="Calibri" panose="020F0502020204030204" pitchFamily="34" charset="0"/>
            </a:endParaRPr>
          </a:p>
        </p:txBody>
      </p:sp>
      <p:sp>
        <p:nvSpPr>
          <p:cNvPr id="33" name="Rectangle 2"/>
          <p:cNvSpPr txBox="1">
            <a:spLocks noChangeArrowheads="1"/>
          </p:cNvSpPr>
          <p:nvPr/>
        </p:nvSpPr>
        <p:spPr bwMode="auto">
          <a:xfrm>
            <a:off x="2133600" y="2209800"/>
            <a:ext cx="685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DZ" sz="2000" dirty="0">
                <a:latin typeface="SimplifiedArabic"/>
              </a:rPr>
              <a:t>يجب أن تكون الكرة مستديرة مصنوعة من جلد مرن أو جلد صناعي وبداخلها</a:t>
            </a:r>
          </a:p>
          <a:p>
            <a:pPr algn="r" rtl="1"/>
            <a:r>
              <a:rPr lang="ar-DZ" sz="2000" dirty="0">
                <a:latin typeface="SimplifiedArabic"/>
              </a:rPr>
              <a:t>كيس هوائي مصنوع من المطاط أو مادة مماثلة.</a:t>
            </a:r>
            <a:endParaRPr lang="en-US" sz="2000" dirty="0">
              <a:solidFill>
                <a:srgbClr val="FF0000"/>
              </a:solidFill>
            </a:endParaRPr>
          </a:p>
        </p:txBody>
      </p:sp>
      <p:sp>
        <p:nvSpPr>
          <p:cNvPr id="26" name="Rectangle 25"/>
          <p:cNvSpPr/>
          <p:nvPr/>
        </p:nvSpPr>
        <p:spPr>
          <a:xfrm>
            <a:off x="1219200" y="2756686"/>
            <a:ext cx="457200" cy="291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52600"/>
            <a:ext cx="2152650" cy="2112632"/>
          </a:xfrm>
          <a:prstGeom prst="rect">
            <a:avLst/>
          </a:prstGeom>
        </p:spPr>
      </p:pic>
      <p:sp>
        <p:nvSpPr>
          <p:cNvPr id="4" name="Oval 3"/>
          <p:cNvSpPr/>
          <p:nvPr/>
        </p:nvSpPr>
        <p:spPr>
          <a:xfrm>
            <a:off x="381000" y="1981199"/>
            <a:ext cx="1674842" cy="16002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txBox="1">
            <a:spLocks noChangeArrowheads="1"/>
          </p:cNvSpPr>
          <p:nvPr/>
        </p:nvSpPr>
        <p:spPr bwMode="auto">
          <a:xfrm>
            <a:off x="1808192" y="2971800"/>
            <a:ext cx="718340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rtl="1"/>
            <a:r>
              <a:rPr lang="ar-DZ" sz="2000" dirty="0">
                <a:latin typeface="SimplifiedArabic"/>
              </a:rPr>
              <a:t>يجب أن يكون لونها فاتحا موحدا أو من تشكيلة من الألوان.</a:t>
            </a:r>
          </a:p>
          <a:p>
            <a:pPr algn="r" rtl="1"/>
            <a:r>
              <a:rPr lang="ar-DZ" sz="2000" dirty="0">
                <a:latin typeface="SimplifiedArabic"/>
              </a:rPr>
              <a:t>الكر</a:t>
            </a:r>
            <a:r>
              <a:rPr lang="ar-IQ" sz="2000" dirty="0">
                <a:latin typeface="SimplifiedArabic"/>
              </a:rPr>
              <a:t>ا</a:t>
            </a:r>
            <a:r>
              <a:rPr lang="ar-DZ" sz="2000" dirty="0">
                <a:latin typeface="SimplifiedArabic"/>
              </a:rPr>
              <a:t>ت المصنوعة من مادة الجلد الصناعي وذات تشكيلة من الألوان</a:t>
            </a:r>
            <a:r>
              <a:rPr lang="ar-IQ" sz="2000" dirty="0">
                <a:latin typeface="SimplifiedArabic"/>
              </a:rPr>
              <a:t> </a:t>
            </a:r>
            <a:r>
              <a:rPr lang="ar-DZ" sz="2000" dirty="0">
                <a:latin typeface="SimplifiedArabic"/>
              </a:rPr>
              <a:t>المستخدمة في المنافسات الدولية الرسمية، يجب أن تكون مطابقة لمقاييس</a:t>
            </a:r>
            <a:r>
              <a:rPr lang="ar-IQ" sz="2000" dirty="0">
                <a:latin typeface="SimplifiedArabic"/>
              </a:rPr>
              <a:t> </a:t>
            </a:r>
            <a:r>
              <a:rPr lang="ar-DZ" sz="2000" dirty="0">
                <a:latin typeface="SimplifiedArabic"/>
              </a:rPr>
              <a:t>الاتحاد الدولي للكرة </a:t>
            </a:r>
            <a:r>
              <a:rPr lang="ar-IQ" sz="2000" dirty="0">
                <a:latin typeface="SimplifiedArabic"/>
              </a:rPr>
              <a:t> ا</a:t>
            </a:r>
            <a:r>
              <a:rPr lang="ar-DZ" sz="2000" dirty="0">
                <a:latin typeface="SimplifiedArabic"/>
              </a:rPr>
              <a:t>لطائرة</a:t>
            </a:r>
          </a:p>
        </p:txBody>
      </p:sp>
      <p:sp>
        <p:nvSpPr>
          <p:cNvPr id="15" name="Rectangle 2"/>
          <p:cNvSpPr txBox="1">
            <a:spLocks noChangeArrowheads="1"/>
          </p:cNvSpPr>
          <p:nvPr/>
        </p:nvSpPr>
        <p:spPr bwMode="auto">
          <a:xfrm>
            <a:off x="4876800" y="4535422"/>
            <a:ext cx="406521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dirty="0">
                <a:solidFill>
                  <a:srgbClr val="0070C0"/>
                </a:solidFill>
              </a:rPr>
              <a:t>يكون وزن الكرة الطائرة </a:t>
            </a:r>
            <a:r>
              <a:rPr lang="ar-IQ" sz="2000" dirty="0">
                <a:solidFill>
                  <a:schemeClr val="tx1"/>
                </a:solidFill>
              </a:rPr>
              <a:t>: 260– 280 جرام</a:t>
            </a:r>
            <a:endParaRPr lang="en-US" sz="2000" dirty="0">
              <a:solidFill>
                <a:schemeClr val="tx1"/>
              </a:solidFill>
            </a:endParaRPr>
          </a:p>
        </p:txBody>
      </p:sp>
      <p:sp>
        <p:nvSpPr>
          <p:cNvPr id="16" name="Rectangle 2"/>
          <p:cNvSpPr txBox="1">
            <a:spLocks noChangeArrowheads="1"/>
          </p:cNvSpPr>
          <p:nvPr/>
        </p:nvSpPr>
        <p:spPr bwMode="auto">
          <a:xfrm>
            <a:off x="2895600" y="5068822"/>
            <a:ext cx="604641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dirty="0">
                <a:solidFill>
                  <a:srgbClr val="0070C0"/>
                </a:solidFill>
              </a:rPr>
              <a:t>يكون ضغط الهواء الداخلي للكرة الطائرة </a:t>
            </a:r>
            <a:r>
              <a:rPr lang="ar-IQ" sz="2000" dirty="0">
                <a:solidFill>
                  <a:schemeClr val="tx1"/>
                </a:solidFill>
              </a:rPr>
              <a:t>: 0.30 – 0.325 كجم . سم2</a:t>
            </a:r>
            <a:endParaRPr lang="en-US" sz="2000" dirty="0">
              <a:solidFill>
                <a:schemeClr val="tx1"/>
              </a:solidFill>
            </a:endParaRPr>
          </a:p>
        </p:txBody>
      </p:sp>
      <p:sp>
        <p:nvSpPr>
          <p:cNvPr id="17" name="Rectangle 2"/>
          <p:cNvSpPr txBox="1">
            <a:spLocks noChangeArrowheads="1"/>
          </p:cNvSpPr>
          <p:nvPr/>
        </p:nvSpPr>
        <p:spPr bwMode="auto">
          <a:xfrm>
            <a:off x="3433766" y="5525660"/>
            <a:ext cx="2160210" cy="646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r"/>
            <a:r>
              <a:rPr lang="ar-IQ" sz="2000" dirty="0">
                <a:solidFill>
                  <a:schemeClr val="tx1"/>
                </a:solidFill>
              </a:rPr>
              <a:t>: 4.26</a:t>
            </a:r>
            <a:r>
              <a:rPr lang="ar-JO" sz="2000" dirty="0">
                <a:solidFill>
                  <a:schemeClr val="tx1"/>
                </a:solidFill>
              </a:rPr>
              <a:t> </a:t>
            </a:r>
            <a:r>
              <a:rPr lang="ar-IQ" sz="2000" dirty="0">
                <a:solidFill>
                  <a:schemeClr val="tx1"/>
                </a:solidFill>
              </a:rPr>
              <a:t> –4.61</a:t>
            </a:r>
            <a:r>
              <a:rPr lang="ar-JO" sz="2000" dirty="0">
                <a:solidFill>
                  <a:schemeClr val="tx1"/>
                </a:solidFill>
              </a:rPr>
              <a:t> </a:t>
            </a:r>
            <a:r>
              <a:rPr lang="en-US" sz="2000" dirty="0">
                <a:solidFill>
                  <a:srgbClr val="000000"/>
                </a:solidFill>
                <a:latin typeface="Arial" panose="020B0604020202020204" pitchFamily="34" charset="0"/>
              </a:rPr>
              <a:t>psi</a:t>
            </a:r>
            <a:r>
              <a:rPr lang="ar-JO" sz="2000" dirty="0">
                <a:solidFill>
                  <a:schemeClr val="tx1"/>
                </a:solidFill>
              </a:rPr>
              <a:t> </a:t>
            </a:r>
            <a:endParaRPr lang="en-US" sz="2000" dirty="0">
              <a:solidFill>
                <a:schemeClr val="tx1"/>
              </a:solidFill>
            </a:endParaRPr>
          </a:p>
        </p:txBody>
      </p:sp>
      <p:sp>
        <p:nvSpPr>
          <p:cNvPr id="18" name="Oval 17"/>
          <p:cNvSpPr/>
          <p:nvPr/>
        </p:nvSpPr>
        <p:spPr>
          <a:xfrm>
            <a:off x="152400" y="1752600"/>
            <a:ext cx="2152650" cy="2112632"/>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096000"/>
            <a:ext cx="2514600" cy="761999"/>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5334001"/>
            <a:ext cx="2514600" cy="761999"/>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84" y="4455624"/>
            <a:ext cx="2500316" cy="2402376"/>
          </a:xfrm>
          <a:prstGeom prst="rect">
            <a:avLst/>
          </a:prstGeom>
        </p:spPr>
      </p:pic>
    </p:spTree>
    <p:extLst>
      <p:ext uri="{BB962C8B-B14F-4D97-AF65-F5344CB8AC3E}">
        <p14:creationId xmlns:p14="http://schemas.microsoft.com/office/powerpoint/2010/main" val="30211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edge">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1000"/>
                                        <p:tgtEl>
                                          <p:spTgt spid="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12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3" grpId="0"/>
      <p:bldP spid="4" grpId="0" animBg="1"/>
      <p:bldP spid="14" grpId="0"/>
      <p:bldP spid="15" grpId="0"/>
      <p:bldP spid="16" grpId="0"/>
      <p:bldP spid="17" grpId="0"/>
      <p:bldP spid="18" grpId="0" animBg="1"/>
    </p:bld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4647</TotalTime>
  <Words>909</Words>
  <Application>Microsoft Office PowerPoint</Application>
  <PresentationFormat>On-screen Show (4:3)</PresentationFormat>
  <Paragraphs>123</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Cairo</vt:lpstr>
      <vt:lpstr>Calibri</vt:lpstr>
      <vt:lpstr>Noto Sans</vt:lpstr>
      <vt:lpstr>SimplifiedArabic</vt:lpstr>
      <vt:lpstr>SimplifiedArabic,Bold</vt:lpstr>
      <vt:lpstr>TimesNewRoman</vt:lpstr>
      <vt:lpstr>6_Office Theme</vt:lpstr>
      <vt:lpstr>Diseño predeterminado</vt:lpstr>
      <vt:lpstr>PowerPoint Presentation</vt:lpstr>
      <vt:lpstr>فصل الأول : التجهيزات والأدوات</vt:lpstr>
      <vt:lpstr>فصل الأول : التجهيزات والأدوات</vt:lpstr>
      <vt:lpstr>3-1 الخطوط على الملعب</vt:lpstr>
      <vt:lpstr>4-1 المساحات والمناطق</vt:lpstr>
      <vt:lpstr>4-1 المساحات والمناطق</vt:lpstr>
      <vt:lpstr>4-1 المساحات والمناطق</vt:lpstr>
      <vt:lpstr>2- الشبكــــــــة والقوائــــــــــــم</vt:lpstr>
      <vt:lpstr>3 – الكـــرات</vt:lpstr>
      <vt:lpstr>3 – الكـــرات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حكومة أقليم كوردستان – العراق وزارة التعليم العالي والبحث العلمي جامعة صلاح الدين / اربيل كلية التربية البدنية والعلوم الرياضة قسم الدراسات العليا</dc:title>
  <dc:creator>Randy</dc:creator>
  <cp:lastModifiedBy>BEST TECH</cp:lastModifiedBy>
  <cp:revision>189</cp:revision>
  <dcterms:created xsi:type="dcterms:W3CDTF">2020-12-16T16:40:50Z</dcterms:created>
  <dcterms:modified xsi:type="dcterms:W3CDTF">2022-06-06T13:45:06Z</dcterms:modified>
</cp:coreProperties>
</file>