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Lst>
  <p:notesMasterIdLst>
    <p:notesMasterId r:id="rId13"/>
  </p:notesMasterIdLst>
  <p:sldIdLst>
    <p:sldId id="286" r:id="rId3"/>
    <p:sldId id="306" r:id="rId4"/>
    <p:sldId id="307" r:id="rId5"/>
    <p:sldId id="308" r:id="rId6"/>
    <p:sldId id="312" r:id="rId7"/>
    <p:sldId id="315" r:id="rId8"/>
    <p:sldId id="314" r:id="rId9"/>
    <p:sldId id="318" r:id="rId10"/>
    <p:sldId id="320" r:id="rId11"/>
    <p:sldId id="321" r:id="rId1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9"/>
    <a:srgbClr val="A20202"/>
    <a:srgbClr val="4D1516"/>
    <a:srgbClr val="034462"/>
    <a:srgbClr val="78ADCD"/>
    <a:srgbClr val="044F76"/>
    <a:srgbClr val="044F77"/>
    <a:srgbClr val="FFFF00"/>
    <a:srgbClr val="35759D"/>
    <a:srgbClr val="35B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9" autoAdjust="0"/>
    <p:restoredTop sz="94434" autoAdjust="0"/>
  </p:normalViewPr>
  <p:slideViewPr>
    <p:cSldViewPr>
      <p:cViewPr varScale="1">
        <p:scale>
          <a:sx n="66" d="100"/>
          <a:sy n="66" d="100"/>
        </p:scale>
        <p:origin x="1376"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A821082-BADA-44F0-BC40-2B10B569CE10}" type="slidenum">
              <a:rPr lang="en-US"/>
              <a:pPr/>
              <a:t>‹#›</a:t>
            </a:fld>
            <a:endParaRPr lang="en-US"/>
          </a:p>
        </p:txBody>
      </p:sp>
    </p:spTree>
    <p:extLst>
      <p:ext uri="{BB962C8B-B14F-4D97-AF65-F5344CB8AC3E}">
        <p14:creationId xmlns:p14="http://schemas.microsoft.com/office/powerpoint/2010/main" val="33177934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47244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609600" y="54102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953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752600"/>
            <a:ext cx="18288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752600"/>
            <a:ext cx="53340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43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9937" y="1779640"/>
            <a:ext cx="4866966" cy="2448232"/>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12060" y="4306526"/>
            <a:ext cx="4837469" cy="1356855"/>
          </a:xfrm>
        </p:spPr>
        <p:txBody>
          <a:bodyPr>
            <a:normAutofit/>
          </a:bodyPr>
          <a:lstStyle>
            <a:lvl1pPr marL="0" indent="0" algn="r">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29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442" y="358111"/>
            <a:ext cx="8259098" cy="101803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602659"/>
            <a:ext cx="8246070" cy="4768643"/>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30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189" y="551882"/>
            <a:ext cx="6857040" cy="967132"/>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71949" y="1582992"/>
            <a:ext cx="6880123" cy="4678168"/>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8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361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37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68" y="332696"/>
            <a:ext cx="8093365" cy="1018033"/>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2148361"/>
            <a:ext cx="4040188" cy="639763"/>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778224"/>
            <a:ext cx="4040188" cy="3035059"/>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3" y="2148361"/>
            <a:ext cx="4041775" cy="639763"/>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3" y="2778224"/>
            <a:ext cx="4041775" cy="3035059"/>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542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141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53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753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165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55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02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3101618"/>
            <a:ext cx="1463784"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1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3906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2514600"/>
            <a:ext cx="3581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514600"/>
            <a:ext cx="3581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223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596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456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0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3282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9841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90600" y="25146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074F12-AA26-4AC8-9962-C36BB8F32554}" type="datetimeFigureOut">
              <a:rPr lang="en-US" smtClean="0">
                <a:solidFill>
                  <a:prstClr val="black">
                    <a:tint val="75000"/>
                  </a:prstClr>
                </a:solidFill>
                <a:latin typeface="Calibri"/>
              </a:rPr>
              <a:pPr fontAlgn="auto">
                <a:spcBef>
                  <a:spcPts val="0"/>
                </a:spcBef>
                <a:spcAft>
                  <a:spcPts val="0"/>
                </a:spcAft>
              </a:pPr>
              <a:t>6/6/2022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82CCC60-E8CD-4174-8B1A-7DF615B22EEF}"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6951663"/>
            <a:ext cx="8389625" cy="523220"/>
          </a:xfrm>
          <a:prstGeom prst="rect">
            <a:avLst/>
          </a:prstGeom>
          <a:noFill/>
        </p:spPr>
        <p:txBody>
          <a:bodyPr wrap="square" rtlCol="0">
            <a:spAutoFit/>
          </a:bodyPr>
          <a:lstStyle/>
          <a:p>
            <a:pPr algn="l" fontAlgn="auto">
              <a:spcBef>
                <a:spcPts val="0"/>
              </a:spcBef>
              <a:spcAft>
                <a:spcPts val="0"/>
              </a:spcAft>
            </a:pPr>
            <a:r>
              <a:rPr lang="en-US" sz="1400" dirty="0">
                <a:solidFill>
                  <a:prstClr val="white">
                    <a:lumMod val="65000"/>
                  </a:prstClr>
                </a:solidFill>
                <a:latin typeface="Calibri"/>
              </a:rPr>
              <a:t>This presentation uses a free template provided by FPPT.com</a:t>
            </a:r>
          </a:p>
          <a:p>
            <a:pPr algn="l" fontAlgn="auto">
              <a:spcBef>
                <a:spcPts val="0"/>
              </a:spcBef>
              <a:spcAft>
                <a:spcPts val="0"/>
              </a:spcAft>
            </a:pPr>
            <a:r>
              <a:rPr lang="en-US" sz="1400" dirty="0">
                <a:solidFill>
                  <a:prstClr val="white">
                    <a:lumMod val="65000"/>
                  </a:prstClr>
                </a:solidFill>
                <a:latin typeface="Calibri"/>
              </a:rPr>
              <a:t>www.free-power-point-templates.com</a:t>
            </a:r>
          </a:p>
        </p:txBody>
      </p:sp>
    </p:spTree>
    <p:extLst>
      <p:ext uri="{BB962C8B-B14F-4D97-AF65-F5344CB8AC3E}">
        <p14:creationId xmlns:p14="http://schemas.microsoft.com/office/powerpoint/2010/main" val="376830578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7.xm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7.xml"/><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7.xml"/><Relationship Id="rId5" Type="http://schemas.openxmlformats.org/officeDocument/2006/relationships/image" Target="../media/image31.jp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616" y="228600"/>
            <a:ext cx="4399784" cy="1018035"/>
          </a:xfrm>
        </p:spPr>
        <p:txBody>
          <a:bodyPr>
            <a:normAutofit/>
          </a:bodyPr>
          <a:lstStyle/>
          <a:p>
            <a:r>
              <a:rPr lang="ar-IQ" dirty="0"/>
              <a:t>الفصل الثاني : الفــــــريق</a:t>
            </a:r>
            <a:endParaRPr lang="en-US" dirty="0"/>
          </a:p>
        </p:txBody>
      </p:sp>
      <p:sp>
        <p:nvSpPr>
          <p:cNvPr id="3" name="Content Placeholder 2"/>
          <p:cNvSpPr>
            <a:spLocks noGrp="1"/>
          </p:cNvSpPr>
          <p:nvPr>
            <p:ph idx="1"/>
          </p:nvPr>
        </p:nvSpPr>
        <p:spPr>
          <a:xfrm>
            <a:off x="152400" y="6430298"/>
            <a:ext cx="8839200" cy="351502"/>
          </a:xfrm>
          <a:solidFill>
            <a:srgbClr val="FFC000"/>
          </a:solidFill>
        </p:spPr>
        <p:txBody>
          <a:bodyPr>
            <a:noAutofit/>
          </a:bodyPr>
          <a:lstStyle/>
          <a:p>
            <a:r>
              <a:rPr lang="ar-IQ" sz="1600" b="1" dirty="0">
                <a:solidFill>
                  <a:srgbClr val="034462"/>
                </a:solidFill>
              </a:rPr>
              <a:t>القواعد الرسمية للكرة الطائرة                                                                              أعداد : م . راندي متي أفرام</a:t>
            </a:r>
            <a:endParaRPr lang="en-US" sz="1600" b="1" dirty="0">
              <a:solidFill>
                <a:srgbClr val="034462"/>
              </a:solidFill>
            </a:endParaRPr>
          </a:p>
        </p:txBody>
      </p:sp>
      <p:sp>
        <p:nvSpPr>
          <p:cNvPr id="4" name="Rectangle 3"/>
          <p:cNvSpPr/>
          <p:nvPr/>
        </p:nvSpPr>
        <p:spPr>
          <a:xfrm>
            <a:off x="6324600" y="0"/>
            <a:ext cx="457200" cy="1524000"/>
          </a:xfrm>
          <a:prstGeom prst="rect">
            <a:avLst/>
          </a:prstGeom>
          <a:solidFill>
            <a:srgbClr val="044F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5867400" y="0"/>
            <a:ext cx="481626" cy="1524000"/>
          </a:xfrm>
          <a:prstGeom prst="rect">
            <a:avLst/>
          </a:prstGeom>
          <a:ln>
            <a:solidFill>
              <a:srgbClr val="044F76"/>
            </a:solidFill>
          </a:ln>
        </p:spPr>
      </p:pic>
      <p:sp>
        <p:nvSpPr>
          <p:cNvPr id="6" name="Rectangle 5"/>
          <p:cNvSpPr/>
          <p:nvPr/>
        </p:nvSpPr>
        <p:spPr>
          <a:xfrm>
            <a:off x="6781800" y="0"/>
            <a:ext cx="457200" cy="1524000"/>
          </a:xfrm>
          <a:prstGeom prst="rect">
            <a:avLst/>
          </a:prstGeom>
          <a:solidFill>
            <a:srgbClr val="034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0"/>
            <a:ext cx="1905000" cy="1524000"/>
          </a:xfrm>
          <a:prstGeom prst="rect">
            <a:avLst/>
          </a:prstGeom>
        </p:spPr>
      </p:pic>
      <p:sp>
        <p:nvSpPr>
          <p:cNvPr id="8" name="Content Placeholder 2"/>
          <p:cNvSpPr txBox="1">
            <a:spLocks/>
          </p:cNvSpPr>
          <p:nvPr/>
        </p:nvSpPr>
        <p:spPr>
          <a:xfrm>
            <a:off x="6553200" y="1676400"/>
            <a:ext cx="2590800" cy="351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fontAlgn="auto">
              <a:spcAft>
                <a:spcPts val="0"/>
              </a:spcAft>
              <a:buNone/>
            </a:pPr>
            <a:r>
              <a:rPr lang="ar-IQ" sz="2400" b="1" dirty="0">
                <a:solidFill>
                  <a:srgbClr val="FF0000"/>
                </a:solidFill>
              </a:rPr>
              <a:t>1- 4   تكوين الفريق :</a:t>
            </a:r>
            <a:endParaRPr lang="en-US" sz="2400" b="1" dirty="0">
              <a:solidFill>
                <a:srgbClr val="FF0000"/>
              </a:solidFill>
            </a:endParaRPr>
          </a:p>
        </p:txBody>
      </p:sp>
      <p:sp>
        <p:nvSpPr>
          <p:cNvPr id="9" name="Content Placeholder 2"/>
          <p:cNvSpPr txBox="1">
            <a:spLocks/>
          </p:cNvSpPr>
          <p:nvPr/>
        </p:nvSpPr>
        <p:spPr>
          <a:xfrm>
            <a:off x="6477000" y="2315498"/>
            <a:ext cx="2590800" cy="351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fontAlgn="auto">
              <a:spcAft>
                <a:spcPts val="0"/>
              </a:spcAft>
              <a:buNone/>
            </a:pPr>
            <a:endParaRPr lang="en-US" sz="2000" dirty="0">
              <a:solidFill>
                <a:schemeClr val="tx1"/>
              </a:solidFill>
            </a:endParaRPr>
          </a:p>
        </p:txBody>
      </p:sp>
      <p:sp>
        <p:nvSpPr>
          <p:cNvPr id="10" name="Rectangle 9"/>
          <p:cNvSpPr/>
          <p:nvPr/>
        </p:nvSpPr>
        <p:spPr>
          <a:xfrm>
            <a:off x="1065170" y="1720185"/>
            <a:ext cx="5716630" cy="400110"/>
          </a:xfrm>
          <a:prstGeom prst="rect">
            <a:avLst/>
          </a:prstGeom>
        </p:spPr>
        <p:txBody>
          <a:bodyPr wrap="none">
            <a:spAutoFit/>
          </a:bodyPr>
          <a:lstStyle/>
          <a:p>
            <a:pPr algn="r" rtl="1"/>
            <a:r>
              <a:rPr lang="ar-DZ" sz="2000" dirty="0">
                <a:latin typeface="SimplifiedArabic"/>
              </a:rPr>
              <a:t>للمبا</a:t>
            </a:r>
            <a:r>
              <a:rPr lang="ar-IQ" sz="2000" dirty="0">
                <a:latin typeface="SimplifiedArabic"/>
              </a:rPr>
              <a:t>راة</a:t>
            </a:r>
            <a:r>
              <a:rPr lang="ar-DZ" sz="2000" dirty="0">
                <a:latin typeface="SimplifiedArabic"/>
              </a:rPr>
              <a:t> يجوز أن يتكون الفريق من 12 لاعب كحد أقصى، بالإضافة:</a:t>
            </a:r>
            <a:endParaRPr lang="en-US" sz="2000" dirty="0"/>
          </a:p>
        </p:txBody>
      </p:sp>
      <p:sp>
        <p:nvSpPr>
          <p:cNvPr id="11" name="Rectangle 10"/>
          <p:cNvSpPr/>
          <p:nvPr/>
        </p:nvSpPr>
        <p:spPr>
          <a:xfrm>
            <a:off x="2667000" y="2266890"/>
            <a:ext cx="6172200" cy="400110"/>
          </a:xfrm>
          <a:prstGeom prst="rect">
            <a:avLst/>
          </a:prstGeom>
        </p:spPr>
        <p:txBody>
          <a:bodyPr wrap="square">
            <a:spAutoFit/>
          </a:bodyPr>
          <a:lstStyle/>
          <a:p>
            <a:pPr algn="r" rtl="1"/>
            <a:r>
              <a:rPr lang="ar-DZ" sz="2000" dirty="0">
                <a:solidFill>
                  <a:srgbClr val="044F76"/>
                </a:solidFill>
              </a:rPr>
              <a:t>الطاقم التدريبي: </a:t>
            </a:r>
            <a:r>
              <a:rPr lang="ar-DZ" sz="2000" dirty="0"/>
              <a:t>مدرب واحد، مساعد مدرب عدد اثنين كحد أقصى.</a:t>
            </a:r>
            <a:endParaRPr lang="en-US" sz="2000" dirty="0"/>
          </a:p>
        </p:txBody>
      </p:sp>
      <p:sp>
        <p:nvSpPr>
          <p:cNvPr id="12" name="Rectangle 11"/>
          <p:cNvSpPr/>
          <p:nvPr/>
        </p:nvSpPr>
        <p:spPr>
          <a:xfrm>
            <a:off x="4876800" y="2647890"/>
            <a:ext cx="3962400" cy="400110"/>
          </a:xfrm>
          <a:prstGeom prst="rect">
            <a:avLst/>
          </a:prstGeom>
        </p:spPr>
        <p:txBody>
          <a:bodyPr wrap="square">
            <a:spAutoFit/>
          </a:bodyPr>
          <a:lstStyle/>
          <a:p>
            <a:pPr algn="r" rtl="1"/>
            <a:r>
              <a:rPr lang="ar-DZ" sz="2000" dirty="0">
                <a:solidFill>
                  <a:srgbClr val="044F76"/>
                </a:solidFill>
              </a:rPr>
              <a:t>الطاقم الطبي: </a:t>
            </a:r>
            <a:r>
              <a:rPr lang="ar-DZ" sz="2000" dirty="0"/>
              <a:t>معالج واحد، طبيب بشري واحد.</a:t>
            </a:r>
            <a:endParaRPr lang="en-US" sz="2000" dirty="0"/>
          </a:p>
        </p:txBody>
      </p:sp>
      <p:sp>
        <p:nvSpPr>
          <p:cNvPr id="16" name="Rectangle 15"/>
          <p:cNvSpPr/>
          <p:nvPr/>
        </p:nvSpPr>
        <p:spPr>
          <a:xfrm>
            <a:off x="2895600" y="3025914"/>
            <a:ext cx="5943600" cy="707886"/>
          </a:xfrm>
          <a:prstGeom prst="rect">
            <a:avLst/>
          </a:prstGeom>
        </p:spPr>
        <p:txBody>
          <a:bodyPr wrap="square">
            <a:spAutoFit/>
          </a:bodyPr>
          <a:lstStyle/>
          <a:p>
            <a:pPr algn="r" rtl="1"/>
            <a:r>
              <a:rPr lang="ar-DZ" sz="2000" dirty="0">
                <a:latin typeface="SimplifiedArabic"/>
              </a:rPr>
              <a:t>يجوز فقط لهؤلاء المسجلين على استمارة التسجيل دخول منطقة المسابقة/</a:t>
            </a:r>
          </a:p>
          <a:p>
            <a:pPr algn="r" rtl="1"/>
            <a:r>
              <a:rPr lang="ar-DZ" sz="2000" dirty="0">
                <a:latin typeface="SimplifiedArabic"/>
              </a:rPr>
              <a:t>الم</a:t>
            </a:r>
            <a:r>
              <a:rPr lang="ar-IQ" sz="2000" dirty="0">
                <a:latin typeface="SimplifiedArabic"/>
              </a:rPr>
              <a:t>راقب</a:t>
            </a:r>
            <a:r>
              <a:rPr lang="ar-DZ" sz="2000" dirty="0">
                <a:latin typeface="SimplifiedArabic"/>
              </a:rPr>
              <a:t>ة والمشاركة في الإحماء الرسمي في المبا</a:t>
            </a:r>
            <a:r>
              <a:rPr lang="ar-IQ" sz="2000" dirty="0">
                <a:latin typeface="SimplifiedArabic"/>
              </a:rPr>
              <a:t>راة</a:t>
            </a:r>
            <a:r>
              <a:rPr lang="ar-DZ" sz="2000" dirty="0">
                <a:latin typeface="SimplifiedArabic"/>
              </a:rPr>
              <a:t>.</a:t>
            </a:r>
            <a:endParaRPr lang="en-US" sz="2000"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09801"/>
            <a:ext cx="2743200" cy="1524000"/>
          </a:xfrm>
          <a:prstGeom prst="rect">
            <a:avLst/>
          </a:prstGeom>
        </p:spPr>
      </p:pic>
      <p:sp>
        <p:nvSpPr>
          <p:cNvPr id="18" name="Rectangle 17"/>
          <p:cNvSpPr/>
          <p:nvPr/>
        </p:nvSpPr>
        <p:spPr>
          <a:xfrm>
            <a:off x="381000" y="3733800"/>
            <a:ext cx="8462962" cy="1323439"/>
          </a:xfrm>
          <a:prstGeom prst="rect">
            <a:avLst/>
          </a:prstGeom>
        </p:spPr>
        <p:txBody>
          <a:bodyPr wrap="square">
            <a:spAutoFit/>
          </a:bodyPr>
          <a:lstStyle/>
          <a:p>
            <a:pPr algn="r" rtl="1"/>
            <a:r>
              <a:rPr lang="ar-DZ" sz="2000" b="1" dirty="0">
                <a:latin typeface="SimplifiedArabic,Bold"/>
              </a:rPr>
              <a:t>لمسابقات الاتحاد الدولي للكرة الطائرة، العالمية والرسمية للكبار:</a:t>
            </a:r>
          </a:p>
          <a:p>
            <a:pPr algn="r" rtl="1"/>
            <a:r>
              <a:rPr lang="ar-DZ" sz="2000" dirty="0">
                <a:latin typeface="SimplifiedArabic,Bold"/>
              </a:rPr>
              <a:t>يجوز تسجيل حتى 14 لاعب في ورقة تسجيل المبا</a:t>
            </a:r>
            <a:r>
              <a:rPr lang="ar-IQ" sz="2000" dirty="0">
                <a:latin typeface="SimplifiedArabic,Bold"/>
              </a:rPr>
              <a:t>راة</a:t>
            </a:r>
            <a:r>
              <a:rPr lang="ar-DZ" sz="2000" dirty="0">
                <a:latin typeface="SimplifiedArabic,Bold"/>
              </a:rPr>
              <a:t> ويلعبون في المبا</a:t>
            </a:r>
            <a:r>
              <a:rPr lang="ar-IQ" sz="2000" dirty="0">
                <a:latin typeface="SimplifiedArabic,Bold"/>
              </a:rPr>
              <a:t>راة</a:t>
            </a:r>
            <a:r>
              <a:rPr lang="ar-DZ" sz="2000" dirty="0">
                <a:latin typeface="SimplifiedArabic,Bold"/>
              </a:rPr>
              <a:t>.</a:t>
            </a:r>
          </a:p>
          <a:p>
            <a:pPr algn="r" rtl="1"/>
            <a:r>
              <a:rPr lang="ar-DZ" sz="2000" dirty="0">
                <a:latin typeface="SimplifiedArabic,Bold"/>
              </a:rPr>
              <a:t>الحد الأقصى للرسميين خمسة يحق لهم الجلوس على مقاعد الاحتياط (بما</a:t>
            </a:r>
            <a:r>
              <a:rPr lang="ar-IQ" sz="2000" dirty="0">
                <a:latin typeface="SimplifiedArabic,Bold"/>
              </a:rPr>
              <a:t> </a:t>
            </a:r>
            <a:r>
              <a:rPr lang="ar-DZ" sz="2000" dirty="0">
                <a:latin typeface="SimplifiedArabic,Bold"/>
              </a:rPr>
              <a:t>فيهم المدرب) يتم تحديدهم من قبل المدرب نفسه، ويجب تسجيلهم ف</a:t>
            </a:r>
            <a:r>
              <a:rPr lang="ar-IQ" sz="2000" dirty="0">
                <a:latin typeface="SimplifiedArabic,Bold"/>
              </a:rPr>
              <a:t>ي</a:t>
            </a:r>
            <a:r>
              <a:rPr lang="en-US" sz="2000" dirty="0">
                <a:latin typeface="SimplifiedArabic,Bold"/>
              </a:rPr>
              <a:t> </a:t>
            </a:r>
            <a:r>
              <a:rPr lang="ar-DZ" sz="2000" dirty="0">
                <a:latin typeface="SimplifiedArabic,Bold"/>
              </a:rPr>
              <a:t>استمارة المبا</a:t>
            </a:r>
            <a:r>
              <a:rPr lang="ar-IQ" sz="2000" dirty="0">
                <a:latin typeface="SimplifiedArabic,Bold"/>
              </a:rPr>
              <a:t>راة.</a:t>
            </a:r>
            <a:endParaRPr lang="en-US" sz="2000" dirty="0"/>
          </a:p>
        </p:txBody>
      </p:sp>
      <p:sp>
        <p:nvSpPr>
          <p:cNvPr id="19" name="Rectangle 18"/>
          <p:cNvSpPr/>
          <p:nvPr/>
        </p:nvSpPr>
        <p:spPr>
          <a:xfrm>
            <a:off x="457200" y="5086290"/>
            <a:ext cx="8458200" cy="400110"/>
          </a:xfrm>
          <a:prstGeom prst="rect">
            <a:avLst/>
          </a:prstGeom>
        </p:spPr>
        <p:txBody>
          <a:bodyPr wrap="square">
            <a:spAutoFit/>
          </a:bodyPr>
          <a:lstStyle/>
          <a:p>
            <a:pPr algn="r" rtl="1"/>
            <a:r>
              <a:rPr lang="ar-DZ" sz="2000" dirty="0">
                <a:solidFill>
                  <a:srgbClr val="0070C0"/>
                </a:solidFill>
                <a:latin typeface="SimplifiedArabic,Bold"/>
              </a:rPr>
              <a:t>لا يحق لمدير الفريق أو الصحفي لا يحق له الجلوس على مقاعد البدلاء أو</a:t>
            </a:r>
            <a:r>
              <a:rPr lang="ar-IQ" sz="2000" dirty="0">
                <a:solidFill>
                  <a:srgbClr val="0070C0"/>
                </a:solidFill>
                <a:latin typeface="SimplifiedArabic,Bold"/>
              </a:rPr>
              <a:t> </a:t>
            </a:r>
            <a:r>
              <a:rPr lang="ar-DZ" sz="2000" dirty="0">
                <a:solidFill>
                  <a:srgbClr val="0070C0"/>
                </a:solidFill>
                <a:latin typeface="SimplifiedArabic,Bold"/>
              </a:rPr>
              <a:t>خلفها في منطقة الم ا رقبة.</a:t>
            </a:r>
            <a:endParaRPr lang="en-US" sz="2000" dirty="0">
              <a:solidFill>
                <a:srgbClr val="0070C0"/>
              </a:solidFill>
            </a:endParaRPr>
          </a:p>
        </p:txBody>
      </p:sp>
      <p:sp>
        <p:nvSpPr>
          <p:cNvPr id="20" name="Rectangle 19"/>
          <p:cNvSpPr/>
          <p:nvPr/>
        </p:nvSpPr>
        <p:spPr>
          <a:xfrm>
            <a:off x="457200" y="5534561"/>
            <a:ext cx="8462962" cy="400110"/>
          </a:xfrm>
          <a:prstGeom prst="rect">
            <a:avLst/>
          </a:prstGeom>
        </p:spPr>
        <p:txBody>
          <a:bodyPr wrap="square">
            <a:spAutoFit/>
          </a:bodyPr>
          <a:lstStyle/>
          <a:p>
            <a:pPr algn="r" rtl="1"/>
            <a:endParaRPr lang="en-US" sz="2000" dirty="0"/>
          </a:p>
        </p:txBody>
      </p:sp>
      <p:sp>
        <p:nvSpPr>
          <p:cNvPr id="21" name="Rectangle 20"/>
          <p:cNvSpPr/>
          <p:nvPr/>
        </p:nvSpPr>
        <p:spPr>
          <a:xfrm>
            <a:off x="457200" y="5540514"/>
            <a:ext cx="8382000" cy="707886"/>
          </a:xfrm>
          <a:prstGeom prst="rect">
            <a:avLst/>
          </a:prstGeom>
        </p:spPr>
        <p:txBody>
          <a:bodyPr wrap="square">
            <a:spAutoFit/>
          </a:bodyPr>
          <a:lstStyle/>
          <a:p>
            <a:pPr algn="r" rtl="1"/>
            <a:r>
              <a:rPr lang="ar-DZ" sz="2000" dirty="0">
                <a:latin typeface="SimplifiedArabic"/>
              </a:rPr>
              <a:t>يحق فقط للاعبين المسجلين في استمارة التسجيل دخول الملعب واللعب في</a:t>
            </a:r>
            <a:r>
              <a:rPr lang="ar-IQ" sz="2000" dirty="0">
                <a:latin typeface="SimplifiedArabic"/>
              </a:rPr>
              <a:t> </a:t>
            </a:r>
            <a:r>
              <a:rPr lang="ar-DZ" sz="2000" dirty="0">
                <a:latin typeface="SimplifiedArabic"/>
              </a:rPr>
              <a:t>المبا</a:t>
            </a:r>
            <a:r>
              <a:rPr lang="ar-IQ" sz="2000" dirty="0">
                <a:latin typeface="SimplifiedArabic"/>
              </a:rPr>
              <a:t>راة</a:t>
            </a:r>
            <a:r>
              <a:rPr lang="ar-DZ" sz="2000" dirty="0">
                <a:latin typeface="SimplifiedArabic"/>
              </a:rPr>
              <a:t>. لا يمكن تغيير اللاعبين المسجلين بعد توقيع المدرب ورئيس الفريق</a:t>
            </a:r>
            <a:r>
              <a:rPr lang="ar-IQ" sz="2000" dirty="0">
                <a:latin typeface="SimplifiedArabic"/>
              </a:rPr>
              <a:t> </a:t>
            </a:r>
            <a:r>
              <a:rPr lang="ar-DZ" sz="2000" dirty="0">
                <a:latin typeface="SimplifiedArabic"/>
              </a:rPr>
              <a:t>على إستمارة التسجيل.</a:t>
            </a:r>
            <a:endParaRPr lang="en-US" sz="2000" dirty="0"/>
          </a:p>
        </p:txBody>
      </p:sp>
    </p:spTree>
    <p:extLst>
      <p:ext uri="{BB962C8B-B14F-4D97-AF65-F5344CB8AC3E}">
        <p14:creationId xmlns:p14="http://schemas.microsoft.com/office/powerpoint/2010/main" val="46058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Slide Title</a:t>
            </a:r>
          </a:p>
        </p:txBody>
      </p:sp>
      <p:sp>
        <p:nvSpPr>
          <p:cNvPr id="5" name="Text Placeholder 4"/>
          <p:cNvSpPr>
            <a:spLocks noGrp="1"/>
          </p:cNvSpPr>
          <p:nvPr>
            <p:ph type="body" idx="1"/>
          </p:nvPr>
        </p:nvSpPr>
        <p:spPr/>
        <p:txBody>
          <a:bodyPr/>
          <a:lstStyle/>
          <a:p>
            <a:r>
              <a:rPr lang="en-US"/>
              <a:t>Product A</a:t>
            </a:r>
            <a:endParaRPr lang="en-US" dirty="0"/>
          </a:p>
        </p:txBody>
      </p:sp>
      <p:sp>
        <p:nvSpPr>
          <p:cNvPr id="6" name="Content Placeholder 5"/>
          <p:cNvSpPr>
            <a:spLocks noGrp="1"/>
          </p:cNvSpPr>
          <p:nvPr>
            <p:ph sz="half" idx="2"/>
          </p:nvPr>
        </p:nvSpPr>
        <p:spPr/>
        <p:txBody>
          <a:bodyPr/>
          <a:lstStyle/>
          <a:p>
            <a:r>
              <a:rPr lang="en-US"/>
              <a:t>Feature 1</a:t>
            </a:r>
          </a:p>
          <a:p>
            <a:r>
              <a:rPr lang="en-US"/>
              <a:t>Feature 2</a:t>
            </a:r>
          </a:p>
          <a:p>
            <a:r>
              <a:rPr lang="en-US"/>
              <a:t>Feature 3</a:t>
            </a:r>
            <a:endParaRPr lang="en-US" dirty="0"/>
          </a:p>
        </p:txBody>
      </p:sp>
      <p:sp>
        <p:nvSpPr>
          <p:cNvPr id="7" name="Text Placeholder 6"/>
          <p:cNvSpPr>
            <a:spLocks noGrp="1"/>
          </p:cNvSpPr>
          <p:nvPr>
            <p:ph type="body" sz="quarter" idx="3"/>
          </p:nvPr>
        </p:nvSpPr>
        <p:spPr/>
        <p:txBody>
          <a:bodyPr/>
          <a:lstStyle/>
          <a:p>
            <a:r>
              <a:rPr lang="en-US"/>
              <a:t>Product B</a:t>
            </a:r>
          </a:p>
        </p:txBody>
      </p:sp>
      <p:sp>
        <p:nvSpPr>
          <p:cNvPr id="8" name="Content Placeholder 7"/>
          <p:cNvSpPr>
            <a:spLocks noGrp="1"/>
          </p:cNvSpPr>
          <p:nvPr>
            <p:ph sz="quarter" idx="4"/>
          </p:nvPr>
        </p:nvSpPr>
        <p:spPr/>
        <p:txBody>
          <a:bodyPr/>
          <a:lstStyle/>
          <a:p>
            <a:r>
              <a:rPr lang="en-US"/>
              <a:t>Feature 1</a:t>
            </a:r>
          </a:p>
          <a:p>
            <a:r>
              <a:rPr lang="en-US"/>
              <a:t>Feature 2</a:t>
            </a:r>
          </a:p>
          <a:p>
            <a:r>
              <a:rPr lang="en-US"/>
              <a:t>Feature 3</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Content Placeholder 2"/>
          <p:cNvSpPr txBox="1">
            <a:spLocks/>
          </p:cNvSpPr>
          <p:nvPr/>
        </p:nvSpPr>
        <p:spPr>
          <a:xfrm>
            <a:off x="-4482" y="6515257"/>
            <a:ext cx="9148482" cy="342743"/>
          </a:xfrm>
          <a:prstGeom prst="rect">
            <a:avLst/>
          </a:prstGeom>
          <a:solidFill>
            <a:srgbClr val="4D1516"/>
          </a:solidFill>
          <a:ln w="38100">
            <a:noFill/>
          </a:ln>
        </p:spPr>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1" kern="1200">
                <a:solidFill>
                  <a:srgbClr val="00206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fontAlgn="auto">
              <a:spcAft>
                <a:spcPts val="0"/>
              </a:spcAft>
            </a:pPr>
            <a:r>
              <a:rPr lang="ar-IQ" sz="1600" dirty="0">
                <a:solidFill>
                  <a:prstClr val="white"/>
                </a:solidFill>
              </a:rPr>
              <a:t>  القواعد الرسمية للكرة الطائرة                                                                                    م . راندي متي أفرام</a:t>
            </a:r>
            <a:endParaRPr lang="en-US" sz="1600" dirty="0">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965683"/>
            <a:ext cx="571500" cy="549573"/>
          </a:xfrm>
          <a:prstGeom prst="rect">
            <a:avLst/>
          </a:prstGeom>
        </p:spPr>
      </p:pic>
      <p:sp>
        <p:nvSpPr>
          <p:cNvPr id="14" name="Title 1"/>
          <p:cNvSpPr txBox="1">
            <a:spLocks/>
          </p:cNvSpPr>
          <p:nvPr/>
        </p:nvSpPr>
        <p:spPr>
          <a:xfrm>
            <a:off x="6324600" y="76200"/>
            <a:ext cx="2514600" cy="769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bg1"/>
                </a:solidFill>
                <a:effectLst>
                  <a:outerShdw blurRad="50800" dist="38100" dir="2700000" algn="tl" rotWithShape="0">
                    <a:prstClr val="black">
                      <a:alpha val="40000"/>
                    </a:prstClr>
                  </a:outerShdw>
                </a:effectLst>
                <a:latin typeface="+mj-lt"/>
                <a:ea typeface="+mj-ea"/>
                <a:cs typeface="+mj-cs"/>
              </a:defRPr>
            </a:lvl1pPr>
          </a:lstStyle>
          <a:p>
            <a:pPr algn="r" rtl="1" fontAlgn="auto">
              <a:spcAft>
                <a:spcPts val="0"/>
              </a:spcAft>
            </a:pPr>
            <a:r>
              <a:rPr lang="ar-IQ" dirty="0">
                <a:solidFill>
                  <a:prstClr val="white"/>
                </a:solidFill>
                <a:cs typeface="AF_Aseer" pitchFamily="2" charset="-78"/>
              </a:rPr>
              <a:t>7 نظــــــــــــــــــام اللعب </a:t>
            </a:r>
            <a:endParaRPr lang="en-US" dirty="0">
              <a:solidFill>
                <a:prstClr val="white"/>
              </a:solidFill>
              <a:cs typeface="AF_Aseer" pitchFamily="2" charset="-78"/>
            </a:endParaRPr>
          </a:p>
        </p:txBody>
      </p:sp>
      <p:sp>
        <p:nvSpPr>
          <p:cNvPr id="15" name="Rectangle 14"/>
          <p:cNvSpPr/>
          <p:nvPr/>
        </p:nvSpPr>
        <p:spPr>
          <a:xfrm>
            <a:off x="3182160" y="685800"/>
            <a:ext cx="5654578" cy="830997"/>
          </a:xfrm>
          <a:prstGeom prst="rect">
            <a:avLst/>
          </a:prstGeom>
        </p:spPr>
        <p:txBody>
          <a:bodyPr wrap="square">
            <a:spAutoFit/>
          </a:bodyPr>
          <a:lstStyle/>
          <a:p>
            <a:pPr algn="r" rtl="1"/>
            <a:r>
              <a:rPr lang="ar-IQ" b="1" dirty="0">
                <a:solidFill>
                  <a:srgbClr val="FFFF00"/>
                </a:solidFill>
              </a:rPr>
              <a:t>عند عدم مطابقة بين مراكز اللاعبين داخل الملعب والورقة ترتيب الدوران يراعي ما يلي :</a:t>
            </a:r>
            <a:endParaRPr lang="en-US" dirty="0">
              <a:solidFill>
                <a:srgbClr val="FFFF00"/>
              </a:solidFill>
            </a:endParaRPr>
          </a:p>
        </p:txBody>
      </p:sp>
      <p:sp>
        <p:nvSpPr>
          <p:cNvPr id="17" name="Rectangle 16"/>
          <p:cNvSpPr/>
          <p:nvPr/>
        </p:nvSpPr>
        <p:spPr>
          <a:xfrm>
            <a:off x="3048000" y="3861137"/>
            <a:ext cx="5931219" cy="1015663"/>
          </a:xfrm>
          <a:prstGeom prst="rect">
            <a:avLst/>
          </a:prstGeom>
        </p:spPr>
        <p:txBody>
          <a:bodyPr wrap="square">
            <a:spAutoFit/>
          </a:bodyPr>
          <a:lstStyle/>
          <a:p>
            <a:pPr algn="r" rtl="1"/>
            <a:r>
              <a:rPr lang="ar-IQ" sz="2000" dirty="0">
                <a:solidFill>
                  <a:prstClr val="white"/>
                </a:solidFill>
              </a:rPr>
              <a:t>إذا أراد المدرب في الإبقاء على مثل هذا اللاعب غير المسجل في الملعب، يجب عليه طلب تبديل عادي عن طريق استخدام أشارة اليد المعنية لذلك والذي سوف يسجل بعدها على استمارة التسجيل.</a:t>
            </a:r>
            <a:endParaRPr lang="en-US" sz="2000" dirty="0">
              <a:solidFill>
                <a:prstClr val="white"/>
              </a:solidFill>
            </a:endParaRPr>
          </a:p>
        </p:txBody>
      </p:sp>
      <p:sp>
        <p:nvSpPr>
          <p:cNvPr id="20" name="Rectangle 19"/>
          <p:cNvSpPr/>
          <p:nvPr/>
        </p:nvSpPr>
        <p:spPr>
          <a:xfrm>
            <a:off x="2971800" y="1654314"/>
            <a:ext cx="6019800" cy="707886"/>
          </a:xfrm>
          <a:prstGeom prst="rect">
            <a:avLst/>
          </a:prstGeom>
        </p:spPr>
        <p:txBody>
          <a:bodyPr wrap="square">
            <a:spAutoFit/>
          </a:bodyPr>
          <a:lstStyle/>
          <a:p>
            <a:pPr algn="r" rtl="1"/>
            <a:r>
              <a:rPr lang="ar-IQ" sz="2000" dirty="0">
                <a:solidFill>
                  <a:prstClr val="white"/>
                </a:solidFill>
              </a:rPr>
              <a:t>يجب تصحيح مراكز اللاعبين طبقا لما هو موجود بورقة ترتيب الدوران، ولا يكون هناك جزاء</a:t>
            </a:r>
            <a:endParaRPr lang="en-US" sz="2000" dirty="0">
              <a:solidFill>
                <a:prstClr val="white"/>
              </a:solidFill>
            </a:endParaRPr>
          </a:p>
        </p:txBody>
      </p:sp>
      <p:sp>
        <p:nvSpPr>
          <p:cNvPr id="21" name="Rectangle 20"/>
          <p:cNvSpPr/>
          <p:nvPr/>
        </p:nvSpPr>
        <p:spPr>
          <a:xfrm>
            <a:off x="3182161" y="2565737"/>
            <a:ext cx="5809440" cy="1015663"/>
          </a:xfrm>
          <a:prstGeom prst="rect">
            <a:avLst/>
          </a:prstGeom>
        </p:spPr>
        <p:txBody>
          <a:bodyPr wrap="square">
            <a:spAutoFit/>
          </a:bodyPr>
          <a:lstStyle/>
          <a:p>
            <a:pPr algn="r" rtl="1"/>
            <a:r>
              <a:rPr lang="ar-IQ" sz="2000" dirty="0">
                <a:solidFill>
                  <a:prstClr val="white"/>
                </a:solidFill>
              </a:rPr>
              <a:t>إذا وجد لاعب في الملعب غير مسجل في ورقة ترتيب الدوران لذلك الشوط، يجب تبديل هذا اللاعب طبقا لورقة ترتيب الدوران، ولايكون هناك جزاء</a:t>
            </a:r>
            <a:endParaRPr lang="en-US" sz="2000" dirty="0">
              <a:solidFill>
                <a:prstClr val="white"/>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399"/>
            <a:ext cx="2995146" cy="294971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1" y="3300137"/>
            <a:ext cx="3029760" cy="3045097"/>
          </a:xfrm>
          <a:prstGeom prst="rect">
            <a:avLst/>
          </a:prstGeom>
        </p:spPr>
      </p:pic>
      <p:sp>
        <p:nvSpPr>
          <p:cNvPr id="22" name="Oval 21"/>
          <p:cNvSpPr/>
          <p:nvPr/>
        </p:nvSpPr>
        <p:spPr>
          <a:xfrm>
            <a:off x="2209800" y="4419600"/>
            <a:ext cx="457200" cy="403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b="1" dirty="0">
                <a:solidFill>
                  <a:srgbClr val="FF0000"/>
                </a:solidFill>
              </a:rPr>
              <a:t>3</a:t>
            </a:r>
            <a:endParaRPr lang="en-US" b="1" dirty="0">
              <a:solidFill>
                <a:srgbClr val="FF0000"/>
              </a:solidFill>
            </a:endParaRPr>
          </a:p>
        </p:txBody>
      </p:sp>
      <p:sp>
        <p:nvSpPr>
          <p:cNvPr id="23" name="Oval 22"/>
          <p:cNvSpPr/>
          <p:nvPr/>
        </p:nvSpPr>
        <p:spPr>
          <a:xfrm>
            <a:off x="1371600" y="4419600"/>
            <a:ext cx="457200" cy="403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b="1" dirty="0">
                <a:solidFill>
                  <a:srgbClr val="FF0000"/>
                </a:solidFill>
              </a:rPr>
              <a:t>9</a:t>
            </a:r>
            <a:endParaRPr lang="en-US" b="1" dirty="0">
              <a:solidFill>
                <a:srgbClr val="FF0000"/>
              </a:solidFill>
            </a:endParaRPr>
          </a:p>
        </p:txBody>
      </p:sp>
      <p:sp>
        <p:nvSpPr>
          <p:cNvPr id="24" name="Oval 23"/>
          <p:cNvSpPr/>
          <p:nvPr/>
        </p:nvSpPr>
        <p:spPr>
          <a:xfrm>
            <a:off x="609600" y="4419600"/>
            <a:ext cx="457200" cy="403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b="1" dirty="0">
                <a:solidFill>
                  <a:srgbClr val="FF0000"/>
                </a:solidFill>
              </a:rPr>
              <a:t>7</a:t>
            </a:r>
            <a:endParaRPr lang="en-US" b="1" dirty="0">
              <a:solidFill>
                <a:srgbClr val="FF0000"/>
              </a:solidFill>
            </a:endParaRPr>
          </a:p>
        </p:txBody>
      </p:sp>
      <p:sp>
        <p:nvSpPr>
          <p:cNvPr id="25" name="Oval 24"/>
          <p:cNvSpPr/>
          <p:nvPr/>
        </p:nvSpPr>
        <p:spPr>
          <a:xfrm>
            <a:off x="1447800" y="5235714"/>
            <a:ext cx="457200" cy="403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b="1" dirty="0">
                <a:solidFill>
                  <a:srgbClr val="FF0000"/>
                </a:solidFill>
              </a:rPr>
              <a:t>2</a:t>
            </a:r>
            <a:endParaRPr lang="en-US" b="1" dirty="0">
              <a:solidFill>
                <a:srgbClr val="FF0000"/>
              </a:solidFill>
            </a:endParaRPr>
          </a:p>
        </p:txBody>
      </p:sp>
      <p:sp>
        <p:nvSpPr>
          <p:cNvPr id="26" name="Oval 25"/>
          <p:cNvSpPr/>
          <p:nvPr/>
        </p:nvSpPr>
        <p:spPr>
          <a:xfrm>
            <a:off x="2195053" y="5181600"/>
            <a:ext cx="624347" cy="4030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b="1" dirty="0">
                <a:solidFill>
                  <a:srgbClr val="FF0000"/>
                </a:solidFill>
              </a:rPr>
              <a:t>5</a:t>
            </a:r>
            <a:endParaRPr lang="en-US" b="1" dirty="0">
              <a:solidFill>
                <a:srgbClr val="FF0000"/>
              </a:solidFill>
            </a:endParaRPr>
          </a:p>
        </p:txBody>
      </p:sp>
      <p:sp>
        <p:nvSpPr>
          <p:cNvPr id="27" name="Oval 26"/>
          <p:cNvSpPr/>
          <p:nvPr/>
        </p:nvSpPr>
        <p:spPr>
          <a:xfrm>
            <a:off x="609600" y="5235714"/>
            <a:ext cx="457200" cy="403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b="1" dirty="0">
                <a:solidFill>
                  <a:srgbClr val="FF0000"/>
                </a:solidFill>
              </a:rPr>
              <a:t>8</a:t>
            </a:r>
            <a:endParaRPr lang="en-US" b="1" dirty="0">
              <a:solidFill>
                <a:srgbClr val="FF0000"/>
              </a:solidFill>
            </a:endParaRPr>
          </a:p>
        </p:txBody>
      </p:sp>
      <p:sp>
        <p:nvSpPr>
          <p:cNvPr id="28" name="Oval 27"/>
          <p:cNvSpPr/>
          <p:nvPr/>
        </p:nvSpPr>
        <p:spPr>
          <a:xfrm>
            <a:off x="2362200" y="3787914"/>
            <a:ext cx="457200" cy="4030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1800" b="1" dirty="0">
                <a:solidFill>
                  <a:srgbClr val="FF0000"/>
                </a:solidFill>
              </a:rPr>
              <a:t>6</a:t>
            </a:r>
            <a:endParaRPr lang="en-US" sz="1800" b="1" dirty="0">
              <a:solidFill>
                <a:srgbClr val="FF0000"/>
              </a:solidFill>
            </a:endParaRPr>
          </a:p>
        </p:txBody>
      </p:sp>
      <p:sp>
        <p:nvSpPr>
          <p:cNvPr id="29" name="Rectangle 28"/>
          <p:cNvSpPr/>
          <p:nvPr/>
        </p:nvSpPr>
        <p:spPr>
          <a:xfrm>
            <a:off x="990600" y="3886200"/>
            <a:ext cx="1219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0000"/>
                </a:solidFill>
              </a:rPr>
              <a:t>brazil</a:t>
            </a:r>
          </a:p>
        </p:txBody>
      </p:sp>
      <p:sp>
        <p:nvSpPr>
          <p:cNvPr id="32" name="Freeform 31"/>
          <p:cNvSpPr/>
          <p:nvPr/>
        </p:nvSpPr>
        <p:spPr>
          <a:xfrm>
            <a:off x="981635" y="5795369"/>
            <a:ext cx="1398494" cy="403725"/>
          </a:xfrm>
          <a:custGeom>
            <a:avLst/>
            <a:gdLst>
              <a:gd name="connsiteX0" fmla="*/ 174812 w 1398494"/>
              <a:gd name="connsiteY0" fmla="*/ 269255 h 403725"/>
              <a:gd name="connsiteX1" fmla="*/ 201706 w 1398494"/>
              <a:gd name="connsiteY1" fmla="*/ 121337 h 403725"/>
              <a:gd name="connsiteX2" fmla="*/ 228600 w 1398494"/>
              <a:gd name="connsiteY2" fmla="*/ 80996 h 403725"/>
              <a:gd name="connsiteX3" fmla="*/ 336177 w 1398494"/>
              <a:gd name="connsiteY3" fmla="*/ 94443 h 403725"/>
              <a:gd name="connsiteX4" fmla="*/ 349624 w 1398494"/>
              <a:gd name="connsiteY4" fmla="*/ 148231 h 403725"/>
              <a:gd name="connsiteX5" fmla="*/ 363071 w 1398494"/>
              <a:gd name="connsiteY5" fmla="*/ 188572 h 403725"/>
              <a:gd name="connsiteX6" fmla="*/ 376518 w 1398494"/>
              <a:gd name="connsiteY6" fmla="*/ 336490 h 403725"/>
              <a:gd name="connsiteX7" fmla="*/ 416859 w 1398494"/>
              <a:gd name="connsiteY7" fmla="*/ 296149 h 403725"/>
              <a:gd name="connsiteX8" fmla="*/ 443753 w 1398494"/>
              <a:gd name="connsiteY8" fmla="*/ 215466 h 403725"/>
              <a:gd name="connsiteX9" fmla="*/ 470647 w 1398494"/>
              <a:gd name="connsiteY9" fmla="*/ 175125 h 403725"/>
              <a:gd name="connsiteX10" fmla="*/ 484094 w 1398494"/>
              <a:gd name="connsiteY10" fmla="*/ 134784 h 403725"/>
              <a:gd name="connsiteX11" fmla="*/ 510989 w 1398494"/>
              <a:gd name="connsiteY11" fmla="*/ 107890 h 403725"/>
              <a:gd name="connsiteX12" fmla="*/ 524436 w 1398494"/>
              <a:gd name="connsiteY12" fmla="*/ 67549 h 403725"/>
              <a:gd name="connsiteX13" fmla="*/ 632012 w 1398494"/>
              <a:gd name="connsiteY13" fmla="*/ 121337 h 403725"/>
              <a:gd name="connsiteX14" fmla="*/ 658906 w 1398494"/>
              <a:gd name="connsiteY14" fmla="*/ 202019 h 403725"/>
              <a:gd name="connsiteX15" fmla="*/ 685800 w 1398494"/>
              <a:gd name="connsiteY15" fmla="*/ 282702 h 403725"/>
              <a:gd name="connsiteX16" fmla="*/ 699247 w 1398494"/>
              <a:gd name="connsiteY16" fmla="*/ 323043 h 403725"/>
              <a:gd name="connsiteX17" fmla="*/ 712694 w 1398494"/>
              <a:gd name="connsiteY17" fmla="*/ 403725 h 403725"/>
              <a:gd name="connsiteX18" fmla="*/ 739589 w 1398494"/>
              <a:gd name="connsiteY18" fmla="*/ 323043 h 403725"/>
              <a:gd name="connsiteX19" fmla="*/ 753036 w 1398494"/>
              <a:gd name="connsiteY19" fmla="*/ 282702 h 403725"/>
              <a:gd name="connsiteX20" fmla="*/ 779930 w 1398494"/>
              <a:gd name="connsiteY20" fmla="*/ 255807 h 403725"/>
              <a:gd name="connsiteX21" fmla="*/ 820271 w 1398494"/>
              <a:gd name="connsiteY21" fmla="*/ 175125 h 403725"/>
              <a:gd name="connsiteX22" fmla="*/ 860612 w 1398494"/>
              <a:gd name="connsiteY22" fmla="*/ 148231 h 403725"/>
              <a:gd name="connsiteX23" fmla="*/ 900953 w 1398494"/>
              <a:gd name="connsiteY23" fmla="*/ 175125 h 403725"/>
              <a:gd name="connsiteX24" fmla="*/ 954741 w 1398494"/>
              <a:gd name="connsiteY24" fmla="*/ 255807 h 403725"/>
              <a:gd name="connsiteX25" fmla="*/ 1196789 w 1398494"/>
              <a:gd name="connsiteY25" fmla="*/ 242360 h 403725"/>
              <a:gd name="connsiteX26" fmla="*/ 1277471 w 1398494"/>
              <a:gd name="connsiteY26" fmla="*/ 188572 h 403725"/>
              <a:gd name="connsiteX27" fmla="*/ 1358153 w 1398494"/>
              <a:gd name="connsiteY27" fmla="*/ 121337 h 403725"/>
              <a:gd name="connsiteX28" fmla="*/ 1398494 w 1398494"/>
              <a:gd name="connsiteY28" fmla="*/ 94443 h 403725"/>
              <a:gd name="connsiteX29" fmla="*/ 1021977 w 1398494"/>
              <a:gd name="connsiteY29" fmla="*/ 94443 h 403725"/>
              <a:gd name="connsiteX30" fmla="*/ 766483 w 1398494"/>
              <a:gd name="connsiteY30" fmla="*/ 107890 h 403725"/>
              <a:gd name="connsiteX31" fmla="*/ 699247 w 1398494"/>
              <a:gd name="connsiteY31" fmla="*/ 121337 h 403725"/>
              <a:gd name="connsiteX32" fmla="*/ 537883 w 1398494"/>
              <a:gd name="connsiteY32" fmla="*/ 161678 h 403725"/>
              <a:gd name="connsiteX33" fmla="*/ 403412 w 1398494"/>
              <a:gd name="connsiteY33" fmla="*/ 188572 h 403725"/>
              <a:gd name="connsiteX34" fmla="*/ 551330 w 1398494"/>
              <a:gd name="connsiteY34" fmla="*/ 202019 h 403725"/>
              <a:gd name="connsiteX35" fmla="*/ 376518 w 1398494"/>
              <a:gd name="connsiteY35" fmla="*/ 175125 h 403725"/>
              <a:gd name="connsiteX36" fmla="*/ 268941 w 1398494"/>
              <a:gd name="connsiteY36" fmla="*/ 161678 h 403725"/>
              <a:gd name="connsiteX37" fmla="*/ 215153 w 1398494"/>
              <a:gd name="connsiteY37" fmla="*/ 313 h 403725"/>
              <a:gd name="connsiteX38" fmla="*/ 174812 w 1398494"/>
              <a:gd name="connsiteY38" fmla="*/ 13760 h 403725"/>
              <a:gd name="connsiteX39" fmla="*/ 161365 w 1398494"/>
              <a:gd name="connsiteY39" fmla="*/ 54102 h 403725"/>
              <a:gd name="connsiteX40" fmla="*/ 0 w 1398494"/>
              <a:gd name="connsiteY40" fmla="*/ 134784 h 40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98494" h="403725">
                <a:moveTo>
                  <a:pt x="174812" y="269255"/>
                </a:moveTo>
                <a:cubicBezTo>
                  <a:pt x="179447" y="232172"/>
                  <a:pt x="180977" y="162795"/>
                  <a:pt x="201706" y="121337"/>
                </a:cubicBezTo>
                <a:cubicBezTo>
                  <a:pt x="208934" y="106882"/>
                  <a:pt x="219635" y="94443"/>
                  <a:pt x="228600" y="80996"/>
                </a:cubicBezTo>
                <a:cubicBezTo>
                  <a:pt x="264459" y="85478"/>
                  <a:pt x="304587" y="76893"/>
                  <a:pt x="336177" y="94443"/>
                </a:cubicBezTo>
                <a:cubicBezTo>
                  <a:pt x="352332" y="103418"/>
                  <a:pt x="344547" y="130461"/>
                  <a:pt x="349624" y="148231"/>
                </a:cubicBezTo>
                <a:cubicBezTo>
                  <a:pt x="353518" y="161860"/>
                  <a:pt x="358589" y="175125"/>
                  <a:pt x="363071" y="188572"/>
                </a:cubicBezTo>
                <a:cubicBezTo>
                  <a:pt x="367553" y="237878"/>
                  <a:pt x="354377" y="292207"/>
                  <a:pt x="376518" y="336490"/>
                </a:cubicBezTo>
                <a:cubicBezTo>
                  <a:pt x="385023" y="353499"/>
                  <a:pt x="407624" y="312773"/>
                  <a:pt x="416859" y="296149"/>
                </a:cubicBezTo>
                <a:cubicBezTo>
                  <a:pt x="430626" y="271367"/>
                  <a:pt x="428028" y="239054"/>
                  <a:pt x="443753" y="215466"/>
                </a:cubicBezTo>
                <a:cubicBezTo>
                  <a:pt x="452718" y="202019"/>
                  <a:pt x="463419" y="189580"/>
                  <a:pt x="470647" y="175125"/>
                </a:cubicBezTo>
                <a:cubicBezTo>
                  <a:pt x="476986" y="162447"/>
                  <a:pt x="476801" y="146938"/>
                  <a:pt x="484094" y="134784"/>
                </a:cubicBezTo>
                <a:cubicBezTo>
                  <a:pt x="490617" y="123913"/>
                  <a:pt x="502024" y="116855"/>
                  <a:pt x="510989" y="107890"/>
                </a:cubicBezTo>
                <a:cubicBezTo>
                  <a:pt x="515471" y="94443"/>
                  <a:pt x="510807" y="71443"/>
                  <a:pt x="524436" y="67549"/>
                </a:cubicBezTo>
                <a:cubicBezTo>
                  <a:pt x="582855" y="50858"/>
                  <a:pt x="612640" y="77749"/>
                  <a:pt x="632012" y="121337"/>
                </a:cubicBezTo>
                <a:cubicBezTo>
                  <a:pt x="643526" y="147242"/>
                  <a:pt x="649941" y="175125"/>
                  <a:pt x="658906" y="202019"/>
                </a:cubicBezTo>
                <a:lnTo>
                  <a:pt x="685800" y="282702"/>
                </a:lnTo>
                <a:cubicBezTo>
                  <a:pt x="690282" y="296149"/>
                  <a:pt x="696917" y="309061"/>
                  <a:pt x="699247" y="323043"/>
                </a:cubicBezTo>
                <a:lnTo>
                  <a:pt x="712694" y="403725"/>
                </a:lnTo>
                <a:lnTo>
                  <a:pt x="739589" y="323043"/>
                </a:lnTo>
                <a:cubicBezTo>
                  <a:pt x="744071" y="309596"/>
                  <a:pt x="743013" y="292725"/>
                  <a:pt x="753036" y="282702"/>
                </a:cubicBezTo>
                <a:lnTo>
                  <a:pt x="779930" y="255807"/>
                </a:lnTo>
                <a:cubicBezTo>
                  <a:pt x="790867" y="222997"/>
                  <a:pt x="794204" y="201192"/>
                  <a:pt x="820271" y="175125"/>
                </a:cubicBezTo>
                <a:cubicBezTo>
                  <a:pt x="831699" y="163697"/>
                  <a:pt x="847165" y="157196"/>
                  <a:pt x="860612" y="148231"/>
                </a:cubicBezTo>
                <a:cubicBezTo>
                  <a:pt x="874059" y="157196"/>
                  <a:pt x="890311" y="162962"/>
                  <a:pt x="900953" y="175125"/>
                </a:cubicBezTo>
                <a:cubicBezTo>
                  <a:pt x="922238" y="199450"/>
                  <a:pt x="954741" y="255807"/>
                  <a:pt x="954741" y="255807"/>
                </a:cubicBezTo>
                <a:cubicBezTo>
                  <a:pt x="1035424" y="251325"/>
                  <a:pt x="1117680" y="258841"/>
                  <a:pt x="1196789" y="242360"/>
                </a:cubicBezTo>
                <a:cubicBezTo>
                  <a:pt x="1228432" y="235768"/>
                  <a:pt x="1250577" y="206501"/>
                  <a:pt x="1277471" y="188572"/>
                </a:cubicBezTo>
                <a:cubicBezTo>
                  <a:pt x="1377630" y="121799"/>
                  <a:pt x="1254615" y="207618"/>
                  <a:pt x="1358153" y="121337"/>
                </a:cubicBezTo>
                <a:cubicBezTo>
                  <a:pt x="1370568" y="110991"/>
                  <a:pt x="1385047" y="103408"/>
                  <a:pt x="1398494" y="94443"/>
                </a:cubicBezTo>
                <a:cubicBezTo>
                  <a:pt x="1252397" y="45744"/>
                  <a:pt x="1367271" y="78748"/>
                  <a:pt x="1021977" y="94443"/>
                </a:cubicBezTo>
                <a:lnTo>
                  <a:pt x="766483" y="107890"/>
                </a:lnTo>
                <a:cubicBezTo>
                  <a:pt x="744071" y="112372"/>
                  <a:pt x="721495" y="116102"/>
                  <a:pt x="699247" y="121337"/>
                </a:cubicBezTo>
                <a:cubicBezTo>
                  <a:pt x="645277" y="134036"/>
                  <a:pt x="592250" y="150805"/>
                  <a:pt x="537883" y="161678"/>
                </a:cubicBezTo>
                <a:cubicBezTo>
                  <a:pt x="493059" y="170643"/>
                  <a:pt x="448447" y="180740"/>
                  <a:pt x="403412" y="188572"/>
                </a:cubicBezTo>
                <a:cubicBezTo>
                  <a:pt x="164855" y="230060"/>
                  <a:pt x="91762" y="221168"/>
                  <a:pt x="551330" y="202019"/>
                </a:cubicBezTo>
                <a:cubicBezTo>
                  <a:pt x="683009" y="169099"/>
                  <a:pt x="607714" y="193621"/>
                  <a:pt x="376518" y="175125"/>
                </a:cubicBezTo>
                <a:cubicBezTo>
                  <a:pt x="340495" y="172243"/>
                  <a:pt x="304800" y="166160"/>
                  <a:pt x="268941" y="161678"/>
                </a:cubicBezTo>
                <a:cubicBezTo>
                  <a:pt x="264916" y="121424"/>
                  <a:pt x="289019" y="12624"/>
                  <a:pt x="215153" y="313"/>
                </a:cubicBezTo>
                <a:cubicBezTo>
                  <a:pt x="201171" y="-2017"/>
                  <a:pt x="188259" y="9278"/>
                  <a:pt x="174812" y="13760"/>
                </a:cubicBezTo>
                <a:cubicBezTo>
                  <a:pt x="170330" y="27207"/>
                  <a:pt x="164440" y="40265"/>
                  <a:pt x="161365" y="54102"/>
                </a:cubicBezTo>
                <a:cubicBezTo>
                  <a:pt x="132628" y="183419"/>
                  <a:pt x="188175" y="134784"/>
                  <a:pt x="0" y="134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0" name="Oval 29"/>
          <p:cNvSpPr/>
          <p:nvPr/>
        </p:nvSpPr>
        <p:spPr>
          <a:xfrm>
            <a:off x="2209800" y="907375"/>
            <a:ext cx="228600" cy="83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1800" b="1" dirty="0">
                <a:solidFill>
                  <a:srgbClr val="FF0000"/>
                </a:solidFill>
              </a:rPr>
              <a:t>3</a:t>
            </a:r>
            <a:endParaRPr lang="en-US" sz="1800" b="1" dirty="0">
              <a:solidFill>
                <a:srgbClr val="FF0000"/>
              </a:solidFill>
            </a:endParaRPr>
          </a:p>
        </p:txBody>
      </p:sp>
      <p:sp>
        <p:nvSpPr>
          <p:cNvPr id="31" name="Oval 30"/>
          <p:cNvSpPr/>
          <p:nvPr/>
        </p:nvSpPr>
        <p:spPr>
          <a:xfrm>
            <a:off x="1562100" y="907375"/>
            <a:ext cx="228600" cy="83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1800" b="1" dirty="0">
                <a:solidFill>
                  <a:srgbClr val="FF0000"/>
                </a:solidFill>
              </a:rPr>
              <a:t>7</a:t>
            </a:r>
            <a:endParaRPr lang="en-US" sz="1800" b="1" dirty="0">
              <a:solidFill>
                <a:srgbClr val="FF0000"/>
              </a:solidFill>
            </a:endParaRPr>
          </a:p>
        </p:txBody>
      </p:sp>
      <p:sp>
        <p:nvSpPr>
          <p:cNvPr id="33" name="Oval 32"/>
          <p:cNvSpPr/>
          <p:nvPr/>
        </p:nvSpPr>
        <p:spPr>
          <a:xfrm>
            <a:off x="860612" y="880623"/>
            <a:ext cx="228600" cy="83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1800" b="1" dirty="0">
                <a:solidFill>
                  <a:srgbClr val="FF0000"/>
                </a:solidFill>
              </a:rPr>
              <a:t>9</a:t>
            </a:r>
            <a:endParaRPr lang="en-US" sz="1800" b="1" dirty="0">
              <a:solidFill>
                <a:srgbClr val="FF0000"/>
              </a:solidFill>
            </a:endParaRPr>
          </a:p>
        </p:txBody>
      </p:sp>
      <p:sp>
        <p:nvSpPr>
          <p:cNvPr id="34" name="Oval 33"/>
          <p:cNvSpPr/>
          <p:nvPr/>
        </p:nvSpPr>
        <p:spPr>
          <a:xfrm>
            <a:off x="2528136" y="1959396"/>
            <a:ext cx="228600" cy="83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1800" b="1" dirty="0">
                <a:solidFill>
                  <a:srgbClr val="FF0000"/>
                </a:solidFill>
              </a:rPr>
              <a:t>5</a:t>
            </a:r>
            <a:endParaRPr lang="en-US" sz="1800" b="1" dirty="0">
              <a:solidFill>
                <a:srgbClr val="FF0000"/>
              </a:solidFill>
            </a:endParaRPr>
          </a:p>
        </p:txBody>
      </p:sp>
      <p:sp>
        <p:nvSpPr>
          <p:cNvPr id="35" name="Oval 34"/>
          <p:cNvSpPr/>
          <p:nvPr/>
        </p:nvSpPr>
        <p:spPr>
          <a:xfrm>
            <a:off x="1562100" y="1978338"/>
            <a:ext cx="228600" cy="83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1800" b="1" dirty="0">
                <a:solidFill>
                  <a:srgbClr val="FF0000"/>
                </a:solidFill>
              </a:rPr>
              <a:t>1</a:t>
            </a:r>
            <a:endParaRPr lang="en-US" sz="1800" b="1" dirty="0">
              <a:solidFill>
                <a:srgbClr val="FF0000"/>
              </a:solidFill>
            </a:endParaRPr>
          </a:p>
        </p:txBody>
      </p:sp>
      <p:sp>
        <p:nvSpPr>
          <p:cNvPr id="36" name="Oval 35"/>
          <p:cNvSpPr/>
          <p:nvPr/>
        </p:nvSpPr>
        <p:spPr>
          <a:xfrm>
            <a:off x="522139" y="2011090"/>
            <a:ext cx="228600" cy="83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1800" b="1" dirty="0">
                <a:solidFill>
                  <a:srgbClr val="FF0000"/>
                </a:solidFill>
              </a:rPr>
              <a:t>8</a:t>
            </a:r>
            <a:endParaRPr lang="en-US" sz="1800" b="1" dirty="0">
              <a:solidFill>
                <a:srgbClr val="FF0000"/>
              </a:solidFill>
            </a:endParaRPr>
          </a:p>
        </p:txBody>
      </p:sp>
      <p:cxnSp>
        <p:nvCxnSpPr>
          <p:cNvPr id="3" name="Straight Arrow Connector 2"/>
          <p:cNvCxnSpPr/>
          <p:nvPr/>
        </p:nvCxnSpPr>
        <p:spPr>
          <a:xfrm flipV="1">
            <a:off x="1828800" y="1516797"/>
            <a:ext cx="896969" cy="5775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667000" y="1066800"/>
            <a:ext cx="457200" cy="403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b="1" dirty="0">
                <a:solidFill>
                  <a:srgbClr val="FF0000"/>
                </a:solidFill>
              </a:rPr>
              <a:t>2</a:t>
            </a:r>
            <a:endParaRPr lang="en-US" b="1" dirty="0">
              <a:solidFill>
                <a:srgbClr val="FF0000"/>
              </a:solidFill>
            </a:endParaRPr>
          </a:p>
        </p:txBody>
      </p:sp>
      <p:cxnSp>
        <p:nvCxnSpPr>
          <p:cNvPr id="38" name="Straight Arrow Connector 37"/>
          <p:cNvCxnSpPr>
            <a:stCxn id="37" idx="3"/>
          </p:cNvCxnSpPr>
          <p:nvPr/>
        </p:nvCxnSpPr>
        <p:spPr>
          <a:xfrm flipH="1">
            <a:off x="1870543" y="1410855"/>
            <a:ext cx="863412" cy="54068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117788" y="892403"/>
            <a:ext cx="444312" cy="2199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143000" y="1133493"/>
            <a:ext cx="426775" cy="950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75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par>
                                <p:cTn id="30" presetID="2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1600" fill="hold"/>
                                        <p:tgtEl>
                                          <p:spTgt spid="39"/>
                                        </p:tgtEl>
                                        <p:attrNameLst>
                                          <p:attrName>ppt_w</p:attrName>
                                        </p:attrNameLst>
                                      </p:cBhvr>
                                      <p:tavLst>
                                        <p:tav tm="0">
                                          <p:val>
                                            <p:fltVal val="0"/>
                                          </p:val>
                                        </p:tav>
                                        <p:tav tm="100000">
                                          <p:val>
                                            <p:strVal val="#ppt_w"/>
                                          </p:val>
                                        </p:tav>
                                      </p:tavLst>
                                    </p:anim>
                                    <p:anim calcmode="lin" valueType="num">
                                      <p:cBhvr>
                                        <p:cTn id="75" dur="1600" fill="hold"/>
                                        <p:tgtEl>
                                          <p:spTgt spid="39"/>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1600" fill="hold"/>
                                        <p:tgtEl>
                                          <p:spTgt spid="41"/>
                                        </p:tgtEl>
                                        <p:attrNameLst>
                                          <p:attrName>ppt_w</p:attrName>
                                        </p:attrNameLst>
                                      </p:cBhvr>
                                      <p:tavLst>
                                        <p:tav tm="0">
                                          <p:val>
                                            <p:fltVal val="0"/>
                                          </p:val>
                                        </p:tav>
                                        <p:tav tm="100000">
                                          <p:val>
                                            <p:strVal val="#ppt_w"/>
                                          </p:val>
                                        </p:tav>
                                      </p:tavLst>
                                    </p:anim>
                                    <p:anim calcmode="lin" valueType="num">
                                      <p:cBhvr>
                                        <p:cTn id="79" dur="16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500" fill="hold"/>
                                        <p:tgtEl>
                                          <p:spTgt spid="3"/>
                                        </p:tgtEl>
                                        <p:attrNameLst>
                                          <p:attrName>ppt_w</p:attrName>
                                        </p:attrNameLst>
                                      </p:cBhvr>
                                      <p:tavLst>
                                        <p:tav tm="0">
                                          <p:val>
                                            <p:fltVal val="0"/>
                                          </p:val>
                                        </p:tav>
                                        <p:tav tm="100000">
                                          <p:val>
                                            <p:strVal val="#ppt_w"/>
                                          </p:val>
                                        </p:tav>
                                      </p:tavLst>
                                    </p:anim>
                                    <p:anim calcmode="lin" valueType="num">
                                      <p:cBhvr>
                                        <p:cTn id="9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1600" fill="hold"/>
                                        <p:tgtEl>
                                          <p:spTgt spid="38"/>
                                        </p:tgtEl>
                                        <p:attrNameLst>
                                          <p:attrName>ppt_w</p:attrName>
                                        </p:attrNameLst>
                                      </p:cBhvr>
                                      <p:tavLst>
                                        <p:tav tm="0">
                                          <p:val>
                                            <p:fltVal val="0"/>
                                          </p:val>
                                        </p:tav>
                                        <p:tav tm="100000">
                                          <p:val>
                                            <p:strVal val="#ppt_w"/>
                                          </p:val>
                                        </p:tav>
                                      </p:tavLst>
                                    </p:anim>
                                    <p:anim calcmode="lin" valueType="num">
                                      <p:cBhvr>
                                        <p:cTn id="98" dur="1600" fill="hold"/>
                                        <p:tgtEl>
                                          <p:spTgt spid="38"/>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p:cTn id="101" dur="1700" fill="hold"/>
                                        <p:tgtEl>
                                          <p:spTgt spid="37"/>
                                        </p:tgtEl>
                                        <p:attrNameLst>
                                          <p:attrName>ppt_w</p:attrName>
                                        </p:attrNameLst>
                                      </p:cBhvr>
                                      <p:tavLst>
                                        <p:tav tm="0">
                                          <p:val>
                                            <p:fltVal val="0"/>
                                          </p:val>
                                        </p:tav>
                                        <p:tav tm="100000">
                                          <p:val>
                                            <p:strVal val="#ppt_w"/>
                                          </p:val>
                                        </p:tav>
                                      </p:tavLst>
                                    </p:anim>
                                    <p:anim calcmode="lin" valueType="num">
                                      <p:cBhvr>
                                        <p:cTn id="102" dur="17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1000"/>
                                        <p:tgtEl>
                                          <p:spTgt spid="17"/>
                                        </p:tgtEl>
                                      </p:cBhvr>
                                    </p:animEffect>
                                    <p:anim calcmode="lin" valueType="num">
                                      <p:cBhvr>
                                        <p:cTn id="108" dur="1000" fill="hold"/>
                                        <p:tgtEl>
                                          <p:spTgt spid="17"/>
                                        </p:tgtEl>
                                        <p:attrNameLst>
                                          <p:attrName>ppt_x</p:attrName>
                                        </p:attrNameLst>
                                      </p:cBhvr>
                                      <p:tavLst>
                                        <p:tav tm="0">
                                          <p:val>
                                            <p:strVal val="#ppt_x"/>
                                          </p:val>
                                        </p:tav>
                                        <p:tav tm="100000">
                                          <p:val>
                                            <p:strVal val="#ppt_x"/>
                                          </p:val>
                                        </p:tav>
                                      </p:tavLst>
                                    </p:anim>
                                    <p:anim calcmode="lin" valueType="num">
                                      <p:cBhvr>
                                        <p:cTn id="10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animBg="1"/>
      <p:bldP spid="23" grpId="0" animBg="1"/>
      <p:bldP spid="24" grpId="0" animBg="1"/>
      <p:bldP spid="25" grpId="0" animBg="1"/>
      <p:bldP spid="26" grpId="0"/>
      <p:bldP spid="27" grpId="0" animBg="1"/>
      <p:bldP spid="28" grpId="0"/>
      <p:bldP spid="29" grpId="0"/>
      <p:bldP spid="32" grpId="0" animBg="1"/>
      <p:bldP spid="30" grpId="0"/>
      <p:bldP spid="31" grpId="0"/>
      <p:bldP spid="33" grpId="0"/>
      <p:bldP spid="34" grpId="0"/>
      <p:bldP spid="35" grpId="0"/>
      <p:bldP spid="36" grpId="0"/>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616" y="228600"/>
            <a:ext cx="4399784" cy="1018035"/>
          </a:xfrm>
        </p:spPr>
        <p:txBody>
          <a:bodyPr>
            <a:normAutofit/>
          </a:bodyPr>
          <a:lstStyle/>
          <a:p>
            <a:r>
              <a:rPr lang="ar-IQ" dirty="0"/>
              <a:t>الفصل الثاني : الفــــــريق</a:t>
            </a:r>
            <a:endParaRPr lang="en-US" dirty="0"/>
          </a:p>
        </p:txBody>
      </p:sp>
      <p:sp>
        <p:nvSpPr>
          <p:cNvPr id="3" name="Content Placeholder 2"/>
          <p:cNvSpPr>
            <a:spLocks noGrp="1"/>
          </p:cNvSpPr>
          <p:nvPr>
            <p:ph idx="1"/>
          </p:nvPr>
        </p:nvSpPr>
        <p:spPr>
          <a:xfrm>
            <a:off x="152400" y="6430298"/>
            <a:ext cx="8839200" cy="351502"/>
          </a:xfrm>
          <a:solidFill>
            <a:srgbClr val="FFC000"/>
          </a:solidFill>
        </p:spPr>
        <p:txBody>
          <a:bodyPr>
            <a:noAutofit/>
          </a:bodyPr>
          <a:lstStyle/>
          <a:p>
            <a:r>
              <a:rPr lang="ar-IQ" sz="1600" b="1" dirty="0">
                <a:solidFill>
                  <a:srgbClr val="034462"/>
                </a:solidFill>
              </a:rPr>
              <a:t>القواعد الرسمية للكرة الطائرة                                                                              أعداد : م . راندي متي أفرام</a:t>
            </a:r>
            <a:endParaRPr lang="en-US" sz="1600" b="1" dirty="0">
              <a:solidFill>
                <a:srgbClr val="034462"/>
              </a:solidFill>
            </a:endParaRPr>
          </a:p>
        </p:txBody>
      </p:sp>
      <p:sp>
        <p:nvSpPr>
          <p:cNvPr id="4" name="Rectangle 3"/>
          <p:cNvSpPr/>
          <p:nvPr/>
        </p:nvSpPr>
        <p:spPr>
          <a:xfrm>
            <a:off x="6324600" y="0"/>
            <a:ext cx="457200" cy="1524000"/>
          </a:xfrm>
          <a:prstGeom prst="rect">
            <a:avLst/>
          </a:prstGeom>
          <a:solidFill>
            <a:srgbClr val="044F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5867400" y="0"/>
            <a:ext cx="481626" cy="1524000"/>
          </a:xfrm>
          <a:prstGeom prst="rect">
            <a:avLst/>
          </a:prstGeom>
          <a:ln>
            <a:solidFill>
              <a:srgbClr val="044F76"/>
            </a:solidFill>
          </a:ln>
        </p:spPr>
      </p:pic>
      <p:sp>
        <p:nvSpPr>
          <p:cNvPr id="6" name="Rectangle 5"/>
          <p:cNvSpPr/>
          <p:nvPr/>
        </p:nvSpPr>
        <p:spPr>
          <a:xfrm>
            <a:off x="6781800" y="0"/>
            <a:ext cx="457200" cy="1524000"/>
          </a:xfrm>
          <a:prstGeom prst="rect">
            <a:avLst/>
          </a:prstGeom>
          <a:solidFill>
            <a:srgbClr val="034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0"/>
            <a:ext cx="1905000" cy="1524000"/>
          </a:xfrm>
          <a:prstGeom prst="rect">
            <a:avLst/>
          </a:prstGeom>
        </p:spPr>
      </p:pic>
      <p:sp>
        <p:nvSpPr>
          <p:cNvPr id="8" name="Content Placeholder 2"/>
          <p:cNvSpPr txBox="1">
            <a:spLocks/>
          </p:cNvSpPr>
          <p:nvPr/>
        </p:nvSpPr>
        <p:spPr>
          <a:xfrm>
            <a:off x="6553200" y="1676400"/>
            <a:ext cx="2590800" cy="351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fontAlgn="auto">
              <a:spcAft>
                <a:spcPts val="0"/>
              </a:spcAft>
              <a:buNone/>
            </a:pPr>
            <a:r>
              <a:rPr lang="ar-IQ" sz="2400" b="1" dirty="0">
                <a:solidFill>
                  <a:srgbClr val="FF0000"/>
                </a:solidFill>
              </a:rPr>
              <a:t>2- 4   مكان الفريق :</a:t>
            </a:r>
            <a:endParaRPr lang="en-US" sz="2400" b="1" dirty="0">
              <a:solidFill>
                <a:srgbClr val="FF0000"/>
              </a:solidFill>
            </a:endParaRPr>
          </a:p>
        </p:txBody>
      </p:sp>
      <p:sp>
        <p:nvSpPr>
          <p:cNvPr id="9" name="Content Placeholder 2"/>
          <p:cNvSpPr txBox="1">
            <a:spLocks/>
          </p:cNvSpPr>
          <p:nvPr/>
        </p:nvSpPr>
        <p:spPr>
          <a:xfrm>
            <a:off x="6477000" y="2315498"/>
            <a:ext cx="2590800" cy="351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fontAlgn="auto">
              <a:spcAft>
                <a:spcPts val="0"/>
              </a:spcAft>
              <a:buNone/>
            </a:pPr>
            <a:endParaRPr lang="en-US" sz="2000" dirty="0">
              <a:solidFill>
                <a:schemeClr val="tx1"/>
              </a:solidFill>
            </a:endParaRPr>
          </a:p>
        </p:txBody>
      </p:sp>
      <p:sp>
        <p:nvSpPr>
          <p:cNvPr id="10" name="Rectangle 9"/>
          <p:cNvSpPr/>
          <p:nvPr/>
        </p:nvSpPr>
        <p:spPr>
          <a:xfrm>
            <a:off x="3429000" y="2057400"/>
            <a:ext cx="5486400" cy="1631216"/>
          </a:xfrm>
          <a:prstGeom prst="rect">
            <a:avLst/>
          </a:prstGeom>
        </p:spPr>
        <p:txBody>
          <a:bodyPr wrap="square">
            <a:spAutoFit/>
          </a:bodyPr>
          <a:lstStyle/>
          <a:p>
            <a:pPr algn="r" rtl="1"/>
            <a:r>
              <a:rPr lang="ar-DZ" sz="2000" dirty="0"/>
              <a:t>يجب أن يجلس اللاعبون غير المشاركين في اللعب، إما على مقعد الفريق أو</a:t>
            </a:r>
            <a:r>
              <a:rPr lang="ar-IQ" sz="2000" dirty="0"/>
              <a:t> </a:t>
            </a:r>
            <a:r>
              <a:rPr lang="ar-DZ" sz="2000" dirty="0"/>
              <a:t>التواجد في منطقة الإحماء الخاصة بهم، ويجلس المدرب وأعضاء الفريق</a:t>
            </a:r>
            <a:r>
              <a:rPr lang="ar-IQ" sz="2000" dirty="0"/>
              <a:t> </a:t>
            </a:r>
            <a:r>
              <a:rPr lang="ar-DZ" sz="2000" dirty="0"/>
              <a:t>الآخرين على المقعد، ولكن يمكنهم مغادرته مؤقتا</a:t>
            </a:r>
            <a:r>
              <a:rPr lang="ar-IQ" sz="2000" dirty="0"/>
              <a:t> </a:t>
            </a:r>
            <a:r>
              <a:rPr lang="ar-DZ" sz="2000" dirty="0"/>
              <a:t>يكون موقع مقاعد الفريقين بجانب طاولة المسجل خارج المنطقة الحرة</a:t>
            </a:r>
            <a:endParaRPr lang="en-US" sz="2000" dirty="0"/>
          </a:p>
        </p:txBody>
      </p:sp>
      <p:sp>
        <p:nvSpPr>
          <p:cNvPr id="19" name="Rectangle 18"/>
          <p:cNvSpPr/>
          <p:nvPr/>
        </p:nvSpPr>
        <p:spPr>
          <a:xfrm>
            <a:off x="533400" y="4191000"/>
            <a:ext cx="8458200" cy="400110"/>
          </a:xfrm>
          <a:prstGeom prst="rect">
            <a:avLst/>
          </a:prstGeom>
        </p:spPr>
        <p:txBody>
          <a:bodyPr wrap="square">
            <a:spAutoFit/>
          </a:bodyPr>
          <a:lstStyle/>
          <a:p>
            <a:pPr algn="r" rtl="1"/>
            <a:r>
              <a:rPr lang="ar-DZ" sz="2000" dirty="0">
                <a:solidFill>
                  <a:srgbClr val="034462"/>
                </a:solidFill>
              </a:rPr>
              <a:t>يحق للاعبين غير المشاركين في اللعب الإحماء بدون ك</a:t>
            </a:r>
            <a:r>
              <a:rPr lang="ar-IQ" sz="2000" dirty="0">
                <a:solidFill>
                  <a:srgbClr val="034462"/>
                </a:solidFill>
              </a:rPr>
              <a:t>رات</a:t>
            </a:r>
            <a:r>
              <a:rPr lang="ar-DZ" sz="2000" dirty="0">
                <a:solidFill>
                  <a:srgbClr val="034462"/>
                </a:solidFill>
              </a:rPr>
              <a:t> على النحو</a:t>
            </a:r>
            <a:r>
              <a:rPr lang="ar-IQ" sz="2000" dirty="0">
                <a:solidFill>
                  <a:srgbClr val="034462"/>
                </a:solidFill>
              </a:rPr>
              <a:t> </a:t>
            </a:r>
            <a:r>
              <a:rPr lang="ar-DZ" sz="2000" dirty="0">
                <a:solidFill>
                  <a:srgbClr val="034462"/>
                </a:solidFill>
              </a:rPr>
              <a:t>التالي:</a:t>
            </a:r>
            <a:endParaRPr lang="en-US" sz="2000" dirty="0">
              <a:solidFill>
                <a:srgbClr val="034462"/>
              </a:solidFill>
            </a:endParaRPr>
          </a:p>
        </p:txBody>
      </p:sp>
      <p:sp>
        <p:nvSpPr>
          <p:cNvPr id="20" name="Rectangle 19"/>
          <p:cNvSpPr/>
          <p:nvPr/>
        </p:nvSpPr>
        <p:spPr>
          <a:xfrm>
            <a:off x="457200" y="5534561"/>
            <a:ext cx="8462962" cy="400110"/>
          </a:xfrm>
          <a:prstGeom prst="rect">
            <a:avLst/>
          </a:prstGeom>
        </p:spPr>
        <p:txBody>
          <a:bodyPr wrap="square">
            <a:spAutoFit/>
          </a:bodyPr>
          <a:lstStyle/>
          <a:p>
            <a:pPr algn="r" rtl="1"/>
            <a:endParaRPr lang="en-US" sz="20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09800"/>
            <a:ext cx="3276600" cy="1905000"/>
          </a:xfrm>
          <a:prstGeom prst="rect">
            <a:avLst/>
          </a:prstGeom>
        </p:spPr>
      </p:pic>
      <p:sp>
        <p:nvSpPr>
          <p:cNvPr id="14" name="Rectangle 13"/>
          <p:cNvSpPr/>
          <p:nvPr/>
        </p:nvSpPr>
        <p:spPr>
          <a:xfrm>
            <a:off x="1524000" y="1972271"/>
            <a:ext cx="533400" cy="21826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8651" y="1905000"/>
            <a:ext cx="742950" cy="1578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86000" y="1905000"/>
            <a:ext cx="638175" cy="1578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971800" y="1802724"/>
            <a:ext cx="400050" cy="33964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80975" y="1813648"/>
            <a:ext cx="400050" cy="33964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57301" y="4560660"/>
            <a:ext cx="2658099" cy="400110"/>
          </a:xfrm>
          <a:prstGeom prst="rect">
            <a:avLst/>
          </a:prstGeom>
        </p:spPr>
        <p:txBody>
          <a:bodyPr wrap="none">
            <a:spAutoFit/>
          </a:bodyPr>
          <a:lstStyle/>
          <a:p>
            <a:r>
              <a:rPr lang="ar-DZ" sz="2000" dirty="0">
                <a:solidFill>
                  <a:srgbClr val="00B050"/>
                </a:solidFill>
                <a:latin typeface="SimplifiedArabic"/>
              </a:rPr>
              <a:t>أثناء اللعب</a:t>
            </a:r>
            <a:r>
              <a:rPr lang="ar-DZ" sz="2000" dirty="0">
                <a:latin typeface="SimplifiedArabic"/>
              </a:rPr>
              <a:t>: في مناطق الإحماء</a:t>
            </a:r>
            <a:endParaRPr lang="en-US" sz="2000" dirty="0"/>
          </a:p>
        </p:txBody>
      </p:sp>
      <p:sp>
        <p:nvSpPr>
          <p:cNvPr id="27" name="Rectangle 26"/>
          <p:cNvSpPr/>
          <p:nvPr/>
        </p:nvSpPr>
        <p:spPr>
          <a:xfrm>
            <a:off x="1953748" y="5010090"/>
            <a:ext cx="6885452" cy="400110"/>
          </a:xfrm>
          <a:prstGeom prst="rect">
            <a:avLst/>
          </a:prstGeom>
        </p:spPr>
        <p:txBody>
          <a:bodyPr wrap="square">
            <a:spAutoFit/>
          </a:bodyPr>
          <a:lstStyle/>
          <a:p>
            <a:pPr algn="r" rtl="1"/>
            <a:r>
              <a:rPr lang="ar-DZ" sz="2000" dirty="0">
                <a:solidFill>
                  <a:srgbClr val="00B050"/>
                </a:solidFill>
              </a:rPr>
              <a:t>أثناء الأوقات المستقطعة </a:t>
            </a:r>
            <a:r>
              <a:rPr lang="ar-DZ" sz="2000" dirty="0"/>
              <a:t>: في المنطقة الحرة خلف</a:t>
            </a:r>
            <a:r>
              <a:rPr lang="ar-IQ" sz="2000" dirty="0"/>
              <a:t> </a:t>
            </a:r>
            <a:r>
              <a:rPr lang="ar-DZ" sz="2000" dirty="0"/>
              <a:t>ملعبهم.</a:t>
            </a:r>
            <a:endParaRPr lang="en-US" sz="2000" dirty="0"/>
          </a:p>
        </p:txBody>
      </p:sp>
      <p:sp>
        <p:nvSpPr>
          <p:cNvPr id="28" name="Rectangle 27"/>
          <p:cNvSpPr/>
          <p:nvPr/>
        </p:nvSpPr>
        <p:spPr>
          <a:xfrm>
            <a:off x="180975" y="5388114"/>
            <a:ext cx="8743955" cy="707886"/>
          </a:xfrm>
          <a:prstGeom prst="rect">
            <a:avLst/>
          </a:prstGeom>
        </p:spPr>
        <p:txBody>
          <a:bodyPr wrap="square">
            <a:spAutoFit/>
          </a:bodyPr>
          <a:lstStyle/>
          <a:p>
            <a:pPr algn="r" rtl="1"/>
            <a:r>
              <a:rPr lang="ar-DZ" sz="2000" dirty="0">
                <a:solidFill>
                  <a:srgbClr val="00B050"/>
                </a:solidFill>
              </a:rPr>
              <a:t>أثناء فت</a:t>
            </a:r>
            <a:r>
              <a:rPr lang="ar-IQ" sz="2000" dirty="0">
                <a:solidFill>
                  <a:srgbClr val="00B050"/>
                </a:solidFill>
              </a:rPr>
              <a:t>رات راحة</a:t>
            </a:r>
            <a:r>
              <a:rPr lang="ar-DZ" sz="2000" dirty="0">
                <a:solidFill>
                  <a:srgbClr val="00B050"/>
                </a:solidFill>
              </a:rPr>
              <a:t> بين الأشواط</a:t>
            </a:r>
            <a:r>
              <a:rPr lang="ar-IQ" sz="2000" dirty="0">
                <a:solidFill>
                  <a:srgbClr val="00B050"/>
                </a:solidFill>
              </a:rPr>
              <a:t> </a:t>
            </a:r>
            <a:r>
              <a:rPr lang="ar-DZ" sz="2000" dirty="0"/>
              <a:t>: يحق للاعبين الإحماء بالكر</a:t>
            </a:r>
            <a:r>
              <a:rPr lang="ar-IQ" sz="2000" dirty="0"/>
              <a:t>ا</a:t>
            </a:r>
            <a:r>
              <a:rPr lang="ar-DZ" sz="2000" dirty="0"/>
              <a:t>ت في منطقتهم</a:t>
            </a:r>
            <a:r>
              <a:rPr lang="ar-IQ" sz="2000" dirty="0"/>
              <a:t> </a:t>
            </a:r>
            <a:r>
              <a:rPr lang="ar-DZ" sz="2000" dirty="0"/>
              <a:t>الحرة، كذلك في</a:t>
            </a:r>
            <a:r>
              <a:rPr lang="ar-IQ" sz="2000" dirty="0"/>
              <a:t> </a:t>
            </a:r>
            <a:r>
              <a:rPr lang="ar-DZ" sz="2000" dirty="0"/>
              <a:t>الأوقات المطولة بين الشوط الثاني والثالث (إذا طبق) يحق</a:t>
            </a:r>
            <a:r>
              <a:rPr lang="ar-IQ" sz="2000" dirty="0"/>
              <a:t> </a:t>
            </a:r>
            <a:r>
              <a:rPr lang="ar-DZ" sz="2000" dirty="0"/>
              <a:t>لهم استخدام ملعبهم.</a:t>
            </a:r>
            <a:endParaRPr lang="en-US" sz="2000" dirty="0"/>
          </a:p>
        </p:txBody>
      </p:sp>
      <p:sp>
        <p:nvSpPr>
          <p:cNvPr id="29" name="Rectangle 28"/>
          <p:cNvSpPr/>
          <p:nvPr/>
        </p:nvSpPr>
        <p:spPr>
          <a:xfrm>
            <a:off x="3124200" y="2209800"/>
            <a:ext cx="361950" cy="1905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6200" y="2209800"/>
            <a:ext cx="361950" cy="1905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71800" y="1793953"/>
            <a:ext cx="400050" cy="3396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2400" y="1828800"/>
            <a:ext cx="400050" cy="3396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6200" y="2205960"/>
            <a:ext cx="1657350" cy="1905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71650" y="2209800"/>
            <a:ext cx="1733550" cy="1905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33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2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ircle(in)">
                                      <p:cBhvr>
                                        <p:cTn id="31" dur="2000"/>
                                        <p:tgtEl>
                                          <p:spTgt spid="2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circle(in)">
                                      <p:cBhvr>
                                        <p:cTn id="34" dur="20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circle(in)">
                                      <p:cBhvr>
                                        <p:cTn id="49" dur="2000"/>
                                        <p:tgtEl>
                                          <p:spTgt spid="3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circle(in)">
                                      <p:cBhvr>
                                        <p:cTn id="52" dur="20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arn(inVertical)">
                                      <p:cBhvr>
                                        <p:cTn id="60" dur="500"/>
                                        <p:tgtEl>
                                          <p:spTgt spid="3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circle(in)">
                                      <p:cBhvr>
                                        <p:cTn id="68" dur="2000"/>
                                        <p:tgtEl>
                                          <p:spTgt spid="33"/>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circle(in)">
                                      <p:cBhvr>
                                        <p:cTn id="71" dur="2000"/>
                                        <p:tgtEl>
                                          <p:spTgt spid="34"/>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circle(in)">
                                      <p:cBhvr>
                                        <p:cTn id="7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9" grpId="0"/>
      <p:bldP spid="23" grpId="0" animBg="1"/>
      <p:bldP spid="24" grpId="0" animBg="1"/>
      <p:bldP spid="25" grpId="0" animBg="1"/>
      <p:bldP spid="26" grpId="0" animBg="1"/>
      <p:bldP spid="15" grpId="0"/>
      <p:bldP spid="27" grpId="0"/>
      <p:bldP spid="28" grpId="0"/>
      <p:bldP spid="29" grpId="0" animBg="1"/>
      <p:bldP spid="30" grpId="0" animBg="1"/>
      <p:bldP spid="31" grpId="0" animBg="1"/>
      <p:bldP spid="3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616" y="228600"/>
            <a:ext cx="4399784" cy="1018035"/>
          </a:xfrm>
        </p:spPr>
        <p:txBody>
          <a:bodyPr>
            <a:normAutofit/>
          </a:bodyPr>
          <a:lstStyle/>
          <a:p>
            <a:r>
              <a:rPr lang="ar-IQ" dirty="0"/>
              <a:t>الفصل الثاني : الفــــــريق</a:t>
            </a:r>
            <a:endParaRPr lang="en-US" dirty="0"/>
          </a:p>
        </p:txBody>
      </p:sp>
      <p:sp>
        <p:nvSpPr>
          <p:cNvPr id="3" name="Content Placeholder 2"/>
          <p:cNvSpPr>
            <a:spLocks noGrp="1"/>
          </p:cNvSpPr>
          <p:nvPr>
            <p:ph idx="1"/>
          </p:nvPr>
        </p:nvSpPr>
        <p:spPr>
          <a:xfrm>
            <a:off x="152400" y="6430298"/>
            <a:ext cx="8839200" cy="351502"/>
          </a:xfrm>
          <a:solidFill>
            <a:srgbClr val="FFC000"/>
          </a:solidFill>
        </p:spPr>
        <p:txBody>
          <a:bodyPr>
            <a:noAutofit/>
          </a:bodyPr>
          <a:lstStyle/>
          <a:p>
            <a:r>
              <a:rPr lang="ar-IQ" sz="1600" b="1" dirty="0">
                <a:solidFill>
                  <a:srgbClr val="034462"/>
                </a:solidFill>
              </a:rPr>
              <a:t>القواعد الرسمية للكرة الطائرة                                                                              أعداد : م . راندي متي أفرام</a:t>
            </a:r>
            <a:endParaRPr lang="en-US" sz="1600" b="1" dirty="0">
              <a:solidFill>
                <a:srgbClr val="034462"/>
              </a:solidFill>
            </a:endParaRPr>
          </a:p>
        </p:txBody>
      </p:sp>
      <p:sp>
        <p:nvSpPr>
          <p:cNvPr id="4" name="Rectangle 3"/>
          <p:cNvSpPr/>
          <p:nvPr/>
        </p:nvSpPr>
        <p:spPr>
          <a:xfrm>
            <a:off x="6324600" y="0"/>
            <a:ext cx="457200" cy="1524000"/>
          </a:xfrm>
          <a:prstGeom prst="rect">
            <a:avLst/>
          </a:prstGeom>
          <a:solidFill>
            <a:srgbClr val="044F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5" name="Picture 4"/>
          <p:cNvPicPr>
            <a:picLocks noChangeAspect="1"/>
          </p:cNvPicPr>
          <p:nvPr/>
        </p:nvPicPr>
        <p:blipFill>
          <a:blip r:embed="rId2"/>
          <a:stretch>
            <a:fillRect/>
          </a:stretch>
        </p:blipFill>
        <p:spPr>
          <a:xfrm>
            <a:off x="5867400" y="0"/>
            <a:ext cx="481626" cy="1524000"/>
          </a:xfrm>
          <a:prstGeom prst="rect">
            <a:avLst/>
          </a:prstGeom>
          <a:ln>
            <a:solidFill>
              <a:srgbClr val="044F76"/>
            </a:solidFill>
          </a:ln>
        </p:spPr>
      </p:pic>
      <p:sp>
        <p:nvSpPr>
          <p:cNvPr id="6" name="Rectangle 5"/>
          <p:cNvSpPr/>
          <p:nvPr/>
        </p:nvSpPr>
        <p:spPr>
          <a:xfrm>
            <a:off x="6781800" y="0"/>
            <a:ext cx="457200" cy="1524000"/>
          </a:xfrm>
          <a:prstGeom prst="rect">
            <a:avLst/>
          </a:prstGeom>
          <a:solidFill>
            <a:srgbClr val="034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0"/>
            <a:ext cx="1905000" cy="1524000"/>
          </a:xfrm>
          <a:prstGeom prst="rect">
            <a:avLst/>
          </a:prstGeom>
        </p:spPr>
      </p:pic>
      <p:sp>
        <p:nvSpPr>
          <p:cNvPr id="8" name="Content Placeholder 2"/>
          <p:cNvSpPr txBox="1">
            <a:spLocks/>
          </p:cNvSpPr>
          <p:nvPr/>
        </p:nvSpPr>
        <p:spPr>
          <a:xfrm>
            <a:off x="5181600" y="1600200"/>
            <a:ext cx="3962400" cy="351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fontAlgn="auto">
              <a:spcAft>
                <a:spcPts val="0"/>
              </a:spcAft>
              <a:buFont typeface="Arial" pitchFamily="34" charset="0"/>
              <a:buNone/>
            </a:pPr>
            <a:r>
              <a:rPr lang="ar-IQ" sz="2400" b="1" dirty="0">
                <a:solidFill>
                  <a:srgbClr val="FF0000"/>
                </a:solidFill>
              </a:rPr>
              <a:t>3- 4   الأدوات او تجهيزات الفريق :</a:t>
            </a:r>
            <a:endParaRPr lang="en-US" sz="2400" b="1" dirty="0">
              <a:solidFill>
                <a:srgbClr val="FF0000"/>
              </a:solidFill>
            </a:endParaRPr>
          </a:p>
        </p:txBody>
      </p:sp>
      <p:sp>
        <p:nvSpPr>
          <p:cNvPr id="9" name="Content Placeholder 2"/>
          <p:cNvSpPr txBox="1">
            <a:spLocks/>
          </p:cNvSpPr>
          <p:nvPr/>
        </p:nvSpPr>
        <p:spPr>
          <a:xfrm>
            <a:off x="6477000" y="2315498"/>
            <a:ext cx="2590800" cy="351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fontAlgn="auto">
              <a:spcAft>
                <a:spcPts val="0"/>
              </a:spcAft>
              <a:buFont typeface="Arial" pitchFamily="34" charset="0"/>
              <a:buNone/>
            </a:pPr>
            <a:endParaRPr lang="en-US" sz="2000" dirty="0">
              <a:solidFill>
                <a:prstClr val="black"/>
              </a:solidFill>
            </a:endParaRPr>
          </a:p>
        </p:txBody>
      </p:sp>
      <p:sp>
        <p:nvSpPr>
          <p:cNvPr id="10" name="Rectangle 9"/>
          <p:cNvSpPr/>
          <p:nvPr/>
        </p:nvSpPr>
        <p:spPr>
          <a:xfrm>
            <a:off x="1953748" y="2057400"/>
            <a:ext cx="6961652" cy="400110"/>
          </a:xfrm>
          <a:prstGeom prst="rect">
            <a:avLst/>
          </a:prstGeom>
        </p:spPr>
        <p:txBody>
          <a:bodyPr wrap="square">
            <a:spAutoFit/>
          </a:bodyPr>
          <a:lstStyle/>
          <a:p>
            <a:pPr algn="r" rtl="1"/>
            <a:r>
              <a:rPr lang="ar-DZ" sz="2000" dirty="0"/>
              <a:t>تتكون أدوات اللاعب من فانيلة وشورت وجوارب (متماثلة) </a:t>
            </a:r>
            <a:r>
              <a:rPr lang="ar-IQ" sz="2000" dirty="0"/>
              <a:t>وكيترات </a:t>
            </a:r>
            <a:r>
              <a:rPr lang="ar-DZ" sz="2000" dirty="0"/>
              <a:t>وحذاء رياضي.</a:t>
            </a:r>
            <a:endParaRPr lang="en-US" sz="2000" dirty="0">
              <a:solidFill>
                <a:prstClr val="black"/>
              </a:solidFill>
            </a:endParaRPr>
          </a:p>
        </p:txBody>
      </p:sp>
      <p:sp>
        <p:nvSpPr>
          <p:cNvPr id="20" name="Rectangle 19"/>
          <p:cNvSpPr/>
          <p:nvPr/>
        </p:nvSpPr>
        <p:spPr>
          <a:xfrm>
            <a:off x="457200" y="5534561"/>
            <a:ext cx="8462962" cy="400110"/>
          </a:xfrm>
          <a:prstGeom prst="rect">
            <a:avLst/>
          </a:prstGeom>
        </p:spPr>
        <p:txBody>
          <a:bodyPr wrap="square">
            <a:spAutoFit/>
          </a:bodyPr>
          <a:lstStyle/>
          <a:p>
            <a:pPr algn="r" rtl="1"/>
            <a:endParaRPr lang="en-US" sz="2000" dirty="0">
              <a:solidFill>
                <a:prstClr val="black"/>
              </a:solidFill>
            </a:endParaRPr>
          </a:p>
        </p:txBody>
      </p:sp>
      <p:sp>
        <p:nvSpPr>
          <p:cNvPr id="28" name="Rectangle 27"/>
          <p:cNvSpPr/>
          <p:nvPr/>
        </p:nvSpPr>
        <p:spPr>
          <a:xfrm>
            <a:off x="180975" y="5486400"/>
            <a:ext cx="8743955" cy="400110"/>
          </a:xfrm>
          <a:prstGeom prst="rect">
            <a:avLst/>
          </a:prstGeom>
        </p:spPr>
        <p:txBody>
          <a:bodyPr wrap="square">
            <a:spAutoFit/>
          </a:bodyPr>
          <a:lstStyle/>
          <a:p>
            <a:pPr algn="r" rtl="1"/>
            <a:r>
              <a:rPr lang="ar-DZ" sz="2000" dirty="0">
                <a:latin typeface="SimplifiedArabic"/>
              </a:rPr>
              <a:t>يجب أن تكون الأحذية خفيفة ومرنة وذات نعل مطاطي أو مركب بدون</a:t>
            </a:r>
            <a:r>
              <a:rPr lang="ar-IQ" sz="2000" dirty="0">
                <a:latin typeface="SimplifiedArabic"/>
              </a:rPr>
              <a:t> </a:t>
            </a:r>
            <a:r>
              <a:rPr lang="ar-DZ" sz="2000" dirty="0">
                <a:latin typeface="SimplifiedArabic"/>
              </a:rPr>
              <a:t>كعوب.</a:t>
            </a:r>
            <a:endParaRPr lang="en-US" sz="2000" dirty="0">
              <a:solidFill>
                <a:prstClr val="black"/>
              </a:solidFill>
            </a:endParaRPr>
          </a:p>
        </p:txBody>
      </p:sp>
      <p:sp>
        <p:nvSpPr>
          <p:cNvPr id="11" name="AutoShape 2" descr="Volleyball Equipment List"/>
          <p:cNvSpPr>
            <a:spLocks noChangeAspect="1" noChangeArrowheads="1"/>
          </p:cNvSpPr>
          <p:nvPr/>
        </p:nvSpPr>
        <p:spPr bwMode="auto">
          <a:xfrm>
            <a:off x="1447800" y="20279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Volleyball Equipment L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1937" y="2574488"/>
            <a:ext cx="1033463" cy="120485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0826" y="2743200"/>
            <a:ext cx="1095374" cy="91249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0499" y="2784547"/>
            <a:ext cx="873613" cy="826203"/>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2402" y="2702152"/>
            <a:ext cx="1181100" cy="94375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1053" y="2655979"/>
            <a:ext cx="1318447" cy="1197070"/>
          </a:xfrm>
          <a:prstGeom prst="rect">
            <a:avLst/>
          </a:prstGeom>
        </p:spPr>
      </p:pic>
      <p:sp>
        <p:nvSpPr>
          <p:cNvPr id="35" name="Rectangle 34"/>
          <p:cNvSpPr/>
          <p:nvPr/>
        </p:nvSpPr>
        <p:spPr>
          <a:xfrm>
            <a:off x="304800" y="3864114"/>
            <a:ext cx="8715680" cy="707886"/>
          </a:xfrm>
          <a:prstGeom prst="rect">
            <a:avLst/>
          </a:prstGeom>
        </p:spPr>
        <p:txBody>
          <a:bodyPr wrap="square">
            <a:spAutoFit/>
          </a:bodyPr>
          <a:lstStyle/>
          <a:p>
            <a:pPr algn="r" rtl="1"/>
            <a:r>
              <a:rPr lang="ar-DZ" sz="2000" dirty="0">
                <a:latin typeface="SimplifiedArabic"/>
              </a:rPr>
              <a:t>يجب أن يكون لون وتصميم الفانيلات والشورتات والجوارب موحداً للفريق</a:t>
            </a:r>
            <a:r>
              <a:rPr lang="ar-IQ" sz="2000" dirty="0">
                <a:latin typeface="SimplifiedArabic"/>
              </a:rPr>
              <a:t> </a:t>
            </a:r>
            <a:r>
              <a:rPr lang="ar-DZ" sz="2000" dirty="0">
                <a:latin typeface="SimplifiedArabic"/>
              </a:rPr>
              <a:t>(ماعدا اللاعب الحر) ويجب أن تكون الملابس نظيفة.</a:t>
            </a:r>
            <a:endParaRPr lang="en-US" sz="2000" dirty="0"/>
          </a:p>
        </p:txBody>
      </p:sp>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8400" y="4348677"/>
            <a:ext cx="4343400" cy="1009180"/>
          </a:xfrm>
          <a:prstGeom prst="rect">
            <a:avLst/>
          </a:prstGeom>
        </p:spPr>
      </p:pic>
      <p:sp>
        <p:nvSpPr>
          <p:cNvPr id="38" name="Rectangle 37"/>
          <p:cNvSpPr/>
          <p:nvPr/>
        </p:nvSpPr>
        <p:spPr>
          <a:xfrm>
            <a:off x="5090315" y="5924490"/>
            <a:ext cx="3825085" cy="400110"/>
          </a:xfrm>
          <a:prstGeom prst="rect">
            <a:avLst/>
          </a:prstGeom>
        </p:spPr>
        <p:txBody>
          <a:bodyPr wrap="none">
            <a:spAutoFit/>
          </a:bodyPr>
          <a:lstStyle/>
          <a:p>
            <a:pPr algn="r" rtl="1"/>
            <a:r>
              <a:rPr lang="ar-DZ" sz="2000" dirty="0">
                <a:latin typeface="SimplifiedArabic"/>
              </a:rPr>
              <a:t>يجب أن ترقم فانيلات اللاعبين من 1 إلى 20</a:t>
            </a:r>
            <a:endParaRPr lang="en-US" sz="2000" dirty="0"/>
          </a:p>
        </p:txBody>
      </p:sp>
    </p:spTree>
    <p:extLst>
      <p:ext uri="{BB962C8B-B14F-4D97-AF65-F5344CB8AC3E}">
        <p14:creationId xmlns:p14="http://schemas.microsoft.com/office/powerpoint/2010/main" val="70887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2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ircle(in)">
                                      <p:cBhvr>
                                        <p:cTn id="41" dur="2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randombar(horizontal)">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1000"/>
                                        <p:tgtEl>
                                          <p:spTgt spid="38"/>
                                        </p:tgtEl>
                                      </p:cBhvr>
                                    </p:animEffect>
                                    <p:anim calcmode="lin" valueType="num">
                                      <p:cBhvr>
                                        <p:cTn id="66" dur="1000" fill="hold"/>
                                        <p:tgtEl>
                                          <p:spTgt spid="38"/>
                                        </p:tgtEl>
                                        <p:attrNameLst>
                                          <p:attrName>ppt_x</p:attrName>
                                        </p:attrNameLst>
                                      </p:cBhvr>
                                      <p:tavLst>
                                        <p:tav tm="0">
                                          <p:val>
                                            <p:strVal val="#ppt_x"/>
                                          </p:val>
                                        </p:tav>
                                        <p:tav tm="100000">
                                          <p:val>
                                            <p:strVal val="#ppt_x"/>
                                          </p:val>
                                        </p:tav>
                                      </p:tavLst>
                                    </p:anim>
                                    <p:anim calcmode="lin" valueType="num">
                                      <p:cBhvr>
                                        <p:cTn id="6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8" grpId="0"/>
      <p:bldP spid="35"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616" y="228600"/>
            <a:ext cx="4399784" cy="1018035"/>
          </a:xfrm>
        </p:spPr>
        <p:txBody>
          <a:bodyPr>
            <a:normAutofit/>
          </a:bodyPr>
          <a:lstStyle/>
          <a:p>
            <a:r>
              <a:rPr lang="ar-IQ" dirty="0"/>
              <a:t>الفصل الثاني : الفــــــريق</a:t>
            </a:r>
            <a:endParaRPr lang="en-US" dirty="0"/>
          </a:p>
        </p:txBody>
      </p:sp>
      <p:sp>
        <p:nvSpPr>
          <p:cNvPr id="3" name="Content Placeholder 2"/>
          <p:cNvSpPr>
            <a:spLocks noGrp="1"/>
          </p:cNvSpPr>
          <p:nvPr>
            <p:ph idx="1"/>
          </p:nvPr>
        </p:nvSpPr>
        <p:spPr>
          <a:xfrm>
            <a:off x="152400" y="6430298"/>
            <a:ext cx="8839200" cy="351502"/>
          </a:xfrm>
          <a:solidFill>
            <a:srgbClr val="FFC000"/>
          </a:solidFill>
        </p:spPr>
        <p:txBody>
          <a:bodyPr>
            <a:noAutofit/>
          </a:bodyPr>
          <a:lstStyle/>
          <a:p>
            <a:r>
              <a:rPr lang="ar-IQ" sz="1600" b="1" dirty="0">
                <a:solidFill>
                  <a:srgbClr val="034462"/>
                </a:solidFill>
              </a:rPr>
              <a:t>القواعد الرسمية للكرة الطائرة                                                                              أعداد : م . راندي متي أفرام</a:t>
            </a:r>
            <a:endParaRPr lang="en-US" sz="1600" b="1" dirty="0">
              <a:solidFill>
                <a:srgbClr val="034462"/>
              </a:solidFill>
            </a:endParaRPr>
          </a:p>
        </p:txBody>
      </p:sp>
      <p:sp>
        <p:nvSpPr>
          <p:cNvPr id="4" name="Rectangle 3"/>
          <p:cNvSpPr/>
          <p:nvPr/>
        </p:nvSpPr>
        <p:spPr>
          <a:xfrm>
            <a:off x="6324600" y="0"/>
            <a:ext cx="457200" cy="1524000"/>
          </a:xfrm>
          <a:prstGeom prst="rect">
            <a:avLst/>
          </a:prstGeom>
          <a:solidFill>
            <a:srgbClr val="044F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5" name="Picture 4"/>
          <p:cNvPicPr>
            <a:picLocks noChangeAspect="1"/>
          </p:cNvPicPr>
          <p:nvPr/>
        </p:nvPicPr>
        <p:blipFill>
          <a:blip r:embed="rId2"/>
          <a:stretch>
            <a:fillRect/>
          </a:stretch>
        </p:blipFill>
        <p:spPr>
          <a:xfrm>
            <a:off x="5867400" y="0"/>
            <a:ext cx="481626" cy="1524000"/>
          </a:xfrm>
          <a:prstGeom prst="rect">
            <a:avLst/>
          </a:prstGeom>
          <a:ln>
            <a:solidFill>
              <a:srgbClr val="044F76"/>
            </a:solidFill>
          </a:ln>
        </p:spPr>
      </p:pic>
      <p:sp>
        <p:nvSpPr>
          <p:cNvPr id="6" name="Rectangle 5"/>
          <p:cNvSpPr/>
          <p:nvPr/>
        </p:nvSpPr>
        <p:spPr>
          <a:xfrm>
            <a:off x="6781800" y="0"/>
            <a:ext cx="457200" cy="1524000"/>
          </a:xfrm>
          <a:prstGeom prst="rect">
            <a:avLst/>
          </a:prstGeom>
          <a:solidFill>
            <a:srgbClr val="034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0"/>
            <a:ext cx="1905000" cy="1524000"/>
          </a:xfrm>
          <a:prstGeom prst="rect">
            <a:avLst/>
          </a:prstGeom>
        </p:spPr>
      </p:pic>
      <p:sp>
        <p:nvSpPr>
          <p:cNvPr id="8" name="Content Placeholder 2"/>
          <p:cNvSpPr txBox="1">
            <a:spLocks/>
          </p:cNvSpPr>
          <p:nvPr/>
        </p:nvSpPr>
        <p:spPr>
          <a:xfrm>
            <a:off x="5181600" y="1600200"/>
            <a:ext cx="3962400" cy="351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fontAlgn="auto">
              <a:spcAft>
                <a:spcPts val="0"/>
              </a:spcAft>
              <a:buFont typeface="Arial" pitchFamily="34" charset="0"/>
              <a:buNone/>
            </a:pPr>
            <a:r>
              <a:rPr lang="ar-IQ" sz="2400" b="1" dirty="0">
                <a:solidFill>
                  <a:srgbClr val="FF0000"/>
                </a:solidFill>
              </a:rPr>
              <a:t>3- 4   الأدوات او تجهيزات الفريق :</a:t>
            </a:r>
            <a:endParaRPr lang="en-US" sz="2400" b="1" dirty="0">
              <a:solidFill>
                <a:srgbClr val="FF0000"/>
              </a:solidFill>
            </a:endParaRPr>
          </a:p>
        </p:txBody>
      </p:sp>
      <p:sp>
        <p:nvSpPr>
          <p:cNvPr id="9" name="Content Placeholder 2"/>
          <p:cNvSpPr txBox="1">
            <a:spLocks/>
          </p:cNvSpPr>
          <p:nvPr/>
        </p:nvSpPr>
        <p:spPr>
          <a:xfrm>
            <a:off x="6477000" y="2315498"/>
            <a:ext cx="2590800" cy="351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fontAlgn="auto">
              <a:spcAft>
                <a:spcPts val="0"/>
              </a:spcAft>
              <a:buFont typeface="Arial" pitchFamily="34" charset="0"/>
              <a:buNone/>
            </a:pPr>
            <a:endParaRPr lang="en-US" sz="2000" dirty="0">
              <a:solidFill>
                <a:prstClr val="black"/>
              </a:solidFill>
            </a:endParaRPr>
          </a:p>
        </p:txBody>
      </p:sp>
      <p:sp>
        <p:nvSpPr>
          <p:cNvPr id="10" name="Rectangle 9"/>
          <p:cNvSpPr/>
          <p:nvPr/>
        </p:nvSpPr>
        <p:spPr>
          <a:xfrm>
            <a:off x="152400" y="2057400"/>
            <a:ext cx="8763000" cy="707886"/>
          </a:xfrm>
          <a:prstGeom prst="rect">
            <a:avLst/>
          </a:prstGeom>
        </p:spPr>
        <p:txBody>
          <a:bodyPr wrap="square">
            <a:spAutoFit/>
          </a:bodyPr>
          <a:lstStyle/>
          <a:p>
            <a:pPr algn="r" rtl="1"/>
            <a:r>
              <a:rPr lang="ar-DZ" sz="2000" b="1" dirty="0">
                <a:latin typeface="SimplifiedArabic,Bold"/>
              </a:rPr>
              <a:t>في مسابقات الاتحاد الدولي للكرة الطائرة العالمية والرسمية للكبار حيث عدد</a:t>
            </a:r>
            <a:r>
              <a:rPr lang="ar-IQ" sz="2000" b="1" dirty="0">
                <a:latin typeface="SimplifiedArabic,Bold"/>
              </a:rPr>
              <a:t> </a:t>
            </a:r>
            <a:r>
              <a:rPr lang="ar-DZ" sz="2000" b="1" dirty="0">
                <a:latin typeface="SimplifiedArabic,Bold"/>
              </a:rPr>
              <a:t>اللاعبين المشاركين يكون كبير يمكن زيادة أرقام الفانيلات.</a:t>
            </a:r>
            <a:endParaRPr lang="en-US" sz="2000" dirty="0">
              <a:solidFill>
                <a:prstClr val="black"/>
              </a:solidFill>
            </a:endParaRPr>
          </a:p>
        </p:txBody>
      </p:sp>
      <p:sp>
        <p:nvSpPr>
          <p:cNvPr id="20" name="Rectangle 19"/>
          <p:cNvSpPr/>
          <p:nvPr/>
        </p:nvSpPr>
        <p:spPr>
          <a:xfrm>
            <a:off x="457200" y="5534561"/>
            <a:ext cx="8462962" cy="400110"/>
          </a:xfrm>
          <a:prstGeom prst="rect">
            <a:avLst/>
          </a:prstGeom>
        </p:spPr>
        <p:txBody>
          <a:bodyPr wrap="square">
            <a:spAutoFit/>
          </a:bodyPr>
          <a:lstStyle/>
          <a:p>
            <a:pPr algn="r" rtl="1"/>
            <a:endParaRPr lang="en-US" sz="2000" dirty="0">
              <a:solidFill>
                <a:prstClr val="black"/>
              </a:solidFill>
            </a:endParaRPr>
          </a:p>
        </p:txBody>
      </p:sp>
      <p:sp>
        <p:nvSpPr>
          <p:cNvPr id="28" name="Rectangle 27"/>
          <p:cNvSpPr/>
          <p:nvPr/>
        </p:nvSpPr>
        <p:spPr>
          <a:xfrm>
            <a:off x="3581400" y="3886200"/>
            <a:ext cx="5410200" cy="1015663"/>
          </a:xfrm>
          <a:prstGeom prst="rect">
            <a:avLst/>
          </a:prstGeom>
        </p:spPr>
        <p:txBody>
          <a:bodyPr wrap="square">
            <a:spAutoFit/>
          </a:bodyPr>
          <a:lstStyle/>
          <a:p>
            <a:pPr algn="r" rtl="1"/>
            <a:r>
              <a:rPr lang="ar-DZ" sz="2000" dirty="0">
                <a:latin typeface="SimplifiedArabic"/>
              </a:rPr>
              <a:t>يجب أن لا يقل إرتفاع الرقم عن 15 سم على الصدر وأن لا يقل الإرتفاع عن</a:t>
            </a:r>
            <a:r>
              <a:rPr lang="ar-IQ" sz="2000" dirty="0">
                <a:latin typeface="SimplifiedArabic"/>
              </a:rPr>
              <a:t> </a:t>
            </a:r>
            <a:r>
              <a:rPr lang="ar-DZ" sz="2000" dirty="0">
                <a:latin typeface="SimplifiedArabic"/>
              </a:rPr>
              <a:t>20 سم على الظهر، ويكون عرض الشريط المكون للأرقام 2سم كحد أدنى.</a:t>
            </a:r>
            <a:endParaRPr lang="en-US" sz="2000" dirty="0">
              <a:solidFill>
                <a:prstClr val="black"/>
              </a:solidFill>
            </a:endParaRPr>
          </a:p>
        </p:txBody>
      </p:sp>
      <p:sp>
        <p:nvSpPr>
          <p:cNvPr id="11" name="AutoShape 2" descr="Volleyball Equipment List"/>
          <p:cNvSpPr>
            <a:spLocks noChangeAspect="1" noChangeArrowheads="1"/>
          </p:cNvSpPr>
          <p:nvPr/>
        </p:nvSpPr>
        <p:spPr bwMode="auto">
          <a:xfrm>
            <a:off x="1447800" y="20279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Volleyball Equipment L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514601"/>
            <a:ext cx="3505200" cy="3809999"/>
          </a:xfrm>
          <a:prstGeom prst="rect">
            <a:avLst/>
          </a:prstGeom>
        </p:spPr>
      </p:pic>
      <p:sp>
        <p:nvSpPr>
          <p:cNvPr id="14" name="Rectangle 13"/>
          <p:cNvSpPr/>
          <p:nvPr/>
        </p:nvSpPr>
        <p:spPr>
          <a:xfrm>
            <a:off x="3581400" y="2870537"/>
            <a:ext cx="5410200" cy="1015663"/>
          </a:xfrm>
          <a:prstGeom prst="rect">
            <a:avLst/>
          </a:prstGeom>
        </p:spPr>
        <p:txBody>
          <a:bodyPr wrap="square">
            <a:spAutoFit/>
          </a:bodyPr>
          <a:lstStyle/>
          <a:p>
            <a:pPr algn="r" rtl="1"/>
            <a:r>
              <a:rPr lang="ar-DZ" sz="2000" dirty="0">
                <a:latin typeface="SimplifiedArabic"/>
              </a:rPr>
              <a:t>يجب أن يوضع الرقم على الفانيلة في المنتصف من الأمام ومن الخلف،</a:t>
            </a:r>
            <a:r>
              <a:rPr lang="ar-IQ" sz="2000" dirty="0">
                <a:latin typeface="SimplifiedArabic"/>
              </a:rPr>
              <a:t> </a:t>
            </a:r>
            <a:r>
              <a:rPr lang="ar-DZ" sz="2000" dirty="0">
                <a:latin typeface="SimplifiedArabic"/>
              </a:rPr>
              <a:t>ويجب أن يكون لون ووضوح الأرقام متباينا مع لون ووضوح الفانيلات</a:t>
            </a:r>
            <a:endParaRPr lang="en-US" sz="2000" dirty="0"/>
          </a:p>
        </p:txBody>
      </p:sp>
      <p:sp>
        <p:nvSpPr>
          <p:cNvPr id="27" name="Oval 26"/>
          <p:cNvSpPr/>
          <p:nvPr/>
        </p:nvSpPr>
        <p:spPr>
          <a:xfrm>
            <a:off x="914400" y="38100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438400" y="3576051"/>
            <a:ext cx="719138" cy="84354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81400" y="5022125"/>
            <a:ext cx="5438775" cy="707886"/>
          </a:xfrm>
          <a:prstGeom prst="rect">
            <a:avLst/>
          </a:prstGeom>
        </p:spPr>
        <p:txBody>
          <a:bodyPr wrap="square">
            <a:spAutoFit/>
          </a:bodyPr>
          <a:lstStyle/>
          <a:p>
            <a:pPr algn="r" rtl="1"/>
            <a:r>
              <a:rPr lang="ar-DZ" sz="2000" dirty="0">
                <a:latin typeface="SimplifiedArabic"/>
              </a:rPr>
              <a:t>يجب أن يكون على فانيلة رئيس الفريق شريط بقياس</a:t>
            </a:r>
            <a:r>
              <a:rPr lang="ar-IQ" sz="2000" dirty="0">
                <a:latin typeface="SimplifiedArabic"/>
              </a:rPr>
              <a:t> </a:t>
            </a:r>
            <a:r>
              <a:rPr lang="en-US" sz="2000" dirty="0">
                <a:latin typeface="SimplifiedArabic"/>
              </a:rPr>
              <a:t>2x8</a:t>
            </a:r>
            <a:r>
              <a:rPr lang="ar-IQ" sz="2000" dirty="0">
                <a:latin typeface="SimplifiedArabic"/>
              </a:rPr>
              <a:t> يوضع تحت الرقم </a:t>
            </a:r>
            <a:r>
              <a:rPr lang="ar-DZ" sz="2000" dirty="0">
                <a:latin typeface="SimplifiedArabic"/>
              </a:rPr>
              <a:t>على الصدر</a:t>
            </a:r>
            <a:endParaRPr lang="en-US" sz="2000" dirty="0"/>
          </a:p>
        </p:txBody>
      </p:sp>
      <p:cxnSp>
        <p:nvCxnSpPr>
          <p:cNvPr id="31" name="Straight Connector 30"/>
          <p:cNvCxnSpPr/>
          <p:nvPr/>
        </p:nvCxnSpPr>
        <p:spPr>
          <a:xfrm>
            <a:off x="990600" y="4343400"/>
            <a:ext cx="381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1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6"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in)">
                                      <p:cBhvr>
                                        <p:cTn id="33" dur="2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circle(in)">
                                      <p:cBhvr>
                                        <p:cTn id="38" dur="20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8" grpId="0"/>
      <p:bldP spid="14" grpId="0"/>
      <p:bldP spid="27" grpId="0" animBg="1"/>
      <p:bldP spid="33"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816" y="228600"/>
            <a:ext cx="3028184" cy="1018035"/>
          </a:xfrm>
        </p:spPr>
        <p:txBody>
          <a:bodyPr>
            <a:normAutofit/>
          </a:bodyPr>
          <a:lstStyle/>
          <a:p>
            <a:r>
              <a:rPr lang="ar-IQ" dirty="0"/>
              <a:t> 5: قادة الفــــــريق</a:t>
            </a:r>
            <a:endParaRPr lang="en-US" dirty="0"/>
          </a:p>
        </p:txBody>
      </p:sp>
      <p:sp>
        <p:nvSpPr>
          <p:cNvPr id="3" name="Content Placeholder 2"/>
          <p:cNvSpPr>
            <a:spLocks noGrp="1"/>
          </p:cNvSpPr>
          <p:nvPr>
            <p:ph idx="1"/>
          </p:nvPr>
        </p:nvSpPr>
        <p:spPr>
          <a:xfrm>
            <a:off x="152400" y="6430298"/>
            <a:ext cx="8839200" cy="351502"/>
          </a:xfrm>
          <a:solidFill>
            <a:srgbClr val="FFC000"/>
          </a:solidFill>
        </p:spPr>
        <p:txBody>
          <a:bodyPr>
            <a:noAutofit/>
          </a:bodyPr>
          <a:lstStyle/>
          <a:p>
            <a:pPr marL="0" indent="0">
              <a:buNone/>
            </a:pPr>
            <a:r>
              <a:rPr lang="ar-IQ" sz="1600" b="1" dirty="0"/>
              <a:t>  القواعد الرسمية للكرة الطائرة                                                                                   أعداد : م . راندي متي أفرام</a:t>
            </a:r>
            <a:endParaRPr lang="en-US" sz="1600" b="1" dirty="0"/>
          </a:p>
        </p:txBody>
      </p:sp>
      <p:sp>
        <p:nvSpPr>
          <p:cNvPr id="4" name="Rectangle 3"/>
          <p:cNvSpPr/>
          <p:nvPr/>
        </p:nvSpPr>
        <p:spPr>
          <a:xfrm>
            <a:off x="6324600" y="0"/>
            <a:ext cx="457200" cy="1524000"/>
          </a:xfrm>
          <a:prstGeom prst="rect">
            <a:avLst/>
          </a:prstGeom>
          <a:solidFill>
            <a:srgbClr val="044F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5" name="Picture 4"/>
          <p:cNvPicPr>
            <a:picLocks noChangeAspect="1"/>
          </p:cNvPicPr>
          <p:nvPr/>
        </p:nvPicPr>
        <p:blipFill>
          <a:blip r:embed="rId2"/>
          <a:stretch>
            <a:fillRect/>
          </a:stretch>
        </p:blipFill>
        <p:spPr>
          <a:xfrm>
            <a:off x="5867400" y="0"/>
            <a:ext cx="481626" cy="1524000"/>
          </a:xfrm>
          <a:prstGeom prst="rect">
            <a:avLst/>
          </a:prstGeom>
          <a:ln>
            <a:solidFill>
              <a:srgbClr val="044F76"/>
            </a:solidFill>
          </a:ln>
        </p:spPr>
      </p:pic>
      <p:sp>
        <p:nvSpPr>
          <p:cNvPr id="6" name="Rectangle 5"/>
          <p:cNvSpPr/>
          <p:nvPr/>
        </p:nvSpPr>
        <p:spPr>
          <a:xfrm>
            <a:off x="6781800" y="0"/>
            <a:ext cx="457200" cy="1524000"/>
          </a:xfrm>
          <a:prstGeom prst="rect">
            <a:avLst/>
          </a:prstGeom>
          <a:solidFill>
            <a:srgbClr val="034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0"/>
            <a:ext cx="1905000" cy="1524000"/>
          </a:xfrm>
          <a:prstGeom prst="rect">
            <a:avLst/>
          </a:prstGeom>
        </p:spPr>
      </p:pic>
      <p:sp>
        <p:nvSpPr>
          <p:cNvPr id="8" name="Content Placeholder 2"/>
          <p:cNvSpPr txBox="1">
            <a:spLocks/>
          </p:cNvSpPr>
          <p:nvPr/>
        </p:nvSpPr>
        <p:spPr>
          <a:xfrm>
            <a:off x="3895447" y="1543601"/>
            <a:ext cx="5149850" cy="351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fontAlgn="auto">
              <a:spcAft>
                <a:spcPts val="0"/>
              </a:spcAft>
              <a:buFont typeface="Arial" pitchFamily="34" charset="0"/>
              <a:buNone/>
            </a:pPr>
            <a:r>
              <a:rPr lang="ar-IQ" sz="2400" b="1" dirty="0"/>
              <a:t>2-5 المدرب :</a:t>
            </a:r>
            <a:endParaRPr lang="en-US" sz="2400" b="1" dirty="0"/>
          </a:p>
        </p:txBody>
      </p:sp>
      <p:sp>
        <p:nvSpPr>
          <p:cNvPr id="20" name="Rectangle 19"/>
          <p:cNvSpPr/>
          <p:nvPr/>
        </p:nvSpPr>
        <p:spPr>
          <a:xfrm>
            <a:off x="5786438" y="5029200"/>
            <a:ext cx="3205162" cy="400110"/>
          </a:xfrm>
          <a:prstGeom prst="rect">
            <a:avLst/>
          </a:prstGeom>
        </p:spPr>
        <p:txBody>
          <a:bodyPr wrap="square">
            <a:spAutoFit/>
          </a:bodyPr>
          <a:lstStyle/>
          <a:p>
            <a:pPr algn="r" rtl="1"/>
            <a:r>
              <a:rPr lang="ar-DZ" sz="2000" dirty="0">
                <a:solidFill>
                  <a:prstClr val="black"/>
                </a:solidFill>
              </a:rPr>
              <a:t>يطلب الأوقات المستقطعة والتبديلات</a:t>
            </a:r>
            <a:endParaRPr lang="en-US" sz="2000" dirty="0">
              <a:solidFill>
                <a:prstClr val="black"/>
              </a:solidFill>
            </a:endParaRPr>
          </a:p>
        </p:txBody>
      </p:sp>
      <p:sp>
        <p:nvSpPr>
          <p:cNvPr id="11" name="AutoShape 2" descr="Volleyball Equipment List"/>
          <p:cNvSpPr>
            <a:spLocks noChangeAspect="1" noChangeArrowheads="1"/>
          </p:cNvSpPr>
          <p:nvPr/>
        </p:nvSpPr>
        <p:spPr bwMode="auto">
          <a:xfrm>
            <a:off x="1447800" y="20279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4" descr="Volleyball Equipment L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31" name="Straight Connector 30"/>
          <p:cNvCxnSpPr/>
          <p:nvPr/>
        </p:nvCxnSpPr>
        <p:spPr>
          <a:xfrm>
            <a:off x="990600" y="4343400"/>
            <a:ext cx="381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14600" y="1956137"/>
            <a:ext cx="6477000" cy="1015663"/>
          </a:xfrm>
          <a:prstGeom prst="rect">
            <a:avLst/>
          </a:prstGeom>
        </p:spPr>
        <p:txBody>
          <a:bodyPr wrap="square">
            <a:spAutoFit/>
          </a:bodyPr>
          <a:lstStyle/>
          <a:p>
            <a:pPr algn="r" rtl="1"/>
            <a:r>
              <a:rPr lang="ar-IQ" sz="2000" dirty="0">
                <a:solidFill>
                  <a:prstClr val="black"/>
                </a:solidFill>
              </a:rPr>
              <a:t>على مدى فترة المباراة، يقوم المدرب بتوجيه تحركات فريقه من خارج الملعب، ويختار ترتيب الدوران الأساسي والبدلاء ويطلب الأوقات لمستقطعة، في هذه المهمات يكون ارتباطه مع الرسميين هو الحكم الثاني.</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233333"/>
            <a:ext cx="1953008" cy="109126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96" y="2807655"/>
            <a:ext cx="1987504" cy="1154745"/>
          </a:xfrm>
          <a:prstGeom prst="rect">
            <a:avLst/>
          </a:prstGeom>
        </p:spPr>
      </p:pic>
      <p:sp>
        <p:nvSpPr>
          <p:cNvPr id="17" name="Rectangle 16"/>
          <p:cNvSpPr/>
          <p:nvPr/>
        </p:nvSpPr>
        <p:spPr>
          <a:xfrm>
            <a:off x="2209800" y="3025914"/>
            <a:ext cx="6781800" cy="707886"/>
          </a:xfrm>
          <a:prstGeom prst="rect">
            <a:avLst/>
          </a:prstGeom>
        </p:spPr>
        <p:txBody>
          <a:bodyPr wrap="square">
            <a:spAutoFit/>
          </a:bodyPr>
          <a:lstStyle/>
          <a:p>
            <a:pPr algn="r" rtl="1"/>
            <a:r>
              <a:rPr lang="ar-DZ" sz="2000" b="1" dirty="0">
                <a:solidFill>
                  <a:srgbClr val="002060"/>
                </a:solidFill>
              </a:rPr>
              <a:t>قبل المبا</a:t>
            </a:r>
            <a:r>
              <a:rPr lang="ar-IQ" sz="2000" b="1" dirty="0">
                <a:solidFill>
                  <a:srgbClr val="002060"/>
                </a:solidFill>
              </a:rPr>
              <a:t>راة </a:t>
            </a:r>
            <a:r>
              <a:rPr lang="ar-IQ" sz="2000" dirty="0"/>
              <a:t>:</a:t>
            </a:r>
            <a:r>
              <a:rPr lang="ar-DZ" sz="2000" dirty="0"/>
              <a:t> يسجل المدرب أو يتأكد من أسماء وأرقام لاعبيه وقائمة الفري</a:t>
            </a:r>
            <a:r>
              <a:rPr lang="ar-IQ" sz="2000" dirty="0"/>
              <a:t>ق </a:t>
            </a:r>
            <a:r>
              <a:rPr lang="ar-DZ" sz="2000" dirty="0"/>
              <a:t>على إستمارة التسجيل ثم التوقيع عليها.</a:t>
            </a:r>
            <a:endParaRPr lang="en-US" sz="2000" dirty="0"/>
          </a:p>
        </p:txBody>
      </p:sp>
      <p:sp>
        <p:nvSpPr>
          <p:cNvPr id="25" name="Rectangle 24"/>
          <p:cNvSpPr/>
          <p:nvPr/>
        </p:nvSpPr>
        <p:spPr>
          <a:xfrm>
            <a:off x="6248400" y="3733800"/>
            <a:ext cx="2743200" cy="400110"/>
          </a:xfrm>
          <a:prstGeom prst="rect">
            <a:avLst/>
          </a:prstGeom>
        </p:spPr>
        <p:txBody>
          <a:bodyPr wrap="square">
            <a:spAutoFit/>
          </a:bodyPr>
          <a:lstStyle/>
          <a:p>
            <a:pPr algn="r" rtl="1"/>
            <a:r>
              <a:rPr lang="ar-DZ" sz="2000" b="1" dirty="0">
                <a:solidFill>
                  <a:srgbClr val="002060"/>
                </a:solidFill>
              </a:rPr>
              <a:t>أثناء المبا</a:t>
            </a:r>
            <a:r>
              <a:rPr lang="ar-IQ" sz="2000" b="1" dirty="0">
                <a:solidFill>
                  <a:srgbClr val="002060"/>
                </a:solidFill>
              </a:rPr>
              <a:t>راة</a:t>
            </a:r>
            <a:r>
              <a:rPr lang="ar-DZ" sz="2000" b="1" dirty="0">
                <a:solidFill>
                  <a:srgbClr val="002060"/>
                </a:solidFill>
              </a:rPr>
              <a:t>، يقوم المدرب:.</a:t>
            </a:r>
            <a:endParaRPr lang="en-US" sz="2000" b="1" dirty="0">
              <a:solidFill>
                <a:srgbClr val="002060"/>
              </a:solidFill>
            </a:endParaRPr>
          </a:p>
        </p:txBody>
      </p:sp>
      <p:sp>
        <p:nvSpPr>
          <p:cNvPr id="18" name="Rectangle 17"/>
          <p:cNvSpPr/>
          <p:nvPr/>
        </p:nvSpPr>
        <p:spPr>
          <a:xfrm>
            <a:off x="1981200" y="4114800"/>
            <a:ext cx="7010400" cy="400110"/>
          </a:xfrm>
          <a:prstGeom prst="rect">
            <a:avLst/>
          </a:prstGeom>
        </p:spPr>
        <p:txBody>
          <a:bodyPr wrap="square">
            <a:spAutoFit/>
          </a:bodyPr>
          <a:lstStyle/>
          <a:p>
            <a:pPr algn="r" rtl="1"/>
            <a:r>
              <a:rPr lang="ar-DZ" sz="2000" dirty="0"/>
              <a:t>يعطي قبل كل شوط ورقة ترتيب الدو</a:t>
            </a:r>
            <a:r>
              <a:rPr lang="ar-IQ" sz="2000" dirty="0"/>
              <a:t>را</a:t>
            </a:r>
            <a:r>
              <a:rPr lang="ar-DZ" sz="2000" dirty="0"/>
              <a:t>ن مستوفاة</a:t>
            </a:r>
            <a:r>
              <a:rPr lang="ar-IQ" sz="2000" dirty="0"/>
              <a:t> </a:t>
            </a:r>
            <a:r>
              <a:rPr lang="ar-DZ" sz="2000" dirty="0"/>
              <a:t>وموقعة</a:t>
            </a:r>
            <a:r>
              <a:rPr lang="ar-IQ" sz="2000" dirty="0"/>
              <a:t> الى </a:t>
            </a:r>
            <a:r>
              <a:rPr lang="ar-DZ" sz="2000" dirty="0"/>
              <a:t>الحكم الثاني أو</a:t>
            </a:r>
            <a:r>
              <a:rPr lang="ar-IQ" sz="2000" dirty="0"/>
              <a:t> ا</a:t>
            </a:r>
            <a:r>
              <a:rPr lang="ar-DZ" sz="2000" dirty="0"/>
              <a:t>لمسجل </a:t>
            </a:r>
            <a:endParaRPr lang="en-US" sz="2000" dirty="0"/>
          </a:p>
        </p:txBody>
      </p:sp>
      <p:sp>
        <p:nvSpPr>
          <p:cNvPr id="19" name="Rectangle 18"/>
          <p:cNvSpPr/>
          <p:nvPr/>
        </p:nvSpPr>
        <p:spPr>
          <a:xfrm>
            <a:off x="3276600" y="4572000"/>
            <a:ext cx="5750768" cy="400110"/>
          </a:xfrm>
          <a:prstGeom prst="rect">
            <a:avLst/>
          </a:prstGeom>
        </p:spPr>
        <p:txBody>
          <a:bodyPr wrap="square">
            <a:spAutoFit/>
          </a:bodyPr>
          <a:lstStyle/>
          <a:p>
            <a:pPr algn="r" rtl="1"/>
            <a:r>
              <a:rPr lang="ar-DZ" sz="2000" dirty="0"/>
              <a:t>يجلس على مقعد الفريق الأقرب إلى المسجل، ولكن يحق له مغادرته</a:t>
            </a:r>
            <a:endParaRPr lang="en-US" sz="2000" dirty="0"/>
          </a:p>
        </p:txBody>
      </p:sp>
      <p:sp>
        <p:nvSpPr>
          <p:cNvPr id="27" name="Rectangle 26"/>
          <p:cNvSpPr/>
          <p:nvPr/>
        </p:nvSpPr>
        <p:spPr>
          <a:xfrm>
            <a:off x="2057400" y="5410200"/>
            <a:ext cx="6938962" cy="707886"/>
          </a:xfrm>
          <a:prstGeom prst="rect">
            <a:avLst/>
          </a:prstGeom>
        </p:spPr>
        <p:txBody>
          <a:bodyPr wrap="square">
            <a:spAutoFit/>
          </a:bodyPr>
          <a:lstStyle/>
          <a:p>
            <a:pPr algn="r" rtl="1"/>
            <a:r>
              <a:rPr lang="ar-DZ" sz="2000" dirty="0">
                <a:solidFill>
                  <a:prstClr val="black"/>
                </a:solidFill>
              </a:rPr>
              <a:t>ويحق للمدرب إعطاء التعليمات إما واقفا أو ماشيا في حدود المنطقة</a:t>
            </a:r>
            <a:r>
              <a:rPr lang="ar-IQ" sz="2000" dirty="0">
                <a:solidFill>
                  <a:prstClr val="black"/>
                </a:solidFill>
              </a:rPr>
              <a:t> </a:t>
            </a:r>
            <a:r>
              <a:rPr lang="ar-DZ" sz="2000" dirty="0">
                <a:solidFill>
                  <a:prstClr val="black"/>
                </a:solidFill>
              </a:rPr>
              <a:t>الحرة أمام </a:t>
            </a:r>
            <a:r>
              <a:rPr lang="ar-IQ" sz="2000" dirty="0">
                <a:solidFill>
                  <a:prstClr val="black"/>
                </a:solidFill>
              </a:rPr>
              <a:t> </a:t>
            </a:r>
            <a:r>
              <a:rPr lang="ar-DZ" sz="2000" dirty="0">
                <a:solidFill>
                  <a:prstClr val="black"/>
                </a:solidFill>
              </a:rPr>
              <a:t>قعد فريقه من إمتداد خط منطقة الهجوم حتى منطقة الإحماء دون</a:t>
            </a:r>
            <a:r>
              <a:rPr lang="ar-IQ" sz="2000" dirty="0">
                <a:solidFill>
                  <a:prstClr val="black"/>
                </a:solidFill>
              </a:rPr>
              <a:t> </a:t>
            </a:r>
            <a:r>
              <a:rPr lang="ar-DZ" sz="2000" dirty="0">
                <a:solidFill>
                  <a:prstClr val="black"/>
                </a:solidFill>
              </a:rPr>
              <a:t>إزعاج أو تأخير</a:t>
            </a:r>
            <a:r>
              <a:rPr lang="ar-IQ" sz="2000" dirty="0">
                <a:solidFill>
                  <a:prstClr val="black"/>
                </a:solidFill>
              </a:rPr>
              <a:t> </a:t>
            </a:r>
            <a:r>
              <a:rPr lang="ar-DZ" sz="2000" dirty="0">
                <a:solidFill>
                  <a:prstClr val="black"/>
                </a:solidFill>
              </a:rPr>
              <a:t>للمبا</a:t>
            </a:r>
            <a:r>
              <a:rPr lang="ar-IQ" sz="2000" dirty="0">
                <a:solidFill>
                  <a:prstClr val="black"/>
                </a:solidFill>
              </a:rPr>
              <a:t>را</a:t>
            </a:r>
            <a:r>
              <a:rPr lang="ar-DZ" sz="2000" dirty="0">
                <a:solidFill>
                  <a:prstClr val="black"/>
                </a:solidFill>
              </a:rPr>
              <a:t>ة</a:t>
            </a:r>
            <a:endParaRPr lang="en-US" sz="2000" dirty="0">
              <a:solidFill>
                <a:prstClr val="black"/>
              </a:solidFill>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96" y="4017632"/>
            <a:ext cx="1987504" cy="1162852"/>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96" y="1600633"/>
            <a:ext cx="1959312" cy="1144117"/>
          </a:xfrm>
          <a:prstGeom prst="rect">
            <a:avLst/>
          </a:prstGeom>
        </p:spPr>
      </p:pic>
    </p:spTree>
    <p:extLst>
      <p:ext uri="{BB962C8B-B14F-4D97-AF65-F5344CB8AC3E}">
        <p14:creationId xmlns:p14="http://schemas.microsoft.com/office/powerpoint/2010/main" val="116498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4" grpId="0"/>
      <p:bldP spid="17" grpId="0"/>
      <p:bldP spid="25" grpId="0"/>
      <p:bldP spid="18" grpId="0"/>
      <p:bldP spid="19"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Slide Title</a:t>
            </a:r>
          </a:p>
        </p:txBody>
      </p:sp>
      <p:sp>
        <p:nvSpPr>
          <p:cNvPr id="5" name="Text Placeholder 4"/>
          <p:cNvSpPr>
            <a:spLocks noGrp="1"/>
          </p:cNvSpPr>
          <p:nvPr>
            <p:ph type="body" idx="1"/>
          </p:nvPr>
        </p:nvSpPr>
        <p:spPr/>
        <p:txBody>
          <a:bodyPr/>
          <a:lstStyle/>
          <a:p>
            <a:r>
              <a:rPr lang="en-US"/>
              <a:t>Product A</a:t>
            </a:r>
            <a:endParaRPr lang="en-US" dirty="0"/>
          </a:p>
        </p:txBody>
      </p:sp>
      <p:sp>
        <p:nvSpPr>
          <p:cNvPr id="6" name="Content Placeholder 5"/>
          <p:cNvSpPr>
            <a:spLocks noGrp="1"/>
          </p:cNvSpPr>
          <p:nvPr>
            <p:ph sz="half" idx="2"/>
          </p:nvPr>
        </p:nvSpPr>
        <p:spPr/>
        <p:txBody>
          <a:bodyPr/>
          <a:lstStyle/>
          <a:p>
            <a:r>
              <a:rPr lang="en-US"/>
              <a:t>Feature 1</a:t>
            </a:r>
          </a:p>
          <a:p>
            <a:r>
              <a:rPr lang="en-US"/>
              <a:t>Feature 2</a:t>
            </a:r>
          </a:p>
          <a:p>
            <a:r>
              <a:rPr lang="en-US"/>
              <a:t>Feature 3</a:t>
            </a:r>
            <a:endParaRPr lang="en-US" dirty="0"/>
          </a:p>
        </p:txBody>
      </p:sp>
      <p:sp>
        <p:nvSpPr>
          <p:cNvPr id="7" name="Text Placeholder 6"/>
          <p:cNvSpPr>
            <a:spLocks noGrp="1"/>
          </p:cNvSpPr>
          <p:nvPr>
            <p:ph type="body" sz="quarter" idx="3"/>
          </p:nvPr>
        </p:nvSpPr>
        <p:spPr/>
        <p:txBody>
          <a:bodyPr/>
          <a:lstStyle/>
          <a:p>
            <a:r>
              <a:rPr lang="en-US"/>
              <a:t>Product B</a:t>
            </a:r>
          </a:p>
        </p:txBody>
      </p:sp>
      <p:sp>
        <p:nvSpPr>
          <p:cNvPr id="8" name="Content Placeholder 7"/>
          <p:cNvSpPr>
            <a:spLocks noGrp="1"/>
          </p:cNvSpPr>
          <p:nvPr>
            <p:ph sz="quarter" idx="4"/>
          </p:nvPr>
        </p:nvSpPr>
        <p:spPr/>
        <p:txBody>
          <a:bodyPr/>
          <a:lstStyle/>
          <a:p>
            <a:r>
              <a:rPr lang="en-US"/>
              <a:t>Feature 1</a:t>
            </a:r>
          </a:p>
          <a:p>
            <a:r>
              <a:rPr lang="en-US"/>
              <a:t>Feature 2</a:t>
            </a:r>
          </a:p>
          <a:p>
            <a:r>
              <a:rPr lang="en-US"/>
              <a:t>Feature 3</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Content Placeholder 2"/>
          <p:cNvSpPr txBox="1">
            <a:spLocks/>
          </p:cNvSpPr>
          <p:nvPr/>
        </p:nvSpPr>
        <p:spPr>
          <a:xfrm>
            <a:off x="-4482" y="6515257"/>
            <a:ext cx="9148482" cy="342743"/>
          </a:xfrm>
          <a:prstGeom prst="rect">
            <a:avLst/>
          </a:prstGeom>
          <a:solidFill>
            <a:srgbClr val="4D1516"/>
          </a:solidFill>
          <a:ln w="38100">
            <a:noFill/>
          </a:ln>
        </p:spPr>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1" kern="1200">
                <a:solidFill>
                  <a:srgbClr val="00206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fontAlgn="auto">
              <a:spcAft>
                <a:spcPts val="0"/>
              </a:spcAft>
            </a:pPr>
            <a:r>
              <a:rPr lang="ar-IQ" sz="1600" dirty="0">
                <a:solidFill>
                  <a:prstClr val="white"/>
                </a:solidFill>
              </a:rPr>
              <a:t>  القواعد الرسمية للكرة الطائرة                                                                                   أعداد : م . راندي متي أفرام</a:t>
            </a:r>
            <a:endParaRPr lang="en-US" sz="1600" dirty="0">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965683"/>
            <a:ext cx="571500" cy="549573"/>
          </a:xfrm>
          <a:prstGeom prst="rect">
            <a:avLst/>
          </a:prstGeom>
        </p:spPr>
      </p:pic>
      <p:sp>
        <p:nvSpPr>
          <p:cNvPr id="14" name="Title 1"/>
          <p:cNvSpPr txBox="1">
            <a:spLocks/>
          </p:cNvSpPr>
          <p:nvPr/>
        </p:nvSpPr>
        <p:spPr>
          <a:xfrm>
            <a:off x="2895600" y="76200"/>
            <a:ext cx="3448816" cy="769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bg1"/>
                </a:solidFill>
                <a:effectLst>
                  <a:outerShdw blurRad="50800" dist="38100" dir="2700000" algn="tl" rotWithShape="0">
                    <a:prstClr val="black">
                      <a:alpha val="40000"/>
                    </a:prstClr>
                  </a:outerShdw>
                </a:effectLst>
                <a:latin typeface="+mj-lt"/>
                <a:ea typeface="+mj-ea"/>
                <a:cs typeface="+mj-cs"/>
              </a:defRPr>
            </a:lvl1pPr>
          </a:lstStyle>
          <a:p>
            <a:pPr fontAlgn="auto">
              <a:spcAft>
                <a:spcPts val="0"/>
              </a:spcAft>
            </a:pPr>
            <a:r>
              <a:rPr lang="ar-IQ" dirty="0">
                <a:solidFill>
                  <a:prstClr val="white"/>
                </a:solidFill>
                <a:cs typeface="AF_Aseer" pitchFamily="2" charset="-78"/>
              </a:rPr>
              <a:t>الفصل الثالث : شكل اللعب</a:t>
            </a:r>
            <a:endParaRPr lang="en-US" dirty="0">
              <a:solidFill>
                <a:prstClr val="white"/>
              </a:solidFill>
              <a:cs typeface="AF_Aseer" pitchFamily="2" charset="-78"/>
            </a:endParaRPr>
          </a:p>
        </p:txBody>
      </p:sp>
      <p:sp>
        <p:nvSpPr>
          <p:cNvPr id="15" name="Rectangle 14"/>
          <p:cNvSpPr/>
          <p:nvPr/>
        </p:nvSpPr>
        <p:spPr>
          <a:xfrm>
            <a:off x="4847517" y="757535"/>
            <a:ext cx="4217821" cy="461665"/>
          </a:xfrm>
          <a:prstGeom prst="rect">
            <a:avLst/>
          </a:prstGeom>
        </p:spPr>
        <p:txBody>
          <a:bodyPr wrap="none">
            <a:spAutoFit/>
          </a:bodyPr>
          <a:lstStyle/>
          <a:p>
            <a:pPr algn="r" rtl="1"/>
            <a:r>
              <a:rPr lang="ar-DZ" b="1" dirty="0">
                <a:solidFill>
                  <a:srgbClr val="FFFF00"/>
                </a:solidFill>
              </a:rPr>
              <a:t>6 لتسجيل نقطة والفوز بالشوط والمباراة</a:t>
            </a:r>
            <a:endParaRPr lang="en-US" b="1" dirty="0">
              <a:solidFill>
                <a:srgbClr val="FFFF00"/>
              </a:solidFill>
            </a:endParaRPr>
          </a:p>
        </p:txBody>
      </p:sp>
      <p:sp>
        <p:nvSpPr>
          <p:cNvPr id="16" name="Rectangle 15"/>
          <p:cNvSpPr/>
          <p:nvPr/>
        </p:nvSpPr>
        <p:spPr>
          <a:xfrm>
            <a:off x="7231182" y="1313903"/>
            <a:ext cx="1834156" cy="400110"/>
          </a:xfrm>
          <a:prstGeom prst="rect">
            <a:avLst/>
          </a:prstGeom>
        </p:spPr>
        <p:txBody>
          <a:bodyPr wrap="none">
            <a:spAutoFit/>
          </a:bodyPr>
          <a:lstStyle/>
          <a:p>
            <a:pPr algn="r" rtl="1"/>
            <a:r>
              <a:rPr lang="ar-DZ" sz="2000" b="1" dirty="0">
                <a:solidFill>
                  <a:srgbClr val="1F497D">
                    <a:lumMod val="60000"/>
                    <a:lumOff val="40000"/>
                  </a:srgbClr>
                </a:solidFill>
              </a:rPr>
              <a:t>6.1 لتسجيل نقطة</a:t>
            </a:r>
            <a:r>
              <a:rPr lang="ar-IQ" sz="2000" b="1" dirty="0">
                <a:solidFill>
                  <a:srgbClr val="1F497D">
                    <a:lumMod val="60000"/>
                    <a:lumOff val="40000"/>
                  </a:srgbClr>
                </a:solidFill>
              </a:rPr>
              <a:t> :</a:t>
            </a:r>
            <a:endParaRPr lang="en-US" sz="2000" b="1" dirty="0">
              <a:solidFill>
                <a:srgbClr val="1F497D">
                  <a:lumMod val="60000"/>
                  <a:lumOff val="40000"/>
                </a:srgbClr>
              </a:solidFill>
            </a:endParaRPr>
          </a:p>
        </p:txBody>
      </p:sp>
      <p:sp>
        <p:nvSpPr>
          <p:cNvPr id="17" name="Rectangle 16"/>
          <p:cNvSpPr/>
          <p:nvPr/>
        </p:nvSpPr>
        <p:spPr>
          <a:xfrm>
            <a:off x="5613787" y="1295400"/>
            <a:ext cx="1745991" cy="400110"/>
          </a:xfrm>
          <a:prstGeom prst="rect">
            <a:avLst/>
          </a:prstGeom>
        </p:spPr>
        <p:txBody>
          <a:bodyPr wrap="none">
            <a:spAutoFit/>
          </a:bodyPr>
          <a:lstStyle/>
          <a:p>
            <a:pPr algn="r" rtl="1"/>
            <a:r>
              <a:rPr lang="ar-DZ" sz="2000" dirty="0">
                <a:solidFill>
                  <a:prstClr val="white"/>
                </a:solidFill>
              </a:rPr>
              <a:t>يسجل الفريق نقطة:</a:t>
            </a:r>
            <a:endParaRPr lang="en-US" sz="2000" dirty="0">
              <a:solidFill>
                <a:prstClr val="white"/>
              </a:solidFill>
            </a:endParaRPr>
          </a:p>
        </p:txBody>
      </p:sp>
      <p:sp>
        <p:nvSpPr>
          <p:cNvPr id="18" name="Rectangle 17"/>
          <p:cNvSpPr/>
          <p:nvPr/>
        </p:nvSpPr>
        <p:spPr>
          <a:xfrm>
            <a:off x="5019896" y="1752600"/>
            <a:ext cx="4047904" cy="400110"/>
          </a:xfrm>
          <a:prstGeom prst="rect">
            <a:avLst/>
          </a:prstGeom>
        </p:spPr>
        <p:txBody>
          <a:bodyPr wrap="none">
            <a:spAutoFit/>
          </a:bodyPr>
          <a:lstStyle/>
          <a:p>
            <a:pPr algn="r" rtl="1"/>
            <a:r>
              <a:rPr lang="ar-IQ" sz="2000" dirty="0">
                <a:solidFill>
                  <a:prstClr val="white"/>
                </a:solidFill>
              </a:rPr>
              <a:t>1- عند </a:t>
            </a:r>
            <a:r>
              <a:rPr lang="ar-DZ" sz="2000" dirty="0">
                <a:solidFill>
                  <a:prstClr val="white"/>
                </a:solidFill>
              </a:rPr>
              <a:t>أرتطام الكرة بنجاح على ملعب المنافس.</a:t>
            </a:r>
            <a:endParaRPr lang="en-US" sz="2000" dirty="0">
              <a:solidFill>
                <a:prstClr val="white"/>
              </a:solidFill>
            </a:endParaRPr>
          </a:p>
        </p:txBody>
      </p:sp>
      <p:sp>
        <p:nvSpPr>
          <p:cNvPr id="19" name="Rectangle 18"/>
          <p:cNvSpPr/>
          <p:nvPr/>
        </p:nvSpPr>
        <p:spPr>
          <a:xfrm>
            <a:off x="5792543" y="2133600"/>
            <a:ext cx="3275257" cy="400110"/>
          </a:xfrm>
          <a:prstGeom prst="rect">
            <a:avLst/>
          </a:prstGeom>
        </p:spPr>
        <p:txBody>
          <a:bodyPr wrap="none">
            <a:spAutoFit/>
          </a:bodyPr>
          <a:lstStyle/>
          <a:p>
            <a:pPr algn="r" rtl="1"/>
            <a:r>
              <a:rPr lang="ar-IQ" sz="2000" dirty="0">
                <a:solidFill>
                  <a:prstClr val="white"/>
                </a:solidFill>
              </a:rPr>
              <a:t>2- عندما يرتكب الفريق المنافس خطأ.</a:t>
            </a:r>
            <a:endParaRPr lang="en-US" sz="2000" dirty="0">
              <a:solidFill>
                <a:prstClr val="white"/>
              </a:solidFill>
            </a:endParaRPr>
          </a:p>
        </p:txBody>
      </p:sp>
      <p:sp>
        <p:nvSpPr>
          <p:cNvPr id="20" name="Rectangle 19"/>
          <p:cNvSpPr/>
          <p:nvPr/>
        </p:nvSpPr>
        <p:spPr>
          <a:xfrm>
            <a:off x="5721642" y="2514600"/>
            <a:ext cx="3321743" cy="400110"/>
          </a:xfrm>
          <a:prstGeom prst="rect">
            <a:avLst/>
          </a:prstGeom>
        </p:spPr>
        <p:txBody>
          <a:bodyPr wrap="none">
            <a:spAutoFit/>
          </a:bodyPr>
          <a:lstStyle/>
          <a:p>
            <a:pPr algn="r" rtl="1"/>
            <a:r>
              <a:rPr lang="ar-IQ" sz="2000" dirty="0">
                <a:solidFill>
                  <a:prstClr val="white"/>
                </a:solidFill>
              </a:rPr>
              <a:t>3- عندما يجازي الفريق المنافس بإنذار</a:t>
            </a:r>
            <a:endParaRPr lang="en-US" sz="2000" dirty="0">
              <a:solidFill>
                <a:prstClr val="white"/>
              </a:solidFill>
            </a:endParaRPr>
          </a:p>
        </p:txBody>
      </p:sp>
      <p:sp>
        <p:nvSpPr>
          <p:cNvPr id="21" name="Rectangle 20"/>
          <p:cNvSpPr/>
          <p:nvPr/>
        </p:nvSpPr>
        <p:spPr>
          <a:xfrm>
            <a:off x="8180021" y="3065124"/>
            <a:ext cx="837089" cy="400110"/>
          </a:xfrm>
          <a:prstGeom prst="rect">
            <a:avLst/>
          </a:prstGeom>
        </p:spPr>
        <p:txBody>
          <a:bodyPr wrap="none">
            <a:spAutoFit/>
          </a:bodyPr>
          <a:lstStyle/>
          <a:p>
            <a:pPr algn="r" rtl="1"/>
            <a:r>
              <a:rPr lang="ar-IQ" sz="2000" b="1" dirty="0">
                <a:solidFill>
                  <a:srgbClr val="1F497D">
                    <a:lumMod val="60000"/>
                    <a:lumOff val="40000"/>
                  </a:srgbClr>
                </a:solidFill>
              </a:rPr>
              <a:t>الخطــــأ</a:t>
            </a:r>
            <a:endParaRPr lang="en-US" sz="2000" b="1" dirty="0">
              <a:solidFill>
                <a:srgbClr val="1F497D">
                  <a:lumMod val="60000"/>
                  <a:lumOff val="40000"/>
                </a:srgbClr>
              </a:solidFill>
            </a:endParaRPr>
          </a:p>
        </p:txBody>
      </p:sp>
      <p:sp>
        <p:nvSpPr>
          <p:cNvPr id="22" name="Rectangle 21"/>
          <p:cNvSpPr/>
          <p:nvPr/>
        </p:nvSpPr>
        <p:spPr>
          <a:xfrm>
            <a:off x="0" y="3051748"/>
            <a:ext cx="7955601" cy="707886"/>
          </a:xfrm>
          <a:prstGeom prst="rect">
            <a:avLst/>
          </a:prstGeom>
        </p:spPr>
        <p:txBody>
          <a:bodyPr wrap="square">
            <a:spAutoFit/>
          </a:bodyPr>
          <a:lstStyle/>
          <a:p>
            <a:pPr algn="r" rtl="1"/>
            <a:r>
              <a:rPr lang="ar-IQ" sz="2000" dirty="0">
                <a:solidFill>
                  <a:prstClr val="white"/>
                </a:solidFill>
              </a:rPr>
              <a:t>يرتكب الفريق خطأ بجعل اللعب مخالفا للقواعد (أو بانتهاكها بطريقة أخرى)، يقدر الحكام الأخطاء ويحددوا النتائج طبقا للقواعد.</a:t>
            </a:r>
            <a:endParaRPr lang="en-US" sz="2000" dirty="0">
              <a:solidFill>
                <a:prstClr val="white"/>
              </a:solidFill>
            </a:endParaRPr>
          </a:p>
        </p:txBody>
      </p:sp>
      <p:sp>
        <p:nvSpPr>
          <p:cNvPr id="23" name="Rectangle 22"/>
          <p:cNvSpPr/>
          <p:nvPr/>
        </p:nvSpPr>
        <p:spPr>
          <a:xfrm>
            <a:off x="2514600" y="3817203"/>
            <a:ext cx="6400800" cy="400110"/>
          </a:xfrm>
          <a:prstGeom prst="rect">
            <a:avLst/>
          </a:prstGeom>
        </p:spPr>
        <p:txBody>
          <a:bodyPr wrap="square">
            <a:spAutoFit/>
          </a:bodyPr>
          <a:lstStyle/>
          <a:p>
            <a:pPr algn="r" rtl="1"/>
            <a:r>
              <a:rPr lang="ar-IQ" sz="2000" dirty="0">
                <a:solidFill>
                  <a:srgbClr val="00B050"/>
                </a:solidFill>
              </a:rPr>
              <a:t>- </a:t>
            </a:r>
            <a:r>
              <a:rPr lang="ar-DZ" sz="2000" dirty="0">
                <a:solidFill>
                  <a:srgbClr val="00B050"/>
                </a:solidFill>
              </a:rPr>
              <a:t>إذا أرتكب</a:t>
            </a:r>
            <a:r>
              <a:rPr lang="ar-IQ" sz="2000" dirty="0">
                <a:solidFill>
                  <a:srgbClr val="00B050"/>
                </a:solidFill>
              </a:rPr>
              <a:t> الفريق</a:t>
            </a:r>
            <a:r>
              <a:rPr lang="ar-DZ" sz="2000" dirty="0">
                <a:solidFill>
                  <a:srgbClr val="00B050"/>
                </a:solidFill>
              </a:rPr>
              <a:t> خطأ أو أكثر على التوالي، يحسب الخطأ الأول فقط.</a:t>
            </a:r>
            <a:endParaRPr lang="en-US" sz="2000" dirty="0">
              <a:solidFill>
                <a:srgbClr val="00B050"/>
              </a:solidFill>
            </a:endParaRPr>
          </a:p>
        </p:txBody>
      </p:sp>
      <p:sp>
        <p:nvSpPr>
          <p:cNvPr id="24" name="Rectangle 23"/>
          <p:cNvSpPr/>
          <p:nvPr/>
        </p:nvSpPr>
        <p:spPr>
          <a:xfrm>
            <a:off x="2057400" y="4248090"/>
            <a:ext cx="6858000" cy="707886"/>
          </a:xfrm>
          <a:prstGeom prst="rect">
            <a:avLst/>
          </a:prstGeom>
        </p:spPr>
        <p:txBody>
          <a:bodyPr wrap="square">
            <a:spAutoFit/>
          </a:bodyPr>
          <a:lstStyle/>
          <a:p>
            <a:pPr algn="r" rtl="1"/>
            <a:r>
              <a:rPr lang="ar-IQ" sz="2000" dirty="0">
                <a:solidFill>
                  <a:srgbClr val="00B050"/>
                </a:solidFill>
              </a:rPr>
              <a:t>- إذا أرتكب خطأ أو أكثر بواسطة المتنافسين في وقت واحد، يحسب خطأ مزدوج ويعاد التداول</a:t>
            </a:r>
            <a:endParaRPr lang="en-US" sz="2000" dirty="0">
              <a:solidFill>
                <a:srgbClr val="00B050"/>
              </a:solidFill>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18" y="781671"/>
            <a:ext cx="1197599" cy="97093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785214"/>
            <a:ext cx="1202461" cy="96127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18" y="1860599"/>
            <a:ext cx="1197599" cy="1059337"/>
          </a:xfrm>
          <a:prstGeom prst="rect">
            <a:avLst/>
          </a:prstGeom>
        </p:spPr>
      </p:pic>
    </p:spTree>
    <p:extLst>
      <p:ext uri="{BB962C8B-B14F-4D97-AF65-F5344CB8AC3E}">
        <p14:creationId xmlns:p14="http://schemas.microsoft.com/office/powerpoint/2010/main" val="16024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arn(inVertical)">
                                      <p:cBhvr>
                                        <p:cTn id="78" dur="11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arn(inVertical)">
                                      <p:cBhvr>
                                        <p:cTn id="83" dur="1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Slide Title</a:t>
            </a:r>
          </a:p>
        </p:txBody>
      </p:sp>
      <p:sp>
        <p:nvSpPr>
          <p:cNvPr id="5" name="Text Placeholder 4"/>
          <p:cNvSpPr>
            <a:spLocks noGrp="1"/>
          </p:cNvSpPr>
          <p:nvPr>
            <p:ph type="body" idx="1"/>
          </p:nvPr>
        </p:nvSpPr>
        <p:spPr/>
        <p:txBody>
          <a:bodyPr/>
          <a:lstStyle/>
          <a:p>
            <a:r>
              <a:rPr lang="en-US"/>
              <a:t>Product A</a:t>
            </a:r>
            <a:endParaRPr lang="en-US" dirty="0"/>
          </a:p>
        </p:txBody>
      </p:sp>
      <p:sp>
        <p:nvSpPr>
          <p:cNvPr id="6" name="Content Placeholder 5"/>
          <p:cNvSpPr>
            <a:spLocks noGrp="1"/>
          </p:cNvSpPr>
          <p:nvPr>
            <p:ph sz="half" idx="2"/>
          </p:nvPr>
        </p:nvSpPr>
        <p:spPr/>
        <p:txBody>
          <a:bodyPr/>
          <a:lstStyle/>
          <a:p>
            <a:r>
              <a:rPr lang="en-US"/>
              <a:t>Feature 1</a:t>
            </a:r>
          </a:p>
          <a:p>
            <a:r>
              <a:rPr lang="en-US"/>
              <a:t>Feature 2</a:t>
            </a:r>
          </a:p>
          <a:p>
            <a:r>
              <a:rPr lang="en-US"/>
              <a:t>Feature 3</a:t>
            </a:r>
            <a:endParaRPr lang="en-US" dirty="0"/>
          </a:p>
        </p:txBody>
      </p:sp>
      <p:sp>
        <p:nvSpPr>
          <p:cNvPr id="7" name="Text Placeholder 6"/>
          <p:cNvSpPr>
            <a:spLocks noGrp="1"/>
          </p:cNvSpPr>
          <p:nvPr>
            <p:ph type="body" sz="quarter" idx="3"/>
          </p:nvPr>
        </p:nvSpPr>
        <p:spPr/>
        <p:txBody>
          <a:bodyPr/>
          <a:lstStyle/>
          <a:p>
            <a:r>
              <a:rPr lang="en-US"/>
              <a:t>Product B</a:t>
            </a:r>
          </a:p>
        </p:txBody>
      </p:sp>
      <p:sp>
        <p:nvSpPr>
          <p:cNvPr id="8" name="Content Placeholder 7"/>
          <p:cNvSpPr>
            <a:spLocks noGrp="1"/>
          </p:cNvSpPr>
          <p:nvPr>
            <p:ph sz="quarter" idx="4"/>
          </p:nvPr>
        </p:nvSpPr>
        <p:spPr/>
        <p:txBody>
          <a:bodyPr/>
          <a:lstStyle/>
          <a:p>
            <a:r>
              <a:rPr lang="en-US"/>
              <a:t>Feature 1</a:t>
            </a:r>
          </a:p>
          <a:p>
            <a:r>
              <a:rPr lang="en-US"/>
              <a:t>Feature 2</a:t>
            </a:r>
          </a:p>
          <a:p>
            <a:r>
              <a:rPr lang="en-US"/>
              <a:t>Feature 3</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Content Placeholder 2"/>
          <p:cNvSpPr txBox="1">
            <a:spLocks/>
          </p:cNvSpPr>
          <p:nvPr/>
        </p:nvSpPr>
        <p:spPr>
          <a:xfrm>
            <a:off x="-4482" y="6515257"/>
            <a:ext cx="9148482" cy="342743"/>
          </a:xfrm>
          <a:prstGeom prst="rect">
            <a:avLst/>
          </a:prstGeom>
          <a:solidFill>
            <a:srgbClr val="4D1516"/>
          </a:solidFill>
          <a:ln w="38100">
            <a:noFill/>
          </a:ln>
        </p:spPr>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1" kern="1200">
                <a:solidFill>
                  <a:srgbClr val="00206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fontAlgn="auto">
              <a:spcAft>
                <a:spcPts val="0"/>
              </a:spcAft>
            </a:pPr>
            <a:r>
              <a:rPr lang="ar-IQ" sz="1600" dirty="0">
                <a:solidFill>
                  <a:prstClr val="white"/>
                </a:solidFill>
              </a:rPr>
              <a:t>  القواعد الرسمية للكرة الطائرة                                                                                   أعداد : م . راندي متي أفرام</a:t>
            </a:r>
            <a:endParaRPr lang="en-US" sz="1600" dirty="0">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965683"/>
            <a:ext cx="571500" cy="549573"/>
          </a:xfrm>
          <a:prstGeom prst="rect">
            <a:avLst/>
          </a:prstGeom>
        </p:spPr>
      </p:pic>
      <p:sp>
        <p:nvSpPr>
          <p:cNvPr id="14" name="Title 1"/>
          <p:cNvSpPr txBox="1">
            <a:spLocks/>
          </p:cNvSpPr>
          <p:nvPr/>
        </p:nvSpPr>
        <p:spPr>
          <a:xfrm>
            <a:off x="5638800" y="76200"/>
            <a:ext cx="3448816" cy="769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bg1"/>
                </a:solidFill>
                <a:effectLst>
                  <a:outerShdw blurRad="50800" dist="38100" dir="2700000" algn="tl" rotWithShape="0">
                    <a:prstClr val="black">
                      <a:alpha val="40000"/>
                    </a:prstClr>
                  </a:outerShdw>
                </a:effectLst>
                <a:latin typeface="+mj-lt"/>
                <a:ea typeface="+mj-ea"/>
                <a:cs typeface="+mj-cs"/>
              </a:defRPr>
            </a:lvl1pPr>
          </a:lstStyle>
          <a:p>
            <a:pPr algn="r" rtl="1" fontAlgn="auto">
              <a:spcAft>
                <a:spcPts val="0"/>
              </a:spcAft>
            </a:pPr>
            <a:r>
              <a:rPr lang="ar-IQ" dirty="0">
                <a:solidFill>
                  <a:prstClr val="white"/>
                </a:solidFill>
                <a:cs typeface="AF_Aseer" pitchFamily="2" charset="-78"/>
              </a:rPr>
              <a:t>الفوز بالشوط والمباراة</a:t>
            </a:r>
            <a:endParaRPr lang="en-US" dirty="0">
              <a:solidFill>
                <a:prstClr val="white"/>
              </a:solidFill>
              <a:cs typeface="AF_Aseer" pitchFamily="2" charset="-78"/>
            </a:endParaRPr>
          </a:p>
        </p:txBody>
      </p:sp>
      <p:sp>
        <p:nvSpPr>
          <p:cNvPr id="15" name="Rectangle 14"/>
          <p:cNvSpPr/>
          <p:nvPr/>
        </p:nvSpPr>
        <p:spPr>
          <a:xfrm>
            <a:off x="6679749" y="757535"/>
            <a:ext cx="2385589" cy="461665"/>
          </a:xfrm>
          <a:prstGeom prst="rect">
            <a:avLst/>
          </a:prstGeom>
        </p:spPr>
        <p:txBody>
          <a:bodyPr wrap="none">
            <a:spAutoFit/>
          </a:bodyPr>
          <a:lstStyle/>
          <a:p>
            <a:pPr algn="r" rtl="1"/>
            <a:r>
              <a:rPr lang="ar-IQ" b="1" dirty="0">
                <a:solidFill>
                  <a:schemeClr val="tx2">
                    <a:lumMod val="60000"/>
                    <a:lumOff val="40000"/>
                  </a:schemeClr>
                </a:solidFill>
              </a:rPr>
              <a:t>2- 6  الفوز بالشوط :</a:t>
            </a:r>
            <a:endParaRPr lang="en-US" b="1" dirty="0">
              <a:solidFill>
                <a:schemeClr val="tx2">
                  <a:lumMod val="60000"/>
                  <a:lumOff val="40000"/>
                </a:schemeClr>
              </a:solidFill>
            </a:endParaRPr>
          </a:p>
        </p:txBody>
      </p:sp>
      <p:sp>
        <p:nvSpPr>
          <p:cNvPr id="17" name="Rectangle 16"/>
          <p:cNvSpPr/>
          <p:nvPr/>
        </p:nvSpPr>
        <p:spPr>
          <a:xfrm>
            <a:off x="3184508" y="1200090"/>
            <a:ext cx="5883292" cy="400110"/>
          </a:xfrm>
          <a:prstGeom prst="rect">
            <a:avLst/>
          </a:prstGeom>
        </p:spPr>
        <p:txBody>
          <a:bodyPr wrap="square">
            <a:spAutoFit/>
          </a:bodyPr>
          <a:lstStyle/>
          <a:p>
            <a:pPr algn="r" rtl="1"/>
            <a:r>
              <a:rPr lang="ar-DZ" sz="2000" dirty="0">
                <a:solidFill>
                  <a:schemeClr val="bg1"/>
                </a:solidFill>
              </a:rPr>
              <a:t>يفوز بالشوط الفريق الذي يسجل 25 نقطة أولا وبتقدم نقطتين على الأقل</a:t>
            </a:r>
            <a:endParaRPr lang="en-US" sz="2000" dirty="0">
              <a:solidFill>
                <a:schemeClr val="bg1"/>
              </a:solidFill>
            </a:endParaRPr>
          </a:p>
        </p:txBody>
      </p:sp>
      <p:sp>
        <p:nvSpPr>
          <p:cNvPr id="19" name="Rectangle 18"/>
          <p:cNvSpPr/>
          <p:nvPr/>
        </p:nvSpPr>
        <p:spPr>
          <a:xfrm>
            <a:off x="3260708" y="1504890"/>
            <a:ext cx="5807092" cy="707886"/>
          </a:xfrm>
          <a:prstGeom prst="rect">
            <a:avLst/>
          </a:prstGeom>
        </p:spPr>
        <p:txBody>
          <a:bodyPr wrap="square">
            <a:spAutoFit/>
          </a:bodyPr>
          <a:lstStyle/>
          <a:p>
            <a:pPr algn="r" rtl="1"/>
            <a:r>
              <a:rPr lang="ar-IQ" sz="2000" dirty="0">
                <a:solidFill>
                  <a:schemeClr val="bg1"/>
                </a:solidFill>
              </a:rPr>
              <a:t>(ما عدا في الشوط الفاصل – الخامس) الذي يكون من 15 نقطة وبتقدم نقطتين على الاقل ايضا.</a:t>
            </a:r>
          </a:p>
        </p:txBody>
      </p:sp>
      <p:sp>
        <p:nvSpPr>
          <p:cNvPr id="21" name="Rectangle 20"/>
          <p:cNvSpPr/>
          <p:nvPr/>
        </p:nvSpPr>
        <p:spPr>
          <a:xfrm>
            <a:off x="4892663" y="3124200"/>
            <a:ext cx="4017446" cy="400110"/>
          </a:xfrm>
          <a:prstGeom prst="rect">
            <a:avLst/>
          </a:prstGeom>
        </p:spPr>
        <p:txBody>
          <a:bodyPr wrap="none">
            <a:spAutoFit/>
          </a:bodyPr>
          <a:lstStyle/>
          <a:p>
            <a:pPr algn="r" rtl="1"/>
            <a:r>
              <a:rPr lang="ar-IQ" sz="2000" dirty="0">
                <a:solidFill>
                  <a:schemeClr val="bg1"/>
                </a:solidFill>
              </a:rPr>
              <a:t>- يفوز بالمباراة الفريق الذي يفوز بثلاثة أشواط.</a:t>
            </a:r>
            <a:endParaRPr lang="en-US" sz="2000" dirty="0">
              <a:solidFill>
                <a:schemeClr val="bg1"/>
              </a:solidFill>
            </a:endParaRPr>
          </a:p>
        </p:txBody>
      </p:sp>
      <p:sp>
        <p:nvSpPr>
          <p:cNvPr id="22" name="Rectangle 21"/>
          <p:cNvSpPr/>
          <p:nvPr/>
        </p:nvSpPr>
        <p:spPr>
          <a:xfrm>
            <a:off x="152401" y="2190690"/>
            <a:ext cx="8915400" cy="400110"/>
          </a:xfrm>
          <a:prstGeom prst="rect">
            <a:avLst/>
          </a:prstGeom>
        </p:spPr>
        <p:txBody>
          <a:bodyPr wrap="square">
            <a:spAutoFit/>
          </a:bodyPr>
          <a:lstStyle/>
          <a:p>
            <a:pPr algn="r" rtl="1"/>
            <a:r>
              <a:rPr lang="ar-IQ" sz="2000" dirty="0">
                <a:solidFill>
                  <a:schemeClr val="bg1"/>
                </a:solidFill>
              </a:rPr>
              <a:t>وفي حالة تعادل 24 – 24 , يستمر اللعب حتى يصل الفارق الى نقطتين ( 26 – 24 أو 27 – 25 .....الخ</a:t>
            </a:r>
            <a:endParaRPr lang="en-US" sz="2000" dirty="0">
              <a:solidFill>
                <a:schemeClr val="bg1"/>
              </a:solidFill>
            </a:endParaRPr>
          </a:p>
        </p:txBody>
      </p:sp>
      <p:sp>
        <p:nvSpPr>
          <p:cNvPr id="23" name="Rectangle 22"/>
          <p:cNvSpPr/>
          <p:nvPr/>
        </p:nvSpPr>
        <p:spPr>
          <a:xfrm>
            <a:off x="522131" y="3505200"/>
            <a:ext cx="8393269" cy="707886"/>
          </a:xfrm>
          <a:prstGeom prst="rect">
            <a:avLst/>
          </a:prstGeom>
        </p:spPr>
        <p:txBody>
          <a:bodyPr wrap="square">
            <a:spAutoFit/>
          </a:bodyPr>
          <a:lstStyle/>
          <a:p>
            <a:pPr algn="r" rtl="1"/>
            <a:r>
              <a:rPr lang="ar-IQ" sz="2000" dirty="0">
                <a:solidFill>
                  <a:schemeClr val="bg1"/>
                </a:solidFill>
              </a:rPr>
              <a:t>- في حالة تعادل 2 – 2 يلعب الفريقان الشوط الفاصل (الخامس) من 15 نقطة وبتقدم نقطتين كحد أدنى.</a:t>
            </a:r>
            <a:endParaRPr lang="en-US" sz="2000" dirty="0">
              <a:solidFill>
                <a:schemeClr val="bg1"/>
              </a:solidFill>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06396"/>
            <a:ext cx="3108308" cy="2026373"/>
          </a:xfrm>
          <a:prstGeom prst="rect">
            <a:avLst/>
          </a:prstGeom>
        </p:spPr>
      </p:pic>
      <p:sp>
        <p:nvSpPr>
          <p:cNvPr id="31" name="Oval 30"/>
          <p:cNvSpPr/>
          <p:nvPr/>
        </p:nvSpPr>
        <p:spPr>
          <a:xfrm>
            <a:off x="1600200" y="1728857"/>
            <a:ext cx="304800" cy="30010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57400" y="1447800"/>
            <a:ext cx="304800" cy="30010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590800" y="1447800"/>
            <a:ext cx="304800" cy="3001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52400" y="304800"/>
            <a:ext cx="1066800" cy="104592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553200" y="2667000"/>
            <a:ext cx="2486579" cy="461665"/>
          </a:xfrm>
          <a:prstGeom prst="rect">
            <a:avLst/>
          </a:prstGeom>
        </p:spPr>
        <p:txBody>
          <a:bodyPr wrap="none">
            <a:spAutoFit/>
          </a:bodyPr>
          <a:lstStyle/>
          <a:p>
            <a:pPr algn="r" rtl="1"/>
            <a:r>
              <a:rPr lang="ar-IQ" b="1" dirty="0">
                <a:solidFill>
                  <a:schemeClr val="tx2">
                    <a:lumMod val="60000"/>
                    <a:lumOff val="40000"/>
                  </a:schemeClr>
                </a:solidFill>
              </a:rPr>
              <a:t>3- 6  الفوز بالمباراة :</a:t>
            </a:r>
            <a:endParaRPr lang="en-US" b="1" dirty="0">
              <a:solidFill>
                <a:schemeClr val="tx2">
                  <a:lumMod val="60000"/>
                  <a:lumOff val="40000"/>
                </a:schemeClr>
              </a:solidFill>
            </a:endParaRP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962400"/>
            <a:ext cx="2895600" cy="1716945"/>
          </a:xfrm>
          <a:prstGeom prst="rect">
            <a:avLst/>
          </a:prstGeom>
        </p:spPr>
      </p:pic>
      <p:sp>
        <p:nvSpPr>
          <p:cNvPr id="37" name="Oval 36"/>
          <p:cNvSpPr/>
          <p:nvPr/>
        </p:nvSpPr>
        <p:spPr>
          <a:xfrm>
            <a:off x="6629400" y="5092711"/>
            <a:ext cx="228600" cy="241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858000" y="5105400"/>
            <a:ext cx="228600" cy="241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86600" y="5105400"/>
            <a:ext cx="228600" cy="241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400800" y="5334000"/>
            <a:ext cx="228600" cy="24128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2200" y="5334000"/>
            <a:ext cx="228600" cy="24128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00600" y="4059471"/>
            <a:ext cx="1066800" cy="1045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2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par>
                                <p:cTn id="15" presetID="6"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ircle(in)">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circle(in)">
                                      <p:cBhvr>
                                        <p:cTn id="41" dur="2000"/>
                                        <p:tgtEl>
                                          <p:spTgt spid="3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circle(in)">
                                      <p:cBhvr>
                                        <p:cTn id="44" dur="20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circle(in)">
                                      <p:cBhvr>
                                        <p:cTn id="56" dur="20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circle(in)">
                                      <p:cBhvr>
                                        <p:cTn id="68" dur="20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1000"/>
                                        <p:tgtEl>
                                          <p:spTgt spid="23"/>
                                        </p:tgtEl>
                                      </p:cBhvr>
                                    </p:animEffect>
                                    <p:anim calcmode="lin" valueType="num">
                                      <p:cBhvr>
                                        <p:cTn id="81" dur="1000" fill="hold"/>
                                        <p:tgtEl>
                                          <p:spTgt spid="23"/>
                                        </p:tgtEl>
                                        <p:attrNameLst>
                                          <p:attrName>ppt_x</p:attrName>
                                        </p:attrNameLst>
                                      </p:cBhvr>
                                      <p:tavLst>
                                        <p:tav tm="0">
                                          <p:val>
                                            <p:strVal val="#ppt_x"/>
                                          </p:val>
                                        </p:tav>
                                        <p:tav tm="100000">
                                          <p:val>
                                            <p:strVal val="#ppt_x"/>
                                          </p:val>
                                        </p:tav>
                                      </p:tavLst>
                                    </p:anim>
                                    <p:anim calcmode="lin" valueType="num">
                                      <p:cBhvr>
                                        <p:cTn id="8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circle(in)">
                                      <p:cBhvr>
                                        <p:cTn id="87" dur="20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circle(in)">
                                      <p:cBhvr>
                                        <p:cTn id="92" dur="20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circle(in)">
                                      <p:cBhvr>
                                        <p:cTn id="97" dur="20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circle(in)">
                                      <p:cBhvr>
                                        <p:cTn id="102" dur="20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circle(in)">
                                      <p:cBhvr>
                                        <p:cTn id="107" dur="20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1000"/>
                                        <p:tgtEl>
                                          <p:spTgt spid="44"/>
                                        </p:tgtEl>
                                      </p:cBhvr>
                                    </p:animEffect>
                                    <p:anim calcmode="lin" valueType="num">
                                      <p:cBhvr>
                                        <p:cTn id="113" dur="1000" fill="hold"/>
                                        <p:tgtEl>
                                          <p:spTgt spid="44"/>
                                        </p:tgtEl>
                                        <p:attrNameLst>
                                          <p:attrName>ppt_x</p:attrName>
                                        </p:attrNameLst>
                                      </p:cBhvr>
                                      <p:tavLst>
                                        <p:tav tm="0">
                                          <p:val>
                                            <p:strVal val="#ppt_x"/>
                                          </p:val>
                                        </p:tav>
                                        <p:tav tm="100000">
                                          <p:val>
                                            <p:strVal val="#ppt_x"/>
                                          </p:val>
                                        </p:tav>
                                      </p:tavLst>
                                    </p:anim>
                                    <p:anim calcmode="lin" valueType="num">
                                      <p:cBhvr>
                                        <p:cTn id="11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9" grpId="0"/>
      <p:bldP spid="21" grpId="0"/>
      <p:bldP spid="22" grpId="0"/>
      <p:bldP spid="23" grpId="0"/>
      <p:bldP spid="31" grpId="0" animBg="1"/>
      <p:bldP spid="32" grpId="0" animBg="1"/>
      <p:bldP spid="33" grpId="0" animBg="1"/>
      <p:bldP spid="34" grpId="0" animBg="1"/>
      <p:bldP spid="35" grpId="0"/>
      <p:bldP spid="37"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Slide Title</a:t>
            </a:r>
          </a:p>
        </p:txBody>
      </p:sp>
      <p:sp>
        <p:nvSpPr>
          <p:cNvPr id="5" name="Text Placeholder 4"/>
          <p:cNvSpPr>
            <a:spLocks noGrp="1"/>
          </p:cNvSpPr>
          <p:nvPr>
            <p:ph type="body" idx="1"/>
          </p:nvPr>
        </p:nvSpPr>
        <p:spPr/>
        <p:txBody>
          <a:bodyPr/>
          <a:lstStyle/>
          <a:p>
            <a:r>
              <a:rPr lang="en-US"/>
              <a:t>Product A</a:t>
            </a:r>
            <a:endParaRPr lang="en-US" dirty="0"/>
          </a:p>
        </p:txBody>
      </p:sp>
      <p:sp>
        <p:nvSpPr>
          <p:cNvPr id="6" name="Content Placeholder 5"/>
          <p:cNvSpPr>
            <a:spLocks noGrp="1"/>
          </p:cNvSpPr>
          <p:nvPr>
            <p:ph sz="half" idx="2"/>
          </p:nvPr>
        </p:nvSpPr>
        <p:spPr/>
        <p:txBody>
          <a:bodyPr/>
          <a:lstStyle/>
          <a:p>
            <a:r>
              <a:rPr lang="en-US"/>
              <a:t>Feature 1</a:t>
            </a:r>
          </a:p>
          <a:p>
            <a:r>
              <a:rPr lang="en-US"/>
              <a:t>Feature 2</a:t>
            </a:r>
          </a:p>
          <a:p>
            <a:r>
              <a:rPr lang="en-US"/>
              <a:t>Feature 3</a:t>
            </a:r>
            <a:endParaRPr lang="en-US" dirty="0"/>
          </a:p>
        </p:txBody>
      </p:sp>
      <p:sp>
        <p:nvSpPr>
          <p:cNvPr id="7" name="Text Placeholder 6"/>
          <p:cNvSpPr>
            <a:spLocks noGrp="1"/>
          </p:cNvSpPr>
          <p:nvPr>
            <p:ph type="body" sz="quarter" idx="3"/>
          </p:nvPr>
        </p:nvSpPr>
        <p:spPr/>
        <p:txBody>
          <a:bodyPr/>
          <a:lstStyle/>
          <a:p>
            <a:r>
              <a:rPr lang="en-US"/>
              <a:t>Product B</a:t>
            </a:r>
          </a:p>
        </p:txBody>
      </p:sp>
      <p:sp>
        <p:nvSpPr>
          <p:cNvPr id="8" name="Content Placeholder 7"/>
          <p:cNvSpPr>
            <a:spLocks noGrp="1"/>
          </p:cNvSpPr>
          <p:nvPr>
            <p:ph sz="quarter" idx="4"/>
          </p:nvPr>
        </p:nvSpPr>
        <p:spPr/>
        <p:txBody>
          <a:bodyPr/>
          <a:lstStyle/>
          <a:p>
            <a:r>
              <a:rPr lang="en-US"/>
              <a:t>Feature 1</a:t>
            </a:r>
          </a:p>
          <a:p>
            <a:r>
              <a:rPr lang="en-US"/>
              <a:t>Feature 2</a:t>
            </a:r>
          </a:p>
          <a:p>
            <a:r>
              <a:rPr lang="en-US"/>
              <a:t>Feature 3</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Content Placeholder 2"/>
          <p:cNvSpPr txBox="1">
            <a:spLocks/>
          </p:cNvSpPr>
          <p:nvPr/>
        </p:nvSpPr>
        <p:spPr>
          <a:xfrm>
            <a:off x="-4482" y="6515257"/>
            <a:ext cx="9148482" cy="342743"/>
          </a:xfrm>
          <a:prstGeom prst="rect">
            <a:avLst/>
          </a:prstGeom>
          <a:solidFill>
            <a:srgbClr val="4D1516"/>
          </a:solidFill>
          <a:ln w="38100">
            <a:noFill/>
          </a:ln>
        </p:spPr>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1" kern="1200">
                <a:solidFill>
                  <a:srgbClr val="00206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fontAlgn="auto">
              <a:spcAft>
                <a:spcPts val="0"/>
              </a:spcAft>
            </a:pPr>
            <a:r>
              <a:rPr lang="ar-IQ" sz="1600" dirty="0">
                <a:solidFill>
                  <a:prstClr val="white"/>
                </a:solidFill>
              </a:rPr>
              <a:t>  القواعد الرسمية للكرة الطائرة                                                                                   أعداد : م . راندي متي أفرام</a:t>
            </a:r>
            <a:endParaRPr lang="en-US" sz="1600" dirty="0">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965683"/>
            <a:ext cx="571500" cy="549573"/>
          </a:xfrm>
          <a:prstGeom prst="rect">
            <a:avLst/>
          </a:prstGeom>
        </p:spPr>
      </p:pic>
      <p:sp>
        <p:nvSpPr>
          <p:cNvPr id="14" name="Title 1"/>
          <p:cNvSpPr txBox="1">
            <a:spLocks/>
          </p:cNvSpPr>
          <p:nvPr/>
        </p:nvSpPr>
        <p:spPr>
          <a:xfrm>
            <a:off x="6324600" y="76200"/>
            <a:ext cx="2514600" cy="769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bg1"/>
                </a:solidFill>
                <a:effectLst>
                  <a:outerShdw blurRad="50800" dist="38100" dir="2700000" algn="tl" rotWithShape="0">
                    <a:prstClr val="black">
                      <a:alpha val="40000"/>
                    </a:prstClr>
                  </a:outerShdw>
                </a:effectLst>
                <a:latin typeface="+mj-lt"/>
                <a:ea typeface="+mj-ea"/>
                <a:cs typeface="+mj-cs"/>
              </a:defRPr>
            </a:lvl1pPr>
          </a:lstStyle>
          <a:p>
            <a:pPr algn="r" rtl="1" fontAlgn="auto">
              <a:spcAft>
                <a:spcPts val="0"/>
              </a:spcAft>
            </a:pPr>
            <a:r>
              <a:rPr lang="ar-IQ" dirty="0">
                <a:cs typeface="AF_Aseer" pitchFamily="2" charset="-78"/>
              </a:rPr>
              <a:t>7 نظــــــــــــــــــام اللعب </a:t>
            </a:r>
            <a:endParaRPr lang="en-US" dirty="0">
              <a:cs typeface="AF_Aseer" pitchFamily="2" charset="-78"/>
            </a:endParaRPr>
          </a:p>
        </p:txBody>
      </p:sp>
      <p:sp>
        <p:nvSpPr>
          <p:cNvPr id="15" name="Rectangle 14"/>
          <p:cNvSpPr/>
          <p:nvPr/>
        </p:nvSpPr>
        <p:spPr>
          <a:xfrm>
            <a:off x="6858000" y="762000"/>
            <a:ext cx="1978738" cy="461665"/>
          </a:xfrm>
          <a:prstGeom prst="rect">
            <a:avLst/>
          </a:prstGeom>
        </p:spPr>
        <p:txBody>
          <a:bodyPr wrap="square">
            <a:spAutoFit/>
          </a:bodyPr>
          <a:lstStyle/>
          <a:p>
            <a:pPr algn="r" rtl="1"/>
            <a:r>
              <a:rPr lang="ar-IQ" b="1" dirty="0">
                <a:solidFill>
                  <a:schemeClr val="tx2">
                    <a:lumMod val="60000"/>
                    <a:lumOff val="40000"/>
                  </a:schemeClr>
                </a:solidFill>
              </a:rPr>
              <a:t>7.1 القرعــــــة :</a:t>
            </a:r>
            <a:endParaRPr lang="en-US" dirty="0">
              <a:solidFill>
                <a:schemeClr val="tx2">
                  <a:lumMod val="60000"/>
                  <a:lumOff val="40000"/>
                </a:schemeClr>
              </a:solidFill>
            </a:endParaRPr>
          </a:p>
        </p:txBody>
      </p:sp>
      <p:sp>
        <p:nvSpPr>
          <p:cNvPr id="19" name="Rectangle 18"/>
          <p:cNvSpPr/>
          <p:nvPr/>
        </p:nvSpPr>
        <p:spPr>
          <a:xfrm>
            <a:off x="3276600" y="1219200"/>
            <a:ext cx="5638800" cy="1015663"/>
          </a:xfrm>
          <a:prstGeom prst="rect">
            <a:avLst/>
          </a:prstGeom>
        </p:spPr>
        <p:txBody>
          <a:bodyPr wrap="square">
            <a:spAutoFit/>
          </a:bodyPr>
          <a:lstStyle/>
          <a:p>
            <a:pPr algn="r" rtl="1"/>
            <a:r>
              <a:rPr lang="ar-IQ" sz="2000" dirty="0">
                <a:solidFill>
                  <a:schemeClr val="bg1"/>
                </a:solidFill>
              </a:rPr>
              <a:t>يقوم الحكم الأول قبل المباراة بإجراء القرعة بحضور الحكم الثاني  ورئيسي الفريقين الذي يتحدد بموجبها الإرسال  وجانبي الملعب في الشوط الأول. وذلك بأستخدام قطعة معدنية ذو الوجهين.</a:t>
            </a:r>
            <a:endParaRPr lang="en-US" sz="2000" dirty="0">
              <a:solidFill>
                <a:schemeClr val="bg1"/>
              </a:solidFill>
            </a:endParaRPr>
          </a:p>
        </p:txBody>
      </p:sp>
      <p:sp>
        <p:nvSpPr>
          <p:cNvPr id="17" name="Rectangle 16"/>
          <p:cNvSpPr/>
          <p:nvPr/>
        </p:nvSpPr>
        <p:spPr>
          <a:xfrm>
            <a:off x="3276600" y="2266890"/>
            <a:ext cx="5638800" cy="400110"/>
          </a:xfrm>
          <a:prstGeom prst="rect">
            <a:avLst/>
          </a:prstGeom>
        </p:spPr>
        <p:txBody>
          <a:bodyPr wrap="square">
            <a:spAutoFit/>
          </a:bodyPr>
          <a:lstStyle/>
          <a:p>
            <a:pPr algn="r" rtl="1"/>
            <a:r>
              <a:rPr lang="ar-IQ" sz="2000" dirty="0">
                <a:solidFill>
                  <a:schemeClr val="bg1"/>
                </a:solidFill>
              </a:rPr>
              <a:t>إذا وصلت المباراة  لشوط الفاصل، فإنه يتم إجراء قرعة جديدة.</a:t>
            </a:r>
            <a:endParaRPr lang="en-US" sz="2000"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66" y="322379"/>
            <a:ext cx="3190034" cy="2116021"/>
          </a:xfrm>
          <a:prstGeom prst="rect">
            <a:avLst/>
          </a:prstGeom>
        </p:spPr>
      </p:pic>
      <p:sp>
        <p:nvSpPr>
          <p:cNvPr id="16" name="Rectangle 15"/>
          <p:cNvSpPr/>
          <p:nvPr/>
        </p:nvSpPr>
        <p:spPr>
          <a:xfrm>
            <a:off x="6652467" y="2795963"/>
            <a:ext cx="2273379" cy="461665"/>
          </a:xfrm>
          <a:prstGeom prst="rect">
            <a:avLst/>
          </a:prstGeom>
        </p:spPr>
        <p:txBody>
          <a:bodyPr wrap="none">
            <a:spAutoFit/>
          </a:bodyPr>
          <a:lstStyle/>
          <a:p>
            <a:r>
              <a:rPr lang="ar-DZ" b="1" dirty="0">
                <a:solidFill>
                  <a:srgbClr val="FFFF00"/>
                </a:solidFill>
              </a:rPr>
              <a:t>يختار الفائز بالقرعة:</a:t>
            </a:r>
            <a:endParaRPr lang="en-US" b="1" dirty="0">
              <a:solidFill>
                <a:srgbClr val="FFFF00"/>
              </a:solidFill>
            </a:endParaRPr>
          </a:p>
        </p:txBody>
      </p:sp>
      <p:sp>
        <p:nvSpPr>
          <p:cNvPr id="20" name="Rectangle 19"/>
          <p:cNvSpPr/>
          <p:nvPr/>
        </p:nvSpPr>
        <p:spPr>
          <a:xfrm>
            <a:off x="6477000" y="3340152"/>
            <a:ext cx="2476500" cy="400110"/>
          </a:xfrm>
          <a:prstGeom prst="rect">
            <a:avLst/>
          </a:prstGeom>
        </p:spPr>
        <p:txBody>
          <a:bodyPr wrap="square">
            <a:spAutoFit/>
          </a:bodyPr>
          <a:lstStyle/>
          <a:p>
            <a:pPr algn="r" rtl="1"/>
            <a:r>
              <a:rPr lang="ar-IQ" sz="2000" dirty="0">
                <a:solidFill>
                  <a:schemeClr val="bg1"/>
                </a:solidFill>
              </a:rPr>
              <a:t>الإرسال أو إستقبال الإرسال </a:t>
            </a:r>
            <a:endParaRPr lang="en-US" sz="2000" dirty="0">
              <a:solidFill>
                <a:schemeClr val="bg1"/>
              </a:solidFill>
            </a:endParaRPr>
          </a:p>
        </p:txBody>
      </p:sp>
      <p:sp>
        <p:nvSpPr>
          <p:cNvPr id="21" name="Rectangle 20"/>
          <p:cNvSpPr/>
          <p:nvPr/>
        </p:nvSpPr>
        <p:spPr>
          <a:xfrm>
            <a:off x="6324600" y="3810000"/>
            <a:ext cx="2590800" cy="400110"/>
          </a:xfrm>
          <a:prstGeom prst="rect">
            <a:avLst/>
          </a:prstGeom>
        </p:spPr>
        <p:txBody>
          <a:bodyPr wrap="square">
            <a:spAutoFit/>
          </a:bodyPr>
          <a:lstStyle/>
          <a:p>
            <a:pPr algn="r" rtl="1"/>
            <a:r>
              <a:rPr lang="ar-IQ" sz="2000" dirty="0">
                <a:solidFill>
                  <a:schemeClr val="bg1"/>
                </a:solidFill>
              </a:rPr>
              <a:t>يأخذ الخاسر الإختيار المتبقي.</a:t>
            </a:r>
            <a:endParaRPr lang="en-US" sz="2000" dirty="0">
              <a:solidFill>
                <a:schemeClr val="bg1"/>
              </a:solidFill>
            </a:endParaRPr>
          </a:p>
        </p:txBody>
      </p:sp>
      <p:sp>
        <p:nvSpPr>
          <p:cNvPr id="23" name="Rectangle 22"/>
          <p:cNvSpPr/>
          <p:nvPr/>
        </p:nvSpPr>
        <p:spPr>
          <a:xfrm>
            <a:off x="4724400" y="3333690"/>
            <a:ext cx="1866900" cy="400110"/>
          </a:xfrm>
          <a:prstGeom prst="rect">
            <a:avLst/>
          </a:prstGeom>
        </p:spPr>
        <p:txBody>
          <a:bodyPr wrap="square">
            <a:spAutoFit/>
          </a:bodyPr>
          <a:lstStyle/>
          <a:p>
            <a:pPr algn="r" rtl="1"/>
            <a:r>
              <a:rPr lang="ar-IQ" sz="2000" dirty="0">
                <a:solidFill>
                  <a:schemeClr val="bg1"/>
                </a:solidFill>
              </a:rPr>
              <a:t>أو احد جانبي الملعب</a:t>
            </a:r>
            <a:endParaRPr lang="en-US" sz="2000" dirty="0">
              <a:solidFill>
                <a:schemeClr val="bg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538" y="2594240"/>
            <a:ext cx="1562034" cy="1562034"/>
          </a:xfrm>
          <a:prstGeom prst="rect">
            <a:avLst/>
          </a:prstGeom>
        </p:spPr>
      </p:pic>
    </p:spTree>
    <p:extLst>
      <p:ext uri="{BB962C8B-B14F-4D97-AF65-F5344CB8AC3E}">
        <p14:creationId xmlns:p14="http://schemas.microsoft.com/office/powerpoint/2010/main" val="235562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Slide Title</a:t>
            </a:r>
          </a:p>
        </p:txBody>
      </p:sp>
      <p:sp>
        <p:nvSpPr>
          <p:cNvPr id="5" name="Text Placeholder 4"/>
          <p:cNvSpPr>
            <a:spLocks noGrp="1"/>
          </p:cNvSpPr>
          <p:nvPr>
            <p:ph type="body" idx="1"/>
          </p:nvPr>
        </p:nvSpPr>
        <p:spPr/>
        <p:txBody>
          <a:bodyPr/>
          <a:lstStyle/>
          <a:p>
            <a:r>
              <a:rPr lang="en-US"/>
              <a:t>Product A</a:t>
            </a:r>
            <a:endParaRPr lang="en-US" dirty="0"/>
          </a:p>
        </p:txBody>
      </p:sp>
      <p:sp>
        <p:nvSpPr>
          <p:cNvPr id="6" name="Content Placeholder 5"/>
          <p:cNvSpPr>
            <a:spLocks noGrp="1"/>
          </p:cNvSpPr>
          <p:nvPr>
            <p:ph sz="half" idx="2"/>
          </p:nvPr>
        </p:nvSpPr>
        <p:spPr/>
        <p:txBody>
          <a:bodyPr/>
          <a:lstStyle/>
          <a:p>
            <a:r>
              <a:rPr lang="en-US"/>
              <a:t>Feature 1</a:t>
            </a:r>
          </a:p>
          <a:p>
            <a:r>
              <a:rPr lang="en-US"/>
              <a:t>Feature 2</a:t>
            </a:r>
          </a:p>
          <a:p>
            <a:r>
              <a:rPr lang="en-US"/>
              <a:t>Feature 3</a:t>
            </a:r>
            <a:endParaRPr lang="en-US" dirty="0"/>
          </a:p>
        </p:txBody>
      </p:sp>
      <p:sp>
        <p:nvSpPr>
          <p:cNvPr id="7" name="Text Placeholder 6"/>
          <p:cNvSpPr>
            <a:spLocks noGrp="1"/>
          </p:cNvSpPr>
          <p:nvPr>
            <p:ph type="body" sz="quarter" idx="3"/>
          </p:nvPr>
        </p:nvSpPr>
        <p:spPr/>
        <p:txBody>
          <a:bodyPr/>
          <a:lstStyle/>
          <a:p>
            <a:r>
              <a:rPr lang="en-US"/>
              <a:t>Product B</a:t>
            </a:r>
          </a:p>
        </p:txBody>
      </p:sp>
      <p:sp>
        <p:nvSpPr>
          <p:cNvPr id="8" name="Content Placeholder 7"/>
          <p:cNvSpPr>
            <a:spLocks noGrp="1"/>
          </p:cNvSpPr>
          <p:nvPr>
            <p:ph sz="quarter" idx="4"/>
          </p:nvPr>
        </p:nvSpPr>
        <p:spPr/>
        <p:txBody>
          <a:bodyPr/>
          <a:lstStyle/>
          <a:p>
            <a:r>
              <a:rPr lang="en-US"/>
              <a:t>Feature 1</a:t>
            </a:r>
          </a:p>
          <a:p>
            <a:r>
              <a:rPr lang="en-US"/>
              <a:t>Feature 2</a:t>
            </a:r>
          </a:p>
          <a:p>
            <a:r>
              <a:rPr lang="en-US"/>
              <a:t>Feature 3</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Content Placeholder 2"/>
          <p:cNvSpPr txBox="1">
            <a:spLocks/>
          </p:cNvSpPr>
          <p:nvPr/>
        </p:nvSpPr>
        <p:spPr>
          <a:xfrm>
            <a:off x="-4482" y="6515257"/>
            <a:ext cx="9148482" cy="342743"/>
          </a:xfrm>
          <a:prstGeom prst="rect">
            <a:avLst/>
          </a:prstGeom>
          <a:solidFill>
            <a:srgbClr val="4D1516"/>
          </a:solidFill>
          <a:ln w="38100">
            <a:noFill/>
          </a:ln>
        </p:spPr>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1" kern="1200">
                <a:solidFill>
                  <a:srgbClr val="00206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fontAlgn="auto">
              <a:spcAft>
                <a:spcPts val="0"/>
              </a:spcAft>
            </a:pPr>
            <a:r>
              <a:rPr lang="ar-IQ" sz="1600" dirty="0">
                <a:solidFill>
                  <a:prstClr val="white"/>
                </a:solidFill>
              </a:rPr>
              <a:t>  القواعد الرسمية للكرة الطائرة                                                                                    م . راندي متي أفرام</a:t>
            </a:r>
            <a:endParaRPr lang="en-US" sz="1600" dirty="0">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965683"/>
            <a:ext cx="571500" cy="549573"/>
          </a:xfrm>
          <a:prstGeom prst="rect">
            <a:avLst/>
          </a:prstGeom>
        </p:spPr>
      </p:pic>
      <p:sp>
        <p:nvSpPr>
          <p:cNvPr id="14" name="Title 1"/>
          <p:cNvSpPr txBox="1">
            <a:spLocks/>
          </p:cNvSpPr>
          <p:nvPr/>
        </p:nvSpPr>
        <p:spPr>
          <a:xfrm>
            <a:off x="6324600" y="76200"/>
            <a:ext cx="2514600" cy="769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bg1"/>
                </a:solidFill>
                <a:effectLst>
                  <a:outerShdw blurRad="50800" dist="38100" dir="2700000" algn="tl" rotWithShape="0">
                    <a:prstClr val="black">
                      <a:alpha val="40000"/>
                    </a:prstClr>
                  </a:outerShdw>
                </a:effectLst>
                <a:latin typeface="+mj-lt"/>
                <a:ea typeface="+mj-ea"/>
                <a:cs typeface="+mj-cs"/>
              </a:defRPr>
            </a:lvl1pPr>
          </a:lstStyle>
          <a:p>
            <a:pPr algn="r" rtl="1" fontAlgn="auto">
              <a:spcAft>
                <a:spcPts val="0"/>
              </a:spcAft>
            </a:pPr>
            <a:r>
              <a:rPr lang="ar-IQ" dirty="0">
                <a:solidFill>
                  <a:prstClr val="white"/>
                </a:solidFill>
                <a:cs typeface="AF_Aseer" pitchFamily="2" charset="-78"/>
              </a:rPr>
              <a:t>7 نظــــــــــــــــــام اللعب </a:t>
            </a:r>
            <a:endParaRPr lang="en-US" dirty="0">
              <a:solidFill>
                <a:prstClr val="white"/>
              </a:solidFill>
              <a:cs typeface="AF_Aseer" pitchFamily="2" charset="-78"/>
            </a:endParaRPr>
          </a:p>
        </p:txBody>
      </p:sp>
      <p:sp>
        <p:nvSpPr>
          <p:cNvPr id="15" name="Rectangle 14"/>
          <p:cNvSpPr/>
          <p:nvPr/>
        </p:nvSpPr>
        <p:spPr>
          <a:xfrm>
            <a:off x="4343400" y="762000"/>
            <a:ext cx="4493338" cy="461665"/>
          </a:xfrm>
          <a:prstGeom prst="rect">
            <a:avLst/>
          </a:prstGeom>
        </p:spPr>
        <p:txBody>
          <a:bodyPr wrap="square">
            <a:spAutoFit/>
          </a:bodyPr>
          <a:lstStyle/>
          <a:p>
            <a:pPr algn="r" rtl="1"/>
            <a:r>
              <a:rPr lang="ar-IQ" b="1" dirty="0">
                <a:solidFill>
                  <a:srgbClr val="1F497D">
                    <a:lumMod val="60000"/>
                    <a:lumOff val="40000"/>
                  </a:srgbClr>
                </a:solidFill>
              </a:rPr>
              <a:t>7.3 ترتيب الدوران الأساسي للفريق:</a:t>
            </a:r>
            <a:endParaRPr lang="en-US" dirty="0">
              <a:solidFill>
                <a:srgbClr val="1F497D">
                  <a:lumMod val="60000"/>
                  <a:lumOff val="40000"/>
                </a:srgbClr>
              </a:solidFill>
            </a:endParaRPr>
          </a:p>
        </p:txBody>
      </p:sp>
      <p:sp>
        <p:nvSpPr>
          <p:cNvPr id="19" name="Rectangle 18"/>
          <p:cNvSpPr/>
          <p:nvPr/>
        </p:nvSpPr>
        <p:spPr>
          <a:xfrm>
            <a:off x="4267200" y="1219200"/>
            <a:ext cx="4724400" cy="400110"/>
          </a:xfrm>
          <a:prstGeom prst="rect">
            <a:avLst/>
          </a:prstGeom>
        </p:spPr>
        <p:txBody>
          <a:bodyPr wrap="square">
            <a:spAutoFit/>
          </a:bodyPr>
          <a:lstStyle/>
          <a:p>
            <a:pPr algn="r" rtl="1"/>
            <a:r>
              <a:rPr lang="ar-IQ" sz="2000" dirty="0">
                <a:solidFill>
                  <a:prstClr val="white"/>
                </a:solidFill>
              </a:rPr>
              <a:t> يجب أن يتواجد دائما ستة لاعبين لكل فريق في الملعب.</a:t>
            </a:r>
          </a:p>
        </p:txBody>
      </p:sp>
      <p:sp>
        <p:nvSpPr>
          <p:cNvPr id="17" name="Rectangle 16"/>
          <p:cNvSpPr/>
          <p:nvPr/>
        </p:nvSpPr>
        <p:spPr>
          <a:xfrm>
            <a:off x="3124200" y="3657600"/>
            <a:ext cx="5931219" cy="707886"/>
          </a:xfrm>
          <a:prstGeom prst="rect">
            <a:avLst/>
          </a:prstGeom>
        </p:spPr>
        <p:txBody>
          <a:bodyPr wrap="square">
            <a:spAutoFit/>
          </a:bodyPr>
          <a:lstStyle/>
          <a:p>
            <a:pPr algn="r" rtl="1"/>
            <a:r>
              <a:rPr lang="ar-IQ" sz="2000" dirty="0">
                <a:solidFill>
                  <a:prstClr val="white"/>
                </a:solidFill>
              </a:rPr>
              <a:t>اللاعبون غير المسجلين في ترتيب الدوران الأساسي للشوط هم</a:t>
            </a:r>
            <a:r>
              <a:rPr lang="en-US" sz="2000" dirty="0">
                <a:solidFill>
                  <a:prstClr val="white"/>
                </a:solidFill>
              </a:rPr>
              <a:t> </a:t>
            </a:r>
            <a:r>
              <a:rPr lang="ar-IQ" sz="2000" dirty="0">
                <a:solidFill>
                  <a:prstClr val="white"/>
                </a:solidFill>
              </a:rPr>
              <a:t>البدلاء لذلك</a:t>
            </a:r>
            <a:r>
              <a:rPr lang="en-US" sz="2000" dirty="0">
                <a:solidFill>
                  <a:prstClr val="white"/>
                </a:solidFill>
              </a:rPr>
              <a:t> </a:t>
            </a:r>
            <a:r>
              <a:rPr lang="ar-IQ" sz="2000" dirty="0">
                <a:solidFill>
                  <a:prstClr val="white"/>
                </a:solidFill>
              </a:rPr>
              <a:t>الشوط (ماعدا اللاعبان الحران).</a:t>
            </a:r>
            <a:endParaRPr lang="en-US" sz="2000" dirty="0">
              <a:solidFill>
                <a:prstClr val="white"/>
              </a:solidFill>
            </a:endParaRPr>
          </a:p>
        </p:txBody>
      </p:sp>
      <p:sp>
        <p:nvSpPr>
          <p:cNvPr id="20" name="Rectangle 19"/>
          <p:cNvSpPr/>
          <p:nvPr/>
        </p:nvSpPr>
        <p:spPr>
          <a:xfrm>
            <a:off x="3147546" y="1634634"/>
            <a:ext cx="5844054" cy="707886"/>
          </a:xfrm>
          <a:prstGeom prst="rect">
            <a:avLst/>
          </a:prstGeom>
        </p:spPr>
        <p:txBody>
          <a:bodyPr wrap="square">
            <a:spAutoFit/>
          </a:bodyPr>
          <a:lstStyle/>
          <a:p>
            <a:pPr algn="r" rtl="1"/>
            <a:r>
              <a:rPr lang="ar-IQ" sz="2000" dirty="0">
                <a:solidFill>
                  <a:prstClr val="white"/>
                </a:solidFill>
              </a:rPr>
              <a:t>يوضح الترتيب الأساسي للفريق ترتيب دوران اللاعبين في الملعب، ويجب المحافظة على هذا الترتيب طوال الشوط.</a:t>
            </a:r>
            <a:endParaRPr lang="en-US" sz="2000" dirty="0">
              <a:solidFill>
                <a:prstClr val="white"/>
              </a:solidFill>
            </a:endParaRPr>
          </a:p>
        </p:txBody>
      </p:sp>
      <p:sp>
        <p:nvSpPr>
          <p:cNvPr id="18" name="Rectangle 17"/>
          <p:cNvSpPr/>
          <p:nvPr/>
        </p:nvSpPr>
        <p:spPr>
          <a:xfrm>
            <a:off x="3182160" y="4291271"/>
            <a:ext cx="5903175" cy="707886"/>
          </a:xfrm>
          <a:prstGeom prst="rect">
            <a:avLst/>
          </a:prstGeom>
        </p:spPr>
        <p:txBody>
          <a:bodyPr wrap="square">
            <a:spAutoFit/>
          </a:bodyPr>
          <a:lstStyle/>
          <a:p>
            <a:pPr algn="r" rtl="1"/>
            <a:r>
              <a:rPr lang="ar-IQ" sz="2000" dirty="0">
                <a:solidFill>
                  <a:prstClr val="white"/>
                </a:solidFill>
              </a:rPr>
              <a:t>بمجرد تسليم ورقة ترتيب الدوران للحكم الثاني أو المسجل، لا يجوز السماح</a:t>
            </a:r>
            <a:r>
              <a:rPr lang="en-US" sz="2000" dirty="0">
                <a:solidFill>
                  <a:prstClr val="white"/>
                </a:solidFill>
              </a:rPr>
              <a:t> </a:t>
            </a:r>
            <a:r>
              <a:rPr lang="ar-IQ" sz="2000" dirty="0">
                <a:solidFill>
                  <a:prstClr val="white"/>
                </a:solidFill>
              </a:rPr>
              <a:t>بأي تغيير بدون تبديل عادي.</a:t>
            </a:r>
            <a:endParaRPr lang="en-US" sz="2000" dirty="0">
              <a:solidFill>
                <a:prstClr val="white"/>
              </a:solidFill>
            </a:endParaRPr>
          </a:p>
        </p:txBody>
      </p:sp>
      <p:sp>
        <p:nvSpPr>
          <p:cNvPr id="21" name="Rectangle 20"/>
          <p:cNvSpPr/>
          <p:nvPr/>
        </p:nvSpPr>
        <p:spPr>
          <a:xfrm>
            <a:off x="3182161" y="2366252"/>
            <a:ext cx="5809440" cy="1323439"/>
          </a:xfrm>
          <a:prstGeom prst="rect">
            <a:avLst/>
          </a:prstGeom>
        </p:spPr>
        <p:txBody>
          <a:bodyPr wrap="square">
            <a:spAutoFit/>
          </a:bodyPr>
          <a:lstStyle/>
          <a:p>
            <a:pPr algn="r" rtl="1"/>
            <a:r>
              <a:rPr lang="ar-IQ" sz="2000" dirty="0">
                <a:solidFill>
                  <a:prstClr val="white"/>
                </a:solidFill>
              </a:rPr>
              <a:t>قبل بداية كل شوط يقدم المدرب ترتيب الدوران الأساسي لفريقه على ورقة ترتيب الدوران أو عن طريق جهاز إلكتروني إذا استخدم، وتسلم هذه الورقة مستوفاة وموقعه إلى الحكم الثاني أو المسجل أو إلكترونيا مباشرة إلى المسجل اللالكتروني.</a:t>
            </a:r>
            <a:endParaRPr lang="en-US" sz="2000" dirty="0">
              <a:solidFill>
                <a:prstClr val="white"/>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399"/>
            <a:ext cx="2995146" cy="294971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1" y="3300137"/>
            <a:ext cx="3029760" cy="3045097"/>
          </a:xfrm>
          <a:prstGeom prst="rect">
            <a:avLst/>
          </a:prstGeom>
        </p:spPr>
      </p:pic>
      <p:sp>
        <p:nvSpPr>
          <p:cNvPr id="22" name="Oval 21"/>
          <p:cNvSpPr/>
          <p:nvPr/>
        </p:nvSpPr>
        <p:spPr>
          <a:xfrm>
            <a:off x="2209800" y="4419600"/>
            <a:ext cx="457200" cy="403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rgbClr val="FF0000"/>
                </a:solidFill>
              </a:rPr>
              <a:t>3</a:t>
            </a:r>
            <a:endParaRPr lang="en-US" b="1" dirty="0">
              <a:solidFill>
                <a:srgbClr val="FF0000"/>
              </a:solidFill>
            </a:endParaRPr>
          </a:p>
        </p:txBody>
      </p:sp>
      <p:sp>
        <p:nvSpPr>
          <p:cNvPr id="23" name="Oval 22"/>
          <p:cNvSpPr/>
          <p:nvPr/>
        </p:nvSpPr>
        <p:spPr>
          <a:xfrm>
            <a:off x="1371600" y="4419600"/>
            <a:ext cx="457200" cy="403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rgbClr val="FF0000"/>
                </a:solidFill>
              </a:rPr>
              <a:t>9</a:t>
            </a:r>
            <a:endParaRPr lang="en-US" b="1" dirty="0">
              <a:solidFill>
                <a:srgbClr val="FF0000"/>
              </a:solidFill>
            </a:endParaRPr>
          </a:p>
        </p:txBody>
      </p:sp>
      <p:sp>
        <p:nvSpPr>
          <p:cNvPr id="24" name="Oval 23"/>
          <p:cNvSpPr/>
          <p:nvPr/>
        </p:nvSpPr>
        <p:spPr>
          <a:xfrm>
            <a:off x="609600" y="4419600"/>
            <a:ext cx="457200" cy="403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rgbClr val="FF0000"/>
                </a:solidFill>
              </a:rPr>
              <a:t>7</a:t>
            </a:r>
            <a:endParaRPr lang="en-US" b="1" dirty="0">
              <a:solidFill>
                <a:srgbClr val="FF0000"/>
              </a:solidFill>
            </a:endParaRPr>
          </a:p>
        </p:txBody>
      </p:sp>
      <p:sp>
        <p:nvSpPr>
          <p:cNvPr id="25" name="Oval 24"/>
          <p:cNvSpPr/>
          <p:nvPr/>
        </p:nvSpPr>
        <p:spPr>
          <a:xfrm>
            <a:off x="1447800" y="5235714"/>
            <a:ext cx="457200" cy="403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rgbClr val="FF0000"/>
                </a:solidFill>
              </a:rPr>
              <a:t>2</a:t>
            </a:r>
            <a:endParaRPr lang="en-US" b="1" dirty="0">
              <a:solidFill>
                <a:srgbClr val="FF0000"/>
              </a:solidFill>
            </a:endParaRPr>
          </a:p>
        </p:txBody>
      </p:sp>
      <p:sp>
        <p:nvSpPr>
          <p:cNvPr id="26" name="Oval 25"/>
          <p:cNvSpPr/>
          <p:nvPr/>
        </p:nvSpPr>
        <p:spPr>
          <a:xfrm>
            <a:off x="2195053" y="5181600"/>
            <a:ext cx="624347" cy="4030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rgbClr val="FF0000"/>
                </a:solidFill>
              </a:rPr>
              <a:t>5</a:t>
            </a:r>
            <a:endParaRPr lang="en-US" b="1" dirty="0">
              <a:solidFill>
                <a:srgbClr val="FF0000"/>
              </a:solidFill>
            </a:endParaRPr>
          </a:p>
        </p:txBody>
      </p:sp>
      <p:sp>
        <p:nvSpPr>
          <p:cNvPr id="27" name="Oval 26"/>
          <p:cNvSpPr/>
          <p:nvPr/>
        </p:nvSpPr>
        <p:spPr>
          <a:xfrm>
            <a:off x="609600" y="5235714"/>
            <a:ext cx="457200" cy="403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rgbClr val="FF0000"/>
                </a:solidFill>
              </a:rPr>
              <a:t>8</a:t>
            </a:r>
            <a:endParaRPr lang="en-US" b="1" dirty="0">
              <a:solidFill>
                <a:srgbClr val="FF0000"/>
              </a:solidFill>
            </a:endParaRPr>
          </a:p>
        </p:txBody>
      </p:sp>
      <p:sp>
        <p:nvSpPr>
          <p:cNvPr id="28" name="Oval 27"/>
          <p:cNvSpPr/>
          <p:nvPr/>
        </p:nvSpPr>
        <p:spPr>
          <a:xfrm>
            <a:off x="2362200" y="3787914"/>
            <a:ext cx="457200" cy="4030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800" b="1" dirty="0">
                <a:solidFill>
                  <a:srgbClr val="FF0000"/>
                </a:solidFill>
              </a:rPr>
              <a:t>6</a:t>
            </a:r>
            <a:endParaRPr lang="en-US" sz="1800" b="1" dirty="0">
              <a:solidFill>
                <a:srgbClr val="FF0000"/>
              </a:solidFill>
            </a:endParaRPr>
          </a:p>
        </p:txBody>
      </p:sp>
      <p:sp>
        <p:nvSpPr>
          <p:cNvPr id="29" name="Rectangle 28"/>
          <p:cNvSpPr/>
          <p:nvPr/>
        </p:nvSpPr>
        <p:spPr>
          <a:xfrm>
            <a:off x="990600" y="3886200"/>
            <a:ext cx="1219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brazil</a:t>
            </a:r>
          </a:p>
        </p:txBody>
      </p:sp>
      <p:sp>
        <p:nvSpPr>
          <p:cNvPr id="32" name="Freeform 31"/>
          <p:cNvSpPr/>
          <p:nvPr/>
        </p:nvSpPr>
        <p:spPr>
          <a:xfrm>
            <a:off x="981635" y="5795369"/>
            <a:ext cx="1398494" cy="403725"/>
          </a:xfrm>
          <a:custGeom>
            <a:avLst/>
            <a:gdLst>
              <a:gd name="connsiteX0" fmla="*/ 174812 w 1398494"/>
              <a:gd name="connsiteY0" fmla="*/ 269255 h 403725"/>
              <a:gd name="connsiteX1" fmla="*/ 201706 w 1398494"/>
              <a:gd name="connsiteY1" fmla="*/ 121337 h 403725"/>
              <a:gd name="connsiteX2" fmla="*/ 228600 w 1398494"/>
              <a:gd name="connsiteY2" fmla="*/ 80996 h 403725"/>
              <a:gd name="connsiteX3" fmla="*/ 336177 w 1398494"/>
              <a:gd name="connsiteY3" fmla="*/ 94443 h 403725"/>
              <a:gd name="connsiteX4" fmla="*/ 349624 w 1398494"/>
              <a:gd name="connsiteY4" fmla="*/ 148231 h 403725"/>
              <a:gd name="connsiteX5" fmla="*/ 363071 w 1398494"/>
              <a:gd name="connsiteY5" fmla="*/ 188572 h 403725"/>
              <a:gd name="connsiteX6" fmla="*/ 376518 w 1398494"/>
              <a:gd name="connsiteY6" fmla="*/ 336490 h 403725"/>
              <a:gd name="connsiteX7" fmla="*/ 416859 w 1398494"/>
              <a:gd name="connsiteY7" fmla="*/ 296149 h 403725"/>
              <a:gd name="connsiteX8" fmla="*/ 443753 w 1398494"/>
              <a:gd name="connsiteY8" fmla="*/ 215466 h 403725"/>
              <a:gd name="connsiteX9" fmla="*/ 470647 w 1398494"/>
              <a:gd name="connsiteY9" fmla="*/ 175125 h 403725"/>
              <a:gd name="connsiteX10" fmla="*/ 484094 w 1398494"/>
              <a:gd name="connsiteY10" fmla="*/ 134784 h 403725"/>
              <a:gd name="connsiteX11" fmla="*/ 510989 w 1398494"/>
              <a:gd name="connsiteY11" fmla="*/ 107890 h 403725"/>
              <a:gd name="connsiteX12" fmla="*/ 524436 w 1398494"/>
              <a:gd name="connsiteY12" fmla="*/ 67549 h 403725"/>
              <a:gd name="connsiteX13" fmla="*/ 632012 w 1398494"/>
              <a:gd name="connsiteY13" fmla="*/ 121337 h 403725"/>
              <a:gd name="connsiteX14" fmla="*/ 658906 w 1398494"/>
              <a:gd name="connsiteY14" fmla="*/ 202019 h 403725"/>
              <a:gd name="connsiteX15" fmla="*/ 685800 w 1398494"/>
              <a:gd name="connsiteY15" fmla="*/ 282702 h 403725"/>
              <a:gd name="connsiteX16" fmla="*/ 699247 w 1398494"/>
              <a:gd name="connsiteY16" fmla="*/ 323043 h 403725"/>
              <a:gd name="connsiteX17" fmla="*/ 712694 w 1398494"/>
              <a:gd name="connsiteY17" fmla="*/ 403725 h 403725"/>
              <a:gd name="connsiteX18" fmla="*/ 739589 w 1398494"/>
              <a:gd name="connsiteY18" fmla="*/ 323043 h 403725"/>
              <a:gd name="connsiteX19" fmla="*/ 753036 w 1398494"/>
              <a:gd name="connsiteY19" fmla="*/ 282702 h 403725"/>
              <a:gd name="connsiteX20" fmla="*/ 779930 w 1398494"/>
              <a:gd name="connsiteY20" fmla="*/ 255807 h 403725"/>
              <a:gd name="connsiteX21" fmla="*/ 820271 w 1398494"/>
              <a:gd name="connsiteY21" fmla="*/ 175125 h 403725"/>
              <a:gd name="connsiteX22" fmla="*/ 860612 w 1398494"/>
              <a:gd name="connsiteY22" fmla="*/ 148231 h 403725"/>
              <a:gd name="connsiteX23" fmla="*/ 900953 w 1398494"/>
              <a:gd name="connsiteY23" fmla="*/ 175125 h 403725"/>
              <a:gd name="connsiteX24" fmla="*/ 954741 w 1398494"/>
              <a:gd name="connsiteY24" fmla="*/ 255807 h 403725"/>
              <a:gd name="connsiteX25" fmla="*/ 1196789 w 1398494"/>
              <a:gd name="connsiteY25" fmla="*/ 242360 h 403725"/>
              <a:gd name="connsiteX26" fmla="*/ 1277471 w 1398494"/>
              <a:gd name="connsiteY26" fmla="*/ 188572 h 403725"/>
              <a:gd name="connsiteX27" fmla="*/ 1358153 w 1398494"/>
              <a:gd name="connsiteY27" fmla="*/ 121337 h 403725"/>
              <a:gd name="connsiteX28" fmla="*/ 1398494 w 1398494"/>
              <a:gd name="connsiteY28" fmla="*/ 94443 h 403725"/>
              <a:gd name="connsiteX29" fmla="*/ 1021977 w 1398494"/>
              <a:gd name="connsiteY29" fmla="*/ 94443 h 403725"/>
              <a:gd name="connsiteX30" fmla="*/ 766483 w 1398494"/>
              <a:gd name="connsiteY30" fmla="*/ 107890 h 403725"/>
              <a:gd name="connsiteX31" fmla="*/ 699247 w 1398494"/>
              <a:gd name="connsiteY31" fmla="*/ 121337 h 403725"/>
              <a:gd name="connsiteX32" fmla="*/ 537883 w 1398494"/>
              <a:gd name="connsiteY32" fmla="*/ 161678 h 403725"/>
              <a:gd name="connsiteX33" fmla="*/ 403412 w 1398494"/>
              <a:gd name="connsiteY33" fmla="*/ 188572 h 403725"/>
              <a:gd name="connsiteX34" fmla="*/ 551330 w 1398494"/>
              <a:gd name="connsiteY34" fmla="*/ 202019 h 403725"/>
              <a:gd name="connsiteX35" fmla="*/ 376518 w 1398494"/>
              <a:gd name="connsiteY35" fmla="*/ 175125 h 403725"/>
              <a:gd name="connsiteX36" fmla="*/ 268941 w 1398494"/>
              <a:gd name="connsiteY36" fmla="*/ 161678 h 403725"/>
              <a:gd name="connsiteX37" fmla="*/ 215153 w 1398494"/>
              <a:gd name="connsiteY37" fmla="*/ 313 h 403725"/>
              <a:gd name="connsiteX38" fmla="*/ 174812 w 1398494"/>
              <a:gd name="connsiteY38" fmla="*/ 13760 h 403725"/>
              <a:gd name="connsiteX39" fmla="*/ 161365 w 1398494"/>
              <a:gd name="connsiteY39" fmla="*/ 54102 h 403725"/>
              <a:gd name="connsiteX40" fmla="*/ 0 w 1398494"/>
              <a:gd name="connsiteY40" fmla="*/ 134784 h 40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98494" h="403725">
                <a:moveTo>
                  <a:pt x="174812" y="269255"/>
                </a:moveTo>
                <a:cubicBezTo>
                  <a:pt x="179447" y="232172"/>
                  <a:pt x="180977" y="162795"/>
                  <a:pt x="201706" y="121337"/>
                </a:cubicBezTo>
                <a:cubicBezTo>
                  <a:pt x="208934" y="106882"/>
                  <a:pt x="219635" y="94443"/>
                  <a:pt x="228600" y="80996"/>
                </a:cubicBezTo>
                <a:cubicBezTo>
                  <a:pt x="264459" y="85478"/>
                  <a:pt x="304587" y="76893"/>
                  <a:pt x="336177" y="94443"/>
                </a:cubicBezTo>
                <a:cubicBezTo>
                  <a:pt x="352332" y="103418"/>
                  <a:pt x="344547" y="130461"/>
                  <a:pt x="349624" y="148231"/>
                </a:cubicBezTo>
                <a:cubicBezTo>
                  <a:pt x="353518" y="161860"/>
                  <a:pt x="358589" y="175125"/>
                  <a:pt x="363071" y="188572"/>
                </a:cubicBezTo>
                <a:cubicBezTo>
                  <a:pt x="367553" y="237878"/>
                  <a:pt x="354377" y="292207"/>
                  <a:pt x="376518" y="336490"/>
                </a:cubicBezTo>
                <a:cubicBezTo>
                  <a:pt x="385023" y="353499"/>
                  <a:pt x="407624" y="312773"/>
                  <a:pt x="416859" y="296149"/>
                </a:cubicBezTo>
                <a:cubicBezTo>
                  <a:pt x="430626" y="271367"/>
                  <a:pt x="428028" y="239054"/>
                  <a:pt x="443753" y="215466"/>
                </a:cubicBezTo>
                <a:cubicBezTo>
                  <a:pt x="452718" y="202019"/>
                  <a:pt x="463419" y="189580"/>
                  <a:pt x="470647" y="175125"/>
                </a:cubicBezTo>
                <a:cubicBezTo>
                  <a:pt x="476986" y="162447"/>
                  <a:pt x="476801" y="146938"/>
                  <a:pt x="484094" y="134784"/>
                </a:cubicBezTo>
                <a:cubicBezTo>
                  <a:pt x="490617" y="123913"/>
                  <a:pt x="502024" y="116855"/>
                  <a:pt x="510989" y="107890"/>
                </a:cubicBezTo>
                <a:cubicBezTo>
                  <a:pt x="515471" y="94443"/>
                  <a:pt x="510807" y="71443"/>
                  <a:pt x="524436" y="67549"/>
                </a:cubicBezTo>
                <a:cubicBezTo>
                  <a:pt x="582855" y="50858"/>
                  <a:pt x="612640" y="77749"/>
                  <a:pt x="632012" y="121337"/>
                </a:cubicBezTo>
                <a:cubicBezTo>
                  <a:pt x="643526" y="147242"/>
                  <a:pt x="649941" y="175125"/>
                  <a:pt x="658906" y="202019"/>
                </a:cubicBezTo>
                <a:lnTo>
                  <a:pt x="685800" y="282702"/>
                </a:lnTo>
                <a:cubicBezTo>
                  <a:pt x="690282" y="296149"/>
                  <a:pt x="696917" y="309061"/>
                  <a:pt x="699247" y="323043"/>
                </a:cubicBezTo>
                <a:lnTo>
                  <a:pt x="712694" y="403725"/>
                </a:lnTo>
                <a:lnTo>
                  <a:pt x="739589" y="323043"/>
                </a:lnTo>
                <a:cubicBezTo>
                  <a:pt x="744071" y="309596"/>
                  <a:pt x="743013" y="292725"/>
                  <a:pt x="753036" y="282702"/>
                </a:cubicBezTo>
                <a:lnTo>
                  <a:pt x="779930" y="255807"/>
                </a:lnTo>
                <a:cubicBezTo>
                  <a:pt x="790867" y="222997"/>
                  <a:pt x="794204" y="201192"/>
                  <a:pt x="820271" y="175125"/>
                </a:cubicBezTo>
                <a:cubicBezTo>
                  <a:pt x="831699" y="163697"/>
                  <a:pt x="847165" y="157196"/>
                  <a:pt x="860612" y="148231"/>
                </a:cubicBezTo>
                <a:cubicBezTo>
                  <a:pt x="874059" y="157196"/>
                  <a:pt x="890311" y="162962"/>
                  <a:pt x="900953" y="175125"/>
                </a:cubicBezTo>
                <a:cubicBezTo>
                  <a:pt x="922238" y="199450"/>
                  <a:pt x="954741" y="255807"/>
                  <a:pt x="954741" y="255807"/>
                </a:cubicBezTo>
                <a:cubicBezTo>
                  <a:pt x="1035424" y="251325"/>
                  <a:pt x="1117680" y="258841"/>
                  <a:pt x="1196789" y="242360"/>
                </a:cubicBezTo>
                <a:cubicBezTo>
                  <a:pt x="1228432" y="235768"/>
                  <a:pt x="1250577" y="206501"/>
                  <a:pt x="1277471" y="188572"/>
                </a:cubicBezTo>
                <a:cubicBezTo>
                  <a:pt x="1377630" y="121799"/>
                  <a:pt x="1254615" y="207618"/>
                  <a:pt x="1358153" y="121337"/>
                </a:cubicBezTo>
                <a:cubicBezTo>
                  <a:pt x="1370568" y="110991"/>
                  <a:pt x="1385047" y="103408"/>
                  <a:pt x="1398494" y="94443"/>
                </a:cubicBezTo>
                <a:cubicBezTo>
                  <a:pt x="1252397" y="45744"/>
                  <a:pt x="1367271" y="78748"/>
                  <a:pt x="1021977" y="94443"/>
                </a:cubicBezTo>
                <a:lnTo>
                  <a:pt x="766483" y="107890"/>
                </a:lnTo>
                <a:cubicBezTo>
                  <a:pt x="744071" y="112372"/>
                  <a:pt x="721495" y="116102"/>
                  <a:pt x="699247" y="121337"/>
                </a:cubicBezTo>
                <a:cubicBezTo>
                  <a:pt x="645277" y="134036"/>
                  <a:pt x="592250" y="150805"/>
                  <a:pt x="537883" y="161678"/>
                </a:cubicBezTo>
                <a:cubicBezTo>
                  <a:pt x="493059" y="170643"/>
                  <a:pt x="448447" y="180740"/>
                  <a:pt x="403412" y="188572"/>
                </a:cubicBezTo>
                <a:cubicBezTo>
                  <a:pt x="164855" y="230060"/>
                  <a:pt x="91762" y="221168"/>
                  <a:pt x="551330" y="202019"/>
                </a:cubicBezTo>
                <a:cubicBezTo>
                  <a:pt x="683009" y="169099"/>
                  <a:pt x="607714" y="193621"/>
                  <a:pt x="376518" y="175125"/>
                </a:cubicBezTo>
                <a:cubicBezTo>
                  <a:pt x="340495" y="172243"/>
                  <a:pt x="304800" y="166160"/>
                  <a:pt x="268941" y="161678"/>
                </a:cubicBezTo>
                <a:cubicBezTo>
                  <a:pt x="264916" y="121424"/>
                  <a:pt x="289019" y="12624"/>
                  <a:pt x="215153" y="313"/>
                </a:cubicBezTo>
                <a:cubicBezTo>
                  <a:pt x="201171" y="-2017"/>
                  <a:pt x="188259" y="9278"/>
                  <a:pt x="174812" y="13760"/>
                </a:cubicBezTo>
                <a:cubicBezTo>
                  <a:pt x="170330" y="27207"/>
                  <a:pt x="164440" y="40265"/>
                  <a:pt x="161365" y="54102"/>
                </a:cubicBezTo>
                <a:cubicBezTo>
                  <a:pt x="132628" y="183419"/>
                  <a:pt x="188175" y="134784"/>
                  <a:pt x="0" y="134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4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fade">
                                      <p:cBhvr>
                                        <p:cTn id="51" dur="1000"/>
                                        <p:tgtEl>
                                          <p:spTgt spid="23">
                                            <p:txEl>
                                              <p:pRg st="0" end="0"/>
                                            </p:txEl>
                                          </p:spTgt>
                                        </p:tgtEl>
                                      </p:cBhvr>
                                    </p:animEffect>
                                    <p:anim calcmode="lin" valueType="num">
                                      <p:cBhvr>
                                        <p:cTn id="5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fade">
                                      <p:cBhvr>
                                        <p:cTn id="58" dur="1000"/>
                                        <p:tgtEl>
                                          <p:spTgt spid="24">
                                            <p:txEl>
                                              <p:pRg st="0" end="0"/>
                                            </p:txEl>
                                          </p:spTgt>
                                        </p:tgtEl>
                                      </p:cBhvr>
                                    </p:animEffect>
                                    <p:anim calcmode="lin" valueType="num">
                                      <p:cBhvr>
                                        <p:cTn id="5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Effect transition="in" filter="fade">
                                      <p:cBhvr>
                                        <p:cTn id="65" dur="1000"/>
                                        <p:tgtEl>
                                          <p:spTgt spid="27">
                                            <p:txEl>
                                              <p:pRg st="0" end="0"/>
                                            </p:txEl>
                                          </p:spTgt>
                                        </p:tgtEl>
                                      </p:cBhvr>
                                    </p:animEffect>
                                    <p:anim calcmode="lin" valueType="num">
                                      <p:cBhvr>
                                        <p:cTn id="66"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Effect transition="in" filter="fade">
                                      <p:cBhvr>
                                        <p:cTn id="72" dur="1000"/>
                                        <p:tgtEl>
                                          <p:spTgt spid="25">
                                            <p:txEl>
                                              <p:pRg st="0" end="0"/>
                                            </p:txEl>
                                          </p:spTgt>
                                        </p:tgtEl>
                                      </p:cBhvr>
                                    </p:animEffect>
                                    <p:anim calcmode="lin" valueType="num">
                                      <p:cBhvr>
                                        <p:cTn id="73"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8">
                                            <p:txEl>
                                              <p:pRg st="0" end="0"/>
                                            </p:txEl>
                                          </p:spTgt>
                                        </p:tgtEl>
                                        <p:attrNameLst>
                                          <p:attrName>style.visibility</p:attrName>
                                        </p:attrNameLst>
                                      </p:cBhvr>
                                      <p:to>
                                        <p:strVal val="visible"/>
                                      </p:to>
                                    </p:set>
                                    <p:animEffect transition="in" filter="fade">
                                      <p:cBhvr>
                                        <p:cTn id="79" dur="1000"/>
                                        <p:tgtEl>
                                          <p:spTgt spid="28">
                                            <p:txEl>
                                              <p:pRg st="0" end="0"/>
                                            </p:txEl>
                                          </p:spTgt>
                                        </p:tgtEl>
                                      </p:cBhvr>
                                    </p:animEffect>
                                    <p:anim calcmode="lin" valueType="num">
                                      <p:cBhvr>
                                        <p:cTn id="80"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circle(in)">
                                      <p:cBhvr>
                                        <p:cTn id="93" dur="20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p:bldP spid="20" grpId="0"/>
      <p:bldP spid="18" grpId="0"/>
      <p:bldP spid="21" grpId="0"/>
      <p:bldP spid="22" grpId="0" animBg="1"/>
      <p:bldP spid="26" grpId="0"/>
      <p:bldP spid="29" grpId="0"/>
      <p:bldP spid="32" grpId="0" animBg="1"/>
    </p:bldLst>
  </p:timing>
</p:sld>
</file>

<file path=ppt/theme/theme1.xml><?xml version="1.0" encoding="utf-8"?>
<a:theme xmlns:a="http://schemas.openxmlformats.org/drawingml/2006/main" name="powerpoint-template-24">
  <a:themeElements>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2583C0"/>
        </a:lt2>
        <a:accent1>
          <a:srgbClr val="35AEE3"/>
        </a:accent1>
        <a:accent2>
          <a:srgbClr val="FCB13C"/>
        </a:accent2>
        <a:accent3>
          <a:srgbClr val="FFFFFF"/>
        </a:accent3>
        <a:accent4>
          <a:srgbClr val="404040"/>
        </a:accent4>
        <a:accent5>
          <a:srgbClr val="AED3EF"/>
        </a:accent5>
        <a:accent6>
          <a:srgbClr val="E4A035"/>
        </a:accent6>
        <a:hlink>
          <a:srgbClr val="F15F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2583C0"/>
        </a:lt2>
        <a:accent1>
          <a:srgbClr val="2994CC"/>
        </a:accent1>
        <a:accent2>
          <a:srgbClr val="2E9FD7"/>
        </a:accent2>
        <a:accent3>
          <a:srgbClr val="FFFFFF"/>
        </a:accent3>
        <a:accent4>
          <a:srgbClr val="404040"/>
        </a:accent4>
        <a:accent5>
          <a:srgbClr val="ACC8E2"/>
        </a:accent5>
        <a:accent6>
          <a:srgbClr val="2990C3"/>
        </a:accent6>
        <a:hlink>
          <a:srgbClr val="35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F15F23"/>
        </a:lt2>
        <a:accent1>
          <a:srgbClr val="F47D2B"/>
        </a:accent1>
        <a:accent2>
          <a:srgbClr val="F69230"/>
        </a:accent2>
        <a:accent3>
          <a:srgbClr val="FFFFFF"/>
        </a:accent3>
        <a:accent4>
          <a:srgbClr val="404040"/>
        </a:accent4>
        <a:accent5>
          <a:srgbClr val="F8BFAC"/>
        </a:accent5>
        <a:accent6>
          <a:srgbClr val="DF842A"/>
        </a:accent6>
        <a:hlink>
          <a:srgbClr val="FCB13C"/>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6227</TotalTime>
  <Words>1283</Words>
  <Application>Microsoft Office PowerPoint</Application>
  <PresentationFormat>On-screen Show (4:3)</PresentationFormat>
  <Paragraphs>157</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Microsoft Sans Serif</vt:lpstr>
      <vt:lpstr>SimplifiedArabic</vt:lpstr>
      <vt:lpstr>SimplifiedArabic,Bold</vt:lpstr>
      <vt:lpstr>powerpoint-template-24</vt:lpstr>
      <vt:lpstr>6_Office Theme</vt:lpstr>
      <vt:lpstr>الفصل الثاني : الفــــــريق</vt:lpstr>
      <vt:lpstr>الفصل الثاني : الفــــــريق</vt:lpstr>
      <vt:lpstr>الفصل الثاني : الفــــــريق</vt:lpstr>
      <vt:lpstr>الفصل الثاني : الفــــــريق</vt:lpstr>
      <vt:lpstr> 5: قادة الفــــــريق</vt:lpstr>
      <vt:lpstr>Slide Title</vt:lpstr>
      <vt:lpstr>Slide Title</vt:lpstr>
      <vt:lpstr>Slide Title</vt:lpstr>
      <vt:lpstr>Slide Title</vt:lpstr>
      <vt:lpstr>Slide 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حكومة أقليم كوردستان – العراق وزارة التعليم العالي والبحث العلمي جامعة صلاح الدين / اربيل كلية التربية البدنية والعلوم الرياضة قسم الدراسات العليا</dc:title>
  <dc:creator>Randy</dc:creator>
  <cp:lastModifiedBy>BEST TECH</cp:lastModifiedBy>
  <cp:revision>130</cp:revision>
  <dcterms:created xsi:type="dcterms:W3CDTF">2020-12-16T16:40:50Z</dcterms:created>
  <dcterms:modified xsi:type="dcterms:W3CDTF">2022-06-06T13:49:26Z</dcterms:modified>
</cp:coreProperties>
</file>