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7"/>
  </p:notesMasterIdLst>
  <p:sldIdLst>
    <p:sldId id="321" r:id="rId2"/>
    <p:sldId id="311" r:id="rId3"/>
    <p:sldId id="322" r:id="rId4"/>
    <p:sldId id="323" r:id="rId5"/>
    <p:sldId id="325" r:id="rId6"/>
    <p:sldId id="324" r:id="rId7"/>
    <p:sldId id="326" r:id="rId8"/>
    <p:sldId id="327" r:id="rId9"/>
    <p:sldId id="328" r:id="rId10"/>
    <p:sldId id="329" r:id="rId11"/>
    <p:sldId id="330" r:id="rId12"/>
    <p:sldId id="331" r:id="rId13"/>
    <p:sldId id="332" r:id="rId14"/>
    <p:sldId id="333" r:id="rId15"/>
    <p:sldId id="32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0000"/>
    <a:srgbClr val="00FF00"/>
    <a:srgbClr val="800000"/>
    <a:srgbClr val="E4E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343" autoAdjust="0"/>
  </p:normalViewPr>
  <p:slideViewPr>
    <p:cSldViewPr>
      <p:cViewPr varScale="1">
        <p:scale>
          <a:sx n="70" d="100"/>
          <a:sy n="70" d="100"/>
        </p:scale>
        <p:origin x="1404" y="6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 /><Relationship Id="rId1" Type="http://schemas.openxmlformats.org/officeDocument/2006/relationships/themeOverride" Target="../theme/themeOverride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u="none" strike="noStrike" baseline="0"/>
              <a:t>Sensory evaluation of crunchy chicken</a:t>
            </a:r>
            <a:endParaRPr lang="en-US" sz="1800" b="1" i="0" baseline="0"/>
          </a:p>
        </c:rich>
      </c:tx>
      <c:overlay val="0"/>
    </c:title>
    <c:autoTitleDeleted val="0"/>
    <c:plotArea>
      <c:layout/>
      <c:barChart>
        <c:barDir val="col"/>
        <c:grouping val="clustered"/>
        <c:varyColors val="0"/>
        <c:ser>
          <c:idx val="0"/>
          <c:order val="0"/>
          <c:tx>
            <c:v>control crumble</c:v>
          </c:tx>
          <c:invertIfNegative val="0"/>
          <c:cat>
            <c:strRef>
              <c:f>Sheet1!$M$8:$R$8</c:f>
              <c:strCache>
                <c:ptCount val="6"/>
                <c:pt idx="0">
                  <c:v>color</c:v>
                </c:pt>
                <c:pt idx="1">
                  <c:v>Juiciness</c:v>
                </c:pt>
                <c:pt idx="2">
                  <c:v>Odor </c:v>
                </c:pt>
                <c:pt idx="3">
                  <c:v>Taste  flavor</c:v>
                </c:pt>
                <c:pt idx="4">
                  <c:v>Texture</c:v>
                </c:pt>
                <c:pt idx="5">
                  <c:v>Overall acceptance</c:v>
                </c:pt>
              </c:strCache>
            </c:strRef>
          </c:cat>
          <c:val>
            <c:numRef>
              <c:f>Sheet1!$M$9:$R$9</c:f>
              <c:numCache>
                <c:formatCode>General</c:formatCode>
                <c:ptCount val="6"/>
                <c:pt idx="0">
                  <c:v>6</c:v>
                </c:pt>
                <c:pt idx="1">
                  <c:v>5.6</c:v>
                </c:pt>
                <c:pt idx="2">
                  <c:v>5.5</c:v>
                </c:pt>
                <c:pt idx="3">
                  <c:v>6.1</c:v>
                </c:pt>
                <c:pt idx="4">
                  <c:v>5.0999999999999996</c:v>
                </c:pt>
                <c:pt idx="5">
                  <c:v>6</c:v>
                </c:pt>
              </c:numCache>
            </c:numRef>
          </c:val>
          <c:extLst>
            <c:ext xmlns:c16="http://schemas.microsoft.com/office/drawing/2014/chart" uri="{C3380CC4-5D6E-409C-BE32-E72D297353CC}">
              <c16:uniqueId val="{00000000-A613-4065-930F-14FFBE48632C}"/>
            </c:ext>
          </c:extLst>
        </c:ser>
        <c:ser>
          <c:idx val="1"/>
          <c:order val="1"/>
          <c:tx>
            <c:v>oat crumble</c:v>
          </c:tx>
          <c:invertIfNegative val="0"/>
          <c:cat>
            <c:strRef>
              <c:f>Sheet1!$M$8:$R$8</c:f>
              <c:strCache>
                <c:ptCount val="6"/>
                <c:pt idx="0">
                  <c:v>color</c:v>
                </c:pt>
                <c:pt idx="1">
                  <c:v>Juiciness</c:v>
                </c:pt>
                <c:pt idx="2">
                  <c:v>Odor </c:v>
                </c:pt>
                <c:pt idx="3">
                  <c:v>Taste  flavor</c:v>
                </c:pt>
                <c:pt idx="4">
                  <c:v>Texture</c:v>
                </c:pt>
                <c:pt idx="5">
                  <c:v>Overall acceptance</c:v>
                </c:pt>
              </c:strCache>
            </c:strRef>
          </c:cat>
          <c:val>
            <c:numRef>
              <c:f>Sheet1!$M$10:$R$10</c:f>
              <c:numCache>
                <c:formatCode>General</c:formatCode>
                <c:ptCount val="6"/>
                <c:pt idx="0">
                  <c:v>6.8</c:v>
                </c:pt>
                <c:pt idx="1">
                  <c:v>6</c:v>
                </c:pt>
                <c:pt idx="2">
                  <c:v>6</c:v>
                </c:pt>
                <c:pt idx="3">
                  <c:v>6.1</c:v>
                </c:pt>
                <c:pt idx="4">
                  <c:v>6.5</c:v>
                </c:pt>
                <c:pt idx="5">
                  <c:v>5.0999999999999996</c:v>
                </c:pt>
              </c:numCache>
            </c:numRef>
          </c:val>
          <c:extLst>
            <c:ext xmlns:c16="http://schemas.microsoft.com/office/drawing/2014/chart" uri="{C3380CC4-5D6E-409C-BE32-E72D297353CC}">
              <c16:uniqueId val="{00000001-A613-4065-930F-14FFBE48632C}"/>
            </c:ext>
          </c:extLst>
        </c:ser>
        <c:dLbls>
          <c:showLegendKey val="0"/>
          <c:showVal val="0"/>
          <c:showCatName val="0"/>
          <c:showSerName val="0"/>
          <c:showPercent val="0"/>
          <c:showBubbleSize val="0"/>
        </c:dLbls>
        <c:gapWidth val="150"/>
        <c:axId val="94914816"/>
        <c:axId val="102494208"/>
      </c:barChart>
      <c:catAx>
        <c:axId val="94914816"/>
        <c:scaling>
          <c:orientation val="minMax"/>
        </c:scaling>
        <c:delete val="0"/>
        <c:axPos val="b"/>
        <c:numFmt formatCode="General" sourceLinked="1"/>
        <c:majorTickMark val="none"/>
        <c:minorTickMark val="none"/>
        <c:tickLblPos val="nextTo"/>
        <c:crossAx val="102494208"/>
        <c:crosses val="autoZero"/>
        <c:auto val="1"/>
        <c:lblAlgn val="ctr"/>
        <c:lblOffset val="100"/>
        <c:noMultiLvlLbl val="0"/>
      </c:catAx>
      <c:valAx>
        <c:axId val="102494208"/>
        <c:scaling>
          <c:orientation val="minMax"/>
        </c:scaling>
        <c:delete val="0"/>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u="none" strike="noStrike" baseline="0"/>
                  <a:t>nine-points system   </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u="none" strike="noStrike" baseline="0"/>
                  <a:t>1–extremely unacceptable</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u="none" strike="noStrike" baseline="0"/>
                  <a:t>,9  extremely  acceptable</a:t>
                </a:r>
                <a:endParaRPr lang="en-US" sz="1050" b="1" i="0" kern="1200" baseline="0">
                  <a:solidFill>
                    <a:srgbClr val="000000"/>
                  </a:solidFill>
                </a:endParaRPr>
              </a:p>
            </c:rich>
          </c:tx>
          <c:layout>
            <c:manualLayout>
              <c:xMode val="edge"/>
              <c:yMode val="edge"/>
              <c:x val="4.2925510814007937E-2"/>
              <c:y val="0.1901738845144357"/>
            </c:manualLayout>
          </c:layout>
          <c:overlay val="0"/>
        </c:title>
        <c:numFmt formatCode="General" sourceLinked="1"/>
        <c:majorTickMark val="none"/>
        <c:minorTickMark val="none"/>
        <c:tickLblPos val="nextTo"/>
        <c:crossAx val="9491481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CF470-6215-4A84-A560-6599FCFE44BA}" type="datetimeFigureOut">
              <a:rPr lang="en-US" smtClean="0"/>
              <a:pPr/>
              <a:t>5/31/2023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98ADB-BB83-445D-8CB8-8C59A81DB527}" type="slidenum">
              <a:rPr lang="en-GB" smtClean="0"/>
              <a:pPr/>
              <a:t>‹#›</a:t>
            </a:fld>
            <a:endParaRPr lang="en-GB"/>
          </a:p>
        </p:txBody>
      </p:sp>
    </p:spTree>
    <p:extLst>
      <p:ext uri="{BB962C8B-B14F-4D97-AF65-F5344CB8AC3E}">
        <p14:creationId xmlns:p14="http://schemas.microsoft.com/office/powerpoint/2010/main" val="318281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C8498ADB-BB83-445D-8CB8-8C59A81DB527}" type="slidenum">
              <a:rPr lang="en-GB" smtClean="0"/>
              <a:pPr/>
              <a:t>1</a:t>
            </a:fld>
            <a:endParaRPr lang="en-GB"/>
          </a:p>
        </p:txBody>
      </p:sp>
    </p:spTree>
    <p:extLst>
      <p:ext uri="{BB962C8B-B14F-4D97-AF65-F5344CB8AC3E}">
        <p14:creationId xmlns:p14="http://schemas.microsoft.com/office/powerpoint/2010/main" val="3140374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4.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13259" y="1300786"/>
            <a:ext cx="6517482" cy="2509213"/>
          </a:xfrm>
        </p:spPr>
        <p:txBody>
          <a:bodyPr anchor="b">
            <a:normAutofit/>
          </a:bodyPr>
          <a:lstStyle>
            <a:lvl1pPr algn="ctr">
              <a:defRPr sz="4800" cap="none">
                <a:latin typeface="Narkisim" pitchFamily="34" charset="-79"/>
              </a:defRPr>
            </a:lvl1pPr>
          </a:lstStyle>
          <a:p>
            <a:r>
              <a:rPr lang="en-US" dirty="0"/>
              <a:t>Click To Edit Master Title Style</a:t>
            </a:r>
          </a:p>
        </p:txBody>
      </p:sp>
      <p:sp>
        <p:nvSpPr>
          <p:cNvPr id="3" name="Subtitle 2"/>
          <p:cNvSpPr>
            <a:spLocks noGrp="1"/>
          </p:cNvSpPr>
          <p:nvPr>
            <p:ph type="subTitle" idx="1" hasCustomPrompt="1"/>
          </p:nvPr>
        </p:nvSpPr>
        <p:spPr>
          <a:xfrm>
            <a:off x="1313259" y="3886201"/>
            <a:ext cx="6517482" cy="1371599"/>
          </a:xfrm>
        </p:spPr>
        <p:txBody>
          <a:bodyPr>
            <a:normAutofit/>
          </a:bodyPr>
          <a:lstStyle>
            <a:lvl1pPr marL="0" indent="0" algn="ctr">
              <a:buNone/>
              <a:defRPr sz="2200" cap="none">
                <a:solidFill>
                  <a:schemeClr val="bg1">
                    <a:lumMod val="50000"/>
                  </a:schemeClr>
                </a:solidFill>
                <a:latin typeface="Narkisim"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2" name="Picture 11"/>
          <p:cNvPicPr/>
          <p:nvPr userDrawn="1"/>
        </p:nvPicPr>
        <p:blipFill>
          <a:blip r:embed="rId3">
            <a:extLst>
              <a:ext uri="{28A0092B-C50C-407E-A947-70E740481C1C}">
                <a14:useLocalDpi xmlns:a14="http://schemas.microsoft.com/office/drawing/2010/main" val="0"/>
              </a:ext>
            </a:extLst>
          </a:blip>
          <a:stretch>
            <a:fillRect/>
          </a:stretch>
        </p:blipFill>
        <p:spPr>
          <a:xfrm>
            <a:off x="51480" y="93585"/>
            <a:ext cx="1280160" cy="1280160"/>
          </a:xfrm>
          <a:prstGeom prst="rect">
            <a:avLst/>
          </a:prstGeom>
        </p:spPr>
      </p:pic>
    </p:spTree>
    <p:extLst>
      <p:ext uri="{BB962C8B-B14F-4D97-AF65-F5344CB8AC3E}">
        <p14:creationId xmlns:p14="http://schemas.microsoft.com/office/powerpoint/2010/main" val="40612932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948235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326537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67349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20912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289658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406247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817743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04589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1263926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67544" y="836712"/>
            <a:ext cx="8280920" cy="792088"/>
          </a:xfrm>
        </p:spPr>
        <p:txBody>
          <a:bodyPr/>
          <a:lstStyle>
            <a:lvl1pPr rtl="1">
              <a:defRPr cap="none">
                <a:latin typeface="Unikurd Jino" pitchFamily="34" charset="-78"/>
                <a:cs typeface="Unikurd Jino" pitchFamily="34" charset="-78"/>
              </a:defRPr>
            </a:lvl1pPr>
          </a:lstStyle>
          <a:p>
            <a:r>
              <a:rPr lang="en-US" dirty="0"/>
              <a:t>Click To Edit Master Title Style</a:t>
            </a:r>
          </a:p>
        </p:txBody>
      </p:sp>
      <p:sp>
        <p:nvSpPr>
          <p:cNvPr id="12" name="Content Placeholder 2"/>
          <p:cNvSpPr>
            <a:spLocks noGrp="1"/>
          </p:cNvSpPr>
          <p:nvPr>
            <p:ph sz="quarter" idx="13" hasCustomPrompt="1"/>
          </p:nvPr>
        </p:nvSpPr>
        <p:spPr>
          <a:xfrm>
            <a:off x="467544" y="1700807"/>
            <a:ext cx="8280920" cy="4752529"/>
          </a:xfrm>
        </p:spPr>
        <p:txBody>
          <a:bodyPr/>
          <a:lstStyle>
            <a:lvl1pPr algn="just" rtl="1">
              <a:defRPr cap="none">
                <a:latin typeface="Noto Naskh Arabic UI" pitchFamily="34" charset="-78"/>
                <a:cs typeface="Noto Naskh Arabic UI" pitchFamily="34" charset="-78"/>
              </a:defRPr>
            </a:lvl1pPr>
            <a:lvl2pPr algn="just" rtl="1">
              <a:defRPr cap="none">
                <a:latin typeface="Noto Naskh Arabic UI" pitchFamily="34" charset="-78"/>
                <a:cs typeface="Noto Naskh Arabic UI" pitchFamily="34" charset="-78"/>
              </a:defRPr>
            </a:lvl2pPr>
            <a:lvl3pPr algn="just" rtl="1">
              <a:defRPr cap="none">
                <a:latin typeface="Noto Naskh Arabic UI" pitchFamily="34" charset="-78"/>
                <a:cs typeface="Noto Naskh Arabic UI" pitchFamily="34" charset="-78"/>
              </a:defRPr>
            </a:lvl3pPr>
            <a:lvl4pPr algn="just" rtl="1">
              <a:defRPr cap="none">
                <a:latin typeface="Noto Naskh Arabic UI" pitchFamily="34" charset="-78"/>
                <a:cs typeface="Noto Naskh Arabic UI" pitchFamily="34" charset="-78"/>
              </a:defRPr>
            </a:lvl4pPr>
            <a:lvl5pPr algn="just" rtl="1">
              <a:defRPr cap="none">
                <a:latin typeface="Noto Naskh Arabic UI" pitchFamily="34" charset="-78"/>
                <a:cs typeface="Noto Naskh Arabic UI" pitchFamily="34"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1" name="Picture 10"/>
          <p:cNvPicPr/>
          <p:nvPr userDrawn="1"/>
        </p:nvPicPr>
        <p:blipFill>
          <a:blip r:embed="rId4">
            <a:extLst>
              <a:ext uri="{28A0092B-C50C-407E-A947-70E740481C1C}">
                <a14:useLocalDpi xmlns:a14="http://schemas.microsoft.com/office/drawing/2010/main" val="0"/>
              </a:ext>
            </a:extLst>
          </a:blip>
          <a:stretch>
            <a:fillRect/>
          </a:stretch>
        </p:blipFill>
        <p:spPr>
          <a:xfrm>
            <a:off x="51480" y="44624"/>
            <a:ext cx="992128" cy="992128"/>
          </a:xfrm>
          <a:prstGeom prst="rect">
            <a:avLst/>
          </a:prstGeom>
        </p:spPr>
      </p:pic>
    </p:spTree>
    <p:extLst>
      <p:ext uri="{BB962C8B-B14F-4D97-AF65-F5344CB8AC3E}">
        <p14:creationId xmlns:p14="http://schemas.microsoft.com/office/powerpoint/2010/main" val="7167999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331785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563700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59204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014137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668594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89816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481027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980728"/>
            <a:ext cx="7773338" cy="1233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5/31/2023</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38811593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just"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just"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just"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just"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just"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700808"/>
            <a:ext cx="7560840" cy="1677143"/>
          </a:xfrm>
        </p:spPr>
        <p:txBody>
          <a:bodyPr>
            <a:normAutofit/>
          </a:bodyPr>
          <a:lstStyle/>
          <a:p>
            <a:r>
              <a:rPr lang="en-US" sz="4400" dirty="0">
                <a:solidFill>
                  <a:schemeClr val="tx1"/>
                </a:solidFill>
                <a:latin typeface="Unikurd Jino" pitchFamily="34" charset="-78"/>
                <a:cs typeface="Unikurd Jino" pitchFamily="34" charset="-78"/>
              </a:rPr>
              <a:t>Producing Crunchy Chicken by Using Oats</a:t>
            </a:r>
            <a:endParaRPr lang="ar-IQ" sz="4400" dirty="0">
              <a:solidFill>
                <a:schemeClr val="tx1"/>
              </a:solidFill>
              <a:latin typeface="Unikurd Jino" pitchFamily="34" charset="-78"/>
              <a:cs typeface="Unikurd Jino" pitchFamily="34" charset="-78"/>
            </a:endParaRPr>
          </a:p>
        </p:txBody>
      </p:sp>
      <p:sp>
        <p:nvSpPr>
          <p:cNvPr id="3" name="Subtitle 2"/>
          <p:cNvSpPr>
            <a:spLocks noGrp="1"/>
          </p:cNvSpPr>
          <p:nvPr>
            <p:ph type="subTitle" idx="1"/>
          </p:nvPr>
        </p:nvSpPr>
        <p:spPr>
          <a:xfrm>
            <a:off x="827584" y="3756000"/>
            <a:ext cx="7848872" cy="1905248"/>
          </a:xfrm>
        </p:spPr>
        <p:txBody>
          <a:bodyPr>
            <a:noAutofit/>
          </a:bodyPr>
          <a:lstStyle/>
          <a:p>
            <a:pPr>
              <a:lnSpc>
                <a:spcPct val="100000"/>
              </a:lnSpc>
            </a:pPr>
            <a:r>
              <a:rPr lang="en-US" sz="1600" b="1" dirty="0" err="1">
                <a:solidFill>
                  <a:schemeClr val="tx1"/>
                </a:solidFill>
                <a:latin typeface="Noto Naskh Arabic UI" pitchFamily="34" charset="-78"/>
                <a:cs typeface="Noto Naskh Arabic UI" pitchFamily="34" charset="-78"/>
              </a:rPr>
              <a:t>Salahaddin</a:t>
            </a:r>
            <a:r>
              <a:rPr lang="en-US" sz="1600" b="1" dirty="0">
                <a:solidFill>
                  <a:schemeClr val="tx1"/>
                </a:solidFill>
                <a:latin typeface="Noto Naskh Arabic UI" pitchFamily="34" charset="-78"/>
                <a:cs typeface="Noto Naskh Arabic UI" pitchFamily="34" charset="-78"/>
              </a:rPr>
              <a:t> University-Erbil</a:t>
            </a:r>
          </a:p>
          <a:p>
            <a:pPr>
              <a:lnSpc>
                <a:spcPct val="100000"/>
              </a:lnSpc>
            </a:pPr>
            <a:r>
              <a:rPr lang="en-US" sz="1600" b="1" dirty="0">
                <a:solidFill>
                  <a:schemeClr val="tx1"/>
                </a:solidFill>
                <a:latin typeface="Noto Naskh Arabic UI" pitchFamily="34" charset="-78"/>
                <a:cs typeface="Noto Naskh Arabic UI" pitchFamily="34" charset="-78"/>
              </a:rPr>
              <a:t>College of Agricultural Engineering Sciences    	</a:t>
            </a:r>
          </a:p>
          <a:p>
            <a:pPr>
              <a:lnSpc>
                <a:spcPct val="100000"/>
              </a:lnSpc>
            </a:pPr>
            <a:r>
              <a:rPr lang="en-US" sz="1600" b="1" dirty="0">
                <a:solidFill>
                  <a:schemeClr val="tx1"/>
                </a:solidFill>
                <a:latin typeface="Noto Naskh Arabic UI" pitchFamily="34" charset="-78"/>
                <a:cs typeface="Noto Naskh Arabic UI" pitchFamily="34" charset="-78"/>
              </a:rPr>
              <a:t>Department of Food Technology</a:t>
            </a:r>
          </a:p>
          <a:p>
            <a:pPr>
              <a:lnSpc>
                <a:spcPct val="100000"/>
              </a:lnSpc>
            </a:pPr>
            <a:r>
              <a:rPr lang="en-US" sz="1600" b="1" dirty="0">
                <a:solidFill>
                  <a:schemeClr val="tx1"/>
                </a:solidFill>
                <a:latin typeface="Noto Naskh Arabic UI" pitchFamily="34" charset="-78"/>
                <a:cs typeface="Noto Naskh Arabic UI" pitchFamily="34" charset="-78"/>
              </a:rPr>
              <a:t>By</a:t>
            </a:r>
          </a:p>
          <a:p>
            <a:pPr>
              <a:lnSpc>
                <a:spcPct val="100000"/>
              </a:lnSpc>
            </a:pPr>
            <a:r>
              <a:rPr lang="en-US" sz="1600" b="1" dirty="0">
                <a:solidFill>
                  <a:schemeClr val="tx1"/>
                </a:solidFill>
                <a:latin typeface="Noto Naskh Arabic UI" pitchFamily="34" charset="-78"/>
                <a:cs typeface="Noto Naskh Arabic UI" pitchFamily="34" charset="-78"/>
              </a:rPr>
              <a:t>Layan Omar Adnan</a:t>
            </a:r>
          </a:p>
          <a:p>
            <a:pPr>
              <a:lnSpc>
                <a:spcPct val="100000"/>
              </a:lnSpc>
            </a:pPr>
            <a:r>
              <a:rPr lang="en-US" sz="1600" b="1" dirty="0">
                <a:solidFill>
                  <a:schemeClr val="tx1"/>
                </a:solidFill>
                <a:latin typeface="Noto Naskh Arabic UI" pitchFamily="34" charset="-78"/>
                <a:cs typeface="Noto Naskh Arabic UI" pitchFamily="34" charset="-78"/>
              </a:rPr>
              <a:t>Supervised by</a:t>
            </a:r>
          </a:p>
          <a:p>
            <a:pPr>
              <a:lnSpc>
                <a:spcPct val="100000"/>
              </a:lnSpc>
            </a:pPr>
            <a:r>
              <a:rPr lang="en-US" sz="1600" b="1" dirty="0">
                <a:solidFill>
                  <a:schemeClr val="tx1"/>
                </a:solidFill>
                <a:latin typeface="Noto Naskh Arabic UI" pitchFamily="34" charset="-78"/>
                <a:cs typeface="Noto Naskh Arabic UI" pitchFamily="34" charset="-78"/>
              </a:rPr>
              <a:t>Dr. </a:t>
            </a:r>
            <a:r>
              <a:rPr lang="en-US" sz="1600" b="1" dirty="0" err="1">
                <a:solidFill>
                  <a:schemeClr val="tx1"/>
                </a:solidFill>
                <a:latin typeface="Noto Naskh Arabic UI" pitchFamily="34" charset="-78"/>
                <a:cs typeface="Noto Naskh Arabic UI" pitchFamily="34" charset="-78"/>
              </a:rPr>
              <a:t>Ranjbar</a:t>
            </a:r>
            <a:r>
              <a:rPr lang="en-US" sz="1600" b="1" dirty="0">
                <a:solidFill>
                  <a:schemeClr val="tx1"/>
                </a:solidFill>
                <a:latin typeface="Noto Naskh Arabic UI" pitchFamily="34" charset="-78"/>
                <a:cs typeface="Noto Naskh Arabic UI" pitchFamily="34" charset="-78"/>
              </a:rPr>
              <a:t> Abdulrahman</a:t>
            </a:r>
          </a:p>
        </p:txBody>
      </p:sp>
    </p:spTree>
    <p:extLst>
      <p:ext uri="{BB962C8B-B14F-4D97-AF65-F5344CB8AC3E}">
        <p14:creationId xmlns:p14="http://schemas.microsoft.com/office/powerpoint/2010/main" val="24204255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124745"/>
            <a:ext cx="8686799" cy="5256584"/>
          </a:xfrm>
          <a:prstGeom prst="rect">
            <a:avLst/>
          </a:prstGeom>
        </p:spPr>
        <p:txBody>
          <a:bodyPr>
            <a:noAutofit/>
          </a:bodyPr>
          <a:lstStyle/>
          <a:p>
            <a:pPr marL="0" indent="0" algn="l" rtl="0">
              <a:lnSpc>
                <a:spcPct val="100000"/>
              </a:lnSpc>
              <a:buNone/>
            </a:pPr>
            <a:r>
              <a:rPr lang="en-US" sz="1400" cap="none" dirty="0">
                <a:solidFill>
                  <a:schemeClr val="tx1"/>
                </a:solidFill>
                <a:latin typeface="Unikurd Goran" pitchFamily="34" charset="-78"/>
                <a:cs typeface="Unikurd Goran" pitchFamily="34" charset="-78"/>
              </a:rPr>
              <a:t>Panelists were asked to compare two coded samples at one sitting. Each sample was presented twice to every panelist. were whom asked to evaluate the color	, Juiciness, Odor , Taste flavor	,Texture and Overall acceptance of crunchy chicken  which are  served warm to the panelists .A nine-points system was used for evaluating crunchy chicken quality(1–extremely unacceptable,9  extremely  acceptable).</a:t>
            </a:r>
          </a:p>
          <a:p>
            <a:pPr marL="0" indent="0" algn="l" rtl="0">
              <a:lnSpc>
                <a:spcPct val="100000"/>
              </a:lnSpc>
              <a:buNone/>
            </a:pPr>
            <a:r>
              <a:rPr lang="en-US" sz="1400" cap="none" dirty="0">
                <a:solidFill>
                  <a:schemeClr val="tx1"/>
                </a:solidFill>
                <a:latin typeface="Unikurd Goran" pitchFamily="34" charset="-78"/>
                <a:cs typeface="Unikurd Goran" pitchFamily="34" charset="-78"/>
              </a:rPr>
              <a:t> A nine-point hedonic scale</a:t>
            </a:r>
          </a:p>
          <a:p>
            <a:pPr marL="0" indent="0" algn="l" rtl="0">
              <a:lnSpc>
                <a:spcPct val="100000"/>
              </a:lnSpc>
              <a:buNone/>
            </a:pPr>
            <a:r>
              <a:rPr lang="en-US" sz="1400" cap="none" dirty="0">
                <a:solidFill>
                  <a:schemeClr val="tx1"/>
                </a:solidFill>
                <a:latin typeface="Unikurd Goran" pitchFamily="34" charset="-78"/>
                <a:cs typeface="Unikurd Goran" pitchFamily="34" charset="-78"/>
              </a:rPr>
              <a:t>9 Like Extremely</a:t>
            </a:r>
          </a:p>
          <a:p>
            <a:pPr marL="0" indent="0" algn="l" rtl="0">
              <a:lnSpc>
                <a:spcPct val="100000"/>
              </a:lnSpc>
              <a:buNone/>
            </a:pPr>
            <a:r>
              <a:rPr lang="en-US" sz="1400" cap="none" dirty="0">
                <a:solidFill>
                  <a:schemeClr val="tx1"/>
                </a:solidFill>
                <a:latin typeface="Unikurd Goran" pitchFamily="34" charset="-78"/>
                <a:cs typeface="Unikurd Goran" pitchFamily="34" charset="-78"/>
              </a:rPr>
              <a:t>8 Like Very Much </a:t>
            </a:r>
          </a:p>
          <a:p>
            <a:pPr marL="0" indent="0" algn="l" rtl="0">
              <a:lnSpc>
                <a:spcPct val="100000"/>
              </a:lnSpc>
              <a:buNone/>
            </a:pPr>
            <a:r>
              <a:rPr lang="en-US" sz="1400" cap="none" dirty="0">
                <a:solidFill>
                  <a:schemeClr val="tx1"/>
                </a:solidFill>
                <a:latin typeface="Unikurd Goran" pitchFamily="34" charset="-78"/>
                <a:cs typeface="Unikurd Goran" pitchFamily="34" charset="-78"/>
              </a:rPr>
              <a:t>7 Like Moderately </a:t>
            </a:r>
          </a:p>
          <a:p>
            <a:pPr marL="0" indent="0" algn="l" rtl="0">
              <a:lnSpc>
                <a:spcPct val="100000"/>
              </a:lnSpc>
              <a:buNone/>
            </a:pPr>
            <a:r>
              <a:rPr lang="en-US" sz="1400" cap="none" dirty="0">
                <a:solidFill>
                  <a:schemeClr val="tx1"/>
                </a:solidFill>
                <a:latin typeface="Unikurd Goran" pitchFamily="34" charset="-78"/>
                <a:cs typeface="Unikurd Goran" pitchFamily="34" charset="-78"/>
              </a:rPr>
              <a:t>6 Like Slightly </a:t>
            </a:r>
          </a:p>
          <a:p>
            <a:pPr marL="0" indent="0" algn="l" rtl="0">
              <a:lnSpc>
                <a:spcPct val="100000"/>
              </a:lnSpc>
              <a:buNone/>
            </a:pPr>
            <a:r>
              <a:rPr lang="en-US" sz="1400" cap="none" dirty="0">
                <a:solidFill>
                  <a:schemeClr val="tx1"/>
                </a:solidFill>
                <a:latin typeface="Unikurd Goran" pitchFamily="34" charset="-78"/>
                <a:cs typeface="Unikurd Goran" pitchFamily="34" charset="-78"/>
              </a:rPr>
              <a:t>5 Neither Like nor Dislike </a:t>
            </a:r>
          </a:p>
          <a:p>
            <a:pPr marL="0" indent="0" algn="l" rtl="0">
              <a:lnSpc>
                <a:spcPct val="100000"/>
              </a:lnSpc>
              <a:buNone/>
            </a:pPr>
            <a:r>
              <a:rPr lang="en-US" sz="1400" cap="none" dirty="0">
                <a:solidFill>
                  <a:schemeClr val="tx1"/>
                </a:solidFill>
                <a:latin typeface="Unikurd Goran" pitchFamily="34" charset="-78"/>
                <a:cs typeface="Unikurd Goran" pitchFamily="34" charset="-78"/>
              </a:rPr>
              <a:t>4 Dislike Slightly </a:t>
            </a:r>
          </a:p>
          <a:p>
            <a:pPr marL="0" indent="0" algn="l" rtl="0">
              <a:lnSpc>
                <a:spcPct val="100000"/>
              </a:lnSpc>
              <a:buNone/>
            </a:pPr>
            <a:r>
              <a:rPr lang="en-US" sz="1400" cap="none" dirty="0">
                <a:solidFill>
                  <a:schemeClr val="tx1"/>
                </a:solidFill>
                <a:latin typeface="Unikurd Goran" pitchFamily="34" charset="-78"/>
                <a:cs typeface="Unikurd Goran" pitchFamily="34" charset="-78"/>
              </a:rPr>
              <a:t>3 Dislike Moderately </a:t>
            </a:r>
          </a:p>
          <a:p>
            <a:pPr marL="0" indent="0" algn="l" rtl="0">
              <a:lnSpc>
                <a:spcPct val="100000"/>
              </a:lnSpc>
              <a:buNone/>
            </a:pPr>
            <a:r>
              <a:rPr lang="en-US" sz="1400" cap="none" dirty="0">
                <a:solidFill>
                  <a:schemeClr val="tx1"/>
                </a:solidFill>
                <a:latin typeface="Unikurd Goran" pitchFamily="34" charset="-78"/>
                <a:cs typeface="Unikurd Goran" pitchFamily="34" charset="-78"/>
              </a:rPr>
              <a:t>2 Dislike Very Much </a:t>
            </a:r>
          </a:p>
          <a:p>
            <a:pPr marL="0" indent="0" algn="l" rtl="0">
              <a:lnSpc>
                <a:spcPct val="100000"/>
              </a:lnSpc>
              <a:buNone/>
            </a:pPr>
            <a:r>
              <a:rPr lang="en-US" sz="1400" cap="none" dirty="0">
                <a:solidFill>
                  <a:schemeClr val="tx1"/>
                </a:solidFill>
                <a:latin typeface="Unikurd Goran" pitchFamily="34" charset="-78"/>
                <a:cs typeface="Unikurd Goran" pitchFamily="34" charset="-78"/>
              </a:rPr>
              <a:t>1 Dislike Extremely</a:t>
            </a: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p:txBody>
      </p:sp>
      <p:graphicFrame>
        <p:nvGraphicFramePr>
          <p:cNvPr id="2" name="Table 1">
            <a:extLst>
              <a:ext uri="{FF2B5EF4-FFF2-40B4-BE49-F238E27FC236}">
                <a16:creationId xmlns:a16="http://schemas.microsoft.com/office/drawing/2014/main" id="{F6FEAD44-F962-7723-CC94-582F2EF96C1A}"/>
              </a:ext>
            </a:extLst>
          </p:cNvPr>
          <p:cNvGraphicFramePr>
            <a:graphicFrameLocks noGrp="1"/>
          </p:cNvGraphicFramePr>
          <p:nvPr>
            <p:extLst>
              <p:ext uri="{D42A27DB-BD31-4B8C-83A1-F6EECF244321}">
                <p14:modId xmlns:p14="http://schemas.microsoft.com/office/powerpoint/2010/main" val="3057917928"/>
              </p:ext>
            </p:extLst>
          </p:nvPr>
        </p:nvGraphicFramePr>
        <p:xfrm>
          <a:off x="2771800" y="2276872"/>
          <a:ext cx="5999798" cy="3262313"/>
        </p:xfrm>
        <a:graphic>
          <a:graphicData uri="http://schemas.openxmlformats.org/drawingml/2006/table">
            <a:tbl>
              <a:tblPr firstRow="1" firstCol="1" bandRow="1"/>
              <a:tblGrid>
                <a:gridCol w="1458526">
                  <a:extLst>
                    <a:ext uri="{9D8B030D-6E8A-4147-A177-3AD203B41FA5}">
                      <a16:colId xmlns:a16="http://schemas.microsoft.com/office/drawing/2014/main" val="3039553304"/>
                    </a:ext>
                  </a:extLst>
                </a:gridCol>
                <a:gridCol w="559065">
                  <a:extLst>
                    <a:ext uri="{9D8B030D-6E8A-4147-A177-3AD203B41FA5}">
                      <a16:colId xmlns:a16="http://schemas.microsoft.com/office/drawing/2014/main" val="577713992"/>
                    </a:ext>
                  </a:extLst>
                </a:gridCol>
                <a:gridCol w="463820">
                  <a:extLst>
                    <a:ext uri="{9D8B030D-6E8A-4147-A177-3AD203B41FA5}">
                      <a16:colId xmlns:a16="http://schemas.microsoft.com/office/drawing/2014/main" val="2548640756"/>
                    </a:ext>
                  </a:extLst>
                </a:gridCol>
                <a:gridCol w="719683">
                  <a:extLst>
                    <a:ext uri="{9D8B030D-6E8A-4147-A177-3AD203B41FA5}">
                      <a16:colId xmlns:a16="http://schemas.microsoft.com/office/drawing/2014/main" val="1831051045"/>
                    </a:ext>
                  </a:extLst>
                </a:gridCol>
                <a:gridCol w="606405">
                  <a:extLst>
                    <a:ext uri="{9D8B030D-6E8A-4147-A177-3AD203B41FA5}">
                      <a16:colId xmlns:a16="http://schemas.microsoft.com/office/drawing/2014/main" val="359716296"/>
                    </a:ext>
                  </a:extLst>
                </a:gridCol>
                <a:gridCol w="580480">
                  <a:extLst>
                    <a:ext uri="{9D8B030D-6E8A-4147-A177-3AD203B41FA5}">
                      <a16:colId xmlns:a16="http://schemas.microsoft.com/office/drawing/2014/main" val="904173645"/>
                    </a:ext>
                  </a:extLst>
                </a:gridCol>
                <a:gridCol w="662762">
                  <a:extLst>
                    <a:ext uri="{9D8B030D-6E8A-4147-A177-3AD203B41FA5}">
                      <a16:colId xmlns:a16="http://schemas.microsoft.com/office/drawing/2014/main" val="342901389"/>
                    </a:ext>
                  </a:extLst>
                </a:gridCol>
                <a:gridCol w="949057">
                  <a:extLst>
                    <a:ext uri="{9D8B030D-6E8A-4147-A177-3AD203B41FA5}">
                      <a16:colId xmlns:a16="http://schemas.microsoft.com/office/drawing/2014/main" val="3178836264"/>
                    </a:ext>
                  </a:extLst>
                </a:gridCol>
              </a:tblGrid>
              <a:tr h="528433">
                <a:tc gridSpan="2">
                  <a:txBody>
                    <a:bodyPr/>
                    <a:lstStyle/>
                    <a:p>
                      <a:pPr marL="457200">
                        <a:lnSpc>
                          <a:spcPct val="107000"/>
                        </a:lnSpc>
                        <a:spcAft>
                          <a:spcPts val="800"/>
                        </a:spcAft>
                      </a:pPr>
                      <a:r>
                        <a:rPr lang="en-US" sz="1100" dirty="0">
                          <a:effectLst/>
                        </a:rPr>
                        <a:t>Sample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ct val="107000"/>
                        </a:lnSpc>
                        <a:spcAft>
                          <a:spcPts val="800"/>
                        </a:spcAft>
                      </a:pPr>
                      <a:r>
                        <a:rPr lang="en-US" sz="1100" dirty="0">
                          <a:effectLst/>
                        </a:rPr>
                        <a:t>color</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100" dirty="0">
                          <a:effectLst/>
                        </a:rPr>
                        <a:t>Juiciness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100" dirty="0">
                          <a:effectLst/>
                        </a:rPr>
                        <a:t>Odor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100" dirty="0">
                          <a:effectLst/>
                        </a:rPr>
                        <a:t>Taste  flavor</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100" dirty="0">
                          <a:effectLst/>
                        </a:rPr>
                        <a:t>Texture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100" dirty="0">
                          <a:effectLst/>
                        </a:rPr>
                        <a:t>Overall acceptance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479067"/>
                  </a:ext>
                </a:extLst>
              </a:tr>
              <a:tr h="390973">
                <a:tc>
                  <a:txBody>
                    <a:bodyPr/>
                    <a:lstStyle/>
                    <a:p>
                      <a:pPr>
                        <a:lnSpc>
                          <a:spcPct val="107000"/>
                        </a:lnSpc>
                        <a:spcAft>
                          <a:spcPts val="800"/>
                        </a:spcAft>
                      </a:pPr>
                      <a:r>
                        <a:rPr lang="en-US" sz="1200">
                          <a:effectLst/>
                        </a:rPr>
                        <a:t>Dislike Extremely</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dirty="0">
                          <a:effectLst/>
                        </a:rPr>
                        <a:t>1</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886914"/>
                  </a:ext>
                </a:extLst>
              </a:tr>
              <a:tr h="390973">
                <a:tc>
                  <a:txBody>
                    <a:bodyPr/>
                    <a:lstStyle/>
                    <a:p>
                      <a:pPr>
                        <a:lnSpc>
                          <a:spcPct val="107000"/>
                        </a:lnSpc>
                        <a:spcAft>
                          <a:spcPts val="800"/>
                        </a:spcAft>
                      </a:pPr>
                      <a:r>
                        <a:rPr lang="en-US" sz="1200">
                          <a:effectLst/>
                        </a:rPr>
                        <a:t>Dislike Very Much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a:effectLst/>
                        </a:rPr>
                        <a:t>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8648797"/>
                  </a:ext>
                </a:extLst>
              </a:tr>
              <a:tr h="390973">
                <a:tc>
                  <a:txBody>
                    <a:bodyPr/>
                    <a:lstStyle/>
                    <a:p>
                      <a:pPr>
                        <a:lnSpc>
                          <a:spcPct val="107000"/>
                        </a:lnSpc>
                        <a:spcAft>
                          <a:spcPts val="800"/>
                        </a:spcAft>
                      </a:pPr>
                      <a:r>
                        <a:rPr lang="en-US" sz="1200">
                          <a:effectLst/>
                        </a:rPr>
                        <a:t>Dislike Moderately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a:effectLst/>
                        </a:rPr>
                        <a:t>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882254"/>
                  </a:ext>
                </a:extLst>
              </a:tr>
              <a:tr h="192557">
                <a:tc>
                  <a:txBody>
                    <a:bodyPr/>
                    <a:lstStyle/>
                    <a:p>
                      <a:pPr>
                        <a:lnSpc>
                          <a:spcPct val="107000"/>
                        </a:lnSpc>
                        <a:spcAft>
                          <a:spcPts val="800"/>
                        </a:spcAft>
                      </a:pPr>
                      <a:r>
                        <a:rPr lang="en-US" sz="1200">
                          <a:effectLst/>
                        </a:rPr>
                        <a:t>Dislike Slightly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dirty="0">
                          <a:effectLst/>
                        </a:rPr>
                        <a:t>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9210791"/>
                  </a:ext>
                </a:extLst>
              </a:tr>
              <a:tr h="195486">
                <a:tc>
                  <a:txBody>
                    <a:bodyPr/>
                    <a:lstStyle/>
                    <a:p>
                      <a:pPr>
                        <a:lnSpc>
                          <a:spcPct val="107000"/>
                        </a:lnSpc>
                        <a:spcAft>
                          <a:spcPts val="800"/>
                        </a:spcAft>
                      </a:pPr>
                      <a:r>
                        <a:rPr lang="en-US" sz="1200">
                          <a:effectLst/>
                        </a:rPr>
                        <a:t>Neither Like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dirty="0">
                          <a:effectLst/>
                        </a:rPr>
                        <a:t>5</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0232422"/>
                  </a:ext>
                </a:extLst>
              </a:tr>
              <a:tr h="195486">
                <a:tc>
                  <a:txBody>
                    <a:bodyPr/>
                    <a:lstStyle/>
                    <a:p>
                      <a:pPr>
                        <a:lnSpc>
                          <a:spcPct val="107000"/>
                        </a:lnSpc>
                        <a:spcAft>
                          <a:spcPts val="800"/>
                        </a:spcAft>
                      </a:pPr>
                      <a:r>
                        <a:rPr lang="en-US" sz="1200">
                          <a:effectLst/>
                        </a:rPr>
                        <a:t>Like Slightly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dirty="0">
                          <a:effectLst/>
                        </a:rPr>
                        <a:t>6</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353762"/>
                  </a:ext>
                </a:extLst>
              </a:tr>
              <a:tr h="390973">
                <a:tc>
                  <a:txBody>
                    <a:bodyPr/>
                    <a:lstStyle/>
                    <a:p>
                      <a:pPr>
                        <a:lnSpc>
                          <a:spcPct val="107000"/>
                        </a:lnSpc>
                        <a:spcAft>
                          <a:spcPts val="800"/>
                        </a:spcAft>
                      </a:pPr>
                      <a:r>
                        <a:rPr lang="en-US" sz="1200">
                          <a:effectLst/>
                        </a:rPr>
                        <a:t>Like Moderately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dirty="0">
                          <a:effectLst/>
                        </a:rPr>
                        <a:t>7</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560086"/>
                  </a:ext>
                </a:extLst>
              </a:tr>
              <a:tr h="390973">
                <a:tc>
                  <a:txBody>
                    <a:bodyPr/>
                    <a:lstStyle/>
                    <a:p>
                      <a:pPr>
                        <a:lnSpc>
                          <a:spcPct val="107000"/>
                        </a:lnSpc>
                        <a:spcAft>
                          <a:spcPts val="800"/>
                        </a:spcAft>
                      </a:pPr>
                      <a:r>
                        <a:rPr lang="en-US" sz="1200">
                          <a:effectLst/>
                        </a:rPr>
                        <a:t>Like Very Much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dirty="0">
                          <a:effectLst/>
                        </a:rPr>
                        <a:t>8</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5140336"/>
                  </a:ext>
                </a:extLst>
              </a:tr>
              <a:tr h="195486">
                <a:tc>
                  <a:txBody>
                    <a:bodyPr/>
                    <a:lstStyle/>
                    <a:p>
                      <a:pPr>
                        <a:lnSpc>
                          <a:spcPct val="107000"/>
                        </a:lnSpc>
                        <a:spcAft>
                          <a:spcPts val="800"/>
                        </a:spcAft>
                      </a:pPr>
                      <a:r>
                        <a:rPr lang="en-US" sz="1200">
                          <a:effectLst/>
                        </a:rPr>
                        <a:t>Like Extremely</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rtl="1">
                        <a:lnSpc>
                          <a:spcPct val="107000"/>
                        </a:lnSpc>
                        <a:spcAft>
                          <a:spcPts val="800"/>
                        </a:spcAft>
                      </a:pPr>
                      <a:r>
                        <a:rPr lang="en-US" sz="1200" dirty="0">
                          <a:effectLst/>
                        </a:rPr>
                        <a:t>9</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nSpc>
                          <a:spcPct val="107000"/>
                        </a:lnSpc>
                        <a:spcAft>
                          <a:spcPts val="800"/>
                        </a:spcAft>
                      </a:pPr>
                      <a:r>
                        <a:rPr lang="en-US" sz="12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843" marR="608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916883"/>
                  </a:ext>
                </a:extLst>
              </a:tr>
            </a:tbl>
          </a:graphicData>
        </a:graphic>
      </p:graphicFrame>
    </p:spTree>
    <p:extLst>
      <p:ext uri="{BB962C8B-B14F-4D97-AF65-F5344CB8AC3E}">
        <p14:creationId xmlns:p14="http://schemas.microsoft.com/office/powerpoint/2010/main" val="32750885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80920" cy="2016224"/>
          </a:xfrm>
        </p:spPr>
        <p:txBody>
          <a:bodyPr>
            <a:normAutofit/>
          </a:bodyPr>
          <a:lstStyle/>
          <a:p>
            <a:pPr algn="ctr"/>
            <a:r>
              <a:rPr lang="en-US" sz="8000" cap="none" dirty="0">
                <a:solidFill>
                  <a:schemeClr val="tx1"/>
                </a:solidFill>
                <a:latin typeface="Unikurd Jino" pitchFamily="34" charset="-78"/>
                <a:cs typeface="Unikurd Jino" pitchFamily="34" charset="-78"/>
              </a:rPr>
              <a:t>Results</a:t>
            </a:r>
            <a:endParaRPr lang="ar-IQ" sz="8000" cap="none" dirty="0">
              <a:solidFill>
                <a:schemeClr val="tx1"/>
              </a:solidFill>
              <a:latin typeface="Unikurd Jino" pitchFamily="34" charset="-78"/>
              <a:cs typeface="Unikurd Jino" pitchFamily="34" charset="-78"/>
            </a:endParaRPr>
          </a:p>
        </p:txBody>
      </p:sp>
    </p:spTree>
    <p:extLst>
      <p:ext uri="{BB962C8B-B14F-4D97-AF65-F5344CB8AC3E}">
        <p14:creationId xmlns:p14="http://schemas.microsoft.com/office/powerpoint/2010/main" val="24884698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124745"/>
            <a:ext cx="8686799" cy="5256584"/>
          </a:xfrm>
          <a:prstGeom prst="rect">
            <a:avLst/>
          </a:prstGeom>
        </p:spPr>
        <p:txBody>
          <a:bodyPr>
            <a:noAutofit/>
          </a:bodyPr>
          <a:lstStyle/>
          <a:p>
            <a:pPr marL="0" indent="0" algn="l" rtl="0">
              <a:lnSpc>
                <a:spcPct val="100000"/>
              </a:lnSpc>
              <a:buNone/>
            </a:pPr>
            <a:r>
              <a:rPr lang="en-US" sz="1400" cap="none" dirty="0">
                <a:solidFill>
                  <a:schemeClr val="tx1"/>
                </a:solidFill>
                <a:latin typeface="Unikurd Goran" pitchFamily="34" charset="-78"/>
                <a:cs typeface="Unikurd Goran" pitchFamily="34" charset="-78"/>
              </a:rPr>
              <a:t>Colors of fried crunchy chicken prepared by oat crumble liked very much the score was between 6.8 for oat crumble and 6 for control crumble also we can say same things for the Juiciness and Odor of fried crunchy chicken prepared by oat crumble liked very much compared with control where the score was 6 , 6 for oat crumble and 5.5 , 5.6 for control respectively  .</a:t>
            </a:r>
          </a:p>
          <a:p>
            <a:pPr marL="0" indent="0" algn="l" rtl="0">
              <a:lnSpc>
                <a:spcPct val="100000"/>
              </a:lnSpc>
              <a:buNone/>
            </a:pPr>
            <a:r>
              <a:rPr lang="en-US" sz="1400" cap="none" dirty="0">
                <a:solidFill>
                  <a:schemeClr val="tx1"/>
                </a:solidFill>
                <a:latin typeface="Unikurd Goran" pitchFamily="34" charset="-78"/>
                <a:cs typeface="Unikurd Goran" pitchFamily="34" charset="-78"/>
              </a:rPr>
              <a:t>The most interesting thing the panelists score means was 6.1 for taste and flavor of two samples that show they did not find any variation between them. </a:t>
            </a:r>
          </a:p>
          <a:p>
            <a:pPr marL="0" indent="0" algn="l" rtl="0">
              <a:lnSpc>
                <a:spcPct val="100000"/>
              </a:lnSpc>
              <a:buNone/>
            </a:pPr>
            <a:r>
              <a:rPr lang="en-US" sz="1400" cap="none" dirty="0">
                <a:solidFill>
                  <a:schemeClr val="tx1"/>
                </a:solidFill>
                <a:latin typeface="Unikurd Goran" pitchFamily="34" charset="-78"/>
                <a:cs typeface="Unikurd Goran" pitchFamily="34" charset="-78"/>
              </a:rPr>
              <a:t>The texture of fried crunchy chicken prepared by oat crumble liked very much the score was between 6.5 where yes was 5.1for control and at the end last parameter was overall acceptance of fried crunchy chicken prepared by control crumble liked very much the score was between 6 for control and 5.1 for oat crumble may be that related with amount of monosodium glutamate which was found in control crumble.</a:t>
            </a: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p:txBody>
      </p:sp>
      <p:graphicFrame>
        <p:nvGraphicFramePr>
          <p:cNvPr id="2" name="Chart 1">
            <a:extLst>
              <a:ext uri="{FF2B5EF4-FFF2-40B4-BE49-F238E27FC236}">
                <a16:creationId xmlns:a16="http://schemas.microsoft.com/office/drawing/2014/main" id="{E596F529-4E3B-7ADC-EE46-DB9588673D6E}"/>
              </a:ext>
            </a:extLst>
          </p:cNvPr>
          <p:cNvGraphicFramePr/>
          <p:nvPr>
            <p:extLst>
              <p:ext uri="{D42A27DB-BD31-4B8C-83A1-F6EECF244321}">
                <p14:modId xmlns:p14="http://schemas.microsoft.com/office/powerpoint/2010/main" val="609521914"/>
              </p:ext>
            </p:extLst>
          </p:nvPr>
        </p:nvGraphicFramePr>
        <p:xfrm>
          <a:off x="1475656" y="3753037"/>
          <a:ext cx="5769610" cy="2552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83884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80920" cy="2016224"/>
          </a:xfrm>
        </p:spPr>
        <p:txBody>
          <a:bodyPr>
            <a:normAutofit/>
          </a:bodyPr>
          <a:lstStyle/>
          <a:p>
            <a:pPr algn="ctr"/>
            <a:r>
              <a:rPr lang="en-US" sz="8000" cap="none" dirty="0">
                <a:solidFill>
                  <a:schemeClr val="tx1"/>
                </a:solidFill>
                <a:latin typeface="Unikurd Jino" pitchFamily="34" charset="-78"/>
                <a:cs typeface="Unikurd Jino" pitchFamily="34" charset="-78"/>
              </a:rPr>
              <a:t>Conclusion</a:t>
            </a:r>
            <a:endParaRPr lang="ar-IQ" sz="8000" cap="none" dirty="0">
              <a:solidFill>
                <a:schemeClr val="tx1"/>
              </a:solidFill>
              <a:latin typeface="Unikurd Jino" pitchFamily="34" charset="-78"/>
              <a:cs typeface="Unikurd Jino" pitchFamily="34" charset="-78"/>
            </a:endParaRPr>
          </a:p>
        </p:txBody>
      </p:sp>
    </p:spTree>
    <p:extLst>
      <p:ext uri="{BB962C8B-B14F-4D97-AF65-F5344CB8AC3E}">
        <p14:creationId xmlns:p14="http://schemas.microsoft.com/office/powerpoint/2010/main" val="1230728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124745"/>
            <a:ext cx="8686799" cy="5256584"/>
          </a:xfrm>
          <a:prstGeom prst="rect">
            <a:avLst/>
          </a:prstGeom>
        </p:spPr>
        <p:txBody>
          <a:bodyPr>
            <a:noAutofit/>
          </a:bodyPr>
          <a:lstStyle/>
          <a:p>
            <a:pPr algn="l" rtl="0">
              <a:lnSpc>
                <a:spcPct val="100000"/>
              </a:lnSpc>
              <a:buFont typeface="+mj-lt"/>
              <a:buAutoNum type="arabicPeriod"/>
            </a:pPr>
            <a:r>
              <a:rPr lang="en-US" sz="1200" cap="none" dirty="0">
                <a:solidFill>
                  <a:schemeClr val="tx1"/>
                </a:solidFill>
                <a:latin typeface="Unikurd Goran" pitchFamily="34" charset="-78"/>
                <a:cs typeface="Unikurd Goran" pitchFamily="34" charset="-78"/>
              </a:rPr>
              <a:t>Cahill, L., Pan, A., </a:t>
            </a:r>
            <a:r>
              <a:rPr lang="en-US" sz="1200" cap="none" dirty="0" err="1">
                <a:solidFill>
                  <a:schemeClr val="tx1"/>
                </a:solidFill>
                <a:latin typeface="Unikurd Goran" pitchFamily="34" charset="-78"/>
                <a:cs typeface="Unikurd Goran" pitchFamily="34" charset="-78"/>
              </a:rPr>
              <a:t>Chiuve</a:t>
            </a:r>
            <a:r>
              <a:rPr lang="en-US" sz="1200" cap="none" dirty="0">
                <a:solidFill>
                  <a:schemeClr val="tx1"/>
                </a:solidFill>
                <a:latin typeface="Unikurd Goran" pitchFamily="34" charset="-78"/>
                <a:cs typeface="Unikurd Goran" pitchFamily="34" charset="-78"/>
              </a:rPr>
              <a:t>, S., Sun, Q., Willett, W., Hu, F., &amp; </a:t>
            </a:r>
            <a:r>
              <a:rPr lang="en-US" sz="1200" cap="none" dirty="0" err="1">
                <a:solidFill>
                  <a:schemeClr val="tx1"/>
                </a:solidFill>
                <a:latin typeface="Unikurd Goran" pitchFamily="34" charset="-78"/>
                <a:cs typeface="Unikurd Goran" pitchFamily="34" charset="-78"/>
              </a:rPr>
              <a:t>Rimm</a:t>
            </a:r>
            <a:r>
              <a:rPr lang="en-US" sz="1200" cap="none" dirty="0">
                <a:solidFill>
                  <a:schemeClr val="tx1"/>
                </a:solidFill>
                <a:latin typeface="Unikurd Goran" pitchFamily="34" charset="-78"/>
                <a:cs typeface="Unikurd Goran" pitchFamily="34" charset="-78"/>
              </a:rPr>
              <a:t>, E. (2014). Fried-food consumption and risk of type 2 diabetes and coronary artery disease: a prospective study in 2 cohorts of US women and men. . The American journal of clinical nutrition, 100(2), 667-675.</a:t>
            </a:r>
          </a:p>
          <a:p>
            <a:pPr algn="l" rtl="0">
              <a:lnSpc>
                <a:spcPct val="100000"/>
              </a:lnSpc>
              <a:buFont typeface="+mj-lt"/>
              <a:buAutoNum type="arabicPeriod"/>
            </a:pPr>
            <a:r>
              <a:rPr lang="en-US" sz="1200" cap="none" dirty="0" err="1">
                <a:solidFill>
                  <a:schemeClr val="tx1"/>
                </a:solidFill>
                <a:latin typeface="Unikurd Goran" pitchFamily="34" charset="-78"/>
                <a:cs typeface="Unikurd Goran" pitchFamily="34" charset="-78"/>
              </a:rPr>
              <a:t>Djoussé</a:t>
            </a:r>
            <a:r>
              <a:rPr lang="en-US" sz="1200" cap="none" dirty="0">
                <a:solidFill>
                  <a:schemeClr val="tx1"/>
                </a:solidFill>
                <a:latin typeface="Unikurd Goran" pitchFamily="34" charset="-78"/>
                <a:cs typeface="Unikurd Goran" pitchFamily="34" charset="-78"/>
              </a:rPr>
              <a:t>, L., </a:t>
            </a:r>
            <a:r>
              <a:rPr lang="en-US" sz="1200" cap="none" dirty="0" err="1">
                <a:solidFill>
                  <a:schemeClr val="tx1"/>
                </a:solidFill>
                <a:latin typeface="Unikurd Goran" pitchFamily="34" charset="-78"/>
                <a:cs typeface="Unikurd Goran" pitchFamily="34" charset="-78"/>
              </a:rPr>
              <a:t>Petrone</a:t>
            </a:r>
            <a:r>
              <a:rPr lang="en-US" sz="1200" cap="none" dirty="0">
                <a:solidFill>
                  <a:schemeClr val="tx1"/>
                </a:solidFill>
                <a:latin typeface="Unikurd Goran" pitchFamily="34" charset="-78"/>
                <a:cs typeface="Unikurd Goran" pitchFamily="34" charset="-78"/>
              </a:rPr>
              <a:t>, A., &amp; </a:t>
            </a:r>
            <a:r>
              <a:rPr lang="en-US" sz="1200" cap="none" dirty="0" err="1">
                <a:solidFill>
                  <a:schemeClr val="tx1"/>
                </a:solidFill>
                <a:latin typeface="Unikurd Goran" pitchFamily="34" charset="-78"/>
                <a:cs typeface="Unikurd Goran" pitchFamily="34" charset="-78"/>
              </a:rPr>
              <a:t>Gaziano</a:t>
            </a:r>
            <a:r>
              <a:rPr lang="en-US" sz="1200" cap="none" dirty="0">
                <a:solidFill>
                  <a:schemeClr val="tx1"/>
                </a:solidFill>
                <a:latin typeface="Unikurd Goran" pitchFamily="34" charset="-78"/>
                <a:cs typeface="Unikurd Goran" pitchFamily="34" charset="-78"/>
              </a:rPr>
              <a:t>, J. (2015). Consumption of fried foods and risk of heart failure in the physicians' health study. Journal of the American Heart Association, 4(4), 1740.</a:t>
            </a:r>
          </a:p>
          <a:p>
            <a:pPr algn="l" rtl="0">
              <a:lnSpc>
                <a:spcPct val="100000"/>
              </a:lnSpc>
              <a:buFont typeface="+mj-lt"/>
              <a:buAutoNum type="arabicPeriod"/>
            </a:pPr>
            <a:r>
              <a:rPr lang="en-US" sz="1200" cap="none" dirty="0">
                <a:solidFill>
                  <a:schemeClr val="tx1"/>
                </a:solidFill>
                <a:latin typeface="Unikurd Goran" pitchFamily="34" charset="-78"/>
                <a:cs typeface="Unikurd Goran" pitchFamily="34" charset="-78"/>
              </a:rPr>
              <a:t>Ducharme, J. (Jan 23, 2019). Fried Food May Be Killing You, a New Study Says. Here Are the Worst Offenders. Retrieved November 26, 2022, from https://time.com/5509669/fried-foods-death-risk/</a:t>
            </a:r>
          </a:p>
          <a:p>
            <a:pPr algn="l" rtl="0">
              <a:lnSpc>
                <a:spcPct val="100000"/>
              </a:lnSpc>
              <a:buFont typeface="+mj-lt"/>
              <a:buAutoNum type="arabicPeriod"/>
            </a:pPr>
            <a:r>
              <a:rPr lang="en-US" sz="1200" cap="none" dirty="0">
                <a:solidFill>
                  <a:schemeClr val="tx1"/>
                </a:solidFill>
                <a:latin typeface="Unikurd Goran" pitchFamily="34" charset="-78"/>
                <a:cs typeface="Unikurd Goran" pitchFamily="34" charset="-78"/>
              </a:rPr>
              <a:t>Food and Drug Administration, HHS. (2017). Food Labeling: Health Claims; Soluble Fiber From Certain Foods and Risk of Coronary Heart Disease. Retrieved November 26, 2022, from https://www.fda.gov/OHRMS/DOCKETS/98fr/FDA-2008-P-0090-NIR.pdf</a:t>
            </a:r>
          </a:p>
          <a:p>
            <a:pPr algn="l" rtl="0">
              <a:lnSpc>
                <a:spcPct val="100000"/>
              </a:lnSpc>
              <a:buFont typeface="+mj-lt"/>
              <a:buAutoNum type="arabicPeriod"/>
            </a:pPr>
            <a:r>
              <a:rPr lang="en-US" sz="1200" cap="none" dirty="0" err="1">
                <a:solidFill>
                  <a:schemeClr val="tx1"/>
                </a:solidFill>
                <a:latin typeface="Unikurd Goran" pitchFamily="34" charset="-78"/>
                <a:cs typeface="Unikurd Goran" pitchFamily="34" charset="-78"/>
              </a:rPr>
              <a:t>Guallar-Castillón</a:t>
            </a:r>
            <a:r>
              <a:rPr lang="en-US" sz="1200" cap="none" dirty="0">
                <a:solidFill>
                  <a:schemeClr val="tx1"/>
                </a:solidFill>
                <a:latin typeface="Unikurd Goran" pitchFamily="34" charset="-78"/>
                <a:cs typeface="Unikurd Goran" pitchFamily="34" charset="-78"/>
              </a:rPr>
              <a:t>, P., Rodríguez-</a:t>
            </a:r>
            <a:r>
              <a:rPr lang="en-US" sz="1200" cap="none" dirty="0" err="1">
                <a:solidFill>
                  <a:schemeClr val="tx1"/>
                </a:solidFill>
                <a:latin typeface="Unikurd Goran" pitchFamily="34" charset="-78"/>
                <a:cs typeface="Unikurd Goran" pitchFamily="34" charset="-78"/>
              </a:rPr>
              <a:t>Artalejo</a:t>
            </a:r>
            <a:r>
              <a:rPr lang="en-US" sz="1200" cap="none" dirty="0">
                <a:solidFill>
                  <a:schemeClr val="tx1"/>
                </a:solidFill>
                <a:latin typeface="Unikurd Goran" pitchFamily="34" charset="-78"/>
                <a:cs typeface="Unikurd Goran" pitchFamily="34" charset="-78"/>
              </a:rPr>
              <a:t>, F., </a:t>
            </a:r>
            <a:r>
              <a:rPr lang="en-US" sz="1200" cap="none" dirty="0" err="1">
                <a:solidFill>
                  <a:schemeClr val="tx1"/>
                </a:solidFill>
                <a:latin typeface="Unikurd Goran" pitchFamily="34" charset="-78"/>
                <a:cs typeface="Unikurd Goran" pitchFamily="34" charset="-78"/>
              </a:rPr>
              <a:t>Fornés</a:t>
            </a:r>
            <a:r>
              <a:rPr lang="en-US" sz="1200" cap="none" dirty="0">
                <a:solidFill>
                  <a:schemeClr val="tx1"/>
                </a:solidFill>
                <a:latin typeface="Unikurd Goran" pitchFamily="34" charset="-78"/>
                <a:cs typeface="Unikurd Goran" pitchFamily="34" charset="-78"/>
              </a:rPr>
              <a:t>, N., Banegas, J., </a:t>
            </a:r>
            <a:r>
              <a:rPr lang="en-US" sz="1200" cap="none" dirty="0" err="1">
                <a:solidFill>
                  <a:schemeClr val="tx1"/>
                </a:solidFill>
                <a:latin typeface="Unikurd Goran" pitchFamily="34" charset="-78"/>
                <a:cs typeface="Unikurd Goran" pitchFamily="34" charset="-78"/>
              </a:rPr>
              <a:t>Etxezarreta</a:t>
            </a:r>
            <a:r>
              <a:rPr lang="en-US" sz="1200" cap="none" dirty="0">
                <a:solidFill>
                  <a:schemeClr val="tx1"/>
                </a:solidFill>
                <a:latin typeface="Unikurd Goran" pitchFamily="34" charset="-78"/>
                <a:cs typeface="Unikurd Goran" pitchFamily="34" charset="-78"/>
              </a:rPr>
              <a:t>, P., </a:t>
            </a:r>
            <a:r>
              <a:rPr lang="en-US" sz="1200" cap="none" dirty="0" err="1">
                <a:solidFill>
                  <a:schemeClr val="tx1"/>
                </a:solidFill>
                <a:latin typeface="Unikurd Goran" pitchFamily="34" charset="-78"/>
                <a:cs typeface="Unikurd Goran" pitchFamily="34" charset="-78"/>
              </a:rPr>
              <a:t>Ardanaz</a:t>
            </a:r>
            <a:r>
              <a:rPr lang="en-US" sz="1200" cap="none" dirty="0">
                <a:solidFill>
                  <a:schemeClr val="tx1"/>
                </a:solidFill>
                <a:latin typeface="Unikurd Goran" pitchFamily="34" charset="-78"/>
                <a:cs typeface="Unikurd Goran" pitchFamily="34" charset="-78"/>
              </a:rPr>
              <a:t>, E., . . . </a:t>
            </a:r>
            <a:r>
              <a:rPr lang="en-US" sz="1200" cap="none" dirty="0" err="1">
                <a:solidFill>
                  <a:schemeClr val="tx1"/>
                </a:solidFill>
                <a:latin typeface="Unikurd Goran" pitchFamily="34" charset="-78"/>
                <a:cs typeface="Unikurd Goran" pitchFamily="34" charset="-78"/>
              </a:rPr>
              <a:t>Losada</a:t>
            </a:r>
            <a:r>
              <a:rPr lang="en-US" sz="1200" cap="none" dirty="0">
                <a:solidFill>
                  <a:schemeClr val="tx1"/>
                </a:solidFill>
                <a:latin typeface="Unikurd Goran" pitchFamily="34" charset="-78"/>
                <a:cs typeface="Unikurd Goran" pitchFamily="34" charset="-78"/>
              </a:rPr>
              <a:t>, A. (2007). Intake of fried foods is associated with obesity in the cohort of Spanish adults from the European Prospective Investigation into Cancer and Nutrition. The American journal of clinical nutrition,, 86(1), 198-205.</a:t>
            </a:r>
          </a:p>
          <a:p>
            <a:pPr algn="l" rtl="0">
              <a:lnSpc>
                <a:spcPct val="100000"/>
              </a:lnSpc>
              <a:buFont typeface="+mj-lt"/>
              <a:buAutoNum type="arabicPeriod"/>
            </a:pPr>
            <a:r>
              <a:rPr lang="en-US" sz="1200" cap="none" dirty="0" err="1">
                <a:solidFill>
                  <a:schemeClr val="tx1"/>
                </a:solidFill>
                <a:latin typeface="Unikurd Goran" pitchFamily="34" charset="-78"/>
                <a:cs typeface="Unikurd Goran" pitchFamily="34" charset="-78"/>
              </a:rPr>
              <a:t>Guallar-Castillón</a:t>
            </a:r>
            <a:r>
              <a:rPr lang="en-US" sz="1200" cap="none" dirty="0">
                <a:solidFill>
                  <a:schemeClr val="tx1"/>
                </a:solidFill>
                <a:latin typeface="Unikurd Goran" pitchFamily="34" charset="-78"/>
                <a:cs typeface="Unikurd Goran" pitchFamily="34" charset="-78"/>
              </a:rPr>
              <a:t>, Rodríguez-</a:t>
            </a:r>
            <a:r>
              <a:rPr lang="en-US" sz="1200" cap="none" dirty="0" err="1">
                <a:solidFill>
                  <a:schemeClr val="tx1"/>
                </a:solidFill>
                <a:latin typeface="Unikurd Goran" pitchFamily="34" charset="-78"/>
                <a:cs typeface="Unikurd Goran" pitchFamily="34" charset="-78"/>
              </a:rPr>
              <a:t>Artalejo</a:t>
            </a:r>
            <a:r>
              <a:rPr lang="en-US" sz="1200" cap="none" dirty="0">
                <a:solidFill>
                  <a:schemeClr val="tx1"/>
                </a:solidFill>
                <a:latin typeface="Unikurd Goran" pitchFamily="34" charset="-78"/>
                <a:cs typeface="Unikurd Goran" pitchFamily="34" charset="-78"/>
              </a:rPr>
              <a:t>, P., Lopez-Garcia, F., León-Muñoz, E., </a:t>
            </a:r>
            <a:r>
              <a:rPr lang="en-US" sz="1200" cap="none" dirty="0" err="1">
                <a:solidFill>
                  <a:schemeClr val="tx1"/>
                </a:solidFill>
                <a:latin typeface="Unikurd Goran" pitchFamily="34" charset="-78"/>
                <a:cs typeface="Unikurd Goran" pitchFamily="34" charset="-78"/>
              </a:rPr>
              <a:t>Amiano</a:t>
            </a:r>
            <a:r>
              <a:rPr lang="en-US" sz="1200" cap="none" dirty="0">
                <a:solidFill>
                  <a:schemeClr val="tx1"/>
                </a:solidFill>
                <a:latin typeface="Unikurd Goran" pitchFamily="34" charset="-78"/>
                <a:cs typeface="Unikurd Goran" pitchFamily="34" charset="-78"/>
              </a:rPr>
              <a:t>, L., </a:t>
            </a:r>
            <a:r>
              <a:rPr lang="en-US" sz="1200" cap="none" dirty="0" err="1">
                <a:solidFill>
                  <a:schemeClr val="tx1"/>
                </a:solidFill>
                <a:latin typeface="Unikurd Goran" pitchFamily="34" charset="-78"/>
                <a:cs typeface="Unikurd Goran" pitchFamily="34" charset="-78"/>
              </a:rPr>
              <a:t>Ardanaz</a:t>
            </a:r>
            <a:r>
              <a:rPr lang="en-US" sz="1200" cap="none" dirty="0">
                <a:solidFill>
                  <a:schemeClr val="tx1"/>
                </a:solidFill>
                <a:latin typeface="Unikurd Goran" pitchFamily="34" charset="-78"/>
                <a:cs typeface="Unikurd Goran" pitchFamily="34" charset="-78"/>
              </a:rPr>
              <a:t>, P., . . . </a:t>
            </a:r>
            <a:r>
              <a:rPr lang="en-US" sz="1200" cap="none" dirty="0" err="1">
                <a:solidFill>
                  <a:schemeClr val="tx1"/>
                </a:solidFill>
                <a:latin typeface="Unikurd Goran" pitchFamily="34" charset="-78"/>
                <a:cs typeface="Unikurd Goran" pitchFamily="34" charset="-78"/>
              </a:rPr>
              <a:t>Dorronsoro</a:t>
            </a:r>
            <a:r>
              <a:rPr lang="en-US" sz="1200" cap="none" dirty="0">
                <a:solidFill>
                  <a:schemeClr val="tx1"/>
                </a:solidFill>
                <a:latin typeface="Unikurd Goran" pitchFamily="34" charset="-78"/>
                <a:cs typeface="Unikurd Goran" pitchFamily="34" charset="-78"/>
              </a:rPr>
              <a:t>, M. (2012). Consumption of fried foods and risk of coronary heart disease: Spanish cohort of the European Prospective Investigation into Cancer and Nutrition study. </a:t>
            </a:r>
            <a:r>
              <a:rPr lang="en-US" sz="1200" cap="none" dirty="0" err="1">
                <a:solidFill>
                  <a:schemeClr val="tx1"/>
                </a:solidFill>
                <a:latin typeface="Unikurd Goran" pitchFamily="34" charset="-78"/>
                <a:cs typeface="Unikurd Goran" pitchFamily="34" charset="-78"/>
              </a:rPr>
              <a:t>Bmj</a:t>
            </a:r>
            <a:r>
              <a:rPr lang="en-US" sz="1200" cap="none" dirty="0">
                <a:solidFill>
                  <a:schemeClr val="tx1"/>
                </a:solidFill>
                <a:latin typeface="Unikurd Goran" pitchFamily="34" charset="-78"/>
                <a:cs typeface="Unikurd Goran" pitchFamily="34" charset="-78"/>
              </a:rPr>
              <a:t>, 344.</a:t>
            </a:r>
          </a:p>
          <a:p>
            <a:pPr algn="l" rtl="0">
              <a:lnSpc>
                <a:spcPct val="100000"/>
              </a:lnSpc>
              <a:buFont typeface="+mj-lt"/>
              <a:buAutoNum type="arabicPeriod"/>
            </a:pPr>
            <a:r>
              <a:rPr lang="en-US" sz="1200" cap="none" dirty="0">
                <a:solidFill>
                  <a:schemeClr val="tx1"/>
                </a:solidFill>
                <a:latin typeface="Unikurd Goran" pitchFamily="34" charset="-78"/>
                <a:cs typeface="Unikurd Goran" pitchFamily="34" charset="-78"/>
              </a:rPr>
              <a:t>Harvard, T. C. (2022). The Nutrition Source. Retrieved November 26, 2022, from https://www.hsph.harvard.edu/nutritionsource/food-features/oats/</a:t>
            </a:r>
          </a:p>
          <a:p>
            <a:pPr algn="l" rtl="0">
              <a:lnSpc>
                <a:spcPct val="100000"/>
              </a:lnSpc>
              <a:buFont typeface="+mj-lt"/>
              <a:buAutoNum type="arabicPeriod"/>
            </a:pPr>
            <a:r>
              <a:rPr lang="en-US" sz="1200" cap="none" dirty="0">
                <a:solidFill>
                  <a:schemeClr val="tx1"/>
                </a:solidFill>
                <a:latin typeface="Unikurd Goran" pitchFamily="34" charset="-78"/>
                <a:cs typeface="Unikurd Goran" pitchFamily="34" charset="-78"/>
              </a:rPr>
              <a:t>Jeon, H.J., Choe, J.H., Jung, Y.K., Kruk, Z.A., Lim, D.G. and Jo, C.R., 2010. Comparison of the chemical composition, textural characteristics, and sensory properties of North and South Korean native chickens and commercial broilers. Food Science of Animal Resources, 30(2), pp.171-178.</a:t>
            </a:r>
          </a:p>
          <a:p>
            <a:pPr algn="l" rtl="0">
              <a:lnSpc>
                <a:spcPct val="100000"/>
              </a:lnSpc>
              <a:buFont typeface="+mj-lt"/>
              <a:buAutoNum type="arabicPeriod"/>
            </a:pPr>
            <a:r>
              <a:rPr lang="en-US" sz="1200" cap="none" dirty="0">
                <a:solidFill>
                  <a:schemeClr val="tx1"/>
                </a:solidFill>
                <a:latin typeface="Unikurd Goran" pitchFamily="34" charset="-78"/>
                <a:cs typeface="Unikurd Goran" pitchFamily="34" charset="-78"/>
              </a:rPr>
              <a:t>Khan, S. (2020). Eating Fried Chicken Everyday Could Lead to Early Death, Study Says. Retrieved November 26, 2022, from https://www.sciencetimes.com/articles/24627/20200108/fried-food.htm</a:t>
            </a:r>
          </a:p>
          <a:p>
            <a:pPr algn="l" rtl="0">
              <a:lnSpc>
                <a:spcPct val="100000"/>
              </a:lnSpc>
              <a:buFont typeface="+mj-lt"/>
              <a:buAutoNum type="arabicPeriod"/>
            </a:pPr>
            <a:endParaRPr lang="en-US" sz="1200" cap="none" dirty="0">
              <a:solidFill>
                <a:schemeClr val="tx1"/>
              </a:solidFill>
              <a:latin typeface="Unikurd Goran" pitchFamily="34" charset="-78"/>
              <a:cs typeface="Unikurd Goran" pitchFamily="34" charset="-78"/>
            </a:endParaRPr>
          </a:p>
          <a:p>
            <a:pPr algn="l" rtl="0">
              <a:lnSpc>
                <a:spcPct val="100000"/>
              </a:lnSpc>
              <a:buFont typeface="+mj-lt"/>
              <a:buAutoNum type="arabicPeriod"/>
            </a:pPr>
            <a:endParaRPr lang="en-US" sz="1200" cap="none" dirty="0">
              <a:solidFill>
                <a:schemeClr val="tx1"/>
              </a:solidFill>
              <a:latin typeface="Unikurd Goran" pitchFamily="34" charset="-78"/>
              <a:cs typeface="Unikurd Goran" pitchFamily="34" charset="-78"/>
            </a:endParaRPr>
          </a:p>
        </p:txBody>
      </p:sp>
    </p:spTree>
    <p:extLst>
      <p:ext uri="{BB962C8B-B14F-4D97-AF65-F5344CB8AC3E}">
        <p14:creationId xmlns:p14="http://schemas.microsoft.com/office/powerpoint/2010/main" val="42367629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8972"/>
            <a:ext cx="7772400" cy="1780108"/>
          </a:xfrm>
        </p:spPr>
        <p:txBody>
          <a:bodyPr>
            <a:noAutofit/>
          </a:bodyPr>
          <a:lstStyle/>
          <a:p>
            <a:r>
              <a:rPr lang="ar-OM" sz="8000" dirty="0">
                <a:solidFill>
                  <a:schemeClr val="tx1"/>
                </a:solidFill>
                <a:latin typeface="Unikurd Jino" pitchFamily="34" charset="-78"/>
                <a:cs typeface="Unikurd Jino" pitchFamily="34" charset="-78"/>
              </a:rPr>
              <a:t>سوپاس بۆ </a:t>
            </a:r>
            <a:br>
              <a:rPr lang="ar-OM" sz="8000" dirty="0">
                <a:solidFill>
                  <a:schemeClr val="tx1"/>
                </a:solidFill>
                <a:latin typeface="Unikurd Jino" pitchFamily="34" charset="-78"/>
                <a:cs typeface="Unikurd Jino" pitchFamily="34" charset="-78"/>
              </a:rPr>
            </a:br>
            <a:r>
              <a:rPr lang="ar-OM" sz="8000" dirty="0">
                <a:solidFill>
                  <a:schemeClr val="tx1"/>
                </a:solidFill>
                <a:latin typeface="Unikurd Jino" pitchFamily="34" charset="-78"/>
                <a:cs typeface="Unikurd Jino" pitchFamily="34" charset="-78"/>
              </a:rPr>
              <a:t>ئامادەبوون و گوێگرتنتان</a:t>
            </a:r>
          </a:p>
        </p:txBody>
      </p:sp>
    </p:spTree>
    <p:extLst>
      <p:ext uri="{BB962C8B-B14F-4D97-AF65-F5344CB8AC3E}">
        <p14:creationId xmlns:p14="http://schemas.microsoft.com/office/powerpoint/2010/main" val="31598367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667941"/>
            <a:ext cx="8686799" cy="4713387"/>
          </a:xfrm>
          <a:prstGeom prst="rect">
            <a:avLst/>
          </a:prstGeom>
        </p:spPr>
        <p:txBody>
          <a:bodyPr>
            <a:noAutofit/>
          </a:bodyPr>
          <a:lstStyle/>
          <a:p>
            <a:pPr algn="l" rtl="0"/>
            <a:r>
              <a:rPr lang="en-US" sz="2800" dirty="0">
                <a:latin typeface="Unikurd Goran" pitchFamily="34" charset="-78"/>
                <a:cs typeface="Unikurd Goran" pitchFamily="34" charset="-78"/>
              </a:rPr>
              <a:t>Introduction </a:t>
            </a:r>
          </a:p>
          <a:p>
            <a:pPr algn="l" rtl="0"/>
            <a:r>
              <a:rPr lang="en-US" sz="2800" dirty="0">
                <a:solidFill>
                  <a:schemeClr val="tx1"/>
                </a:solidFill>
                <a:latin typeface="Unikurd Goran" pitchFamily="34" charset="-78"/>
                <a:cs typeface="Unikurd Goran" pitchFamily="34" charset="-78"/>
              </a:rPr>
              <a:t>Aim of the study</a:t>
            </a:r>
          </a:p>
          <a:p>
            <a:pPr algn="l" rtl="0"/>
            <a:r>
              <a:rPr lang="en-US" sz="2800" dirty="0">
                <a:latin typeface="Unikurd Goran" pitchFamily="34" charset="-78"/>
                <a:cs typeface="Unikurd Goran" pitchFamily="34" charset="-78"/>
              </a:rPr>
              <a:t>Materials &amp; methods</a:t>
            </a:r>
          </a:p>
          <a:p>
            <a:pPr algn="l" rtl="0"/>
            <a:r>
              <a:rPr lang="en-US" sz="2800" dirty="0">
                <a:solidFill>
                  <a:schemeClr val="tx1"/>
                </a:solidFill>
                <a:latin typeface="Unikurd Goran" pitchFamily="34" charset="-78"/>
                <a:cs typeface="Unikurd Goran" pitchFamily="34" charset="-78"/>
              </a:rPr>
              <a:t>Results </a:t>
            </a:r>
          </a:p>
          <a:p>
            <a:pPr algn="l" rtl="0"/>
            <a:r>
              <a:rPr lang="en-US" sz="2800" dirty="0">
                <a:latin typeface="Unikurd Goran" pitchFamily="34" charset="-78"/>
                <a:cs typeface="Unikurd Goran" pitchFamily="34" charset="-78"/>
              </a:rPr>
              <a:t>Conclusion </a:t>
            </a:r>
          </a:p>
          <a:p>
            <a:pPr algn="l" rtl="0"/>
            <a:r>
              <a:rPr lang="en-US" sz="2800" dirty="0">
                <a:solidFill>
                  <a:schemeClr val="tx1"/>
                </a:solidFill>
                <a:latin typeface="Unikurd Goran" pitchFamily="34" charset="-78"/>
                <a:cs typeface="Unikurd Goran" pitchFamily="34" charset="-78"/>
              </a:rPr>
              <a:t>reference</a:t>
            </a:r>
            <a:endParaRPr lang="ar-OM" sz="2800" dirty="0">
              <a:solidFill>
                <a:schemeClr val="tx1"/>
              </a:solidFill>
              <a:latin typeface="Unikurd Goran" pitchFamily="34" charset="-78"/>
              <a:cs typeface="Unikurd Goran" pitchFamily="34" charset="-78"/>
            </a:endParaRPr>
          </a:p>
        </p:txBody>
      </p:sp>
      <p:sp>
        <p:nvSpPr>
          <p:cNvPr id="2" name="Title 1"/>
          <p:cNvSpPr>
            <a:spLocks noGrp="1"/>
          </p:cNvSpPr>
          <p:nvPr>
            <p:ph type="title"/>
          </p:nvPr>
        </p:nvSpPr>
        <p:spPr>
          <a:xfrm>
            <a:off x="539552" y="908720"/>
            <a:ext cx="8280920" cy="682336"/>
          </a:xfrm>
        </p:spPr>
        <p:txBody>
          <a:bodyPr>
            <a:normAutofit/>
          </a:bodyPr>
          <a:lstStyle/>
          <a:p>
            <a:pPr algn="ctr"/>
            <a:r>
              <a:rPr lang="en-US" b="1" cap="none" dirty="0">
                <a:solidFill>
                  <a:schemeClr val="tx1"/>
                </a:solidFill>
                <a:latin typeface="Unikurd Jino" pitchFamily="34" charset="-78"/>
                <a:cs typeface="Unikurd Jino" pitchFamily="34" charset="-78"/>
              </a:rPr>
              <a:t>OUTLINE OF THE STUDY</a:t>
            </a:r>
            <a:endParaRPr lang="ar-IQ" b="1" cap="none" dirty="0">
              <a:solidFill>
                <a:schemeClr val="tx1"/>
              </a:solidFill>
              <a:latin typeface="Unikurd Jino" pitchFamily="34" charset="-78"/>
              <a:cs typeface="Unikurd Jino" pitchFamily="34" charset="-78"/>
            </a:endParaRPr>
          </a:p>
        </p:txBody>
      </p:sp>
    </p:spTree>
    <p:extLst>
      <p:ext uri="{BB962C8B-B14F-4D97-AF65-F5344CB8AC3E}">
        <p14:creationId xmlns:p14="http://schemas.microsoft.com/office/powerpoint/2010/main" val="437935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80920" cy="2016224"/>
          </a:xfrm>
        </p:spPr>
        <p:txBody>
          <a:bodyPr>
            <a:normAutofit/>
          </a:bodyPr>
          <a:lstStyle/>
          <a:p>
            <a:pPr algn="ctr"/>
            <a:r>
              <a:rPr lang="en-US" sz="8000" cap="none" dirty="0">
                <a:solidFill>
                  <a:schemeClr val="tx1"/>
                </a:solidFill>
                <a:latin typeface="Unikurd Jino" pitchFamily="34" charset="-78"/>
                <a:cs typeface="Unikurd Jino" pitchFamily="34" charset="-78"/>
              </a:rPr>
              <a:t>Introduction</a:t>
            </a:r>
            <a:endParaRPr lang="ar-IQ" sz="8000" cap="none" dirty="0">
              <a:solidFill>
                <a:schemeClr val="tx1"/>
              </a:solidFill>
              <a:latin typeface="Unikurd Jino" pitchFamily="34" charset="-78"/>
              <a:cs typeface="Unikurd Jino" pitchFamily="34" charset="-78"/>
            </a:endParaRPr>
          </a:p>
        </p:txBody>
      </p:sp>
    </p:spTree>
    <p:extLst>
      <p:ext uri="{BB962C8B-B14F-4D97-AF65-F5344CB8AC3E}">
        <p14:creationId xmlns:p14="http://schemas.microsoft.com/office/powerpoint/2010/main" val="21625564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124745"/>
            <a:ext cx="8686799" cy="5256584"/>
          </a:xfrm>
          <a:prstGeom prst="rect">
            <a:avLst/>
          </a:prstGeom>
        </p:spPr>
        <p:txBody>
          <a:bodyPr>
            <a:noAutofit/>
          </a:bodyPr>
          <a:lstStyle/>
          <a:p>
            <a:pPr marL="0" indent="0" algn="l" rtl="0">
              <a:buNone/>
            </a:pPr>
            <a:r>
              <a:rPr lang="en-US" sz="1400" cap="none" dirty="0">
                <a:solidFill>
                  <a:schemeClr val="tx1"/>
                </a:solidFill>
                <a:latin typeface="Unikurd Goran" pitchFamily="34" charset="-78"/>
                <a:cs typeface="Unikurd Goran" pitchFamily="34" charset="-78"/>
              </a:rPr>
              <a:t>Fried foods are a popular food choice, but they have been associated with adverse health outcomes such as type 2 diabetes and cardiovascular diseases. In response to this, a study was conducted to produce a healthier version of fried chicken by replacing the crunchy coating with oat crumble. Oats were chosen as a coating because of their high nutritional value and health benefits. </a:t>
            </a:r>
          </a:p>
          <a:p>
            <a:pPr marL="0" indent="0" algn="l" rtl="0">
              <a:buNone/>
            </a:pPr>
            <a:endParaRPr lang="en-US" sz="1400" cap="none" dirty="0">
              <a:solidFill>
                <a:schemeClr val="tx1"/>
              </a:solidFill>
              <a:latin typeface="Unikurd Goran" pitchFamily="34" charset="-78"/>
              <a:cs typeface="Unikurd Goran" pitchFamily="34" charset="-78"/>
            </a:endParaRPr>
          </a:p>
          <a:p>
            <a:pPr marL="0" indent="0" algn="l" rtl="0">
              <a:buNone/>
            </a:pPr>
            <a:r>
              <a:rPr lang="en-US" sz="1400" cap="none" dirty="0">
                <a:solidFill>
                  <a:schemeClr val="tx1"/>
                </a:solidFill>
                <a:latin typeface="Unikurd Goran" pitchFamily="34" charset="-78"/>
                <a:cs typeface="Unikurd Goran" pitchFamily="34" charset="-78"/>
              </a:rPr>
              <a:t>Fried foods are widely consumed in the united states and worldwide. Frying is a complex cooking process that modifies the composition of foods and the frying medium through oxidation, polymerization, and hydrogenation. During frying, foods can lose water and absorb fat, and the frying oils deteriorate, especially when reused .  moreover, frying makes food crunchy and more appetizing, which can lead to excess intake. </a:t>
            </a:r>
          </a:p>
          <a:p>
            <a:pPr marL="0" indent="0" algn="l" rtl="0">
              <a:buNone/>
            </a:pPr>
            <a:endParaRPr lang="en-US" sz="1400" cap="none" dirty="0">
              <a:solidFill>
                <a:schemeClr val="tx1"/>
              </a:solidFill>
              <a:latin typeface="Unikurd Goran" pitchFamily="34" charset="-78"/>
              <a:cs typeface="Unikurd Goran" pitchFamily="34" charset="-78"/>
            </a:endParaRPr>
          </a:p>
          <a:p>
            <a:pPr marL="0" indent="0" algn="l" rtl="0">
              <a:buNone/>
            </a:pPr>
            <a:r>
              <a:rPr lang="en-US" sz="1400" cap="none" dirty="0">
                <a:solidFill>
                  <a:schemeClr val="tx1"/>
                </a:solidFill>
                <a:latin typeface="Unikurd Goran" pitchFamily="34" charset="-78"/>
                <a:cs typeface="Unikurd Goran" pitchFamily="34" charset="-78"/>
              </a:rPr>
              <a:t>Several cohort studies in us populations showed that higher consumption of fried foods was associated with an increased risk of type 2 diabetes and cardiovascular diseases, which are among the leading causes of death. </a:t>
            </a:r>
          </a:p>
          <a:p>
            <a:pPr marL="0" indent="0" algn="l" rtl="0">
              <a:buNone/>
            </a:pPr>
            <a:endParaRPr lang="en-US" sz="1400" cap="none" dirty="0">
              <a:solidFill>
                <a:schemeClr val="tx1"/>
              </a:solidFill>
              <a:latin typeface="Unikurd Goran" pitchFamily="34" charset="-78"/>
              <a:cs typeface="Unikurd Goran" pitchFamily="34" charset="-78"/>
            </a:endParaRPr>
          </a:p>
          <a:p>
            <a:pPr marL="0" indent="0" algn="l" rtl="0">
              <a:buNone/>
            </a:pPr>
            <a:r>
              <a:rPr lang="en-US" sz="1400" cap="none" dirty="0">
                <a:solidFill>
                  <a:schemeClr val="tx1"/>
                </a:solidFill>
                <a:latin typeface="Unikurd Goran" pitchFamily="34" charset="-78"/>
                <a:cs typeface="Unikurd Goran" pitchFamily="34" charset="-78"/>
              </a:rPr>
              <a:t>In order to decrease the risk of death, we can use different types of dressing to cover the chicken parts before fried or baked it. One of the dressing is oat. </a:t>
            </a:r>
          </a:p>
          <a:p>
            <a:pPr marL="0" indent="0" algn="l" rtl="0">
              <a:buNone/>
            </a:pPr>
            <a:endParaRPr lang="ar-OM" sz="1400" cap="none" dirty="0">
              <a:solidFill>
                <a:schemeClr val="tx1"/>
              </a:solidFill>
              <a:latin typeface="Unikurd Goran" pitchFamily="34" charset="-78"/>
              <a:cs typeface="Unikurd Goran" pitchFamily="34" charset="-78"/>
            </a:endParaRPr>
          </a:p>
        </p:txBody>
      </p:sp>
    </p:spTree>
    <p:extLst>
      <p:ext uri="{BB962C8B-B14F-4D97-AF65-F5344CB8AC3E}">
        <p14:creationId xmlns:p14="http://schemas.microsoft.com/office/powerpoint/2010/main" val="26905190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80920" cy="2016224"/>
          </a:xfrm>
        </p:spPr>
        <p:txBody>
          <a:bodyPr>
            <a:normAutofit/>
          </a:bodyPr>
          <a:lstStyle/>
          <a:p>
            <a:pPr algn="ctr"/>
            <a:r>
              <a:rPr lang="en-US" sz="8000" cap="none" dirty="0">
                <a:solidFill>
                  <a:schemeClr val="tx1"/>
                </a:solidFill>
                <a:latin typeface="Unikurd Jino" pitchFamily="34" charset="-78"/>
                <a:cs typeface="Unikurd Jino" pitchFamily="34" charset="-78"/>
              </a:rPr>
              <a:t>Aim of the Study</a:t>
            </a:r>
            <a:endParaRPr lang="ar-IQ" sz="8000" cap="none" dirty="0">
              <a:solidFill>
                <a:schemeClr val="tx1"/>
              </a:solidFill>
              <a:latin typeface="Unikurd Jino" pitchFamily="34" charset="-78"/>
              <a:cs typeface="Unikurd Jino" pitchFamily="34" charset="-78"/>
            </a:endParaRPr>
          </a:p>
        </p:txBody>
      </p:sp>
    </p:spTree>
    <p:extLst>
      <p:ext uri="{BB962C8B-B14F-4D97-AF65-F5344CB8AC3E}">
        <p14:creationId xmlns:p14="http://schemas.microsoft.com/office/powerpoint/2010/main" val="41440114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124745"/>
            <a:ext cx="8686799" cy="5256584"/>
          </a:xfrm>
          <a:prstGeom prst="rect">
            <a:avLst/>
          </a:prstGeom>
        </p:spPr>
        <p:txBody>
          <a:bodyPr>
            <a:noAutofit/>
          </a:bodyPr>
          <a:lstStyle/>
          <a:p>
            <a:pPr marL="0" indent="0" algn="l" rtl="0">
              <a:buNone/>
            </a:pPr>
            <a:r>
              <a:rPr lang="en-US" sz="1400" cap="none" dirty="0">
                <a:solidFill>
                  <a:schemeClr val="tx1"/>
                </a:solidFill>
                <a:latin typeface="Unikurd Goran" pitchFamily="34" charset="-78"/>
                <a:cs typeface="Unikurd Goran" pitchFamily="34" charset="-78"/>
              </a:rPr>
              <a:t>This study was conducted to produce a healthier version of fried chicken by replacing the crunchy coating with oat crumble. </a:t>
            </a:r>
          </a:p>
          <a:p>
            <a:pPr marL="0" indent="0" algn="l" rtl="0">
              <a:buNone/>
            </a:pPr>
            <a:endParaRPr lang="en-US" sz="1400" cap="none" dirty="0">
              <a:solidFill>
                <a:schemeClr val="tx1"/>
              </a:solidFill>
              <a:latin typeface="Unikurd Goran" pitchFamily="34" charset="-78"/>
              <a:cs typeface="Unikurd Goran" pitchFamily="34" charset="-78"/>
            </a:endParaRPr>
          </a:p>
          <a:p>
            <a:pPr marL="0" indent="0" algn="l" rtl="0">
              <a:buNone/>
            </a:pPr>
            <a:r>
              <a:rPr lang="en-US" sz="1400" cap="none" dirty="0">
                <a:solidFill>
                  <a:schemeClr val="tx1"/>
                </a:solidFill>
                <a:latin typeface="Unikurd Goran" pitchFamily="34" charset="-78"/>
                <a:cs typeface="Unikurd Goran" pitchFamily="34" charset="-78"/>
              </a:rPr>
              <a:t>Oats were chosen as a coating because of their high nutritional value and health benefits.</a:t>
            </a:r>
          </a:p>
          <a:p>
            <a:pPr marL="0" indent="0" algn="l" rtl="0">
              <a:buNone/>
            </a:pPr>
            <a:endParaRPr lang="en-US" sz="1400" cap="none" dirty="0">
              <a:solidFill>
                <a:schemeClr val="tx1"/>
              </a:solidFill>
              <a:latin typeface="Unikurd Goran" pitchFamily="34" charset="-78"/>
              <a:cs typeface="Unikurd Goran" pitchFamily="34" charset="-78"/>
            </a:endParaRPr>
          </a:p>
          <a:p>
            <a:pPr marL="0" indent="0" algn="l" rtl="0">
              <a:buNone/>
            </a:pPr>
            <a:r>
              <a:rPr lang="en-US" sz="1400" cap="none" dirty="0">
                <a:solidFill>
                  <a:schemeClr val="tx1"/>
                </a:solidFill>
                <a:latin typeface="Unikurd Goran" pitchFamily="34" charset="-78"/>
                <a:cs typeface="Unikurd Goran" pitchFamily="34" charset="-78"/>
              </a:rPr>
              <a:t>The main aim of this study is showing the variation between the fried crunchy chicken producing by using crunchy crumb and replacing with oat</a:t>
            </a:r>
          </a:p>
          <a:p>
            <a:pPr marL="0" indent="0" algn="l" rtl="0">
              <a:buNone/>
            </a:pPr>
            <a:endParaRPr lang="en-US" sz="1400" cap="none" dirty="0">
              <a:solidFill>
                <a:schemeClr val="tx1"/>
              </a:solidFill>
              <a:latin typeface="Unikurd Goran" pitchFamily="34" charset="-78"/>
              <a:cs typeface="Unikurd Goran" pitchFamily="34" charset="-78"/>
            </a:endParaRPr>
          </a:p>
        </p:txBody>
      </p:sp>
    </p:spTree>
    <p:extLst>
      <p:ext uri="{BB962C8B-B14F-4D97-AF65-F5344CB8AC3E}">
        <p14:creationId xmlns:p14="http://schemas.microsoft.com/office/powerpoint/2010/main" val="18020911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80920" cy="2016224"/>
          </a:xfrm>
        </p:spPr>
        <p:txBody>
          <a:bodyPr>
            <a:normAutofit fontScale="90000"/>
          </a:bodyPr>
          <a:lstStyle/>
          <a:p>
            <a:pPr algn="ctr"/>
            <a:r>
              <a:rPr lang="en-US" sz="8000" cap="none" dirty="0">
                <a:solidFill>
                  <a:schemeClr val="tx1"/>
                </a:solidFill>
                <a:latin typeface="Unikurd Jino" pitchFamily="34" charset="-78"/>
                <a:cs typeface="Unikurd Jino" pitchFamily="34" charset="-78"/>
              </a:rPr>
              <a:t>Materials &amp; Methods</a:t>
            </a:r>
            <a:endParaRPr lang="ar-IQ" sz="8000" cap="none" dirty="0">
              <a:solidFill>
                <a:schemeClr val="tx1"/>
              </a:solidFill>
              <a:latin typeface="Unikurd Jino" pitchFamily="34" charset="-78"/>
              <a:cs typeface="Unikurd Jino" pitchFamily="34" charset="-78"/>
            </a:endParaRPr>
          </a:p>
        </p:txBody>
      </p:sp>
    </p:spTree>
    <p:extLst>
      <p:ext uri="{BB962C8B-B14F-4D97-AF65-F5344CB8AC3E}">
        <p14:creationId xmlns:p14="http://schemas.microsoft.com/office/powerpoint/2010/main" val="24502517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124745"/>
            <a:ext cx="8686799" cy="5256584"/>
          </a:xfrm>
          <a:prstGeom prst="rect">
            <a:avLst/>
          </a:prstGeom>
        </p:spPr>
        <p:txBody>
          <a:bodyPr>
            <a:noAutofit/>
          </a:bodyPr>
          <a:lstStyle/>
          <a:p>
            <a:pPr marL="0" indent="0" algn="l" rtl="0">
              <a:lnSpc>
                <a:spcPct val="100000"/>
              </a:lnSpc>
              <a:buNone/>
            </a:pPr>
            <a:r>
              <a:rPr lang="en-US" sz="1400" cap="none" dirty="0">
                <a:solidFill>
                  <a:schemeClr val="tx1"/>
                </a:solidFill>
                <a:latin typeface="Unikurd Goran" pitchFamily="34" charset="-78"/>
                <a:cs typeface="Unikurd Goran" pitchFamily="34" charset="-78"/>
              </a:rPr>
              <a:t>In this study we used the following materials: </a:t>
            </a:r>
          </a:p>
          <a:p>
            <a:pPr algn="l" rtl="0">
              <a:lnSpc>
                <a:spcPct val="100000"/>
              </a:lnSpc>
            </a:pPr>
            <a:r>
              <a:rPr lang="en-US" sz="1400" cap="none" dirty="0">
                <a:solidFill>
                  <a:schemeClr val="tx1"/>
                </a:solidFill>
                <a:latin typeface="Unikurd Goran" pitchFamily="34" charset="-78"/>
                <a:cs typeface="Unikurd Goran" pitchFamily="34" charset="-78"/>
              </a:rPr>
              <a:t>1 KG chicken breast without skin. </a:t>
            </a:r>
          </a:p>
          <a:p>
            <a:pPr algn="l" rtl="0">
              <a:lnSpc>
                <a:spcPct val="100000"/>
              </a:lnSpc>
            </a:pPr>
            <a:r>
              <a:rPr lang="en-US" sz="1400" cap="none" dirty="0">
                <a:solidFill>
                  <a:schemeClr val="tx1"/>
                </a:solidFill>
                <a:latin typeface="Unikurd Goran" pitchFamily="34" charset="-78"/>
                <a:cs typeface="Unikurd Goran" pitchFamily="34" charset="-78"/>
              </a:rPr>
              <a:t>50 ml olive oil</a:t>
            </a:r>
          </a:p>
          <a:p>
            <a:pPr algn="l" rtl="0">
              <a:lnSpc>
                <a:spcPct val="100000"/>
              </a:lnSpc>
            </a:pPr>
            <a:r>
              <a:rPr lang="en-US" sz="1400" cap="none" dirty="0">
                <a:solidFill>
                  <a:schemeClr val="tx1"/>
                </a:solidFill>
                <a:latin typeface="Unikurd Goran" pitchFamily="34" charset="-78"/>
                <a:cs typeface="Unikurd Goran" pitchFamily="34" charset="-78"/>
              </a:rPr>
              <a:t>100 g yoghurt </a:t>
            </a:r>
          </a:p>
          <a:p>
            <a:pPr algn="l" rtl="0">
              <a:lnSpc>
                <a:spcPct val="100000"/>
              </a:lnSpc>
            </a:pPr>
            <a:r>
              <a:rPr lang="en-US" sz="1400" cap="none" dirty="0">
                <a:solidFill>
                  <a:schemeClr val="tx1"/>
                </a:solidFill>
                <a:latin typeface="Unikurd Goran" pitchFamily="34" charset="-78"/>
                <a:cs typeface="Unikurd Goran" pitchFamily="34" charset="-78"/>
              </a:rPr>
              <a:t>100 ml milk </a:t>
            </a:r>
          </a:p>
          <a:p>
            <a:pPr algn="l" rtl="0">
              <a:lnSpc>
                <a:spcPct val="100000"/>
              </a:lnSpc>
            </a:pPr>
            <a:r>
              <a:rPr lang="en-US" sz="1400" cap="none" dirty="0">
                <a:solidFill>
                  <a:schemeClr val="tx1"/>
                </a:solidFill>
                <a:latin typeface="Unikurd Goran" pitchFamily="34" charset="-78"/>
                <a:cs typeface="Unikurd Goran" pitchFamily="34" charset="-78"/>
              </a:rPr>
              <a:t>100 ml Mineral water</a:t>
            </a:r>
          </a:p>
          <a:p>
            <a:pPr algn="l" rtl="0">
              <a:lnSpc>
                <a:spcPct val="100000"/>
              </a:lnSpc>
            </a:pPr>
            <a:r>
              <a:rPr lang="en-US" sz="1400" cap="none" dirty="0">
                <a:solidFill>
                  <a:schemeClr val="tx1"/>
                </a:solidFill>
                <a:latin typeface="Unikurd Goran" pitchFamily="34" charset="-78"/>
                <a:cs typeface="Unikurd Goran" pitchFamily="34" charset="-78"/>
              </a:rPr>
              <a:t>1 egg</a:t>
            </a:r>
          </a:p>
          <a:p>
            <a:pPr algn="l" rtl="0">
              <a:lnSpc>
                <a:spcPct val="100000"/>
              </a:lnSpc>
            </a:pPr>
            <a:r>
              <a:rPr lang="en-US" sz="1400" cap="none" dirty="0">
                <a:solidFill>
                  <a:schemeClr val="tx1"/>
                </a:solidFill>
                <a:latin typeface="Unikurd Goran" pitchFamily="34" charset="-78"/>
                <a:cs typeface="Unikurd Goran" pitchFamily="34" charset="-78"/>
              </a:rPr>
              <a:t>5 g salt</a:t>
            </a:r>
          </a:p>
          <a:p>
            <a:pPr algn="l" rtl="0">
              <a:lnSpc>
                <a:spcPct val="100000"/>
              </a:lnSpc>
            </a:pPr>
            <a:r>
              <a:rPr lang="en-US" sz="1400" cap="none" dirty="0">
                <a:solidFill>
                  <a:schemeClr val="tx1"/>
                </a:solidFill>
                <a:latin typeface="Unikurd Goran" pitchFamily="34" charset="-78"/>
                <a:cs typeface="Unikurd Goran" pitchFamily="34" charset="-78"/>
              </a:rPr>
              <a:t>2 g Ground red pepper</a:t>
            </a:r>
          </a:p>
          <a:p>
            <a:pPr algn="l" rtl="0">
              <a:lnSpc>
                <a:spcPct val="100000"/>
              </a:lnSpc>
            </a:pPr>
            <a:r>
              <a:rPr lang="en-US" sz="1400" cap="none" dirty="0">
                <a:solidFill>
                  <a:schemeClr val="tx1"/>
                </a:solidFill>
                <a:latin typeface="Unikurd Goran" pitchFamily="34" charset="-78"/>
                <a:cs typeface="Unikurd Goran" pitchFamily="34" charset="-78"/>
              </a:rPr>
              <a:t>2 g Turmeric</a:t>
            </a:r>
          </a:p>
          <a:p>
            <a:pPr algn="l" rtl="0">
              <a:lnSpc>
                <a:spcPct val="100000"/>
              </a:lnSpc>
            </a:pPr>
            <a:r>
              <a:rPr lang="en-US" sz="1400" cap="none" dirty="0">
                <a:solidFill>
                  <a:schemeClr val="tx1"/>
                </a:solidFill>
                <a:latin typeface="Unikurd Goran" pitchFamily="34" charset="-78"/>
                <a:cs typeface="Unikurd Goran" pitchFamily="34" charset="-78"/>
              </a:rPr>
              <a:t>2 g curry </a:t>
            </a:r>
          </a:p>
          <a:p>
            <a:pPr algn="l" rtl="0">
              <a:lnSpc>
                <a:spcPct val="100000"/>
              </a:lnSpc>
            </a:pPr>
            <a:r>
              <a:rPr lang="en-US" sz="1400" cap="none" dirty="0">
                <a:solidFill>
                  <a:schemeClr val="tx1"/>
                </a:solidFill>
                <a:latin typeface="Unikurd Goran" pitchFamily="34" charset="-78"/>
                <a:cs typeface="Unikurd Goran" pitchFamily="34" charset="-78"/>
              </a:rPr>
              <a:t>2 g thyme</a:t>
            </a:r>
          </a:p>
          <a:p>
            <a:pPr algn="l" rtl="0">
              <a:lnSpc>
                <a:spcPct val="100000"/>
              </a:lnSpc>
            </a:pPr>
            <a:r>
              <a:rPr lang="en-US" sz="1400" cap="none" dirty="0">
                <a:solidFill>
                  <a:schemeClr val="tx1"/>
                </a:solidFill>
                <a:latin typeface="Unikurd Goran" pitchFamily="34" charset="-78"/>
                <a:cs typeface="Unikurd Goran" pitchFamily="34" charset="-78"/>
              </a:rPr>
              <a:t>2 g black pepper</a:t>
            </a:r>
          </a:p>
          <a:p>
            <a:pPr algn="l" rtl="0">
              <a:lnSpc>
                <a:spcPct val="100000"/>
              </a:lnSpc>
            </a:pPr>
            <a:r>
              <a:rPr lang="en-US" sz="1400" cap="none" dirty="0">
                <a:solidFill>
                  <a:schemeClr val="tx1"/>
                </a:solidFill>
                <a:latin typeface="Unikurd Goran" pitchFamily="34" charset="-78"/>
                <a:cs typeface="Unikurd Goran" pitchFamily="34" charset="-78"/>
              </a:rPr>
              <a:t>2 g cumin</a:t>
            </a:r>
          </a:p>
          <a:p>
            <a:pPr algn="l" rtl="0">
              <a:lnSpc>
                <a:spcPct val="100000"/>
              </a:lnSpc>
            </a:pPr>
            <a:r>
              <a:rPr lang="en-US" sz="1400" cap="none" dirty="0">
                <a:solidFill>
                  <a:schemeClr val="tx1"/>
                </a:solidFill>
                <a:latin typeface="Unikurd Goran" pitchFamily="34" charset="-78"/>
                <a:cs typeface="Unikurd Goran" pitchFamily="34" charset="-78"/>
              </a:rPr>
              <a:t>2 g garlic </a:t>
            </a:r>
          </a:p>
          <a:p>
            <a:pPr algn="l" rtl="0">
              <a:lnSpc>
                <a:spcPct val="100000"/>
              </a:lnSpc>
            </a:pPr>
            <a:r>
              <a:rPr lang="en-US" sz="1400" cap="none" dirty="0">
                <a:solidFill>
                  <a:schemeClr val="tx1"/>
                </a:solidFill>
                <a:latin typeface="Unikurd Goran" pitchFamily="34" charset="-78"/>
                <a:cs typeface="Unikurd Goran" pitchFamily="34" charset="-78"/>
              </a:rPr>
              <a:t>200 g oat </a:t>
            </a: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p:txBody>
      </p:sp>
    </p:spTree>
    <p:extLst>
      <p:ext uri="{BB962C8B-B14F-4D97-AF65-F5344CB8AC3E}">
        <p14:creationId xmlns:p14="http://schemas.microsoft.com/office/powerpoint/2010/main" val="17859994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124745"/>
            <a:ext cx="8686799" cy="5256584"/>
          </a:xfrm>
          <a:prstGeom prst="rect">
            <a:avLst/>
          </a:prstGeom>
        </p:spPr>
        <p:txBody>
          <a:bodyPr>
            <a:noAutofit/>
          </a:bodyPr>
          <a:lstStyle/>
          <a:p>
            <a:pPr marL="0" indent="0" algn="l" rtl="0">
              <a:lnSpc>
                <a:spcPct val="100000"/>
              </a:lnSpc>
              <a:buNone/>
            </a:pPr>
            <a:r>
              <a:rPr lang="en-US" sz="1400" cap="none" dirty="0">
                <a:solidFill>
                  <a:schemeClr val="tx1"/>
                </a:solidFill>
                <a:latin typeface="Unikurd Goran" pitchFamily="34" charset="-78"/>
                <a:cs typeface="Unikurd Goran" pitchFamily="34" charset="-78"/>
              </a:rPr>
              <a:t>The methods of producing crunchy chicken by using oats are following:</a:t>
            </a:r>
          </a:p>
          <a:p>
            <a:pPr marL="342900" indent="-342900" algn="l" rtl="0">
              <a:lnSpc>
                <a:spcPct val="100000"/>
              </a:lnSpc>
              <a:buFont typeface="+mj-lt"/>
              <a:buAutoNum type="arabicPeriod"/>
            </a:pPr>
            <a:r>
              <a:rPr lang="en-US" sz="1400" cap="none" dirty="0">
                <a:solidFill>
                  <a:schemeClr val="tx1"/>
                </a:solidFill>
                <a:latin typeface="Unikurd Goran" pitchFamily="34" charset="-78"/>
                <a:cs typeface="Unikurd Goran" pitchFamily="34" charset="-78"/>
              </a:rPr>
              <a:t> Mixing the yoghurt, milk, mineral water, egg, salt, red pepper, turmeric, curry, thyme, black pepper, and cumin all together in greening pot to become a crunchy chicken sauce. </a:t>
            </a:r>
          </a:p>
          <a:p>
            <a:pPr marL="342900" indent="-342900" algn="l" rtl="0">
              <a:lnSpc>
                <a:spcPct val="100000"/>
              </a:lnSpc>
              <a:buFont typeface="+mj-lt"/>
              <a:buAutoNum type="arabicPeriod"/>
            </a:pPr>
            <a:r>
              <a:rPr lang="en-US" sz="1400" cap="none" dirty="0">
                <a:solidFill>
                  <a:schemeClr val="tx1"/>
                </a:solidFill>
                <a:latin typeface="Unikurd Goran" pitchFamily="34" charset="-78"/>
                <a:cs typeface="Unikurd Goran" pitchFamily="34" charset="-78"/>
              </a:rPr>
              <a:t>Add the olive oil after mixing all the ingredients into the mixed sauce. </a:t>
            </a:r>
          </a:p>
          <a:p>
            <a:pPr marL="342900" indent="-342900" algn="l" rtl="0">
              <a:lnSpc>
                <a:spcPct val="100000"/>
              </a:lnSpc>
              <a:buFont typeface="+mj-lt"/>
              <a:buAutoNum type="arabicPeriod"/>
            </a:pPr>
            <a:r>
              <a:rPr lang="en-US" sz="1400" cap="none" dirty="0">
                <a:solidFill>
                  <a:schemeClr val="tx1"/>
                </a:solidFill>
                <a:latin typeface="Unikurd Goran" pitchFamily="34" charset="-78"/>
                <a:cs typeface="Unikurd Goran" pitchFamily="34" charset="-78"/>
              </a:rPr>
              <a:t>Cut the chicken breast into slices and add them to the mixed sauce. </a:t>
            </a:r>
          </a:p>
          <a:p>
            <a:pPr marL="342900" indent="-342900" algn="l" rtl="0">
              <a:lnSpc>
                <a:spcPct val="100000"/>
              </a:lnSpc>
              <a:buFont typeface="+mj-lt"/>
              <a:buAutoNum type="arabicPeriod"/>
            </a:pPr>
            <a:r>
              <a:rPr lang="en-US" sz="1400" cap="none" dirty="0">
                <a:solidFill>
                  <a:schemeClr val="tx1"/>
                </a:solidFill>
                <a:latin typeface="Unikurd Goran" pitchFamily="34" charset="-78"/>
                <a:cs typeface="Unikurd Goran" pitchFamily="34" charset="-78"/>
              </a:rPr>
              <a:t>Store the chicken with the prepared sauce in fridge for 3-4 hours before starting the frying process. </a:t>
            </a:r>
          </a:p>
          <a:p>
            <a:pPr marL="342900" indent="-342900" algn="l" rtl="0">
              <a:lnSpc>
                <a:spcPct val="100000"/>
              </a:lnSpc>
              <a:buFont typeface="+mj-lt"/>
              <a:buAutoNum type="arabicPeriod"/>
            </a:pPr>
            <a:r>
              <a:rPr lang="en-US" sz="1400" cap="none" dirty="0">
                <a:solidFill>
                  <a:schemeClr val="tx1"/>
                </a:solidFill>
                <a:latin typeface="Unikurd Goran" pitchFamily="34" charset="-78"/>
                <a:cs typeface="Unikurd Goran" pitchFamily="34" charset="-78"/>
              </a:rPr>
              <a:t>While storing the chicken, we have to start Caramelizing the oats. </a:t>
            </a:r>
          </a:p>
          <a:p>
            <a:pPr marL="342900" indent="-342900" algn="l" rtl="0">
              <a:lnSpc>
                <a:spcPct val="100000"/>
              </a:lnSpc>
              <a:buFont typeface="+mj-lt"/>
              <a:buAutoNum type="arabicPeriod"/>
            </a:pPr>
            <a:r>
              <a:rPr lang="en-US" sz="1400" cap="none" dirty="0">
                <a:solidFill>
                  <a:schemeClr val="tx1"/>
                </a:solidFill>
                <a:latin typeface="Unikurd Goran" pitchFamily="34" charset="-78"/>
                <a:cs typeface="Unikurd Goran" pitchFamily="34" charset="-78"/>
              </a:rPr>
              <a:t>Mild grinding the caramelized oats and we have to make sure it’s not fully grinded. The texture of the oats must be maintained to give the required crunch to the chicken. </a:t>
            </a:r>
          </a:p>
          <a:p>
            <a:pPr marL="342900" indent="-342900" algn="l" rtl="0">
              <a:lnSpc>
                <a:spcPct val="100000"/>
              </a:lnSpc>
              <a:buFont typeface="+mj-lt"/>
              <a:buAutoNum type="arabicPeriod"/>
            </a:pPr>
            <a:r>
              <a:rPr lang="en-US" sz="1400" cap="none" dirty="0">
                <a:solidFill>
                  <a:schemeClr val="tx1"/>
                </a:solidFill>
                <a:latin typeface="Unikurd Goran" pitchFamily="34" charset="-78"/>
                <a:cs typeface="Unikurd Goran" pitchFamily="34" charset="-78"/>
              </a:rPr>
              <a:t>After 3-4 hours, the frying process starts by mixing the chicken with the crunchy oats and start fry the chicken.</a:t>
            </a:r>
          </a:p>
          <a:p>
            <a:pPr marL="342900" indent="-342900" algn="l" rtl="0">
              <a:lnSpc>
                <a:spcPct val="100000"/>
              </a:lnSpc>
              <a:buFont typeface="+mj-lt"/>
              <a:buAutoNum type="arabicPeriod"/>
            </a:pPr>
            <a:r>
              <a:rPr lang="en-US" sz="1400" cap="none" dirty="0">
                <a:solidFill>
                  <a:schemeClr val="tx1"/>
                </a:solidFill>
                <a:latin typeface="Unikurd Goran" pitchFamily="34" charset="-78"/>
                <a:cs typeface="Unikurd Goran" pitchFamily="34" charset="-78"/>
              </a:rPr>
              <a:t>Now the crunchy chicken with oats is ready to be served. </a:t>
            </a:r>
          </a:p>
          <a:p>
            <a:pPr marL="0" indent="0" algn="l" rtl="0">
              <a:lnSpc>
                <a:spcPct val="100000"/>
              </a:lnSpc>
              <a:buNone/>
            </a:pPr>
            <a:r>
              <a:rPr lang="en-US" sz="1400" cap="none" dirty="0">
                <a:solidFill>
                  <a:schemeClr val="tx1"/>
                </a:solidFill>
                <a:latin typeface="Unikurd Goran" pitchFamily="34" charset="-78"/>
                <a:cs typeface="Unikurd Goran" pitchFamily="34" charset="-78"/>
              </a:rPr>
              <a:t>The evaluation of sensory characteristics of crunchy chicken was conducted by students of Food technology department -University of </a:t>
            </a:r>
            <a:r>
              <a:rPr lang="en-US" sz="1400" cap="none" dirty="0" err="1">
                <a:solidFill>
                  <a:schemeClr val="tx1"/>
                </a:solidFill>
                <a:latin typeface="Unikurd Goran" pitchFamily="34" charset="-78"/>
                <a:cs typeface="Unikurd Goran" pitchFamily="34" charset="-78"/>
              </a:rPr>
              <a:t>salahaddin</a:t>
            </a:r>
            <a:r>
              <a:rPr lang="en-US" sz="1400" cap="none" dirty="0">
                <a:solidFill>
                  <a:schemeClr val="tx1"/>
                </a:solidFill>
                <a:latin typeface="Unikurd Goran" pitchFamily="34" charset="-78"/>
                <a:cs typeface="Unikurd Goran" pitchFamily="34" charset="-78"/>
              </a:rPr>
              <a:t>. They were asked to score deterrent parameters of the crunchy chicken based on the intensity perceived. </a:t>
            </a: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a:p>
            <a:pPr marL="0" indent="0" algn="l" rtl="0">
              <a:lnSpc>
                <a:spcPct val="100000"/>
              </a:lnSpc>
              <a:buNone/>
            </a:pPr>
            <a:endParaRPr lang="en-US" sz="1400" cap="none" dirty="0">
              <a:solidFill>
                <a:schemeClr val="tx1"/>
              </a:solidFill>
              <a:latin typeface="Unikurd Goran" pitchFamily="34" charset="-78"/>
              <a:cs typeface="Unikurd Goran" pitchFamily="34" charset="-78"/>
            </a:endParaRPr>
          </a:p>
        </p:txBody>
      </p:sp>
    </p:spTree>
    <p:extLst>
      <p:ext uri="{BB962C8B-B14F-4D97-AF65-F5344CB8AC3E}">
        <p14:creationId xmlns:p14="http://schemas.microsoft.com/office/powerpoint/2010/main" val="20521287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7102</TotalTime>
  <Words>1484</Words>
  <Application>Microsoft Office PowerPoint</Application>
  <PresentationFormat>On-screen Show (4:3)</PresentationFormat>
  <Paragraphs>175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Droplet</vt:lpstr>
      <vt:lpstr>Producing Crunchy Chicken by Using Oats</vt:lpstr>
      <vt:lpstr>OUTLINE OF THE STUDY</vt:lpstr>
      <vt:lpstr>Introduction</vt:lpstr>
      <vt:lpstr>PowerPoint Presentation</vt:lpstr>
      <vt:lpstr>Aim of the Study</vt:lpstr>
      <vt:lpstr>PowerPoint Presentation</vt:lpstr>
      <vt:lpstr>Materials &amp; Methods</vt:lpstr>
      <vt:lpstr>PowerPoint Presentation</vt:lpstr>
      <vt:lpstr>PowerPoint Presentation</vt:lpstr>
      <vt:lpstr>PowerPoint Presentation</vt:lpstr>
      <vt:lpstr>Results</vt:lpstr>
      <vt:lpstr>PowerPoint Presentation</vt:lpstr>
      <vt:lpstr>Conclusion</vt:lpstr>
      <vt:lpstr>PowerPoint Presentation</vt:lpstr>
      <vt:lpstr>سوپاس بۆ  ئامادەبوون و گوێگرتنتان</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Carzan PC</dc:creator>
  <cp:lastModifiedBy>Unknown User</cp:lastModifiedBy>
  <cp:revision>82</cp:revision>
  <dcterms:created xsi:type="dcterms:W3CDTF">2016-01-29T14:08:32Z</dcterms:created>
  <dcterms:modified xsi:type="dcterms:W3CDTF">2023-05-30T22:11:58Z</dcterms:modified>
</cp:coreProperties>
</file>