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9" r:id="rId7"/>
    <p:sldId id="268" r:id="rId8"/>
    <p:sldId id="267" r:id="rId9"/>
    <p:sldId id="266" r:id="rId10"/>
    <p:sldId id="265" r:id="rId11"/>
    <p:sldId id="264" r:id="rId12"/>
    <p:sldId id="263" r:id="rId13"/>
    <p:sldId id="262" r:id="rId14"/>
    <p:sldId id="261" r:id="rId15"/>
    <p:sldId id="279" r:id="rId16"/>
    <p:sldId id="278" r:id="rId17"/>
    <p:sldId id="277" r:id="rId18"/>
    <p:sldId id="276" r:id="rId19"/>
    <p:sldId id="275" r:id="rId20"/>
    <p:sldId id="274" r:id="rId21"/>
    <p:sldId id="273" r:id="rId22"/>
    <p:sldId id="272" r:id="rId23"/>
    <p:sldId id="271" r:id="rId24"/>
    <p:sldId id="260"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4" r:id="rId38"/>
    <p:sldId id="295" r:id="rId39"/>
    <p:sldId id="296" r:id="rId40"/>
    <p:sldId id="293" r:id="rId41"/>
    <p:sldId id="292" r:id="rId42"/>
    <p:sldId id="297" r:id="rId43"/>
    <p:sldId id="298" r:id="rId44"/>
    <p:sldId id="299" r:id="rId45"/>
    <p:sldId id="300" r:id="rId46"/>
    <p:sldId id="301" r:id="rId47"/>
    <p:sldId id="302" r:id="rId48"/>
    <p:sldId id="305" r:id="rId49"/>
    <p:sldId id="306" r:id="rId50"/>
    <p:sldId id="303" r:id="rId51"/>
    <p:sldId id="304" r:id="rId52"/>
    <p:sldId id="307" r:id="rId53"/>
    <p:sldId id="308" r:id="rId54"/>
    <p:sldId id="312" r:id="rId55"/>
    <p:sldId id="325" r:id="rId56"/>
    <p:sldId id="324" r:id="rId57"/>
    <p:sldId id="323" r:id="rId58"/>
    <p:sldId id="322" r:id="rId59"/>
    <p:sldId id="321" r:id="rId60"/>
    <p:sldId id="320" r:id="rId61"/>
    <p:sldId id="319" r:id="rId62"/>
    <p:sldId id="318" r:id="rId63"/>
    <p:sldId id="317" r:id="rId64"/>
    <p:sldId id="316" r:id="rId65"/>
    <p:sldId id="315" r:id="rId66"/>
    <p:sldId id="314" r:id="rId67"/>
    <p:sldId id="313" r:id="rId68"/>
    <p:sldId id="309" r:id="rId69"/>
    <p:sldId id="311" r:id="rId70"/>
    <p:sldId id="310" r:id="rId71"/>
    <p:sldId id="329" r:id="rId72"/>
    <p:sldId id="340" r:id="rId73"/>
    <p:sldId id="341" r:id="rId74"/>
    <p:sldId id="342" r:id="rId75"/>
    <p:sldId id="343" r:id="rId76"/>
    <p:sldId id="344" r:id="rId77"/>
    <p:sldId id="345" r:id="rId78"/>
    <p:sldId id="346" r:id="rId79"/>
    <p:sldId id="347" r:id="rId80"/>
    <p:sldId id="348" r:id="rId81"/>
    <p:sldId id="349" r:id="rId82"/>
    <p:sldId id="339" r:id="rId83"/>
    <p:sldId id="338" r:id="rId84"/>
    <p:sldId id="337" r:id="rId85"/>
    <p:sldId id="336" r:id="rId86"/>
    <p:sldId id="335" r:id="rId87"/>
    <p:sldId id="359" r:id="rId88"/>
    <p:sldId id="358" r:id="rId89"/>
    <p:sldId id="334" r:id="rId90"/>
    <p:sldId id="333" r:id="rId91"/>
    <p:sldId id="360" r:id="rId92"/>
    <p:sldId id="357" r:id="rId93"/>
    <p:sldId id="361" r:id="rId94"/>
    <p:sldId id="356" r:id="rId95"/>
    <p:sldId id="355" r:id="rId96"/>
    <p:sldId id="354" r:id="rId97"/>
    <p:sldId id="353" r:id="rId98"/>
    <p:sldId id="352" r:id="rId99"/>
    <p:sldId id="351" r:id="rId100"/>
    <p:sldId id="332" r:id="rId101"/>
    <p:sldId id="331" r:id="rId102"/>
    <p:sldId id="330" r:id="rId103"/>
    <p:sldId id="326" r:id="rId104"/>
    <p:sldId id="328" r:id="rId105"/>
    <p:sldId id="327" r:id="rId106"/>
    <p:sldId id="350"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 Computer" initials="RC" lastIdx="1" clrIdx="0">
    <p:extLst>
      <p:ext uri="{19B8F6BF-5375-455C-9EA6-DF929625EA0E}">
        <p15:presenceInfo xmlns:p15="http://schemas.microsoft.com/office/powerpoint/2012/main" userId="Ram Compu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62" autoAdjust="0"/>
    <p:restoredTop sz="94660"/>
  </p:normalViewPr>
  <p:slideViewPr>
    <p:cSldViewPr>
      <p:cViewPr varScale="1">
        <p:scale>
          <a:sx n="72" d="100"/>
          <a:sy n="72" d="100"/>
        </p:scale>
        <p:origin x="10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9D00B0-2108-4F51-875F-9FCC3BA338FD}"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F9DAD-9440-415B-B5A2-CA9FAB1928F8}" type="slidenum">
              <a:rPr lang="en-US" smtClean="0"/>
              <a:t>‹#›</a:t>
            </a:fld>
            <a:endParaRPr lang="en-US"/>
          </a:p>
        </p:txBody>
      </p:sp>
    </p:spTree>
    <p:extLst>
      <p:ext uri="{BB962C8B-B14F-4D97-AF65-F5344CB8AC3E}">
        <p14:creationId xmlns:p14="http://schemas.microsoft.com/office/powerpoint/2010/main" val="890582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9D00B0-2108-4F51-875F-9FCC3BA338FD}"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F9DAD-9440-415B-B5A2-CA9FAB1928F8}" type="slidenum">
              <a:rPr lang="en-US" smtClean="0"/>
              <a:t>‹#›</a:t>
            </a:fld>
            <a:endParaRPr lang="en-US"/>
          </a:p>
        </p:txBody>
      </p:sp>
    </p:spTree>
    <p:extLst>
      <p:ext uri="{BB962C8B-B14F-4D97-AF65-F5344CB8AC3E}">
        <p14:creationId xmlns:p14="http://schemas.microsoft.com/office/powerpoint/2010/main" val="4026960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9D00B0-2108-4F51-875F-9FCC3BA338FD}"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F9DAD-9440-415B-B5A2-CA9FAB1928F8}" type="slidenum">
              <a:rPr lang="en-US" smtClean="0"/>
              <a:t>‹#›</a:t>
            </a:fld>
            <a:endParaRPr lang="en-US"/>
          </a:p>
        </p:txBody>
      </p:sp>
    </p:spTree>
    <p:extLst>
      <p:ext uri="{BB962C8B-B14F-4D97-AF65-F5344CB8AC3E}">
        <p14:creationId xmlns:p14="http://schemas.microsoft.com/office/powerpoint/2010/main" val="273682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9D00B0-2108-4F51-875F-9FCC3BA338FD}"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F9DAD-9440-415B-B5A2-CA9FAB1928F8}" type="slidenum">
              <a:rPr lang="en-US" smtClean="0"/>
              <a:t>‹#›</a:t>
            </a:fld>
            <a:endParaRPr lang="en-US"/>
          </a:p>
        </p:txBody>
      </p:sp>
    </p:spTree>
    <p:extLst>
      <p:ext uri="{BB962C8B-B14F-4D97-AF65-F5344CB8AC3E}">
        <p14:creationId xmlns:p14="http://schemas.microsoft.com/office/powerpoint/2010/main" val="141628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9D00B0-2108-4F51-875F-9FCC3BA338FD}"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F9DAD-9440-415B-B5A2-CA9FAB1928F8}" type="slidenum">
              <a:rPr lang="en-US" smtClean="0"/>
              <a:t>‹#›</a:t>
            </a:fld>
            <a:endParaRPr lang="en-US"/>
          </a:p>
        </p:txBody>
      </p:sp>
    </p:spTree>
    <p:extLst>
      <p:ext uri="{BB962C8B-B14F-4D97-AF65-F5344CB8AC3E}">
        <p14:creationId xmlns:p14="http://schemas.microsoft.com/office/powerpoint/2010/main" val="168400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9D00B0-2108-4F51-875F-9FCC3BA338FD}"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F9DAD-9440-415B-B5A2-CA9FAB1928F8}" type="slidenum">
              <a:rPr lang="en-US" smtClean="0"/>
              <a:t>‹#›</a:t>
            </a:fld>
            <a:endParaRPr lang="en-US"/>
          </a:p>
        </p:txBody>
      </p:sp>
    </p:spTree>
    <p:extLst>
      <p:ext uri="{BB962C8B-B14F-4D97-AF65-F5344CB8AC3E}">
        <p14:creationId xmlns:p14="http://schemas.microsoft.com/office/powerpoint/2010/main" val="390737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9D00B0-2108-4F51-875F-9FCC3BA338FD}" type="datetimeFigureOut">
              <a:rPr lang="en-US" smtClean="0"/>
              <a:t>4/9/2023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8F9DAD-9440-415B-B5A2-CA9FAB1928F8}" type="slidenum">
              <a:rPr lang="en-US" smtClean="0"/>
              <a:t>‹#›</a:t>
            </a:fld>
            <a:endParaRPr lang="en-US"/>
          </a:p>
        </p:txBody>
      </p:sp>
    </p:spTree>
    <p:extLst>
      <p:ext uri="{BB962C8B-B14F-4D97-AF65-F5344CB8AC3E}">
        <p14:creationId xmlns:p14="http://schemas.microsoft.com/office/powerpoint/2010/main" val="111004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9D00B0-2108-4F51-875F-9FCC3BA338FD}" type="datetimeFigureOut">
              <a:rPr lang="en-US" smtClean="0"/>
              <a:t>4/9/2023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8F9DAD-9440-415B-B5A2-CA9FAB1928F8}" type="slidenum">
              <a:rPr lang="en-US" smtClean="0"/>
              <a:t>‹#›</a:t>
            </a:fld>
            <a:endParaRPr lang="en-US"/>
          </a:p>
        </p:txBody>
      </p:sp>
    </p:spTree>
    <p:extLst>
      <p:ext uri="{BB962C8B-B14F-4D97-AF65-F5344CB8AC3E}">
        <p14:creationId xmlns:p14="http://schemas.microsoft.com/office/powerpoint/2010/main" val="387362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D00B0-2108-4F51-875F-9FCC3BA338FD}" type="datetimeFigureOut">
              <a:rPr lang="en-US" smtClean="0"/>
              <a:t>4/9/2023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8F9DAD-9440-415B-B5A2-CA9FAB1928F8}" type="slidenum">
              <a:rPr lang="en-US" smtClean="0"/>
              <a:t>‹#›</a:t>
            </a:fld>
            <a:endParaRPr lang="en-US"/>
          </a:p>
        </p:txBody>
      </p:sp>
    </p:spTree>
    <p:extLst>
      <p:ext uri="{BB962C8B-B14F-4D97-AF65-F5344CB8AC3E}">
        <p14:creationId xmlns:p14="http://schemas.microsoft.com/office/powerpoint/2010/main" val="495772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9D00B0-2108-4F51-875F-9FCC3BA338FD}"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F9DAD-9440-415B-B5A2-CA9FAB1928F8}" type="slidenum">
              <a:rPr lang="en-US" smtClean="0"/>
              <a:t>‹#›</a:t>
            </a:fld>
            <a:endParaRPr lang="en-US"/>
          </a:p>
        </p:txBody>
      </p:sp>
    </p:spTree>
    <p:extLst>
      <p:ext uri="{BB962C8B-B14F-4D97-AF65-F5344CB8AC3E}">
        <p14:creationId xmlns:p14="http://schemas.microsoft.com/office/powerpoint/2010/main" val="126060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9D00B0-2108-4F51-875F-9FCC3BA338FD}"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F9DAD-9440-415B-B5A2-CA9FAB1928F8}" type="slidenum">
              <a:rPr lang="en-US" smtClean="0"/>
              <a:t>‹#›</a:t>
            </a:fld>
            <a:endParaRPr lang="en-US"/>
          </a:p>
        </p:txBody>
      </p:sp>
    </p:spTree>
    <p:extLst>
      <p:ext uri="{BB962C8B-B14F-4D97-AF65-F5344CB8AC3E}">
        <p14:creationId xmlns:p14="http://schemas.microsoft.com/office/powerpoint/2010/main" val="152668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9D00B0-2108-4F51-875F-9FCC3BA338FD}" type="datetimeFigureOut">
              <a:rPr lang="en-US" smtClean="0"/>
              <a:t>4/9/2023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F9DAD-9440-415B-B5A2-CA9FAB1928F8}" type="slidenum">
              <a:rPr lang="en-US" smtClean="0"/>
              <a:t>‹#›</a:t>
            </a:fld>
            <a:endParaRPr lang="en-US"/>
          </a:p>
        </p:txBody>
      </p:sp>
    </p:spTree>
    <p:extLst>
      <p:ext uri="{BB962C8B-B14F-4D97-AF65-F5344CB8AC3E}">
        <p14:creationId xmlns:p14="http://schemas.microsoft.com/office/powerpoint/2010/main" val="3265283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algn="r" rtl="1"/>
            <a:br>
              <a:rPr lang="en-US" sz="2400" dirty="0"/>
            </a:br>
            <a:r>
              <a:rPr lang="ar-IQ" sz="2400" dirty="0"/>
              <a:t>  </a:t>
            </a:r>
            <a:r>
              <a:rPr lang="ar-SA" sz="2400" dirty="0"/>
              <a:t>وزارة التعليم العالي والبحث العلمي</a:t>
            </a:r>
            <a:br>
              <a:rPr lang="en-US" sz="2400" dirty="0"/>
            </a:br>
            <a:r>
              <a:rPr lang="ar-SA" sz="2400" dirty="0"/>
              <a:t>      </a:t>
            </a:r>
            <a:r>
              <a:rPr lang="ar-IQ" sz="2400" dirty="0"/>
              <a:t>    </a:t>
            </a:r>
            <a:r>
              <a:rPr lang="ar-SA" sz="2400" dirty="0"/>
              <a:t> جامعة صلاح الدين</a:t>
            </a:r>
            <a:br>
              <a:rPr lang="en-US" sz="2400" dirty="0"/>
            </a:br>
            <a:r>
              <a:rPr lang="ar-IQ" sz="2400" dirty="0"/>
              <a:t>   </a:t>
            </a:r>
            <a:r>
              <a:rPr lang="ar-SA" sz="2400" dirty="0"/>
              <a:t>كلية العلوم الإسلامية – قسم التربية</a:t>
            </a:r>
            <a:br>
              <a:rPr lang="en-US" sz="2400" dirty="0"/>
            </a:br>
            <a:r>
              <a:rPr lang="ar-SA" sz="2400" b="1" dirty="0"/>
              <a:t> </a:t>
            </a:r>
            <a:br>
              <a:rPr lang="en-US" sz="2400" dirty="0"/>
            </a:br>
            <a:r>
              <a:rPr lang="ar-SA" sz="2400" b="1" dirty="0"/>
              <a:t> </a:t>
            </a:r>
            <a:br>
              <a:rPr lang="en-US" sz="2400" dirty="0"/>
            </a:br>
            <a:r>
              <a:rPr lang="ar-IQ" sz="2400" dirty="0"/>
              <a:t>                     </a:t>
            </a:r>
            <a:r>
              <a:rPr lang="ar-SA" sz="6000" b="1" dirty="0"/>
              <a:t>ع</a:t>
            </a:r>
            <a:r>
              <a:rPr lang="ar-IQ" sz="6000" b="1" dirty="0"/>
              <a:t>ـ</a:t>
            </a:r>
            <a:r>
              <a:rPr lang="ar-SA" sz="6000" b="1" dirty="0"/>
              <a:t>ل</a:t>
            </a:r>
            <a:r>
              <a:rPr lang="ar-IQ" sz="6000" b="1" dirty="0"/>
              <a:t>ــ</a:t>
            </a:r>
            <a:r>
              <a:rPr lang="ar-SA" sz="6000" b="1" dirty="0"/>
              <a:t>م الن</a:t>
            </a:r>
            <a:r>
              <a:rPr lang="ar-IQ" sz="6000" b="1" dirty="0"/>
              <a:t>ـ</a:t>
            </a:r>
            <a:r>
              <a:rPr lang="ar-SA" sz="6000" b="1" dirty="0"/>
              <a:t>ف</a:t>
            </a:r>
            <a:r>
              <a:rPr lang="ar-IQ" sz="6000" b="1" dirty="0"/>
              <a:t>ـ</a:t>
            </a:r>
            <a:r>
              <a:rPr lang="ar-SA" sz="6000" b="1" dirty="0"/>
              <a:t>س الع</a:t>
            </a:r>
            <a:r>
              <a:rPr lang="ar-IQ" sz="6000" b="1" dirty="0"/>
              <a:t>ــــــ</a:t>
            </a:r>
            <a:r>
              <a:rPr lang="ar-SA" sz="6000" b="1" dirty="0"/>
              <a:t>ام</a:t>
            </a:r>
            <a:br>
              <a:rPr lang="en-US" sz="2400" dirty="0"/>
            </a:br>
            <a:r>
              <a:rPr lang="ar-IQ" sz="2400" dirty="0"/>
              <a:t>                     </a:t>
            </a:r>
            <a:r>
              <a:rPr lang="en-US" sz="2400" b="1" dirty="0"/>
              <a:t>*************************************</a:t>
            </a:r>
            <a:br>
              <a:rPr lang="en-US" sz="2400" dirty="0"/>
            </a:br>
            <a:r>
              <a:rPr lang="en-US" sz="2400" b="1" dirty="0"/>
              <a:t> </a:t>
            </a:r>
            <a:br>
              <a:rPr lang="en-US" sz="2400" dirty="0"/>
            </a:br>
            <a:r>
              <a:rPr lang="ar-IQ" sz="2400" dirty="0"/>
              <a:t>                                   </a:t>
            </a:r>
            <a:r>
              <a:rPr lang="ar-IQ" sz="2400" b="1" dirty="0"/>
              <a:t>د.  </a:t>
            </a:r>
            <a:r>
              <a:rPr lang="en-US" sz="2400" b="1" dirty="0"/>
              <a:t>رقيب سعيد المزوري</a:t>
            </a:r>
            <a:br>
              <a:rPr lang="en-US" sz="2400" dirty="0"/>
            </a:br>
            <a:r>
              <a:rPr lang="en-US" sz="2400" b="1" dirty="0"/>
              <a:t> </a:t>
            </a:r>
            <a:br>
              <a:rPr lang="en-US" sz="2400" dirty="0"/>
            </a:br>
            <a:r>
              <a:rPr lang="ar-IQ" sz="2400" dirty="0"/>
              <a:t>                                           الكورس الثاني</a:t>
            </a:r>
            <a:br>
              <a:rPr lang="en-US" sz="2400" dirty="0"/>
            </a:br>
            <a:r>
              <a:rPr lang="ar-IQ" sz="2400" dirty="0"/>
              <a:t>                                           </a:t>
            </a:r>
            <a:r>
              <a:rPr lang="ar-SA" sz="2400" dirty="0"/>
              <a:t>السنة الدراسية</a:t>
            </a:r>
            <a:br>
              <a:rPr lang="en-US" sz="2400" dirty="0"/>
            </a:br>
            <a:r>
              <a:rPr lang="ar-IQ" sz="2400" dirty="0"/>
              <a:t>                                        </a:t>
            </a:r>
            <a:r>
              <a:rPr lang="en-US" sz="2400" dirty="0"/>
              <a:t>2022</a:t>
            </a:r>
            <a:r>
              <a:rPr lang="ar-SA" sz="2400" dirty="0"/>
              <a:t>   -   </a:t>
            </a:r>
            <a:r>
              <a:rPr lang="ar-IQ" sz="2400" dirty="0"/>
              <a:t>2023</a:t>
            </a:r>
            <a:br>
              <a:rPr lang="en-US" sz="2400" dirty="0"/>
            </a:br>
            <a:r>
              <a:rPr lang="ar-SA" sz="2400" dirty="0"/>
              <a:t> </a:t>
            </a:r>
            <a:br>
              <a:rPr lang="en-US" sz="2400" dirty="0"/>
            </a:br>
            <a:r>
              <a:rPr lang="ar-IQ" sz="2400" dirty="0"/>
              <a:t>                     </a:t>
            </a:r>
            <a:r>
              <a:rPr lang="en-US" sz="2400" dirty="0"/>
              <a:t>*************************************</a:t>
            </a:r>
            <a:r>
              <a:rPr lang="ar-IQ" sz="2400" dirty="0"/>
              <a:t>            </a:t>
            </a:r>
            <a:br>
              <a:rPr lang="en-US" sz="2400" dirty="0"/>
            </a:br>
            <a:r>
              <a:rPr lang="ar-IQ" sz="2400" dirty="0"/>
              <a:t> </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
            <a:ext cx="22098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3943667"/>
      </p:ext>
    </p:extLst>
  </p:cSld>
  <p:clrMapOvr>
    <a:masterClrMapping/>
  </p:clrMapOvr>
  <mc:AlternateContent xmlns:mc="http://schemas.openxmlformats.org/markup-compatibility/2006" xmlns:p14="http://schemas.microsoft.com/office/powerpoint/2010/main">
    <mc:Choice Requires="p14">
      <p:transition spd="slow" p14:dur="2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30"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2200" decel="100000"/>
                                        <p:tgtEl>
                                          <p:spTgt spid="1026"/>
                                        </p:tgtEl>
                                      </p:cBhvr>
                                    </p:animEffect>
                                    <p:anim calcmode="lin" valueType="num">
                                      <p:cBhvr>
                                        <p:cTn id="14" dur="2200" decel="100000" fill="hold"/>
                                        <p:tgtEl>
                                          <p:spTgt spid="1026"/>
                                        </p:tgtEl>
                                        <p:attrNameLst>
                                          <p:attrName>style.rotation</p:attrName>
                                        </p:attrNameLst>
                                      </p:cBhvr>
                                      <p:tavLst>
                                        <p:tav tm="0">
                                          <p:val>
                                            <p:fltVal val="-90"/>
                                          </p:val>
                                        </p:tav>
                                        <p:tav tm="100000">
                                          <p:val>
                                            <p:fltVal val="0"/>
                                          </p:val>
                                        </p:tav>
                                      </p:tavLst>
                                    </p:anim>
                                    <p:anim calcmode="lin" valueType="num">
                                      <p:cBhvr>
                                        <p:cTn id="15" dur="2200" decel="100000" fill="hold"/>
                                        <p:tgtEl>
                                          <p:spTgt spid="1026"/>
                                        </p:tgtEl>
                                        <p:attrNameLst>
                                          <p:attrName>ppt_x</p:attrName>
                                        </p:attrNameLst>
                                      </p:cBhvr>
                                      <p:tavLst>
                                        <p:tav tm="0">
                                          <p:val>
                                            <p:strVal val="#ppt_x+0.4"/>
                                          </p:val>
                                        </p:tav>
                                        <p:tav tm="100000">
                                          <p:val>
                                            <p:strVal val="#ppt_x-0.05"/>
                                          </p:val>
                                        </p:tav>
                                      </p:tavLst>
                                    </p:anim>
                                    <p:anim calcmode="lin" valueType="num">
                                      <p:cBhvr>
                                        <p:cTn id="16" dur="2200" decel="100000" fill="hold"/>
                                        <p:tgtEl>
                                          <p:spTgt spid="1026"/>
                                        </p:tgtEl>
                                        <p:attrNameLst>
                                          <p:attrName>ppt_y</p:attrName>
                                        </p:attrNameLst>
                                      </p:cBhvr>
                                      <p:tavLst>
                                        <p:tav tm="0">
                                          <p:val>
                                            <p:strVal val="#ppt_y-0.4"/>
                                          </p:val>
                                        </p:tav>
                                        <p:tav tm="100000">
                                          <p:val>
                                            <p:strVal val="#ppt_y+0.1"/>
                                          </p:val>
                                        </p:tav>
                                      </p:tavLst>
                                    </p:anim>
                                    <p:anim calcmode="lin" valueType="num">
                                      <p:cBhvr>
                                        <p:cTn id="17" dur="550" accel="100000" fill="hold">
                                          <p:stCondLst>
                                            <p:cond delay="2200"/>
                                          </p:stCondLst>
                                        </p:cTn>
                                        <p:tgtEl>
                                          <p:spTgt spid="1026"/>
                                        </p:tgtEl>
                                        <p:attrNameLst>
                                          <p:attrName>ppt_x</p:attrName>
                                        </p:attrNameLst>
                                      </p:cBhvr>
                                      <p:tavLst>
                                        <p:tav tm="0">
                                          <p:val>
                                            <p:strVal val="#ppt_x-0.05"/>
                                          </p:val>
                                        </p:tav>
                                        <p:tav tm="100000">
                                          <p:val>
                                            <p:strVal val="#ppt_x"/>
                                          </p:val>
                                        </p:tav>
                                      </p:tavLst>
                                    </p:anim>
                                    <p:anim calcmode="lin" valueType="num">
                                      <p:cBhvr>
                                        <p:cTn id="18" dur="550" accel="100000" fill="hold">
                                          <p:stCondLst>
                                            <p:cond delay="2200"/>
                                          </p:stCondLst>
                                        </p:cTn>
                                        <p:tgtEl>
                                          <p:spTgt spid="102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4"/>
          </a:lnRef>
          <a:fillRef idx="2">
            <a:schemeClr val="accent4"/>
          </a:fillRef>
          <a:effectRef idx="1">
            <a:schemeClr val="accent4"/>
          </a:effectRef>
          <a:fontRef idx="minor">
            <a:schemeClr val="dk1"/>
          </a:fontRef>
        </p:style>
        <p:txBody>
          <a:bodyPr>
            <a:noAutofit/>
          </a:bodyPr>
          <a:lstStyle/>
          <a:p>
            <a:pPr rtl="1"/>
            <a:r>
              <a:rPr lang="ar-IQ" sz="5400" b="1" dirty="0">
                <a:solidFill>
                  <a:srgbClr val="FF0000"/>
                </a:solidFill>
              </a:rPr>
              <a:t>المقطع الأول :</a:t>
            </a:r>
            <a:br>
              <a:rPr lang="ar-IQ" sz="5400" b="1" dirty="0">
                <a:solidFill>
                  <a:srgbClr val="FF0000"/>
                </a:solidFill>
              </a:rPr>
            </a:br>
            <a:br>
              <a:rPr lang="ar-IQ" sz="5400" b="1" dirty="0">
                <a:solidFill>
                  <a:srgbClr val="FF0000"/>
                </a:solidFill>
              </a:rPr>
            </a:br>
            <a:r>
              <a:rPr lang="ar-SA" sz="5400" dirty="0">
                <a:solidFill>
                  <a:srgbClr val="FF0000"/>
                </a:solidFill>
              </a:rPr>
              <a:t> </a:t>
            </a:r>
            <a:r>
              <a:rPr lang="en-US" sz="6600" dirty="0"/>
              <a:t>Psyche</a:t>
            </a:r>
            <a:r>
              <a:rPr lang="ar-SA" sz="6600" dirty="0"/>
              <a:t> و تعنى "النفس" ثم اتسع معناها وأصبحت تشير إلى الحياة أو الروح أو النفس البشرية أو العقل.</a:t>
            </a:r>
            <a:endParaRPr lang="en-US" sz="5400" dirty="0"/>
          </a:p>
        </p:txBody>
      </p:sp>
    </p:spTree>
    <p:extLst>
      <p:ext uri="{BB962C8B-B14F-4D97-AF65-F5344CB8AC3E}">
        <p14:creationId xmlns:p14="http://schemas.microsoft.com/office/powerpoint/2010/main" val="2661888641"/>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dirty="0"/>
              <a:t>مثل الذكاء ولون البشرة ولون العينين ولون الشعر وغيرها وكذلك يكتسب عاداته وتقاليده من البيئة التي ينشأ فيها فهو يتأثر بالعوامل الوراثية والبيئية بنفس الدرجة . فالبيئة تعمل على تقوية أو إضعاف العوامل الوراثية التي يرثها الفرد من والديه ..</a:t>
            </a:r>
            <a:endParaRPr lang="en-US" sz="5400" dirty="0"/>
          </a:p>
        </p:txBody>
      </p:sp>
    </p:spTree>
    <p:extLst>
      <p:ext uri="{BB962C8B-B14F-4D97-AF65-F5344CB8AC3E}">
        <p14:creationId xmlns:p14="http://schemas.microsoft.com/office/powerpoint/2010/main" val="998827491"/>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sz="4800" dirty="0"/>
              <a:t>فمثلا لو كان هناك فرد ذكي جدا ينشأ في بيئة متخلفة فأكيد سوف يضعف ذكاؤه بسبب تلك البيئة، من ذلك نستطيع القول أن كلا العاملين يشتركان في تكوين وتشكيل سلوك الفرد بشكل متساوي تقريبا ..</a:t>
            </a:r>
            <a:endParaRPr lang="en-US" sz="6000" dirty="0"/>
          </a:p>
        </p:txBody>
      </p:sp>
    </p:spTree>
    <p:extLst>
      <p:ext uri="{BB962C8B-B14F-4D97-AF65-F5344CB8AC3E}">
        <p14:creationId xmlns:p14="http://schemas.microsoft.com/office/powerpoint/2010/main" val="688519455"/>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b="1" u="sng" dirty="0"/>
              <a:t>ثالثا:</a:t>
            </a:r>
            <a:r>
              <a:rPr lang="ar-IQ" b="1" u="sng" dirty="0"/>
              <a:t> </a:t>
            </a:r>
            <a:r>
              <a:rPr lang="ar-SA" b="1" u="sng" dirty="0"/>
              <a:t>الدوافع</a:t>
            </a:r>
            <a:r>
              <a:rPr lang="ar-SA" b="1" dirty="0"/>
              <a:t>  :</a:t>
            </a:r>
            <a:br>
              <a:rPr lang="ar-IQ" b="1" dirty="0"/>
            </a:br>
            <a:r>
              <a:rPr lang="ar-IQ" sz="6000" b="1" dirty="0">
                <a:solidFill>
                  <a:srgbClr val="0070C0"/>
                </a:solidFill>
              </a:rPr>
              <a:t>هةتا ئيره داخله بؤ امتحاني نهائي</a:t>
            </a:r>
            <a:br>
              <a:rPr lang="en-US" dirty="0"/>
            </a:br>
            <a:r>
              <a:rPr lang="ar-SA" dirty="0"/>
              <a:t>إن هذا الموضوع من أكثر موضوعات علم النفس أهمية وأثارة فصاحب العمل يهمه أن يعرف مالذي يدفع العمال إلى ال</a:t>
            </a:r>
            <a:r>
              <a:rPr lang="ar-IQ" dirty="0"/>
              <a:t>إ</a:t>
            </a:r>
            <a:r>
              <a:rPr lang="ar-SA" dirty="0"/>
              <a:t>ضراب بالرغم من كفاية ال</a:t>
            </a:r>
            <a:r>
              <a:rPr lang="ar-IQ" dirty="0"/>
              <a:t>أ</a:t>
            </a:r>
            <a:r>
              <a:rPr lang="ar-SA" dirty="0"/>
              <a:t>جور و</a:t>
            </a:r>
            <a:r>
              <a:rPr lang="ar-IQ" dirty="0"/>
              <a:t>إ</a:t>
            </a:r>
            <a:r>
              <a:rPr lang="ar-SA" dirty="0"/>
              <a:t>عتدال ساعات العمل وكذلك المدرس يحتاج إلى معرفة دوافع تلاميذه ليتسنى له أن يستغلها في تحفيزهم على التعلم </a:t>
            </a:r>
            <a:r>
              <a:rPr lang="ar-IQ" dirty="0"/>
              <a:t>..</a:t>
            </a:r>
            <a:endParaRPr lang="en-US" sz="5400" dirty="0"/>
          </a:p>
        </p:txBody>
      </p:sp>
    </p:spTree>
    <p:extLst>
      <p:ext uri="{BB962C8B-B14F-4D97-AF65-F5344CB8AC3E}">
        <p14:creationId xmlns:p14="http://schemas.microsoft.com/office/powerpoint/2010/main" val="873776417"/>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dirty="0"/>
              <a:t>وكذلك لو تسائلنا عن سبب مجازفة خص معين بحياته لينقذ آخر؟ ولماذا يقضي العالم ساعات طويلة مبتعدا عن لذات الحياة ؟ وسبب تكريس شخص جهوده لجمع المال ولآخر لخدمة الفقراء والمحتاجين.</a:t>
            </a:r>
            <a:r>
              <a:rPr lang="ar-IQ" dirty="0"/>
              <a:t> </a:t>
            </a:r>
            <a:endParaRPr lang="en-US" sz="5400" dirty="0"/>
          </a:p>
        </p:txBody>
      </p:sp>
    </p:spTree>
    <p:extLst>
      <p:ext uri="{BB962C8B-B14F-4D97-AF65-F5344CB8AC3E}">
        <p14:creationId xmlns:p14="http://schemas.microsoft.com/office/powerpoint/2010/main" val="4052916632"/>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b="1" u="sng" dirty="0"/>
              <a:t>وظائف الدافع</a:t>
            </a:r>
            <a:br>
              <a:rPr lang="ar-IQ" b="1" u="sng" dirty="0"/>
            </a:br>
            <a:br>
              <a:rPr lang="en-US" dirty="0"/>
            </a:br>
            <a:r>
              <a:rPr lang="ar-SA" dirty="0"/>
              <a:t>هناك ثلاث وظائف </a:t>
            </a:r>
            <a:r>
              <a:rPr lang="ar-IQ" dirty="0"/>
              <a:t>أ</a:t>
            </a:r>
            <a:r>
              <a:rPr lang="ar-SA" dirty="0"/>
              <a:t>ساسية للدافع هي:</a:t>
            </a:r>
            <a:br>
              <a:rPr lang="ar-IQ" dirty="0"/>
            </a:br>
            <a:br>
              <a:rPr lang="en-US" dirty="0"/>
            </a:br>
            <a:r>
              <a:rPr lang="ar-SA" dirty="0"/>
              <a:t>1ـ تحريك وتنشيط السلوك بعد ان يكون في مرحلة من الاستقرار او الاتزان النسبي فالدوافع تحرك السلوك او تكون هي نفسها دلالات تنشط العضوية لارضاء بعض الحاجات الاساسية.</a:t>
            </a:r>
            <a:br>
              <a:rPr lang="en-US" dirty="0"/>
            </a:br>
            <a:endParaRPr lang="en-US" sz="5400" dirty="0"/>
          </a:p>
        </p:txBody>
      </p:sp>
    </p:spTree>
    <p:extLst>
      <p:ext uri="{BB962C8B-B14F-4D97-AF65-F5344CB8AC3E}">
        <p14:creationId xmlns:p14="http://schemas.microsoft.com/office/powerpoint/2010/main" val="2679064826"/>
      </p:ext>
    </p:extLst>
  </p:cSld>
  <p:clrMapOvr>
    <a:masterClrMapping/>
  </p:clrMapOvr>
  <mc:AlternateContent xmlns:mc="http://schemas.openxmlformats.org/markup-compatibility/2006" xmlns:p14="http://schemas.microsoft.com/office/powerpoint/2010/main">
    <mc:Choice Requires="p14">
      <p:transition spd="slow" p14:dur="2750">
        <p:comb/>
      </p:transition>
    </mc:Choice>
    <mc:Fallback xmlns="">
      <p:transition spd="slow">
        <p:comb/>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dirty="0"/>
              <a:t>2ـ توجي</a:t>
            </a:r>
            <a:r>
              <a:rPr lang="ar-IQ"/>
              <a:t>ه</a:t>
            </a:r>
            <a:r>
              <a:rPr lang="ar-SA"/>
              <a:t> </a:t>
            </a:r>
            <a:r>
              <a:rPr lang="ar-SA" dirty="0"/>
              <a:t>السلوك نحو وجهة معينة دون اخرى فالدافع بهذا المعنى انتقائية أي انها تساعد الفرد على انتقاء الوسائل لتحقيق الحاجات عن طريق وضعه على  اتصال مع بعض المثيرات المهمة </a:t>
            </a:r>
            <a:endParaRPr lang="en-US" sz="5400" dirty="0"/>
          </a:p>
        </p:txBody>
      </p:sp>
    </p:spTree>
    <p:extLst>
      <p:ext uri="{BB962C8B-B14F-4D97-AF65-F5344CB8AC3E}">
        <p14:creationId xmlns:p14="http://schemas.microsoft.com/office/powerpoint/2010/main" val="740386748"/>
      </p:ext>
    </p:extLst>
  </p:cSld>
  <p:clrMapOvr>
    <a:masterClrMapping/>
  </p:clrMapOvr>
  <mc:AlternateContent xmlns:mc="http://schemas.openxmlformats.org/markup-compatibility/2006" xmlns:p14="http://schemas.microsoft.com/office/powerpoint/2010/main">
    <mc:Choice Requires="p14">
      <p:transition spd="slow" p14:dur="2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dirty="0"/>
              <a:t>3ـ المحافظة على استدامة تنشيط السلوك مادام بقي الانسان مدفوعا او مادام بقيت الحاجة قائمة فالدوافع كما انها تحرك السلوك تعمل على المحافظة عليه نشطا حتى يتم اشباع الحاجة. </a:t>
            </a:r>
            <a:br>
              <a:rPr lang="en-US" dirty="0"/>
            </a:br>
            <a:endParaRPr lang="en-US" sz="5400" dirty="0"/>
          </a:p>
        </p:txBody>
      </p:sp>
    </p:spTree>
    <p:extLst>
      <p:ext uri="{BB962C8B-B14F-4D97-AF65-F5344CB8AC3E}">
        <p14:creationId xmlns:p14="http://schemas.microsoft.com/office/powerpoint/2010/main" val="378740456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144762338"/>
      </p:ext>
    </p:extLst>
  </p:cSld>
  <p:clrMapOvr>
    <a:masterClrMapping/>
  </p:clrMapOvr>
  <mc:AlternateContent xmlns:mc="http://schemas.openxmlformats.org/markup-compatibility/2006" xmlns:p14="http://schemas.microsoft.com/office/powerpoint/2010/main">
    <mc:Choice Requires="p14">
      <p:transition spd="slow" p14:dur="2750">
        <p14:conveyor dir="l"/>
      </p:transition>
    </mc:Choice>
    <mc:Fallback xmlns="">
      <p:transition spd="slow">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1869479270"/>
      </p:ext>
    </p:extLst>
  </p:cSld>
  <p:clrMapOvr>
    <a:masterClrMapping/>
  </p:clrMapOvr>
  <mc:AlternateContent xmlns:mc="http://schemas.openxmlformats.org/markup-compatibility/2006" xmlns:p14="http://schemas.microsoft.com/office/powerpoint/2010/main">
    <mc:Choice Requires="p14">
      <p:transition spd="slow" p14:dur="2250">
        <p14:window dir="vert"/>
      </p:transition>
    </mc:Choice>
    <mc:Fallback xmlns="">
      <p:transition spd="slow">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4293177920"/>
      </p:ext>
    </p:extLst>
  </p:cSld>
  <p:clrMapOvr>
    <a:masterClrMapping/>
  </p:clrMapOvr>
  <mc:AlternateContent xmlns:mc="http://schemas.openxmlformats.org/markup-compatibility/2006" xmlns:p14="http://schemas.microsoft.com/office/powerpoint/2010/main">
    <mc:Choice Requires="p14">
      <p:transition spd="slow" p14:dur="25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algn="just" rtl="1"/>
            <a:r>
              <a:rPr lang="ar-SA" sz="5400" b="1" dirty="0">
                <a:solidFill>
                  <a:srgbClr val="FF0000"/>
                </a:solidFill>
              </a:rPr>
              <a:t>المقطع الثانى: </a:t>
            </a:r>
            <a:r>
              <a:rPr lang="en-US" sz="6000" dirty="0"/>
              <a:t>logos</a:t>
            </a:r>
            <a:r>
              <a:rPr lang="ar-SA" sz="6000" dirty="0"/>
              <a:t> فيعنى الحديث أو الكلام أو الأقوال ثم تطور يعنى البحث أو المقال ، وأخيرا أصبح يفيد معنى المعرفة أو العلم.</a:t>
            </a:r>
            <a:endParaRPr lang="en-US" sz="6000" dirty="0"/>
          </a:p>
        </p:txBody>
      </p:sp>
    </p:spTree>
    <p:extLst>
      <p:ext uri="{BB962C8B-B14F-4D97-AF65-F5344CB8AC3E}">
        <p14:creationId xmlns:p14="http://schemas.microsoft.com/office/powerpoint/2010/main" val="2661888641"/>
      </p:ext>
    </p:extLst>
  </p:cSld>
  <p:clrMapOvr>
    <a:masterClrMapping/>
  </p:clrMapOvr>
  <mc:AlternateContent xmlns:mc="http://schemas.openxmlformats.org/markup-compatibility/2006" xmlns:p14="http://schemas.microsoft.com/office/powerpoint/2010/main">
    <mc:Choice Requires="p14">
      <p:transition spd="slow" p14:dur="25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25"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25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4" dur="125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5" dur="1250" accel="50000" fill="hold">
                                          <p:stCondLst>
                                            <p:cond delay="1250"/>
                                          </p:stCondLst>
                                        </p:cTn>
                                        <p:tgtEl>
                                          <p:spTgt spid="2"/>
                                        </p:tgtEl>
                                        <p:attrNameLst>
                                          <p:attrName>ppt_w</p:attrName>
                                        </p:attrNameLst>
                                      </p:cBhvr>
                                      <p:tavLst>
                                        <p:tav tm="0">
                                          <p:val>
                                            <p:strVal val="#ppt_w*.05"/>
                                          </p:val>
                                        </p:tav>
                                        <p:tav tm="100000">
                                          <p:val>
                                            <p:strVal val="#ppt_w"/>
                                          </p:val>
                                        </p:tav>
                                      </p:tavLst>
                                    </p:anim>
                                    <p:anim calcmode="lin" valueType="num">
                                      <p:cBhvr>
                                        <p:cTn id="16" dur="2500" fill="hold"/>
                                        <p:tgtEl>
                                          <p:spTgt spid="2"/>
                                        </p:tgtEl>
                                        <p:attrNameLst>
                                          <p:attrName>ppt_h</p:attrName>
                                        </p:attrNameLst>
                                      </p:cBhvr>
                                      <p:tavLst>
                                        <p:tav tm="0">
                                          <p:val>
                                            <p:strVal val="#ppt_h"/>
                                          </p:val>
                                        </p:tav>
                                        <p:tav tm="100000">
                                          <p:val>
                                            <p:strVal val="#ppt_h"/>
                                          </p:val>
                                        </p:tav>
                                      </p:tavLst>
                                    </p:anim>
                                    <p:anim calcmode="lin" valueType="num">
                                      <p:cBhvr>
                                        <p:cTn id="17" dur="125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8" dur="125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9" dur="1250" accel="50000" fill="hold">
                                          <p:stCondLst>
                                            <p:cond delay="1250"/>
                                          </p:stCondLst>
                                        </p:cTn>
                                        <p:tgtEl>
                                          <p:spTgt spid="2"/>
                                        </p:tgtEl>
                                        <p:attrNameLst>
                                          <p:attrName>ppt_y</p:attrName>
                                        </p:attrNameLst>
                                      </p:cBhvr>
                                      <p:tavLst>
                                        <p:tav tm="0">
                                          <p:val>
                                            <p:strVal val="#ppt_y+.1"/>
                                          </p:val>
                                        </p:tav>
                                        <p:tav tm="100000">
                                          <p:val>
                                            <p:strVal val="#ppt_y"/>
                                          </p:val>
                                        </p:tav>
                                      </p:tavLst>
                                    </p:anim>
                                    <p:animEffect transition="in" filter="fade">
                                      <p:cBhvr>
                                        <p:cTn id="20" dur="25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2501459998"/>
      </p:ext>
    </p:extLst>
  </p:cSld>
  <p:clrMapOvr>
    <a:masterClrMapping/>
  </p:clrMapOvr>
  <mc:AlternateContent xmlns:mc="http://schemas.openxmlformats.org/markup-compatibility/2006" xmlns:p14="http://schemas.microsoft.com/office/powerpoint/2010/main">
    <mc:Choice Requires="p14">
      <p:transition spd="slow" p14:dur="2500">
        <p14:pan dir="u"/>
      </p:transition>
    </mc:Choice>
    <mc:Fallback xmlns="">
      <p:transition spd="slow">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3365058197"/>
      </p:ext>
    </p:extLst>
  </p:cSld>
  <p:clrMapOvr>
    <a:masterClrMapping/>
  </p:clrMapOvr>
  <mc:AlternateContent xmlns:mc="http://schemas.openxmlformats.org/markup-compatibility/2006" xmlns:p14="http://schemas.microsoft.com/office/powerpoint/2010/main">
    <mc:Choice Requires="p14">
      <p:transition spd="slow" p14:dur="2750">
        <p14:prism isContent="1"/>
      </p:transition>
    </mc:Choice>
    <mc:Fallback xmlns="">
      <p:transition spd="slow">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1907091465"/>
      </p:ext>
    </p:extLst>
  </p:cSld>
  <p:clrMapOvr>
    <a:masterClrMapping/>
  </p:clrMapOvr>
  <mc:AlternateContent xmlns:mc="http://schemas.openxmlformats.org/markup-compatibility/2006" xmlns:p14="http://schemas.microsoft.com/office/powerpoint/2010/main">
    <mc:Choice Requires="p14">
      <p:transition spd="slow" p14:dur="2500">
        <p14:flythrough/>
      </p:transition>
    </mc:Choice>
    <mc:Fallback xmlns="">
      <p:transition spd="slow">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151046582"/>
      </p:ext>
    </p:extLst>
  </p:cSld>
  <p:clrMapOvr>
    <a:masterClrMapping/>
  </p:clrMapOvr>
  <mc:AlternateContent xmlns:mc="http://schemas.openxmlformats.org/markup-compatibility/2006" xmlns:p14="http://schemas.microsoft.com/office/powerpoint/2010/main">
    <mc:Choice Requires="p14">
      <p:transition spd="slow" p14:dur="2750">
        <p14:conveyor dir="l"/>
      </p:transition>
    </mc:Choice>
    <mc:Fallback xmlns="">
      <p:transition spd="slow">
        <p:fad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3583333532"/>
      </p:ext>
    </p:extLst>
  </p:cSld>
  <p:clrMapOvr>
    <a:masterClrMapping/>
  </p:clrMapOvr>
  <mc:AlternateContent xmlns:mc="http://schemas.openxmlformats.org/markup-compatibility/2006" xmlns:p14="http://schemas.microsoft.com/office/powerpoint/2010/main">
    <mc:Choice Requires="p14">
      <p:transition spd="slow" p14:dur="2500">
        <p14:warp dir="in"/>
      </p:transition>
    </mc:Choice>
    <mc:Fallback xmlns="">
      <p:transition spd="slow">
        <p:fade/>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2">
            <a:schemeClr val="dk1"/>
          </a:lnRef>
          <a:fillRef idx="1">
            <a:schemeClr val="lt1"/>
          </a:fillRef>
          <a:effectRef idx="0">
            <a:schemeClr val="dk1"/>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803515232"/>
      </p:ext>
    </p:extLst>
  </p:cSld>
  <p:clrMapOvr>
    <a:masterClrMapping/>
  </p:clrMapOvr>
  <mc:AlternateContent xmlns:mc="http://schemas.openxmlformats.org/markup-compatibility/2006" xmlns:p14="http://schemas.microsoft.com/office/powerpoint/2010/main">
    <mc:Choice Requires="p14">
      <p:transition spd="slow" p14:dur="2750">
        <p14:conveyor dir="l"/>
      </p:transition>
    </mc:Choice>
    <mc:Fallback xmlns="">
      <p:transition spd="slow">
        <p:fade/>
      </p:transitio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1284177680"/>
      </p:ext>
    </p:extLst>
  </p:cSld>
  <p:clrMapOvr>
    <a:masterClrMapping/>
  </p:clrMapOvr>
  <mc:AlternateContent xmlns:mc="http://schemas.openxmlformats.org/markup-compatibility/2006" xmlns:p14="http://schemas.microsoft.com/office/powerpoint/2010/main">
    <mc:Choice Requires="p14">
      <p:transition spd="slow" p14:dur="2750">
        <p14:conveyor dir="l"/>
      </p:transition>
    </mc:Choice>
    <mc:Fallback xmlns="">
      <p:transition spd="slow">
        <p:fade/>
      </p:transition>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1795126244"/>
      </p:ext>
    </p:extLst>
  </p:cSld>
  <p:clrMapOvr>
    <a:masterClrMapping/>
  </p:clrMapOvr>
  <mc:AlternateContent xmlns:mc="http://schemas.openxmlformats.org/markup-compatibility/2006" xmlns:p14="http://schemas.microsoft.com/office/powerpoint/2010/main">
    <mc:Choice Requires="p14">
      <p:transition spd="slow" p14:dur="2750">
        <p14:conveyor dir="l"/>
      </p:transition>
    </mc:Choice>
    <mc:Fallback xmlns="">
      <p:transition spd="slow">
        <p:fade/>
      </p:transition>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3258345874"/>
      </p:ext>
    </p:extLst>
  </p:cSld>
  <p:clrMapOvr>
    <a:masterClrMapping/>
  </p:clrMapOvr>
  <mc:AlternateContent xmlns:mc="http://schemas.openxmlformats.org/markup-compatibility/2006" xmlns:p14="http://schemas.microsoft.com/office/powerpoint/2010/main">
    <mc:Choice Requires="p14">
      <p:transition spd="slow" p14:dur="2750">
        <p14:conveyor dir="l"/>
      </p:transition>
    </mc:Choice>
    <mc:Fallback xmlns="">
      <p:transition spd="slow">
        <p:fade/>
      </p:transition>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3855981651"/>
      </p:ext>
    </p:extLst>
  </p:cSld>
  <p:clrMapOvr>
    <a:masterClrMapping/>
  </p:clrMapOvr>
  <mc:AlternateContent xmlns:mc="http://schemas.openxmlformats.org/markup-compatibility/2006" xmlns:p14="http://schemas.microsoft.com/office/powerpoint/2010/main">
    <mc:Choice Requires="p14">
      <p:transition spd="slow" p14:dur="275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sz="5400" b="1" u="sng" dirty="0"/>
              <a:t>ثانيا: إصطلاحا:</a:t>
            </a:r>
            <a:br>
              <a:rPr lang="ar-IQ" sz="5400" b="1" u="sng" dirty="0"/>
            </a:br>
            <a:br>
              <a:rPr lang="en-US" sz="5400" dirty="0"/>
            </a:br>
            <a:r>
              <a:rPr lang="ar-SA" sz="5400" dirty="0"/>
              <a:t>قد تعددت تعريفات علم النفس وإختلفت علماء النفس لإختلاف المرحلة التاريخية التى مر بها علم النفس عبر العصور. تعريفات علم النفس هى مما يلي:</a:t>
            </a:r>
            <a:br>
              <a:rPr lang="en-US" sz="5400" dirty="0"/>
            </a:br>
            <a:endParaRPr lang="en-US" sz="5400" dirty="0"/>
          </a:p>
        </p:txBody>
      </p:sp>
    </p:spTree>
    <p:extLst>
      <p:ext uri="{BB962C8B-B14F-4D97-AF65-F5344CB8AC3E}">
        <p14:creationId xmlns:p14="http://schemas.microsoft.com/office/powerpoint/2010/main" val="266188864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52"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Scale>
                                      <p:cBhvr>
                                        <p:cTn id="13" dur="25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2500" decel="50000" fill="hold">
                                          <p:stCondLst>
                                            <p:cond delay="0"/>
                                          </p:stCondLst>
                                        </p:cTn>
                                        <p:tgtEl>
                                          <p:spTgt spid="2"/>
                                        </p:tgtEl>
                                        <p:attrNameLst>
                                          <p:attrName>ppt_x</p:attrName>
                                          <p:attrName>ppt_y</p:attrName>
                                        </p:attrNameLst>
                                      </p:cBhvr>
                                    </p:animMotion>
                                    <p:animEffect transition="in" filter="fade">
                                      <p:cBhvr>
                                        <p:cTn id="15"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endParaRPr lang="en-US" sz="5400" dirty="0"/>
          </a:p>
        </p:txBody>
      </p:sp>
    </p:spTree>
    <p:extLst>
      <p:ext uri="{BB962C8B-B14F-4D97-AF65-F5344CB8AC3E}">
        <p14:creationId xmlns:p14="http://schemas.microsoft.com/office/powerpoint/2010/main" val="3517452290"/>
      </p:ext>
    </p:extLst>
  </p:cSld>
  <p:clrMapOvr>
    <a:masterClrMapping/>
  </p:clrMapOvr>
  <mc:AlternateContent xmlns:mc="http://schemas.openxmlformats.org/markup-compatibility/2006" xmlns:p14="http://schemas.microsoft.com/office/powerpoint/2010/main">
    <mc:Choice Requires="p14">
      <p:transition spd="slow" p14:dur="275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1"/>
          </a:lnRef>
          <a:fillRef idx="2">
            <a:schemeClr val="accent1"/>
          </a:fillRef>
          <a:effectRef idx="1">
            <a:schemeClr val="accent1"/>
          </a:effectRef>
          <a:fontRef idx="minor">
            <a:schemeClr val="dk1"/>
          </a:fontRef>
        </p:style>
        <p:txBody>
          <a:bodyPr>
            <a:noAutofit/>
          </a:bodyPr>
          <a:lstStyle/>
          <a:p>
            <a:pPr rtl="1"/>
            <a:r>
              <a:rPr lang="ar-SA" sz="5400" b="1" u="sng" dirty="0"/>
              <a:t>التعريف الأول</a:t>
            </a:r>
            <a:r>
              <a:rPr lang="ar-SA" sz="5400" b="1" dirty="0"/>
              <a:t>: </a:t>
            </a:r>
            <a:br>
              <a:rPr lang="ar-IQ" sz="5400" b="1" dirty="0"/>
            </a:br>
            <a:r>
              <a:rPr lang="ar-SA" sz="5400" b="1" dirty="0"/>
              <a:t> </a:t>
            </a:r>
            <a:br>
              <a:rPr lang="en-US" sz="5400" dirty="0"/>
            </a:br>
            <a:r>
              <a:rPr lang="ar-SA" sz="5400" b="1" dirty="0"/>
              <a:t>"علم النفس هو دراسة النفس".</a:t>
            </a:r>
            <a:r>
              <a:rPr lang="ar-SA" sz="5400" dirty="0"/>
              <a:t> وقال سقراط: أن النفس خالدة (لا يموت ولا يفنى). وقال أرسطو: أن النفس ينقسم إلى قسمين: النفس الحيواني والنفس الإنساني.</a:t>
            </a:r>
            <a:br>
              <a:rPr lang="en-US" sz="5400" dirty="0"/>
            </a:br>
            <a:endParaRPr lang="en-US" sz="5400" dirty="0"/>
          </a:p>
        </p:txBody>
      </p:sp>
    </p:spTree>
    <p:extLst>
      <p:ext uri="{BB962C8B-B14F-4D97-AF65-F5344CB8AC3E}">
        <p14:creationId xmlns:p14="http://schemas.microsoft.com/office/powerpoint/2010/main" val="26618886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35"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500"/>
                                        <p:tgtEl>
                                          <p:spTgt spid="2"/>
                                        </p:tgtEl>
                                      </p:cBhvr>
                                    </p:animEffect>
                                    <p:anim calcmode="lin" valueType="num">
                                      <p:cBhvr>
                                        <p:cTn id="14" dur="2500" fill="hold"/>
                                        <p:tgtEl>
                                          <p:spTgt spid="2"/>
                                        </p:tgtEl>
                                        <p:attrNameLst>
                                          <p:attrName>style.rotation</p:attrName>
                                        </p:attrNameLst>
                                      </p:cBhvr>
                                      <p:tavLst>
                                        <p:tav tm="0">
                                          <p:val>
                                            <p:fltVal val="720"/>
                                          </p:val>
                                        </p:tav>
                                        <p:tav tm="100000">
                                          <p:val>
                                            <p:fltVal val="0"/>
                                          </p:val>
                                        </p:tav>
                                      </p:tavLst>
                                    </p:anim>
                                    <p:anim calcmode="lin" valueType="num">
                                      <p:cBhvr>
                                        <p:cTn id="15" dur="2500" fill="hold"/>
                                        <p:tgtEl>
                                          <p:spTgt spid="2"/>
                                        </p:tgtEl>
                                        <p:attrNameLst>
                                          <p:attrName>ppt_h</p:attrName>
                                        </p:attrNameLst>
                                      </p:cBhvr>
                                      <p:tavLst>
                                        <p:tav tm="0">
                                          <p:val>
                                            <p:fltVal val="0"/>
                                          </p:val>
                                        </p:tav>
                                        <p:tav tm="100000">
                                          <p:val>
                                            <p:strVal val="#ppt_h"/>
                                          </p:val>
                                        </p:tav>
                                      </p:tavLst>
                                    </p:anim>
                                    <p:anim calcmode="lin" valueType="num">
                                      <p:cBhvr>
                                        <p:cTn id="16" dur="25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sz="5400" b="1" u="sng" dirty="0"/>
              <a:t>التعريف الثانى</a:t>
            </a:r>
            <a:r>
              <a:rPr lang="ar-SA" sz="5400" b="1" dirty="0"/>
              <a:t>: </a:t>
            </a:r>
            <a:br>
              <a:rPr lang="ar-IQ" sz="5400" b="1" dirty="0"/>
            </a:br>
            <a:br>
              <a:rPr lang="en-US" sz="5400" dirty="0"/>
            </a:br>
            <a:r>
              <a:rPr lang="ar-SA" sz="5400" b="1" dirty="0"/>
              <a:t>"علم النفس هو دراسة العقل".</a:t>
            </a:r>
            <a:r>
              <a:rPr lang="ar-SA" sz="5400" dirty="0"/>
              <a:t> وقال تشنر </a:t>
            </a:r>
            <a:r>
              <a:rPr lang="en-US" sz="5400" dirty="0"/>
              <a:t>(</a:t>
            </a:r>
            <a:r>
              <a:rPr lang="en-US" sz="5400" dirty="0" err="1"/>
              <a:t>Titchner</a:t>
            </a:r>
            <a:r>
              <a:rPr lang="en-US" sz="5400" dirty="0"/>
              <a:t>)</a:t>
            </a:r>
            <a:r>
              <a:rPr lang="ar-SA" sz="5400" dirty="0"/>
              <a:t>: لا يمكن دراسة العقل ولكن يمكن دراسة وظائف العقل.</a:t>
            </a:r>
            <a:br>
              <a:rPr lang="en-US" sz="5400" dirty="0"/>
            </a:br>
            <a:endParaRPr lang="en-US" sz="5400" dirty="0"/>
          </a:p>
        </p:txBody>
      </p:sp>
    </p:spTree>
    <p:extLst>
      <p:ext uri="{BB962C8B-B14F-4D97-AF65-F5344CB8AC3E}">
        <p14:creationId xmlns:p14="http://schemas.microsoft.com/office/powerpoint/2010/main" val="26618886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52"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Scale>
                                      <p:cBhvr>
                                        <p:cTn id="13" dur="25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2500" decel="50000" fill="hold">
                                          <p:stCondLst>
                                            <p:cond delay="0"/>
                                          </p:stCondLst>
                                        </p:cTn>
                                        <p:tgtEl>
                                          <p:spTgt spid="2"/>
                                        </p:tgtEl>
                                        <p:attrNameLst>
                                          <p:attrName>ppt_x</p:attrName>
                                          <p:attrName>ppt_y</p:attrName>
                                        </p:attrNameLst>
                                      </p:cBhvr>
                                    </p:animMotion>
                                    <p:animEffect transition="in" filter="fade">
                                      <p:cBhvr>
                                        <p:cTn id="15"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sz="5400" b="1" u="sng" dirty="0"/>
              <a:t>التعريف الثالث</a:t>
            </a:r>
            <a:r>
              <a:rPr lang="ar-SA" sz="5400" b="1" dirty="0"/>
              <a:t>: </a:t>
            </a:r>
            <a:br>
              <a:rPr lang="ar-IQ" sz="5400" b="1" dirty="0"/>
            </a:br>
            <a:br>
              <a:rPr lang="en-US" sz="5400" dirty="0"/>
            </a:br>
            <a:r>
              <a:rPr lang="ar-SA" sz="5400" b="1" dirty="0"/>
              <a:t>"علم النفس هو دراسة  الشعور".</a:t>
            </a:r>
            <a:r>
              <a:rPr lang="ar-SA" sz="5400" dirty="0"/>
              <a:t> والشعور معناه: القدرة على التمييز بين الأشياء. يعني الإحساس والإدراك.</a:t>
            </a:r>
            <a:br>
              <a:rPr lang="en-US" sz="5400"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25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 calcmode="lin" valueType="num">
                                      <p:cBhvr>
                                        <p:cTn id="9" dur="5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5000" fill="hold"/>
                                        <p:tgtEl>
                                          <p:spTgt spid="2"/>
                                        </p:tgtEl>
                                        <p:attrNameLst>
                                          <p:attrName>ppt_y</p:attrName>
                                        </p:attrNameLst>
                                      </p:cBhvr>
                                      <p:tavLst>
                                        <p:tav tm="0" fmla="#ppt_y+(sin(-2*pi*(1-$))*-#ppt_x+cos(-2*pi*(1-$))*(1-#ppt_y))*(1-$)">
                                          <p:val>
                                            <p:fltVal val="0"/>
                                          </p:val>
                                        </p:tav>
                                        <p:tav tm="100000">
                                          <p:val>
                                            <p:fltVal val="1"/>
                                          </p:val>
                                        </p:tav>
                                      </p:tavLst>
                                    </p:anim>
                                  </p:childTnLst>
                                </p:cTn>
                              </p:par>
                              <p:par>
                                <p:cTn id="11" presetID="30"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4000" decel="100000"/>
                                        <p:tgtEl>
                                          <p:spTgt spid="2"/>
                                        </p:tgtEl>
                                      </p:cBhvr>
                                    </p:animEffect>
                                    <p:anim calcmode="lin" valueType="num">
                                      <p:cBhvr>
                                        <p:cTn id="14" dur="4000" decel="100000" fill="hold"/>
                                        <p:tgtEl>
                                          <p:spTgt spid="2"/>
                                        </p:tgtEl>
                                        <p:attrNameLst>
                                          <p:attrName>style.rotation</p:attrName>
                                        </p:attrNameLst>
                                      </p:cBhvr>
                                      <p:tavLst>
                                        <p:tav tm="0">
                                          <p:val>
                                            <p:fltVal val="-90"/>
                                          </p:val>
                                        </p:tav>
                                        <p:tav tm="100000">
                                          <p:val>
                                            <p:fltVal val="0"/>
                                          </p:val>
                                        </p:tav>
                                      </p:tavLst>
                                    </p:anim>
                                    <p:anim calcmode="lin" valueType="num">
                                      <p:cBhvr>
                                        <p:cTn id="15" dur="4000" decel="100000" fill="hold"/>
                                        <p:tgtEl>
                                          <p:spTgt spid="2"/>
                                        </p:tgtEl>
                                        <p:attrNameLst>
                                          <p:attrName>ppt_x</p:attrName>
                                        </p:attrNameLst>
                                      </p:cBhvr>
                                      <p:tavLst>
                                        <p:tav tm="0">
                                          <p:val>
                                            <p:strVal val="#ppt_x+0.4"/>
                                          </p:val>
                                        </p:tav>
                                        <p:tav tm="100000">
                                          <p:val>
                                            <p:strVal val="#ppt_x-0.05"/>
                                          </p:val>
                                        </p:tav>
                                      </p:tavLst>
                                    </p:anim>
                                    <p:anim calcmode="lin" valueType="num">
                                      <p:cBhvr>
                                        <p:cTn id="16" dur="4000" decel="100000" fill="hold"/>
                                        <p:tgtEl>
                                          <p:spTgt spid="2"/>
                                        </p:tgtEl>
                                        <p:attrNameLst>
                                          <p:attrName>ppt_y</p:attrName>
                                        </p:attrNameLst>
                                      </p:cBhvr>
                                      <p:tavLst>
                                        <p:tav tm="0">
                                          <p:val>
                                            <p:strVal val="#ppt_y-0.4"/>
                                          </p:val>
                                        </p:tav>
                                        <p:tav tm="100000">
                                          <p:val>
                                            <p:strVal val="#ppt_y+0.1"/>
                                          </p:val>
                                        </p:tav>
                                      </p:tavLst>
                                    </p:anim>
                                    <p:anim calcmode="lin" valueType="num">
                                      <p:cBhvr>
                                        <p:cTn id="17" dur="1000" accel="100000" fill="hold">
                                          <p:stCondLst>
                                            <p:cond delay="4000"/>
                                          </p:stCondLst>
                                        </p:cTn>
                                        <p:tgtEl>
                                          <p:spTgt spid="2"/>
                                        </p:tgtEl>
                                        <p:attrNameLst>
                                          <p:attrName>ppt_x</p:attrName>
                                        </p:attrNameLst>
                                      </p:cBhvr>
                                      <p:tavLst>
                                        <p:tav tm="0">
                                          <p:val>
                                            <p:strVal val="#ppt_x-0.05"/>
                                          </p:val>
                                        </p:tav>
                                        <p:tav tm="100000">
                                          <p:val>
                                            <p:strVal val="#ppt_x"/>
                                          </p:val>
                                        </p:tav>
                                      </p:tavLst>
                                    </p:anim>
                                    <p:anim calcmode="lin" valueType="num">
                                      <p:cBhvr>
                                        <p:cTn id="18" dur="1000" accel="100000" fill="hold">
                                          <p:stCondLst>
                                            <p:cond delay="40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4"/>
          </a:lnRef>
          <a:fillRef idx="2">
            <a:schemeClr val="accent4"/>
          </a:fillRef>
          <a:effectRef idx="1">
            <a:schemeClr val="accent4"/>
          </a:effectRef>
          <a:fontRef idx="minor">
            <a:schemeClr val="dk1"/>
          </a:fontRef>
        </p:style>
        <p:txBody>
          <a:bodyPr>
            <a:noAutofit/>
          </a:bodyPr>
          <a:lstStyle/>
          <a:p>
            <a:pPr rtl="1"/>
            <a:r>
              <a:rPr lang="ar-SA" sz="4800" b="1" u="sng" dirty="0"/>
              <a:t>التعريف الرابع </a:t>
            </a:r>
            <a:r>
              <a:rPr lang="ar-SA" sz="4800" b="1" dirty="0"/>
              <a:t>: </a:t>
            </a:r>
            <a:br>
              <a:rPr lang="ar-IQ" sz="4800" b="1" dirty="0"/>
            </a:br>
            <a:br>
              <a:rPr lang="en-US" sz="4800" dirty="0"/>
            </a:br>
            <a:r>
              <a:rPr lang="ar-SA" sz="4800" b="1" dirty="0"/>
              <a:t>"علم النفس هو دراسة السلوك". </a:t>
            </a:r>
            <a:br>
              <a:rPr lang="en-US" sz="4800" dirty="0"/>
            </a:br>
            <a:r>
              <a:rPr lang="ar-SA" sz="4800" dirty="0"/>
              <a:t>والسلوك هو مجموع أفعال الكائن </a:t>
            </a:r>
            <a:r>
              <a:rPr lang="en-US" sz="4800" dirty="0"/>
              <a:t>Organism</a:t>
            </a:r>
            <a:r>
              <a:rPr lang="ar-SA" sz="4800" dirty="0"/>
              <a:t> الداخلية والخارجية ، وينقسم إلى قسمين: السلوك الملاحظ (</a:t>
            </a:r>
            <a:r>
              <a:rPr lang="en-US" sz="4800" dirty="0"/>
              <a:t>Overt</a:t>
            </a:r>
            <a:r>
              <a:rPr lang="ar-SA" sz="4800" dirty="0"/>
              <a:t>) والسلوك غيرالملاحظ </a:t>
            </a:r>
            <a:r>
              <a:rPr lang="en-US" sz="4800" dirty="0"/>
              <a:t>(Covert)</a:t>
            </a:r>
            <a:r>
              <a:rPr lang="ar-SA" sz="4800" dirty="0"/>
              <a:t>.</a:t>
            </a:r>
            <a:br>
              <a:rPr lang="en-US" sz="4800" dirty="0"/>
            </a:br>
            <a:endParaRPr lang="en-US" sz="48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26"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725">
                                          <p:stCondLst>
                                            <p:cond delay="0"/>
                                          </p:stCondLst>
                                        </p:cTn>
                                        <p:tgtEl>
                                          <p:spTgt spid="2"/>
                                        </p:tgtEl>
                                      </p:cBhvr>
                                    </p:animEffect>
                                    <p:anim calcmode="lin" valueType="num">
                                      <p:cBhvr>
                                        <p:cTn id="14" dur="2278"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5" dur="830"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6" dur="830" tmFilter="0, 0; 0.125,0.2665; 0.25,0.4; 0.375,0.465; 0.5,0.5;  0.625,0.535; 0.75,0.6; 0.875,0.7335; 1,1">
                                          <p:stCondLst>
                                            <p:cond delay="830"/>
                                          </p:stCondLst>
                                        </p:cTn>
                                        <p:tgtEl>
                                          <p:spTgt spid="2"/>
                                        </p:tgtEl>
                                        <p:attrNameLst>
                                          <p:attrName>ppt_y</p:attrName>
                                        </p:attrNameLst>
                                      </p:cBhvr>
                                      <p:tavLst>
                                        <p:tav tm="0" fmla="#ppt_y-sin(pi*$)/9">
                                          <p:val>
                                            <p:fltVal val="0"/>
                                          </p:val>
                                        </p:tav>
                                        <p:tav tm="100000">
                                          <p:val>
                                            <p:fltVal val="1"/>
                                          </p:val>
                                        </p:tav>
                                      </p:tavLst>
                                    </p:anim>
                                    <p:anim calcmode="lin" valueType="num">
                                      <p:cBhvr>
                                        <p:cTn id="17" dur="415" tmFilter="0, 0; 0.125,0.2665; 0.25,0.4; 0.375,0.465; 0.5,0.5;  0.625,0.535; 0.75,0.6; 0.875,0.7335; 1,1">
                                          <p:stCondLst>
                                            <p:cond delay="1655"/>
                                          </p:stCondLst>
                                        </p:cTn>
                                        <p:tgtEl>
                                          <p:spTgt spid="2"/>
                                        </p:tgtEl>
                                        <p:attrNameLst>
                                          <p:attrName>ppt_y</p:attrName>
                                        </p:attrNameLst>
                                      </p:cBhvr>
                                      <p:tavLst>
                                        <p:tav tm="0" fmla="#ppt_y-sin(pi*$)/27">
                                          <p:val>
                                            <p:fltVal val="0"/>
                                          </p:val>
                                        </p:tav>
                                        <p:tav tm="100000">
                                          <p:val>
                                            <p:fltVal val="1"/>
                                          </p:val>
                                        </p:tav>
                                      </p:tavLst>
                                    </p:anim>
                                    <p:anim calcmode="lin" valueType="num">
                                      <p:cBhvr>
                                        <p:cTn id="18" dur="205" tmFilter="0, 0; 0.125,0.2665; 0.25,0.4; 0.375,0.465; 0.5,0.5;  0.625,0.535; 0.75,0.6; 0.875,0.7335; 1,1">
                                          <p:stCondLst>
                                            <p:cond delay="2070"/>
                                          </p:stCondLst>
                                        </p:cTn>
                                        <p:tgtEl>
                                          <p:spTgt spid="2"/>
                                        </p:tgtEl>
                                        <p:attrNameLst>
                                          <p:attrName>ppt_y</p:attrName>
                                        </p:attrNameLst>
                                      </p:cBhvr>
                                      <p:tavLst>
                                        <p:tav tm="0" fmla="#ppt_y-sin(pi*$)/81">
                                          <p:val>
                                            <p:fltVal val="0"/>
                                          </p:val>
                                        </p:tav>
                                        <p:tav tm="100000">
                                          <p:val>
                                            <p:fltVal val="1"/>
                                          </p:val>
                                        </p:tav>
                                      </p:tavLst>
                                    </p:anim>
                                    <p:animScale>
                                      <p:cBhvr>
                                        <p:cTn id="19" dur="33">
                                          <p:stCondLst>
                                            <p:cond delay="812"/>
                                          </p:stCondLst>
                                        </p:cTn>
                                        <p:tgtEl>
                                          <p:spTgt spid="2"/>
                                        </p:tgtEl>
                                      </p:cBhvr>
                                      <p:to x="100000" y="60000"/>
                                    </p:animScale>
                                    <p:animScale>
                                      <p:cBhvr>
                                        <p:cTn id="20" dur="207" decel="50000">
                                          <p:stCondLst>
                                            <p:cond delay="845"/>
                                          </p:stCondLst>
                                        </p:cTn>
                                        <p:tgtEl>
                                          <p:spTgt spid="2"/>
                                        </p:tgtEl>
                                      </p:cBhvr>
                                      <p:to x="100000" y="100000"/>
                                    </p:animScale>
                                    <p:animScale>
                                      <p:cBhvr>
                                        <p:cTn id="21" dur="33">
                                          <p:stCondLst>
                                            <p:cond delay="1640"/>
                                          </p:stCondLst>
                                        </p:cTn>
                                        <p:tgtEl>
                                          <p:spTgt spid="2"/>
                                        </p:tgtEl>
                                      </p:cBhvr>
                                      <p:to x="100000" y="80000"/>
                                    </p:animScale>
                                    <p:animScale>
                                      <p:cBhvr>
                                        <p:cTn id="22" dur="207" decel="50000">
                                          <p:stCondLst>
                                            <p:cond delay="1673"/>
                                          </p:stCondLst>
                                        </p:cTn>
                                        <p:tgtEl>
                                          <p:spTgt spid="2"/>
                                        </p:tgtEl>
                                      </p:cBhvr>
                                      <p:to x="100000" y="100000"/>
                                    </p:animScale>
                                    <p:animScale>
                                      <p:cBhvr>
                                        <p:cTn id="23" dur="33">
                                          <p:stCondLst>
                                            <p:cond delay="2052"/>
                                          </p:stCondLst>
                                        </p:cTn>
                                        <p:tgtEl>
                                          <p:spTgt spid="2"/>
                                        </p:tgtEl>
                                      </p:cBhvr>
                                      <p:to x="100000" y="90000"/>
                                    </p:animScale>
                                    <p:animScale>
                                      <p:cBhvr>
                                        <p:cTn id="24" dur="207" decel="50000">
                                          <p:stCondLst>
                                            <p:cond delay="2085"/>
                                          </p:stCondLst>
                                        </p:cTn>
                                        <p:tgtEl>
                                          <p:spTgt spid="2"/>
                                        </p:tgtEl>
                                      </p:cBhvr>
                                      <p:to x="100000" y="100000"/>
                                    </p:animScale>
                                    <p:animScale>
                                      <p:cBhvr>
                                        <p:cTn id="25" dur="33">
                                          <p:stCondLst>
                                            <p:cond delay="2260"/>
                                          </p:stCondLst>
                                        </p:cTn>
                                        <p:tgtEl>
                                          <p:spTgt spid="2"/>
                                        </p:tgtEl>
                                      </p:cBhvr>
                                      <p:to x="100000" y="95000"/>
                                    </p:animScale>
                                    <p:animScale>
                                      <p:cBhvr>
                                        <p:cTn id="26" dur="207" decel="50000">
                                          <p:stCondLst>
                                            <p:cond delay="2293"/>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sz="5400" b="1" dirty="0"/>
              <a:t>السلوك الملاحظ</a:t>
            </a:r>
            <a:r>
              <a:rPr lang="ar-SA" sz="5400" dirty="0"/>
              <a:t>:</a:t>
            </a:r>
            <a:br>
              <a:rPr lang="ar-IQ" sz="5400" dirty="0"/>
            </a:br>
            <a:br>
              <a:rPr lang="ar-IQ" sz="5400" dirty="0"/>
            </a:br>
            <a:r>
              <a:rPr lang="ar-SA" sz="5400" dirty="0"/>
              <a:t> يمكن إدراك هذا السلوك بالمشاهدة ، وأمثلة هذا النوع كثيرة وهي: الحركة ، الحديث ، المشي ، الضحك، المحاولات.</a:t>
            </a:r>
            <a:br>
              <a:rPr lang="en-US" sz="5400"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25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49" presetClass="entr" presetSubtype="0" decel="10000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500" fill="hold"/>
                                        <p:tgtEl>
                                          <p:spTgt spid="2"/>
                                        </p:tgtEl>
                                        <p:attrNameLst>
                                          <p:attrName>ppt_w</p:attrName>
                                        </p:attrNameLst>
                                      </p:cBhvr>
                                      <p:tavLst>
                                        <p:tav tm="0">
                                          <p:val>
                                            <p:fltVal val="0"/>
                                          </p:val>
                                        </p:tav>
                                        <p:tav tm="100000">
                                          <p:val>
                                            <p:strVal val="#ppt_w"/>
                                          </p:val>
                                        </p:tav>
                                      </p:tavLst>
                                    </p:anim>
                                    <p:anim calcmode="lin" valueType="num">
                                      <p:cBhvr>
                                        <p:cTn id="14" dur="2500" fill="hold"/>
                                        <p:tgtEl>
                                          <p:spTgt spid="2"/>
                                        </p:tgtEl>
                                        <p:attrNameLst>
                                          <p:attrName>ppt_h</p:attrName>
                                        </p:attrNameLst>
                                      </p:cBhvr>
                                      <p:tavLst>
                                        <p:tav tm="0">
                                          <p:val>
                                            <p:fltVal val="0"/>
                                          </p:val>
                                        </p:tav>
                                        <p:tav tm="100000">
                                          <p:val>
                                            <p:strVal val="#ppt_h"/>
                                          </p:val>
                                        </p:tav>
                                      </p:tavLst>
                                    </p:anim>
                                    <p:anim calcmode="lin" valueType="num">
                                      <p:cBhvr>
                                        <p:cTn id="15" dur="2500" fill="hold"/>
                                        <p:tgtEl>
                                          <p:spTgt spid="2"/>
                                        </p:tgtEl>
                                        <p:attrNameLst>
                                          <p:attrName>style.rotation</p:attrName>
                                        </p:attrNameLst>
                                      </p:cBhvr>
                                      <p:tavLst>
                                        <p:tav tm="0">
                                          <p:val>
                                            <p:fltVal val="360"/>
                                          </p:val>
                                        </p:tav>
                                        <p:tav tm="100000">
                                          <p:val>
                                            <p:fltVal val="0"/>
                                          </p:val>
                                        </p:tav>
                                      </p:tavLst>
                                    </p:anim>
                                    <p:animEffect transition="in" filter="fade">
                                      <p:cBhvr>
                                        <p:cTn id="16"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sz="5400" b="1" dirty="0"/>
              <a:t>السلوك غير الملاحظ</a:t>
            </a:r>
            <a:r>
              <a:rPr lang="ar-SA" sz="5400" dirty="0"/>
              <a:t>: </a:t>
            </a:r>
            <a:br>
              <a:rPr lang="ar-IQ" sz="5400" dirty="0"/>
            </a:br>
            <a:br>
              <a:rPr lang="ar-IQ" sz="5400" dirty="0"/>
            </a:br>
            <a:r>
              <a:rPr lang="ar-SA" sz="5400" dirty="0"/>
              <a:t>لا يمكن إدراك هذا السلوك بالمشاهدة ، وأمثلة هذا النوع كثيرة وهي: الألم ، الجوع ، الخوف ، الحزن.</a:t>
            </a:r>
            <a:br>
              <a:rPr lang="en-US" sz="5400"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2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1"/>
          </a:lnRef>
          <a:fillRef idx="2">
            <a:schemeClr val="accent1"/>
          </a:fillRef>
          <a:effectRef idx="1">
            <a:schemeClr val="accent1"/>
          </a:effectRef>
          <a:fontRef idx="minor">
            <a:schemeClr val="dk1"/>
          </a:fontRef>
        </p:style>
        <p:txBody>
          <a:bodyPr>
            <a:noAutofit/>
          </a:bodyPr>
          <a:lstStyle/>
          <a:p>
            <a:pPr rtl="1"/>
            <a:r>
              <a:rPr lang="ar-SA" sz="5400" b="1" u="sng" dirty="0"/>
              <a:t>التعريف الخامس</a:t>
            </a:r>
            <a:r>
              <a:rPr lang="ar-SA" sz="5400" b="1" dirty="0"/>
              <a:t>: </a:t>
            </a:r>
            <a:br>
              <a:rPr lang="ar-IQ" sz="5400" b="1" dirty="0"/>
            </a:br>
            <a:br>
              <a:rPr lang="en-US" sz="5400" dirty="0"/>
            </a:br>
            <a:r>
              <a:rPr lang="ar-SA" sz="5400" dirty="0"/>
              <a:t>علم النفس هو علم الذى يدرس السلوك </a:t>
            </a:r>
            <a:r>
              <a:rPr lang="en-US" sz="5400" dirty="0"/>
              <a:t>(Behavior)</a:t>
            </a:r>
            <a:r>
              <a:rPr lang="ar-SA" sz="5400" dirty="0"/>
              <a:t> والعمليات العقلية </a:t>
            </a:r>
            <a:r>
              <a:rPr lang="en-US" sz="5400" dirty="0"/>
              <a:t>(Mental Process)</a:t>
            </a:r>
            <a:r>
              <a:rPr lang="ar-SA" sz="5400" dirty="0"/>
              <a:t> . والعمليات العقلية مثل الإدراك ، والتعلم ، والتذكر ، والتفكير، وحل المشكلة. </a:t>
            </a:r>
            <a:br>
              <a:rPr lang="en-US" sz="5400"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2"/>
                                        </p:tgtEl>
                                        <p:attrNameLst>
                                          <p:attrName>ppt_y</p:attrName>
                                        </p:attrNameLst>
                                      </p:cBhvr>
                                      <p:tavLst>
                                        <p:tav tm="0" fmla="#ppt_y+(sin(-2*pi*(1-$))*-#ppt_x+cos(-2*pi*(1-$))*(1-#ppt_y))*(1-$)">
                                          <p:val>
                                            <p:fltVal val="0"/>
                                          </p:val>
                                        </p:tav>
                                        <p:tav tm="100000">
                                          <p:val>
                                            <p:fltVal val="1"/>
                                          </p:val>
                                        </p:tav>
                                      </p:tavLst>
                                    </p:anim>
                                  </p:childTnLst>
                                </p:cTn>
                              </p:par>
                              <p:par>
                                <p:cTn id="11" presetID="35"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3000"/>
                                        <p:tgtEl>
                                          <p:spTgt spid="2"/>
                                        </p:tgtEl>
                                      </p:cBhvr>
                                    </p:animEffect>
                                    <p:anim calcmode="lin" valueType="num">
                                      <p:cBhvr>
                                        <p:cTn id="14" dur="3000" fill="hold"/>
                                        <p:tgtEl>
                                          <p:spTgt spid="2"/>
                                        </p:tgtEl>
                                        <p:attrNameLst>
                                          <p:attrName>style.rotation</p:attrName>
                                        </p:attrNameLst>
                                      </p:cBhvr>
                                      <p:tavLst>
                                        <p:tav tm="0">
                                          <p:val>
                                            <p:fltVal val="720"/>
                                          </p:val>
                                        </p:tav>
                                        <p:tav tm="100000">
                                          <p:val>
                                            <p:fltVal val="0"/>
                                          </p:val>
                                        </p:tav>
                                      </p:tavLst>
                                    </p:anim>
                                    <p:anim calcmode="lin" valueType="num">
                                      <p:cBhvr>
                                        <p:cTn id="15" dur="3000" fill="hold"/>
                                        <p:tgtEl>
                                          <p:spTgt spid="2"/>
                                        </p:tgtEl>
                                        <p:attrNameLst>
                                          <p:attrName>ppt_h</p:attrName>
                                        </p:attrNameLst>
                                      </p:cBhvr>
                                      <p:tavLst>
                                        <p:tav tm="0">
                                          <p:val>
                                            <p:fltVal val="0"/>
                                          </p:val>
                                        </p:tav>
                                        <p:tav tm="100000">
                                          <p:val>
                                            <p:strVal val="#ppt_h"/>
                                          </p:val>
                                        </p:tav>
                                      </p:tavLst>
                                    </p:anim>
                                    <p:anim calcmode="lin" valueType="num">
                                      <p:cBhvr>
                                        <p:cTn id="16" dur="3000" fill="hold"/>
                                        <p:tgtEl>
                                          <p:spTgt spid="2"/>
                                        </p:tgtEl>
                                        <p:attrNameLst>
                                          <p:attrName>ppt_w</p:attrName>
                                        </p:attrNameLst>
                                      </p:cBhvr>
                                      <p:tavLst>
                                        <p:tav tm="0">
                                          <p:val>
                                            <p:fltVal val="0"/>
                                          </p:val>
                                        </p:tav>
                                        <p:tav tm="100000">
                                          <p:val>
                                            <p:strVal val="#ppt_w"/>
                                          </p:val>
                                        </p:tav>
                                      </p:tavLst>
                                    </p:anim>
                                  </p:childTnLst>
                                </p:cTn>
                              </p:par>
                              <p:par>
                                <p:cTn id="17" presetID="55" presetClass="entr" presetSubtype="0" fill="hold" grpId="2"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3000" fill="hold"/>
                                        <p:tgtEl>
                                          <p:spTgt spid="2"/>
                                        </p:tgtEl>
                                        <p:attrNameLst>
                                          <p:attrName>ppt_w</p:attrName>
                                        </p:attrNameLst>
                                      </p:cBhvr>
                                      <p:tavLst>
                                        <p:tav tm="0">
                                          <p:val>
                                            <p:strVal val="#ppt_w*0.70"/>
                                          </p:val>
                                        </p:tav>
                                        <p:tav tm="100000">
                                          <p:val>
                                            <p:strVal val="#ppt_w"/>
                                          </p:val>
                                        </p:tav>
                                      </p:tavLst>
                                    </p:anim>
                                    <p:anim calcmode="lin" valueType="num">
                                      <p:cBhvr>
                                        <p:cTn id="20" dur="3000" fill="hold"/>
                                        <p:tgtEl>
                                          <p:spTgt spid="2"/>
                                        </p:tgtEl>
                                        <p:attrNameLst>
                                          <p:attrName>ppt_h</p:attrName>
                                        </p:attrNameLst>
                                      </p:cBhvr>
                                      <p:tavLst>
                                        <p:tav tm="0">
                                          <p:val>
                                            <p:strVal val="#ppt_h"/>
                                          </p:val>
                                        </p:tav>
                                        <p:tav tm="100000">
                                          <p:val>
                                            <p:strVal val="#ppt_h"/>
                                          </p:val>
                                        </p:tav>
                                      </p:tavLst>
                                    </p:anim>
                                    <p:animEffect transition="in" filter="fade">
                                      <p:cBhvr>
                                        <p:cTn id="21"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0"/>
            <a:ext cx="8991600" cy="66294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IQ" sz="5400" b="1" dirty="0"/>
              <a:t>     </a:t>
            </a:r>
            <a:r>
              <a:rPr lang="ar-SA" sz="5400" b="1" u="sng" dirty="0"/>
              <a:t>مقدمة في علم النفس العام:</a:t>
            </a:r>
            <a:br>
              <a:rPr lang="ar-IQ" sz="5400" b="1" dirty="0"/>
            </a:br>
            <a:br>
              <a:rPr lang="en-US" sz="5400" dirty="0"/>
            </a:br>
            <a:r>
              <a:rPr lang="ar-SA" sz="4800" dirty="0"/>
              <a:t>إن الأنسان يعيش في بيئة من الناس والأشياء وهو يسعى فيها ويكد للظفر بطعامه ومأواه ولأرضاء حاجاته المادية والمعنوية وهو في سعيه هذا يلقى موانع وعقبات ومشاكل مادية و</a:t>
            </a:r>
            <a:r>
              <a:rPr lang="ar-IQ" sz="4800" dirty="0"/>
              <a:t>ا</a:t>
            </a:r>
            <a:r>
              <a:rPr lang="ar-SA" sz="4800" dirty="0"/>
              <a:t>جتماعية مختلفة ويجد نفسه مضطرا الى التوفيق بين مطالبه وأمكانات البيئة</a:t>
            </a:r>
            <a:endParaRPr lang="en-US" sz="5400" dirty="0"/>
          </a:p>
        </p:txBody>
      </p:sp>
    </p:spTree>
    <p:extLst>
      <p:ext uri="{BB962C8B-B14F-4D97-AF65-F5344CB8AC3E}">
        <p14:creationId xmlns:p14="http://schemas.microsoft.com/office/powerpoint/2010/main" val="1997486429"/>
      </p:ext>
    </p:extLst>
  </p:cSld>
  <p:clrMapOvr>
    <a:masterClrMapping/>
  </p:clrMapOvr>
  <mc:AlternateContent xmlns:mc="http://schemas.openxmlformats.org/markup-compatibility/2006" xmlns:p14="http://schemas.microsoft.com/office/powerpoint/2010/main">
    <mc:Choice Requires="p14">
      <p:transition spd="slow" p14:dur="2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SA" sz="4000" dirty="0"/>
              <a:t>ويتفق على هذا التعريف كل علماء النفس إلا قليلا. ومن الأقوال المأثورة عن عالم علم النفس الأمريكى الشهير (</a:t>
            </a:r>
            <a:r>
              <a:rPr lang="ar-IQ" sz="4000" dirty="0"/>
              <a:t> </a:t>
            </a:r>
            <a:r>
              <a:rPr lang="ar-SA" sz="4000" dirty="0"/>
              <a:t>وودورث</a:t>
            </a:r>
            <a:r>
              <a:rPr lang="ar-IQ" sz="4000" dirty="0"/>
              <a:t> </a:t>
            </a:r>
            <a:r>
              <a:rPr lang="ar-SA" sz="4000" dirty="0"/>
              <a:t>): قوله : "أن علم النفس بدأ بدراسة الروح ، لكن زهقت روحه ، ثم أصبح علم العقل ، لكن ذهب عقله ، ثم أصبح علم الشعور ، وأخشى أن يفقد شعوره" . وقد فقده فعلا بعد أن أصبح علم السلوك وبعده أصبح علم السلوك والعمليات</a:t>
            </a:r>
            <a:br>
              <a:rPr lang="ar-IQ" sz="4000" dirty="0"/>
            </a:br>
            <a:r>
              <a:rPr lang="ar-SA" sz="4000" dirty="0"/>
              <a:t>العقلية.</a:t>
            </a:r>
            <a:r>
              <a:rPr lang="ar-IQ" sz="4000" dirty="0"/>
              <a:t>  </a:t>
            </a:r>
            <a:br>
              <a:rPr lang="en-US" sz="4000" dirty="0"/>
            </a:br>
            <a:endParaRPr lang="en-US" sz="40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b="1" dirty="0"/>
              <a:t>2- </a:t>
            </a:r>
            <a:r>
              <a:rPr lang="ar-SA" b="1" u="sng" dirty="0"/>
              <a:t>أهداف علم النفس:</a:t>
            </a:r>
            <a:br>
              <a:rPr lang="ar-IQ" b="1" u="sng" dirty="0"/>
            </a:br>
            <a:br>
              <a:rPr lang="en-US" dirty="0"/>
            </a:br>
            <a:r>
              <a:rPr lang="ar-SA" sz="6000" dirty="0"/>
              <a:t>هناك أربعة أهداف الأساسية لعلم النفس وهي مما يلي:</a:t>
            </a:r>
            <a:br>
              <a:rPr lang="en-US" sz="6000" dirty="0"/>
            </a:br>
            <a:br>
              <a:rPr lang="en-US"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sz="5400" b="1" u="sng" dirty="0"/>
              <a:t>الهدف الأول</a:t>
            </a:r>
            <a:r>
              <a:rPr lang="ar-SA" sz="5400" b="1" dirty="0"/>
              <a:t>: </a:t>
            </a:r>
            <a:r>
              <a:rPr lang="ar-SA" sz="5400" b="1" u="sng" dirty="0"/>
              <a:t>الوصف </a:t>
            </a:r>
            <a:r>
              <a:rPr lang="en-US" sz="5400" b="1" u="sng" dirty="0"/>
              <a:t>Description</a:t>
            </a:r>
            <a:r>
              <a:rPr lang="ar-SA" sz="5400" b="1" u="sng" dirty="0"/>
              <a:t>:</a:t>
            </a:r>
            <a:br>
              <a:rPr lang="ar-IQ" sz="5400" b="1" u="sng" dirty="0"/>
            </a:br>
            <a:r>
              <a:rPr lang="ar-SA" sz="5400" dirty="0"/>
              <a:t> </a:t>
            </a:r>
            <a:br>
              <a:rPr lang="en-US" sz="5400" dirty="0"/>
            </a:br>
            <a:r>
              <a:rPr lang="ar-SA" sz="5400" dirty="0"/>
              <a:t>وهو وصف السلوك والعمليات العقلية. وهو الهدف الأساسي لأى علم. يعني جمع الحقائق وإستخدام الوسائل والطرق الفنية للسلوك.</a:t>
            </a: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b="1" u="sng" dirty="0"/>
              <a:t>الهدف الثانى</a:t>
            </a:r>
            <a:r>
              <a:rPr lang="ar-SA" b="1" dirty="0"/>
              <a:t>: </a:t>
            </a:r>
            <a:r>
              <a:rPr lang="ar-SA" b="1" u="sng" dirty="0"/>
              <a:t>التفسير </a:t>
            </a:r>
            <a:r>
              <a:rPr lang="en-US" b="1" u="sng" dirty="0"/>
              <a:t>Explanation</a:t>
            </a:r>
            <a:r>
              <a:rPr lang="ar-SA" b="1" u="sng" dirty="0"/>
              <a:t>:</a:t>
            </a:r>
            <a:r>
              <a:rPr lang="ar-SA" dirty="0"/>
              <a:t> </a:t>
            </a:r>
            <a:br>
              <a:rPr lang="ar-IQ" dirty="0"/>
            </a:br>
            <a:br>
              <a:rPr lang="en-US" dirty="0"/>
            </a:br>
            <a:r>
              <a:rPr lang="ar-SA" sz="5400" dirty="0"/>
              <a:t>وهو تفسير السلوك والع</a:t>
            </a:r>
            <a:r>
              <a:rPr lang="ar-IQ" sz="5400" dirty="0"/>
              <a:t>مل</a:t>
            </a:r>
            <a:r>
              <a:rPr lang="ar-SA" sz="5400" dirty="0"/>
              <a:t>يات العقلية. يعنى تفسير الظواهر وجمع الوقائع وتكوين الحقائق والمبادى العامه لفهم السلوك والعمليات العقلية.</a:t>
            </a:r>
            <a:br>
              <a:rPr lang="en-US" dirty="0"/>
            </a:br>
            <a:endParaRPr lang="en-US" sz="5400" dirty="0"/>
          </a:p>
        </p:txBody>
      </p:sp>
    </p:spTree>
    <p:extLst>
      <p:ext uri="{BB962C8B-B14F-4D97-AF65-F5344CB8AC3E}">
        <p14:creationId xmlns:p14="http://schemas.microsoft.com/office/powerpoint/2010/main" val="44720901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2"/>
                                        </p:tgtEl>
                                        <p:attrNameLst>
                                          <p:attrName>ppt_y</p:attrName>
                                        </p:attrNameLst>
                                      </p:cBhvr>
                                      <p:tavLst>
                                        <p:tav tm="0" fmla="#ppt_y+(sin(-2*pi*(1-$))*-#ppt_x+cos(-2*pi*(1-$))*(1-#ppt_y))*(1-$)">
                                          <p:val>
                                            <p:fltVal val="0"/>
                                          </p:val>
                                        </p:tav>
                                        <p:tav tm="100000">
                                          <p:val>
                                            <p:fltVal val="1"/>
                                          </p:val>
                                        </p:tav>
                                      </p:tavLst>
                                    </p:anim>
                                  </p:childTnLst>
                                </p:cTn>
                              </p:par>
                              <p:par>
                                <p:cTn id="11" presetID="30"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371" decel="100000"/>
                                        <p:tgtEl>
                                          <p:spTgt spid="2"/>
                                        </p:tgtEl>
                                      </p:cBhvr>
                                    </p:animEffect>
                                    <p:anim calcmode="lin" valueType="num">
                                      <p:cBhvr>
                                        <p:cTn id="14" dur="2371" decel="100000" fill="hold"/>
                                        <p:tgtEl>
                                          <p:spTgt spid="2"/>
                                        </p:tgtEl>
                                        <p:attrNameLst>
                                          <p:attrName>style.rotation</p:attrName>
                                        </p:attrNameLst>
                                      </p:cBhvr>
                                      <p:tavLst>
                                        <p:tav tm="0">
                                          <p:val>
                                            <p:fltVal val="-90"/>
                                          </p:val>
                                        </p:tav>
                                        <p:tav tm="100000">
                                          <p:val>
                                            <p:fltVal val="0"/>
                                          </p:val>
                                        </p:tav>
                                      </p:tavLst>
                                    </p:anim>
                                    <p:anim calcmode="lin" valueType="num">
                                      <p:cBhvr>
                                        <p:cTn id="15" dur="2371" decel="100000" fill="hold"/>
                                        <p:tgtEl>
                                          <p:spTgt spid="2"/>
                                        </p:tgtEl>
                                        <p:attrNameLst>
                                          <p:attrName>ppt_x</p:attrName>
                                        </p:attrNameLst>
                                      </p:cBhvr>
                                      <p:tavLst>
                                        <p:tav tm="0">
                                          <p:val>
                                            <p:strVal val="#ppt_x+0.4"/>
                                          </p:val>
                                        </p:tav>
                                        <p:tav tm="100000">
                                          <p:val>
                                            <p:strVal val="#ppt_x-0.05"/>
                                          </p:val>
                                        </p:tav>
                                      </p:tavLst>
                                    </p:anim>
                                    <p:anim calcmode="lin" valueType="num">
                                      <p:cBhvr>
                                        <p:cTn id="16" dur="2371" decel="100000" fill="hold"/>
                                        <p:tgtEl>
                                          <p:spTgt spid="2"/>
                                        </p:tgtEl>
                                        <p:attrNameLst>
                                          <p:attrName>ppt_y</p:attrName>
                                        </p:attrNameLst>
                                      </p:cBhvr>
                                      <p:tavLst>
                                        <p:tav tm="0">
                                          <p:val>
                                            <p:strVal val="#ppt_y-0.4"/>
                                          </p:val>
                                        </p:tav>
                                        <p:tav tm="100000">
                                          <p:val>
                                            <p:strVal val="#ppt_y+0.1"/>
                                          </p:val>
                                        </p:tav>
                                      </p:tavLst>
                                    </p:anim>
                                    <p:anim calcmode="lin" valueType="num">
                                      <p:cBhvr>
                                        <p:cTn id="17" dur="2" accel="100000" fill="hold">
                                          <p:stCondLst>
                                            <p:cond delay="2999"/>
                                          </p:stCondLst>
                                        </p:cTn>
                                        <p:tgtEl>
                                          <p:spTgt spid="2"/>
                                        </p:tgtEl>
                                        <p:attrNameLst>
                                          <p:attrName>ppt_x</p:attrName>
                                        </p:attrNameLst>
                                      </p:cBhvr>
                                      <p:tavLst>
                                        <p:tav tm="0">
                                          <p:val>
                                            <p:strVal val="#ppt_x-0.05"/>
                                          </p:val>
                                        </p:tav>
                                        <p:tav tm="100000">
                                          <p:val>
                                            <p:strVal val="#ppt_x"/>
                                          </p:val>
                                        </p:tav>
                                      </p:tavLst>
                                    </p:anim>
                                    <p:anim calcmode="lin" valueType="num">
                                      <p:cBhvr>
                                        <p:cTn id="18" dur="2" accel="100000" fill="hold">
                                          <p:stCondLst>
                                            <p:cond delay="2999"/>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1"/>
          </a:lnRef>
          <a:fillRef idx="2">
            <a:schemeClr val="accent1"/>
          </a:fillRef>
          <a:effectRef idx="1">
            <a:schemeClr val="accent1"/>
          </a:effectRef>
          <a:fontRef idx="minor">
            <a:schemeClr val="dk1"/>
          </a:fontRef>
        </p:style>
        <p:txBody>
          <a:bodyPr>
            <a:noAutofit/>
          </a:bodyPr>
          <a:lstStyle/>
          <a:p>
            <a:pPr rtl="1"/>
            <a:r>
              <a:rPr lang="ar-SA" b="1" u="sng" dirty="0"/>
              <a:t>الهدف الثالث</a:t>
            </a:r>
            <a:r>
              <a:rPr lang="ar-SA" b="1" dirty="0"/>
              <a:t>: </a:t>
            </a:r>
            <a:r>
              <a:rPr lang="ar-SA" b="1" u="sng" dirty="0"/>
              <a:t>التنبؤ </a:t>
            </a:r>
            <a:r>
              <a:rPr lang="en-US" b="1" u="sng" dirty="0"/>
              <a:t>Prediction</a:t>
            </a:r>
            <a:r>
              <a:rPr lang="ar-SA" b="1" u="sng" dirty="0"/>
              <a:t>:</a:t>
            </a:r>
            <a:br>
              <a:rPr lang="ar-IQ" b="1" u="sng" dirty="0"/>
            </a:br>
            <a:r>
              <a:rPr lang="ar-SA" dirty="0"/>
              <a:t> </a:t>
            </a:r>
            <a:br>
              <a:rPr lang="en-US" dirty="0"/>
            </a:br>
            <a:r>
              <a:rPr lang="ar-SA" sz="6000" dirty="0"/>
              <a:t>وهو تنبؤ السلوك والعمليات العقلية. ويؤدى التفسير إلى امكان التنبؤ الدقيق بالسلوك. </a:t>
            </a:r>
            <a:br>
              <a:rPr lang="en-US" dirty="0"/>
            </a:br>
            <a:br>
              <a:rPr lang="en-US" dirty="0"/>
            </a:br>
            <a:endParaRPr lang="en-US" sz="5400" dirty="0"/>
          </a:p>
        </p:txBody>
      </p:sp>
    </p:spTree>
    <p:extLst>
      <p:ext uri="{BB962C8B-B14F-4D97-AF65-F5344CB8AC3E}">
        <p14:creationId xmlns:p14="http://schemas.microsoft.com/office/powerpoint/2010/main" val="26618886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sz="5400" b="1" u="sng" dirty="0"/>
              <a:t>الهدف الرابع</a:t>
            </a:r>
            <a:r>
              <a:rPr lang="ar-SA" sz="5400" b="1" dirty="0"/>
              <a:t> : </a:t>
            </a:r>
            <a:r>
              <a:rPr lang="ar-SA" sz="5400" b="1" u="sng" dirty="0"/>
              <a:t>الضبط أو التعديل</a:t>
            </a:r>
            <a:br>
              <a:rPr lang="ar-IQ" sz="5400" b="1" u="sng" dirty="0"/>
            </a:br>
            <a:br>
              <a:rPr lang="ar-IQ" sz="5400" b="1" u="sng" dirty="0"/>
            </a:br>
            <a:r>
              <a:rPr lang="ar-SA" sz="5400" b="1" u="sng" dirty="0"/>
              <a:t> </a:t>
            </a:r>
            <a:r>
              <a:rPr lang="en-US" sz="5400" b="1" u="sng" dirty="0"/>
              <a:t>Control/Modification</a:t>
            </a:r>
            <a:r>
              <a:rPr lang="ar-SA" sz="5400" b="1" u="sng" dirty="0"/>
              <a:t>:</a:t>
            </a:r>
            <a:r>
              <a:rPr lang="ar-SA" sz="5400" dirty="0"/>
              <a:t> </a:t>
            </a:r>
            <a:br>
              <a:rPr lang="en-US" sz="5400" dirty="0"/>
            </a:br>
            <a:br>
              <a:rPr lang="ar-IQ" sz="5400" dirty="0"/>
            </a:br>
            <a:r>
              <a:rPr lang="ar-SA" sz="5400" dirty="0"/>
              <a:t>وهو ضبط السلوك والعمليات العقلية أو تعديل السلوك والعمليات العقلية.</a:t>
            </a: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2"/>
                                        </p:tgtEl>
                                        <p:attrNameLst>
                                          <p:attrName>ppt_w</p:attrName>
                                        </p:attrNameLst>
                                      </p:cBhvr>
                                      <p:tavLst>
                                        <p:tav tm="0">
                                          <p:val>
                                            <p:strVal val="#ppt_w*.05"/>
                                          </p:val>
                                        </p:tav>
                                        <p:tav tm="100000">
                                          <p:val>
                                            <p:strVal val="#ppt_w"/>
                                          </p:val>
                                        </p:tav>
                                      </p:tavLst>
                                    </p:anim>
                                    <p:anim calcmode="lin" valueType="num">
                                      <p:cBhvr>
                                        <p:cTn id="10" dur="3000" fill="hold"/>
                                        <p:tgtEl>
                                          <p:spTgt spid="2"/>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2"/>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b="1" dirty="0"/>
              <a:t>3- </a:t>
            </a:r>
            <a:r>
              <a:rPr lang="ar-SA" b="1" u="sng" dirty="0"/>
              <a:t>فروع علم النفس أو أقسام علم النفس</a:t>
            </a:r>
            <a:br>
              <a:rPr lang="ar-IQ" b="1" u="sng" dirty="0"/>
            </a:br>
            <a:br>
              <a:rPr lang="en-US" dirty="0"/>
            </a:br>
            <a:r>
              <a:rPr lang="ar-SA" sz="6600" dirty="0"/>
              <a:t>ينقسم علم النفس إلى فروع / أقسام مختلفة وهي مما يلي:</a:t>
            </a:r>
            <a:br>
              <a:rPr lang="en-US" dirty="0"/>
            </a:br>
            <a:r>
              <a:rPr lang="ar-SA" dirty="0"/>
              <a:t> </a:t>
            </a:r>
            <a:br>
              <a:rPr lang="en-US"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5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500" decel="50000" fill="hold">
                                          <p:stCondLst>
                                            <p:cond delay="0"/>
                                          </p:stCondLst>
                                        </p:cTn>
                                        <p:tgtEl>
                                          <p:spTgt spid="2"/>
                                        </p:tgtEl>
                                        <p:attrNameLst>
                                          <p:attrName>ppt_x</p:attrName>
                                          <p:attrName>ppt_y</p:attrName>
                                        </p:attrNameLst>
                                      </p:cBhvr>
                                    </p:animMotion>
                                    <p:animEffect transition="in" filter="fade">
                                      <p:cBhvr>
                                        <p:cTn id="9"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en-US" sz="5400" b="1" dirty="0"/>
              <a:t>1</a:t>
            </a:r>
            <a:r>
              <a:rPr lang="ar-SA" sz="5400" b="1" dirty="0"/>
              <a:t>- علم النفس الشواذ </a:t>
            </a:r>
            <a:r>
              <a:rPr lang="en-US" sz="5400" b="1" dirty="0"/>
              <a:t>Abnormal Psychology</a:t>
            </a:r>
            <a:br>
              <a:rPr lang="en-US" sz="5400" dirty="0"/>
            </a:br>
            <a:r>
              <a:rPr lang="ar-SA" sz="5400" dirty="0"/>
              <a:t>هو فرع علم النفس يختص بدراسة السلوك غير السوي أو الشاذ.</a:t>
            </a:r>
            <a:br>
              <a:rPr lang="en-US" sz="5400" dirty="0"/>
            </a:br>
            <a:r>
              <a:rPr lang="ar-SA" sz="5400" b="1" dirty="0"/>
              <a:t>الشاذ </a:t>
            </a:r>
            <a:r>
              <a:rPr lang="ar-SA" sz="5400" dirty="0"/>
              <a:t>معناه ما يحرف عن القاعدة أو النمط ، وتستعمل صفة للفرد أو السلوك.</a:t>
            </a: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en-US" b="1" dirty="0"/>
              <a:t>2</a:t>
            </a:r>
            <a:r>
              <a:rPr lang="ar-SA" b="1" dirty="0"/>
              <a:t>- علم النفس الكلينكى </a:t>
            </a:r>
            <a:br>
              <a:rPr lang="ar-IQ" b="1" dirty="0"/>
            </a:br>
            <a:r>
              <a:rPr lang="en-US" b="1" dirty="0"/>
              <a:t>Clinical Psychology</a:t>
            </a:r>
            <a:br>
              <a:rPr lang="en-US" dirty="0"/>
            </a:br>
            <a:br>
              <a:rPr lang="ar-IQ" dirty="0"/>
            </a:br>
            <a:r>
              <a:rPr lang="ar-SA" sz="5400" dirty="0"/>
              <a:t>هو فرع علم النفس يستعمل المعلومات النظرية فى تشخيص الإضطرابات السلوكية ومعالجتها.</a:t>
            </a:r>
            <a:br>
              <a:rPr lang="en-US"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b="1" dirty="0"/>
              <a:t>الإضطرابات السلوكية:</a:t>
            </a:r>
            <a:br>
              <a:rPr lang="ar-IQ" b="1" dirty="0"/>
            </a:br>
            <a:br>
              <a:rPr lang="ar-IQ" b="1" dirty="0"/>
            </a:br>
            <a:r>
              <a:rPr lang="ar-SA" dirty="0"/>
              <a:t> </a:t>
            </a:r>
            <a:r>
              <a:rPr lang="ar-SA" sz="5400" dirty="0"/>
              <a:t>يطلق على أنواع الشذوذ التى تؤدى إلى عدم توافق الفرد و خاصة فى الجانب الإجتماعى. مثلا القلق، الإكتئاب، النسيان، فقدان الذاكرة.</a:t>
            </a:r>
            <a:br>
              <a:rPr lang="en-US"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4"/>
          </a:lnRef>
          <a:fillRef idx="2">
            <a:schemeClr val="accent4"/>
          </a:fillRef>
          <a:effectRef idx="1">
            <a:schemeClr val="accent4"/>
          </a:effectRef>
          <a:fontRef idx="minor">
            <a:schemeClr val="dk1"/>
          </a:fontRef>
        </p:style>
        <p:txBody>
          <a:bodyPr>
            <a:noAutofit/>
          </a:bodyPr>
          <a:lstStyle/>
          <a:p>
            <a:pPr algn="just" rtl="1"/>
            <a:r>
              <a:rPr lang="ar-SA" sz="5400" dirty="0"/>
              <a:t> و</a:t>
            </a:r>
            <a:r>
              <a:rPr lang="ar-IQ" sz="5400" dirty="0"/>
              <a:t>إ</a:t>
            </a:r>
            <a:r>
              <a:rPr lang="ar-SA" sz="5400" dirty="0"/>
              <a:t>لى تعديل سلوكه حتى يتلائم مع ما يعرض له من ظروف وأحداث ومواقف جديدة وذلك عن طريق التفكير والتقدير وأستخدام ذكائه أو تعلم طرق جديدة للسلوك يستعين بها على حل مايلقاه من مشكلات.</a:t>
            </a:r>
            <a:endParaRPr lang="en-US" sz="5400" dirty="0"/>
          </a:p>
        </p:txBody>
      </p:sp>
    </p:spTree>
    <p:extLst>
      <p:ext uri="{BB962C8B-B14F-4D97-AF65-F5344CB8AC3E}">
        <p14:creationId xmlns:p14="http://schemas.microsoft.com/office/powerpoint/2010/main" val="56814142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52"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Scale>
                                      <p:cBhvr>
                                        <p:cTn id="13" dur="25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2500" decel="50000" fill="hold">
                                          <p:stCondLst>
                                            <p:cond delay="0"/>
                                          </p:stCondLst>
                                        </p:cTn>
                                        <p:tgtEl>
                                          <p:spTgt spid="2"/>
                                        </p:tgtEl>
                                        <p:attrNameLst>
                                          <p:attrName>ppt_x</p:attrName>
                                          <p:attrName>ppt_y</p:attrName>
                                        </p:attrNameLst>
                                      </p:cBhvr>
                                    </p:animMotion>
                                    <p:animEffect transition="in" filter="fade">
                                      <p:cBhvr>
                                        <p:cTn id="15"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en-US" b="1" dirty="0"/>
              <a:t>3</a:t>
            </a:r>
            <a:r>
              <a:rPr lang="ar-SA" b="1" dirty="0"/>
              <a:t>- علم النفس النمو/ التطور</a:t>
            </a:r>
            <a:r>
              <a:rPr lang="en-US" b="1" dirty="0"/>
              <a:t>Developmental Psychology </a:t>
            </a:r>
            <a:br>
              <a:rPr lang="en-US" dirty="0"/>
            </a:br>
            <a:br>
              <a:rPr lang="ar-IQ" dirty="0"/>
            </a:br>
            <a:r>
              <a:rPr lang="ar-SA" sz="6000" dirty="0"/>
              <a:t>هو فر</a:t>
            </a:r>
            <a:r>
              <a:rPr lang="ar-IQ" sz="6000" dirty="0"/>
              <a:t>ع</a:t>
            </a:r>
            <a:r>
              <a:rPr lang="ar-SA" sz="6000" dirty="0"/>
              <a:t> علم النفس يدرس مراحل النمو الإنسانى من قبل الولادة (الجنين) حتى الشيخوخة. </a:t>
            </a:r>
            <a:br>
              <a:rPr lang="en-US" dirty="0"/>
            </a:br>
            <a:endParaRPr lang="en-US" sz="5400" dirty="0"/>
          </a:p>
        </p:txBody>
      </p:sp>
    </p:spTree>
    <p:extLst>
      <p:ext uri="{BB962C8B-B14F-4D97-AF65-F5344CB8AC3E}">
        <p14:creationId xmlns:p14="http://schemas.microsoft.com/office/powerpoint/2010/main" val="44720901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750" fill="hold"/>
                                        <p:tgtEl>
                                          <p:spTgt spid="2"/>
                                        </p:tgtEl>
                                        <p:attrNameLst>
                                          <p:attrName>ppt_w</p:attrName>
                                        </p:attrNameLst>
                                      </p:cBhvr>
                                      <p:tavLst>
                                        <p:tav tm="0">
                                          <p:val>
                                            <p:fltVal val="0"/>
                                          </p:val>
                                        </p:tav>
                                        <p:tav tm="100000">
                                          <p:val>
                                            <p:strVal val="#ppt_w"/>
                                          </p:val>
                                        </p:tav>
                                      </p:tavLst>
                                    </p:anim>
                                    <p:anim calcmode="lin" valueType="num">
                                      <p:cBhvr>
                                        <p:cTn id="8" dur="2750" fill="hold"/>
                                        <p:tgtEl>
                                          <p:spTgt spid="2"/>
                                        </p:tgtEl>
                                        <p:attrNameLst>
                                          <p:attrName>ppt_h</p:attrName>
                                        </p:attrNameLst>
                                      </p:cBhvr>
                                      <p:tavLst>
                                        <p:tav tm="0">
                                          <p:val>
                                            <p:fltVal val="0"/>
                                          </p:val>
                                        </p:tav>
                                        <p:tav tm="100000">
                                          <p:val>
                                            <p:strVal val="#ppt_h"/>
                                          </p:val>
                                        </p:tav>
                                      </p:tavLst>
                                    </p:anim>
                                    <p:animEffect transition="in" filter="fade">
                                      <p:cBhvr>
                                        <p:cTn id="9" dur="2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sz="5400" b="1" dirty="0"/>
              <a:t>النمو</a:t>
            </a:r>
            <a:r>
              <a:rPr lang="ar-IQ" sz="5400" b="1"/>
              <a:t>:</a:t>
            </a:r>
            <a:r>
              <a:rPr lang="ar-SA" sz="5400"/>
              <a:t> </a:t>
            </a:r>
            <a:r>
              <a:rPr lang="ar-SA" sz="5400" dirty="0"/>
              <a:t>هو تغير مطرد فى الكائن الح</a:t>
            </a:r>
            <a:r>
              <a:rPr lang="ar-IQ" sz="5400" dirty="0"/>
              <a:t>ي</a:t>
            </a:r>
            <a:r>
              <a:rPr lang="ar-SA" sz="5400" dirty="0"/>
              <a:t>، </a:t>
            </a:r>
            <a:r>
              <a:rPr lang="ar-SA" sz="5400" b="1" dirty="0"/>
              <a:t>ومرحلة النمو</a:t>
            </a:r>
            <a:r>
              <a:rPr lang="ar-SA" sz="5400" dirty="0"/>
              <a:t> هو فترة فى حياة الفرد تتميز بخصائص بدنية ونفسية، ومراحل النمو الجنين والرضاعة والطفولة والمراهقة والرشد. </a:t>
            </a:r>
            <a:br>
              <a:rPr lang="en-US"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en-US" sz="4000" b="1" dirty="0"/>
              <a:t>4</a:t>
            </a:r>
            <a:r>
              <a:rPr lang="ar-SA" sz="4000" b="1" dirty="0"/>
              <a:t>- علم النفس التربوى </a:t>
            </a:r>
            <a:r>
              <a:rPr lang="en-US" sz="4000" b="1" dirty="0"/>
              <a:t>Educational Psychology</a:t>
            </a:r>
            <a:r>
              <a:rPr lang="en-US" sz="4000" dirty="0"/>
              <a:t> </a:t>
            </a:r>
            <a:br>
              <a:rPr lang="ar-IQ" dirty="0"/>
            </a:br>
            <a:r>
              <a:rPr lang="ar-SA" sz="5400" dirty="0"/>
              <a:t>هو فرع علم النفس يتناول عملية التعليم والتربية من الناحية النفسية في الأطفال. </a:t>
            </a:r>
            <a:r>
              <a:rPr lang="ar-SA" sz="3600" b="1" dirty="0">
                <a:solidFill>
                  <a:srgbClr val="FF0000"/>
                </a:solidFill>
              </a:rPr>
              <a:t>" أو "</a:t>
            </a:r>
            <a:r>
              <a:rPr lang="ar-SA" sz="3600" dirty="0">
                <a:solidFill>
                  <a:srgbClr val="FF0000"/>
                </a:solidFill>
              </a:rPr>
              <a:t> </a:t>
            </a:r>
            <a:br>
              <a:rPr lang="en-US" sz="5400" dirty="0"/>
            </a:br>
            <a:r>
              <a:rPr lang="ar-SA" sz="5400" dirty="0"/>
              <a:t>هو فرع علم النفس يتعلق بعملية التعلم والمشاكل المتعلقة بتدريس الطلاب.</a:t>
            </a:r>
            <a:br>
              <a:rPr lang="en-US"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style.rotation</p:attrName>
                                        </p:attrNameLst>
                                      </p:cBhvr>
                                      <p:tavLst>
                                        <p:tav tm="0">
                                          <p:val>
                                            <p:fltVal val="90"/>
                                          </p:val>
                                        </p:tav>
                                        <p:tav tm="100000">
                                          <p:val>
                                            <p:fltVal val="0"/>
                                          </p:val>
                                        </p:tav>
                                      </p:tavLst>
                                    </p:anim>
                                    <p:animEffect transition="in" filter="fade">
                                      <p:cBhvr>
                                        <p:cTn id="10"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b="1" dirty="0"/>
              <a:t>5 - علم النفس التجريبى</a:t>
            </a:r>
            <a:r>
              <a:rPr lang="ar-SA" dirty="0"/>
              <a:t> </a:t>
            </a:r>
            <a:r>
              <a:rPr lang="en-US" b="1" dirty="0"/>
              <a:t>Experimental Psychology</a:t>
            </a:r>
            <a:br>
              <a:rPr lang="ar-IQ" b="1" dirty="0"/>
            </a:br>
            <a:br>
              <a:rPr lang="en-US" dirty="0"/>
            </a:br>
            <a:r>
              <a:rPr lang="ar-SA" dirty="0"/>
              <a:t>هو فرع علم النفس يهتم بدراسة الظواهر النفسية مستخدما المنهج التجريبى. </a:t>
            </a:r>
            <a:r>
              <a:rPr lang="ar-SA" b="1" dirty="0">
                <a:solidFill>
                  <a:srgbClr val="FF0000"/>
                </a:solidFill>
              </a:rPr>
              <a:t>"</a:t>
            </a:r>
            <a:r>
              <a:rPr lang="ar-IQ" b="1" dirty="0">
                <a:solidFill>
                  <a:srgbClr val="FF0000"/>
                </a:solidFill>
              </a:rPr>
              <a:t> </a:t>
            </a:r>
            <a:r>
              <a:rPr lang="ar-SA" b="1" dirty="0">
                <a:solidFill>
                  <a:srgbClr val="FF0000"/>
                </a:solidFill>
              </a:rPr>
              <a:t>أو"</a:t>
            </a:r>
            <a:br>
              <a:rPr lang="en-US" dirty="0"/>
            </a:br>
            <a:r>
              <a:rPr lang="ar-SA" dirty="0"/>
              <a:t>هو فرع علم النفس يتعلق بإستخدام المناهج التجريبية لدراسة السلوك والعقل.</a:t>
            </a:r>
            <a:br>
              <a:rPr lang="en-US"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97">
                                          <p:stCondLst>
                                            <p:cond delay="0"/>
                                          </p:stCondLst>
                                        </p:cTn>
                                        <p:tgtEl>
                                          <p:spTgt spid="2"/>
                                        </p:tgtEl>
                                      </p:cBhvr>
                                    </p:animEffect>
                                    <p:anim calcmode="lin" valueType="num">
                                      <p:cBhvr>
                                        <p:cTn id="8" dur="2505"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913"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913" tmFilter="0, 0; 0.125,0.2665; 0.25,0.4; 0.375,0.465; 0.5,0.5;  0.625,0.535; 0.75,0.6; 0.875,0.7335; 1,1">
                                          <p:stCondLst>
                                            <p:cond delay="913"/>
                                          </p:stCondLst>
                                        </p:cTn>
                                        <p:tgtEl>
                                          <p:spTgt spid="2"/>
                                        </p:tgtEl>
                                        <p:attrNameLst>
                                          <p:attrName>ppt_y</p:attrName>
                                        </p:attrNameLst>
                                      </p:cBhvr>
                                      <p:tavLst>
                                        <p:tav tm="0" fmla="#ppt_y-sin(pi*$)/9">
                                          <p:val>
                                            <p:fltVal val="0"/>
                                          </p:val>
                                        </p:tav>
                                        <p:tav tm="100000">
                                          <p:val>
                                            <p:fltVal val="1"/>
                                          </p:val>
                                        </p:tav>
                                      </p:tavLst>
                                    </p:anim>
                                    <p:anim calcmode="lin" valueType="num">
                                      <p:cBhvr>
                                        <p:cTn id="11" dur="456" tmFilter="0, 0; 0.125,0.2665; 0.25,0.4; 0.375,0.465; 0.5,0.5;  0.625,0.535; 0.75,0.6; 0.875,0.7335; 1,1">
                                          <p:stCondLst>
                                            <p:cond delay="1821"/>
                                          </p:stCondLst>
                                        </p:cTn>
                                        <p:tgtEl>
                                          <p:spTgt spid="2"/>
                                        </p:tgtEl>
                                        <p:attrNameLst>
                                          <p:attrName>ppt_y</p:attrName>
                                        </p:attrNameLst>
                                      </p:cBhvr>
                                      <p:tavLst>
                                        <p:tav tm="0" fmla="#ppt_y-sin(pi*$)/27">
                                          <p:val>
                                            <p:fltVal val="0"/>
                                          </p:val>
                                        </p:tav>
                                        <p:tav tm="100000">
                                          <p:val>
                                            <p:fltVal val="1"/>
                                          </p:val>
                                        </p:tav>
                                      </p:tavLst>
                                    </p:anim>
                                    <p:anim calcmode="lin" valueType="num">
                                      <p:cBhvr>
                                        <p:cTn id="12" dur="226" tmFilter="0, 0; 0.125,0.2665; 0.25,0.4; 0.375,0.465; 0.5,0.5;  0.625,0.535; 0.75,0.6; 0.875,0.7335; 1,1">
                                          <p:stCondLst>
                                            <p:cond delay="2277"/>
                                          </p:stCondLst>
                                        </p:cTn>
                                        <p:tgtEl>
                                          <p:spTgt spid="2"/>
                                        </p:tgtEl>
                                        <p:attrNameLst>
                                          <p:attrName>ppt_y</p:attrName>
                                        </p:attrNameLst>
                                      </p:cBhvr>
                                      <p:tavLst>
                                        <p:tav tm="0" fmla="#ppt_y-sin(pi*$)/81">
                                          <p:val>
                                            <p:fltVal val="0"/>
                                          </p:val>
                                        </p:tav>
                                        <p:tav tm="100000">
                                          <p:val>
                                            <p:fltVal val="1"/>
                                          </p:val>
                                        </p:tav>
                                      </p:tavLst>
                                    </p:anim>
                                    <p:animScale>
                                      <p:cBhvr>
                                        <p:cTn id="13" dur="36">
                                          <p:stCondLst>
                                            <p:cond delay="894"/>
                                          </p:stCondLst>
                                        </p:cTn>
                                        <p:tgtEl>
                                          <p:spTgt spid="2"/>
                                        </p:tgtEl>
                                      </p:cBhvr>
                                      <p:to x="100000" y="60000"/>
                                    </p:animScale>
                                    <p:animScale>
                                      <p:cBhvr>
                                        <p:cTn id="14" dur="228" decel="50000">
                                          <p:stCondLst>
                                            <p:cond delay="930"/>
                                          </p:stCondLst>
                                        </p:cTn>
                                        <p:tgtEl>
                                          <p:spTgt spid="2"/>
                                        </p:tgtEl>
                                      </p:cBhvr>
                                      <p:to x="100000" y="100000"/>
                                    </p:animScale>
                                    <p:animScale>
                                      <p:cBhvr>
                                        <p:cTn id="15" dur="36">
                                          <p:stCondLst>
                                            <p:cond delay="1804"/>
                                          </p:stCondLst>
                                        </p:cTn>
                                        <p:tgtEl>
                                          <p:spTgt spid="2"/>
                                        </p:tgtEl>
                                      </p:cBhvr>
                                      <p:to x="100000" y="80000"/>
                                    </p:animScale>
                                    <p:animScale>
                                      <p:cBhvr>
                                        <p:cTn id="16" dur="228" decel="50000">
                                          <p:stCondLst>
                                            <p:cond delay="1840"/>
                                          </p:stCondLst>
                                        </p:cTn>
                                        <p:tgtEl>
                                          <p:spTgt spid="2"/>
                                        </p:tgtEl>
                                      </p:cBhvr>
                                      <p:to x="100000" y="100000"/>
                                    </p:animScale>
                                    <p:animScale>
                                      <p:cBhvr>
                                        <p:cTn id="17" dur="36">
                                          <p:stCondLst>
                                            <p:cond delay="2258"/>
                                          </p:stCondLst>
                                        </p:cTn>
                                        <p:tgtEl>
                                          <p:spTgt spid="2"/>
                                        </p:tgtEl>
                                      </p:cBhvr>
                                      <p:to x="100000" y="90000"/>
                                    </p:animScale>
                                    <p:animScale>
                                      <p:cBhvr>
                                        <p:cTn id="18" dur="228" decel="50000">
                                          <p:stCondLst>
                                            <p:cond delay="2293"/>
                                          </p:stCondLst>
                                        </p:cTn>
                                        <p:tgtEl>
                                          <p:spTgt spid="2"/>
                                        </p:tgtEl>
                                      </p:cBhvr>
                                      <p:to x="100000" y="100000"/>
                                    </p:animScale>
                                    <p:animScale>
                                      <p:cBhvr>
                                        <p:cTn id="19" dur="36">
                                          <p:stCondLst>
                                            <p:cond delay="2486"/>
                                          </p:stCondLst>
                                        </p:cTn>
                                        <p:tgtEl>
                                          <p:spTgt spid="2"/>
                                        </p:tgtEl>
                                      </p:cBhvr>
                                      <p:to x="100000" y="95000"/>
                                    </p:animScale>
                                    <p:animScale>
                                      <p:cBhvr>
                                        <p:cTn id="20" dur="228" decel="50000">
                                          <p:stCondLst>
                                            <p:cond delay="2522"/>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b="1" dirty="0"/>
              <a:t>6- علم النفس الإرشادى</a:t>
            </a:r>
            <a:r>
              <a:rPr lang="ar-SA" dirty="0"/>
              <a:t> </a:t>
            </a:r>
            <a:r>
              <a:rPr lang="en-US" b="1" dirty="0"/>
              <a:t>Counseling Psychology</a:t>
            </a:r>
            <a:br>
              <a:rPr lang="ar-IQ" b="1" dirty="0"/>
            </a:br>
            <a:br>
              <a:rPr lang="en-US" dirty="0"/>
            </a:br>
            <a:r>
              <a:rPr lang="ar-SA" dirty="0"/>
              <a:t>هو فرع علم النفس يتعلق بإستخدام المبادئ النفسية للصحة النفسية للفرد والأسرة و المجتمع .</a:t>
            </a:r>
            <a:br>
              <a:rPr lang="en-US"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250" fill="hold"/>
                                        <p:tgtEl>
                                          <p:spTgt spid="2"/>
                                        </p:tgtEl>
                                        <p:attrNameLst>
                                          <p:attrName>ppt_x</p:attrName>
                                        </p:attrNameLst>
                                      </p:cBhvr>
                                      <p:tavLst>
                                        <p:tav tm="0">
                                          <p:val>
                                            <p:strVal val="#ppt_x"/>
                                          </p:val>
                                        </p:tav>
                                        <p:tav tm="100000">
                                          <p:val>
                                            <p:strVal val="#ppt_x"/>
                                          </p:val>
                                        </p:tav>
                                      </p:tavLst>
                                    </p:anim>
                                    <p:anim calcmode="lin" valueType="num">
                                      <p:cBhvr additive="base">
                                        <p:cTn id="8" dur="225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b="1" dirty="0"/>
              <a:t>7-علم النفس الصناعى</a:t>
            </a:r>
            <a:r>
              <a:rPr lang="ar-SA" dirty="0"/>
              <a:t> </a:t>
            </a:r>
            <a:r>
              <a:rPr lang="en-US" b="1" dirty="0"/>
              <a:t>Industrial Psychology</a:t>
            </a:r>
            <a:r>
              <a:rPr lang="en-US" dirty="0"/>
              <a:t> </a:t>
            </a:r>
            <a:br>
              <a:rPr lang="en-US" dirty="0"/>
            </a:br>
            <a:r>
              <a:rPr lang="ar-SA" dirty="0"/>
              <a:t>هو فرع علم النفس يطبق مبادئ علم النفس فى مجال الصناعة لحل المشكلات المتعلقة بالعمل.</a:t>
            </a:r>
            <a:r>
              <a:rPr lang="ar-IQ" dirty="0"/>
              <a:t> </a:t>
            </a:r>
            <a:r>
              <a:rPr lang="ar-SA" b="1" dirty="0">
                <a:solidFill>
                  <a:srgbClr val="FF0000"/>
                </a:solidFill>
              </a:rPr>
              <a:t>"أو"</a:t>
            </a:r>
            <a:r>
              <a:rPr lang="ar-SA" dirty="0">
                <a:solidFill>
                  <a:srgbClr val="FF0000"/>
                </a:solidFill>
              </a:rPr>
              <a:t> </a:t>
            </a:r>
            <a:br>
              <a:rPr lang="en-US" dirty="0"/>
            </a:br>
            <a:r>
              <a:rPr lang="ar-SA" dirty="0"/>
              <a:t>هو فرع علم النفس يتعلق بدراسة مشكلات الناس فى مكان العمل أو الأعمال التجارية أو فى الصناعة.</a:t>
            </a:r>
            <a:br>
              <a:rPr lang="en-US" dirty="0"/>
            </a:br>
            <a:endParaRPr lang="en-US" sz="5400" dirty="0"/>
          </a:p>
        </p:txBody>
      </p:sp>
    </p:spTree>
    <p:extLst>
      <p:ext uri="{BB962C8B-B14F-4D97-AF65-F5344CB8AC3E}">
        <p14:creationId xmlns:p14="http://schemas.microsoft.com/office/powerpoint/2010/main" val="4472090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style.rotation</p:attrName>
                                        </p:attrNameLst>
                                      </p:cBhvr>
                                      <p:tavLst>
                                        <p:tav tm="0">
                                          <p:val>
                                            <p:fltVal val="360"/>
                                          </p:val>
                                        </p:tav>
                                        <p:tav tm="100000">
                                          <p:val>
                                            <p:fltVal val="0"/>
                                          </p:val>
                                        </p:tav>
                                      </p:tavLst>
                                    </p:anim>
                                    <p:animEffect transition="in" filter="fade">
                                      <p:cBhvr>
                                        <p:cTn id="10"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b="1" dirty="0"/>
              <a:t>8- علم النفس الشرعى</a:t>
            </a:r>
            <a:r>
              <a:rPr lang="ar-SA" dirty="0"/>
              <a:t> </a:t>
            </a:r>
            <a:r>
              <a:rPr lang="en-US" b="1" dirty="0"/>
              <a:t>Forensic Psychology</a:t>
            </a:r>
            <a:br>
              <a:rPr lang="ar-IQ" b="1" dirty="0"/>
            </a:br>
            <a:br>
              <a:rPr lang="en-US" dirty="0"/>
            </a:br>
            <a:r>
              <a:rPr lang="ar-SA" sz="5400" dirty="0"/>
              <a:t>هو فرع علم النفس الذى يتعلق بإستخدام المبادئ النفسية فى نظام العدالة </a:t>
            </a:r>
            <a:br>
              <a:rPr lang="ar-IQ" sz="5400" dirty="0"/>
            </a:br>
            <a:r>
              <a:rPr lang="ar-SA" sz="5400" dirty="0"/>
              <a:t>القانونية والجنائية.</a:t>
            </a:r>
            <a:br>
              <a:rPr lang="en-US" dirty="0"/>
            </a:br>
            <a:endParaRPr lang="en-US" sz="5400" dirty="0"/>
          </a:p>
        </p:txBody>
      </p:sp>
    </p:spTree>
    <p:extLst>
      <p:ext uri="{BB962C8B-B14F-4D97-AF65-F5344CB8AC3E}">
        <p14:creationId xmlns:p14="http://schemas.microsoft.com/office/powerpoint/2010/main" val="199832655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25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500" decel="50000" fill="hold">
                                          <p:stCondLst>
                                            <p:cond delay="0"/>
                                          </p:stCondLst>
                                        </p:cTn>
                                        <p:tgtEl>
                                          <p:spTgt spid="2"/>
                                        </p:tgtEl>
                                        <p:attrNameLst>
                                          <p:attrName>ppt_x</p:attrName>
                                          <p:attrName>ppt_y</p:attrName>
                                        </p:attrNameLst>
                                      </p:cBhvr>
                                    </p:animMotion>
                                    <p:animEffect transition="in" filter="fade">
                                      <p:cBhvr>
                                        <p:cTn id="9"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b="1" dirty="0"/>
              <a:t>9- علم النفس الإجتماعى</a:t>
            </a:r>
            <a:r>
              <a:rPr lang="ar-SA" dirty="0"/>
              <a:t> </a:t>
            </a:r>
            <a:r>
              <a:rPr lang="en-US" b="1" dirty="0"/>
              <a:t>Social Psychology</a:t>
            </a:r>
            <a:br>
              <a:rPr lang="ar-IQ" b="1" dirty="0"/>
            </a:br>
            <a:br>
              <a:rPr lang="en-US" dirty="0"/>
            </a:br>
            <a:r>
              <a:rPr lang="ar-SA" sz="4800" dirty="0"/>
              <a:t>هو فرع علم النفس الذى يختص بدراسة تأثير الجماعة على سلوك الأفراد، و كذلك دراسة سلوك الفرد فى الجماعة كما يدرس تأثير الحضارة على السلوك.</a:t>
            </a:r>
            <a:br>
              <a:rPr lang="en-US" dirty="0"/>
            </a:br>
            <a:endParaRPr lang="en-US" sz="5400" dirty="0"/>
          </a:p>
        </p:txBody>
      </p:sp>
    </p:spTree>
    <p:extLst>
      <p:ext uri="{BB962C8B-B14F-4D97-AF65-F5344CB8AC3E}">
        <p14:creationId xmlns:p14="http://schemas.microsoft.com/office/powerpoint/2010/main" val="21261806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4"/>
          </a:lnRef>
          <a:fillRef idx="2">
            <a:schemeClr val="accent4"/>
          </a:fillRef>
          <a:effectRef idx="1">
            <a:schemeClr val="accent4"/>
          </a:effectRef>
          <a:fontRef idx="minor">
            <a:schemeClr val="dk1"/>
          </a:fontRef>
        </p:style>
        <p:txBody>
          <a:bodyPr>
            <a:noAutofit/>
          </a:bodyPr>
          <a:lstStyle/>
          <a:p>
            <a:pPr rtl="1"/>
            <a:r>
              <a:rPr lang="ar-SA" sz="4800" b="1" dirty="0"/>
              <a:t>الفصل الثانى: المدخل إلى تأريخ علم النفس</a:t>
            </a:r>
            <a:br>
              <a:rPr lang="en-US" sz="5400" dirty="0"/>
            </a:br>
            <a:br>
              <a:rPr lang="ar-IQ" sz="5400" dirty="0"/>
            </a:br>
            <a:r>
              <a:rPr lang="ar-SA" sz="5400" b="1" dirty="0"/>
              <a:t>تاريخ علم النفس الحديث:</a:t>
            </a:r>
            <a:r>
              <a:rPr lang="ar-IQ" sz="5400" b="1" dirty="0"/>
              <a:t>  </a:t>
            </a:r>
            <a:r>
              <a:rPr lang="ar-IQ" sz="300" b="1" dirty="0"/>
              <a:t> </a:t>
            </a:r>
            <a:br>
              <a:rPr lang="ar-IQ" sz="300" b="1" dirty="0"/>
            </a:br>
            <a:br>
              <a:rPr lang="ar-IQ" sz="5400" b="1" dirty="0"/>
            </a:br>
            <a:r>
              <a:rPr lang="ar-SA" sz="5400" b="1" dirty="0"/>
              <a:t> </a:t>
            </a:r>
            <a:r>
              <a:rPr lang="en-US" sz="5400" b="1" dirty="0"/>
              <a:t>History of Modern Psychology</a:t>
            </a:r>
            <a:br>
              <a:rPr lang="en-US" sz="5400" dirty="0"/>
            </a:br>
            <a:endParaRPr lang="en-US" sz="6600" dirty="0"/>
          </a:p>
        </p:txBody>
      </p:sp>
    </p:spTree>
    <p:extLst>
      <p:ext uri="{BB962C8B-B14F-4D97-AF65-F5344CB8AC3E}">
        <p14:creationId xmlns:p14="http://schemas.microsoft.com/office/powerpoint/2010/main" val="3641469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500" fill="hold"/>
                                        <p:tgtEl>
                                          <p:spTgt spid="2"/>
                                        </p:tgtEl>
                                        <p:attrNameLst>
                                          <p:attrName>ppt_w</p:attrName>
                                        </p:attrNameLst>
                                      </p:cBhvr>
                                      <p:tavLst>
                                        <p:tav tm="0">
                                          <p:val>
                                            <p:fltVal val="0"/>
                                          </p:val>
                                        </p:tav>
                                        <p:tav tm="100000">
                                          <p:val>
                                            <p:strVal val="#ppt_w"/>
                                          </p:val>
                                        </p:tav>
                                      </p:tavLst>
                                    </p:anim>
                                    <p:anim calcmode="lin" valueType="num">
                                      <p:cBhvr>
                                        <p:cTn id="14" dur="2500" fill="hold"/>
                                        <p:tgtEl>
                                          <p:spTgt spid="2"/>
                                        </p:tgtEl>
                                        <p:attrNameLst>
                                          <p:attrName>ppt_h</p:attrName>
                                        </p:attrNameLst>
                                      </p:cBhvr>
                                      <p:tavLst>
                                        <p:tav tm="0">
                                          <p:val>
                                            <p:fltVal val="0"/>
                                          </p:val>
                                        </p:tav>
                                        <p:tav tm="100000">
                                          <p:val>
                                            <p:strVal val="#ppt_h"/>
                                          </p:val>
                                        </p:tav>
                                      </p:tavLst>
                                    </p:anim>
                                    <p:anim calcmode="lin" valueType="num">
                                      <p:cBhvr>
                                        <p:cTn id="15"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6"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dirty="0"/>
              <a:t>ينقسم تاريخ علم النفس إلى عصرين:</a:t>
            </a:r>
            <a:br>
              <a:rPr lang="ar-IQ" dirty="0"/>
            </a:br>
            <a:br>
              <a:rPr lang="en-US" dirty="0"/>
            </a:br>
            <a:r>
              <a:rPr lang="ar-SA" b="1" u="sng" dirty="0"/>
              <a:t>الاولى:</a:t>
            </a:r>
            <a:r>
              <a:rPr lang="ar-SA" b="1" dirty="0"/>
              <a:t> العصر ما قبل العلمية </a:t>
            </a:r>
            <a:r>
              <a:rPr lang="en-US" b="1" dirty="0"/>
              <a:t>Pre-Scientific Period</a:t>
            </a:r>
            <a:br>
              <a:rPr lang="en-US" dirty="0"/>
            </a:br>
            <a:r>
              <a:rPr lang="ar-SA" b="1" u="sng" dirty="0"/>
              <a:t>الثانية:</a:t>
            </a:r>
            <a:r>
              <a:rPr lang="ar-SA" b="1" dirty="0"/>
              <a:t> العصر العلمية </a:t>
            </a:r>
            <a:r>
              <a:rPr lang="en-US" b="1" dirty="0"/>
              <a:t>Scientific Period</a:t>
            </a:r>
            <a:br>
              <a:rPr lang="en-US" dirty="0"/>
            </a:br>
            <a:endParaRPr lang="en-US" sz="5400" dirty="0"/>
          </a:p>
        </p:txBody>
      </p:sp>
    </p:spTree>
    <p:extLst>
      <p:ext uri="{BB962C8B-B14F-4D97-AF65-F5344CB8AC3E}">
        <p14:creationId xmlns:p14="http://schemas.microsoft.com/office/powerpoint/2010/main" val="104380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algn="just" rtl="1"/>
            <a:r>
              <a:rPr lang="ar-SA" sz="4800" dirty="0"/>
              <a:t> كما يجد نفسه مضطرا لما تفرضه عليه البيئة وخاصة ال</a:t>
            </a:r>
            <a:r>
              <a:rPr lang="ar-IQ" sz="4800" dirty="0"/>
              <a:t>إ</a:t>
            </a:r>
            <a:r>
              <a:rPr lang="ar-SA" sz="4800" dirty="0"/>
              <a:t>جتماعية من قيود وألتزامات بل إنه يرى نفسه في كثير من الأحيان مرغما على أن يصبر ويتحمل الألم أو يلجأ الى أساليب وحيل ملتوية من أجل إرضاء حاجاته ومطالبه ويكون في ذلك معرضا للرضا والسخط  والغضب</a:t>
            </a:r>
            <a:r>
              <a:rPr lang="ar-IQ" sz="4800" dirty="0"/>
              <a:t>...</a:t>
            </a:r>
            <a:endParaRPr lang="en-US" sz="4800" dirty="0"/>
          </a:p>
        </p:txBody>
      </p:sp>
    </p:spTree>
    <p:extLst>
      <p:ext uri="{BB962C8B-B14F-4D97-AF65-F5344CB8AC3E}">
        <p14:creationId xmlns:p14="http://schemas.microsoft.com/office/powerpoint/2010/main" val="3949936086"/>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31"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500" fill="hold"/>
                                        <p:tgtEl>
                                          <p:spTgt spid="2"/>
                                        </p:tgtEl>
                                        <p:attrNameLst>
                                          <p:attrName>ppt_w</p:attrName>
                                        </p:attrNameLst>
                                      </p:cBhvr>
                                      <p:tavLst>
                                        <p:tav tm="0">
                                          <p:val>
                                            <p:fltVal val="0"/>
                                          </p:val>
                                        </p:tav>
                                        <p:tav tm="100000">
                                          <p:val>
                                            <p:strVal val="#ppt_w"/>
                                          </p:val>
                                        </p:tav>
                                      </p:tavLst>
                                    </p:anim>
                                    <p:anim calcmode="lin" valueType="num">
                                      <p:cBhvr>
                                        <p:cTn id="14" dur="2500" fill="hold"/>
                                        <p:tgtEl>
                                          <p:spTgt spid="2"/>
                                        </p:tgtEl>
                                        <p:attrNameLst>
                                          <p:attrName>ppt_h</p:attrName>
                                        </p:attrNameLst>
                                      </p:cBhvr>
                                      <p:tavLst>
                                        <p:tav tm="0">
                                          <p:val>
                                            <p:fltVal val="0"/>
                                          </p:val>
                                        </p:tav>
                                        <p:tav tm="100000">
                                          <p:val>
                                            <p:strVal val="#ppt_h"/>
                                          </p:val>
                                        </p:tav>
                                      </p:tavLst>
                                    </p:anim>
                                    <p:anim calcmode="lin" valueType="num">
                                      <p:cBhvr>
                                        <p:cTn id="15" dur="2500" fill="hold"/>
                                        <p:tgtEl>
                                          <p:spTgt spid="2"/>
                                        </p:tgtEl>
                                        <p:attrNameLst>
                                          <p:attrName>style.rotation</p:attrName>
                                        </p:attrNameLst>
                                      </p:cBhvr>
                                      <p:tavLst>
                                        <p:tav tm="0">
                                          <p:val>
                                            <p:fltVal val="90"/>
                                          </p:val>
                                        </p:tav>
                                        <p:tav tm="100000">
                                          <p:val>
                                            <p:fltVal val="0"/>
                                          </p:val>
                                        </p:tav>
                                      </p:tavLst>
                                    </p:anim>
                                    <p:animEffect transition="in" filter="fade">
                                      <p:cBhvr>
                                        <p:cTn id="16"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b="1" u="sng" dirty="0"/>
              <a:t>الاولى: العصر ما قبل العلمية:</a:t>
            </a:r>
            <a:r>
              <a:rPr lang="ar-SA" b="1" dirty="0"/>
              <a:t> </a:t>
            </a:r>
            <a:br>
              <a:rPr lang="ar-IQ" b="1" dirty="0"/>
            </a:br>
            <a:br>
              <a:rPr lang="en-US" dirty="0"/>
            </a:br>
            <a:r>
              <a:rPr lang="ar-SA" sz="4800" dirty="0"/>
              <a:t>هذا العصر قبل 1879 م، عندما تستخدم مشاكل النفسية فى مجال الفلسفة</a:t>
            </a:r>
            <a:r>
              <a:rPr lang="ar-IQ" sz="4800" dirty="0"/>
              <a:t>،</a:t>
            </a:r>
            <a:r>
              <a:rPr lang="ar-SA" sz="4800" dirty="0"/>
              <a:t> وينقسم إلى ثلاثة عصور فرعية وهي:</a:t>
            </a:r>
            <a:br>
              <a:rPr lang="en-US" dirty="0"/>
            </a:br>
            <a:endParaRPr lang="en-US" sz="5400" dirty="0"/>
          </a:p>
        </p:txBody>
      </p:sp>
    </p:spTree>
    <p:extLst>
      <p:ext uri="{BB962C8B-B14F-4D97-AF65-F5344CB8AC3E}">
        <p14:creationId xmlns:p14="http://schemas.microsoft.com/office/powerpoint/2010/main" val="1846221624"/>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25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25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250" accel="50000" fill="hold">
                                          <p:stCondLst>
                                            <p:cond delay="1250"/>
                                          </p:stCondLst>
                                        </p:cTn>
                                        <p:tgtEl>
                                          <p:spTgt spid="2"/>
                                        </p:tgtEl>
                                        <p:attrNameLst>
                                          <p:attrName>ppt_w</p:attrName>
                                        </p:attrNameLst>
                                      </p:cBhvr>
                                      <p:tavLst>
                                        <p:tav tm="0">
                                          <p:val>
                                            <p:strVal val="#ppt_w*.05"/>
                                          </p:val>
                                        </p:tav>
                                        <p:tav tm="100000">
                                          <p:val>
                                            <p:strVal val="#ppt_w"/>
                                          </p:val>
                                        </p:tav>
                                      </p:tavLst>
                                    </p:anim>
                                    <p:anim calcmode="lin" valueType="num">
                                      <p:cBhvr>
                                        <p:cTn id="10" dur="2500" fill="hold"/>
                                        <p:tgtEl>
                                          <p:spTgt spid="2"/>
                                        </p:tgtEl>
                                        <p:attrNameLst>
                                          <p:attrName>ppt_h</p:attrName>
                                        </p:attrNameLst>
                                      </p:cBhvr>
                                      <p:tavLst>
                                        <p:tav tm="0">
                                          <p:val>
                                            <p:strVal val="#ppt_h"/>
                                          </p:val>
                                        </p:tav>
                                        <p:tav tm="100000">
                                          <p:val>
                                            <p:strVal val="#ppt_h"/>
                                          </p:val>
                                        </p:tav>
                                      </p:tavLst>
                                    </p:anim>
                                    <p:anim calcmode="lin" valueType="num">
                                      <p:cBhvr>
                                        <p:cTn id="11" dur="125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25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250" accel="50000" fill="hold">
                                          <p:stCondLst>
                                            <p:cond delay="1250"/>
                                          </p:stCondLst>
                                        </p:cTn>
                                        <p:tgtEl>
                                          <p:spTgt spid="2"/>
                                        </p:tgtEl>
                                        <p:attrNameLst>
                                          <p:attrName>ppt_y</p:attrName>
                                        </p:attrNameLst>
                                      </p:cBhvr>
                                      <p:tavLst>
                                        <p:tav tm="0">
                                          <p:val>
                                            <p:strVal val="#ppt_y+.1"/>
                                          </p:val>
                                        </p:tav>
                                        <p:tav tm="100000">
                                          <p:val>
                                            <p:strVal val="#ppt_y"/>
                                          </p:val>
                                        </p:tav>
                                      </p:tavLst>
                                    </p:anim>
                                    <p:animEffect transition="in" filter="fade">
                                      <p:cBhvr>
                                        <p:cTn id="14" dur="25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JO" b="1" dirty="0"/>
              <a:t>أ ــ </a:t>
            </a:r>
            <a:r>
              <a:rPr lang="ar-SA" b="1" dirty="0"/>
              <a:t>العصر اليونانى </a:t>
            </a:r>
            <a:r>
              <a:rPr lang="en-US" b="1" dirty="0"/>
              <a:t>(Greek Period)</a:t>
            </a:r>
            <a:br>
              <a:rPr lang="ar-IQ" b="1" dirty="0"/>
            </a:br>
            <a:br>
              <a:rPr lang="en-US" dirty="0"/>
            </a:br>
            <a:r>
              <a:rPr lang="ar-SA" sz="4800" dirty="0"/>
              <a:t>تعتقد بعض الفلاسفة اليوناني أن النفس كمادة مثل التنفس أو النار أو الهواء</a:t>
            </a:r>
            <a:r>
              <a:rPr lang="ar-IQ" sz="4800" dirty="0"/>
              <a:t>،</a:t>
            </a:r>
            <a:r>
              <a:rPr lang="ar-SA" sz="4800" dirty="0"/>
              <a:t> وكانوا يعتقدون بأن هذه المادة يضبط الجسم. ومساهمات بعضهم في علم النفس هي:</a:t>
            </a:r>
            <a:br>
              <a:rPr lang="en-US" dirty="0"/>
            </a:br>
            <a:endParaRPr lang="en-US" sz="5400" dirty="0"/>
          </a:p>
        </p:txBody>
      </p:sp>
    </p:spTree>
    <p:extLst>
      <p:ext uri="{BB962C8B-B14F-4D97-AF65-F5344CB8AC3E}">
        <p14:creationId xmlns:p14="http://schemas.microsoft.com/office/powerpoint/2010/main" val="2956416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b="1" u="sng" dirty="0"/>
              <a:t>1- بقراط:</a:t>
            </a:r>
            <a:r>
              <a:rPr lang="en-US" b="1" u="sng" dirty="0"/>
              <a:t> Hippocrates </a:t>
            </a:r>
            <a:r>
              <a:rPr lang="ar-SA" b="1" u="sng" dirty="0"/>
              <a:t>(430 ق.م): </a:t>
            </a:r>
            <a:br>
              <a:rPr lang="ar-IQ" b="1" u="sng" dirty="0"/>
            </a:br>
            <a:br>
              <a:rPr lang="en-US" dirty="0"/>
            </a:br>
            <a:r>
              <a:rPr lang="ar-SA" dirty="0"/>
              <a:t>كان بقراط يعتقد بأن الشخصية تتكون من الأمزجة الأربعة وهي مما يلي:</a:t>
            </a:r>
            <a:br>
              <a:rPr lang="en-US" dirty="0"/>
            </a:br>
            <a:r>
              <a:rPr lang="ar-SA" dirty="0"/>
              <a:t>1- المزاج الدموي :</a:t>
            </a:r>
            <a:r>
              <a:rPr lang="en-US" dirty="0"/>
              <a:t>  (Sanguine)</a:t>
            </a:r>
            <a:r>
              <a:rPr lang="ar-SA" dirty="0"/>
              <a:t> (يفتش الفرح و يحب الإجتماع يعني أنيس)</a:t>
            </a:r>
            <a:r>
              <a:rPr lang="ar-IQ" dirty="0"/>
              <a:t>.</a:t>
            </a:r>
            <a:br>
              <a:rPr lang="en-US" dirty="0"/>
            </a:br>
            <a:r>
              <a:rPr lang="ar-SA" dirty="0"/>
              <a:t>2- المزاج الصفراوي: </a:t>
            </a:r>
            <a:r>
              <a:rPr lang="en-US" dirty="0"/>
              <a:t>(Choleric)</a:t>
            </a:r>
            <a:r>
              <a:rPr lang="ar-SA" dirty="0"/>
              <a:t> (الطموح والزعيم والرائد)</a:t>
            </a:r>
            <a:r>
              <a:rPr lang="ar-IQ" dirty="0"/>
              <a:t>.</a:t>
            </a:r>
            <a:br>
              <a:rPr lang="en-US" dirty="0"/>
            </a:br>
            <a:endParaRPr lang="en-US" sz="5400" dirty="0"/>
          </a:p>
        </p:txBody>
      </p:sp>
    </p:spTree>
    <p:extLst>
      <p:ext uri="{BB962C8B-B14F-4D97-AF65-F5344CB8AC3E}">
        <p14:creationId xmlns:p14="http://schemas.microsoft.com/office/powerpoint/2010/main" val="831606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br>
              <a:rPr lang="en-US" dirty="0"/>
            </a:br>
            <a:r>
              <a:rPr lang="ar-SA" dirty="0"/>
              <a:t>3- المزاج السوداوي: </a:t>
            </a:r>
            <a:r>
              <a:rPr lang="en-US" dirty="0"/>
              <a:t>(Melancholic)</a:t>
            </a:r>
            <a:br>
              <a:rPr lang="ar-JO" dirty="0"/>
            </a:br>
            <a:r>
              <a:rPr lang="ar-SA" dirty="0"/>
              <a:t> (يفكر حول ذاته)</a:t>
            </a:r>
            <a:br>
              <a:rPr lang="ar-IQ" dirty="0"/>
            </a:br>
            <a:br>
              <a:rPr lang="en-US" dirty="0"/>
            </a:br>
            <a:r>
              <a:rPr lang="ar-SA" dirty="0"/>
              <a:t>4- المزاج البلغمي : </a:t>
            </a:r>
            <a:r>
              <a:rPr lang="en-US" dirty="0"/>
              <a:t>(Phlegmatic)</a:t>
            </a:r>
            <a:br>
              <a:rPr lang="ar-JO" dirty="0"/>
            </a:br>
            <a:r>
              <a:rPr lang="ar-SA" dirty="0"/>
              <a:t> (مستريح وهدوء)</a:t>
            </a:r>
            <a:br>
              <a:rPr lang="ar-IQ" dirty="0"/>
            </a:br>
            <a:br>
              <a:rPr lang="en-US" dirty="0"/>
            </a:br>
            <a:r>
              <a:rPr lang="ar-SA" dirty="0"/>
              <a:t>يرى بقراط أن هناك الأخلاط والموائع في الجسم التي قد تؤثر على هذه الأمزجة الأربعة .</a:t>
            </a:r>
            <a:br>
              <a:rPr lang="en-US" dirty="0"/>
            </a:br>
            <a:endParaRPr lang="en-US" sz="5400" dirty="0"/>
          </a:p>
        </p:txBody>
      </p:sp>
    </p:spTree>
    <p:extLst>
      <p:ext uri="{BB962C8B-B14F-4D97-AF65-F5344CB8AC3E}">
        <p14:creationId xmlns:p14="http://schemas.microsoft.com/office/powerpoint/2010/main" val="40337707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b="1" dirty="0"/>
              <a:t>2- </a:t>
            </a:r>
            <a:r>
              <a:rPr lang="ar-SA" b="1" u="sng" dirty="0"/>
              <a:t>سقراط</a:t>
            </a:r>
            <a:r>
              <a:rPr lang="en-US" b="1" u="sng" dirty="0"/>
              <a:t>Socrates </a:t>
            </a:r>
            <a:r>
              <a:rPr lang="ar-SA" b="1" u="sng" dirty="0"/>
              <a:t> (</a:t>
            </a:r>
            <a:r>
              <a:rPr lang="ar-SA" u="sng" dirty="0"/>
              <a:t>469</a:t>
            </a:r>
            <a:r>
              <a:rPr lang="ar-SA" b="1" u="sng" dirty="0"/>
              <a:t> ق.م) </a:t>
            </a:r>
            <a:br>
              <a:rPr lang="ar-IQ" b="1" u="sng" dirty="0"/>
            </a:br>
            <a:br>
              <a:rPr lang="en-US" dirty="0"/>
            </a:br>
            <a:r>
              <a:rPr lang="ar-SA" dirty="0"/>
              <a:t>يقال عن سقراط </a:t>
            </a:r>
            <a:r>
              <a:rPr lang="ar-JO" dirty="0"/>
              <a:t>أنه </a:t>
            </a:r>
            <a:r>
              <a:rPr lang="ar-IQ" dirty="0"/>
              <a:t>يعد عبقريا في الفلسفة ، </a:t>
            </a:r>
            <a:r>
              <a:rPr lang="ar-SA" dirty="0"/>
              <a:t>فقد اهتم بالفرد وبتعليم الشعب</a:t>
            </a:r>
            <a:r>
              <a:rPr lang="ar-IQ" dirty="0"/>
              <a:t> ،</a:t>
            </a:r>
            <a:r>
              <a:rPr lang="ar-SA" dirty="0"/>
              <a:t> كان يخاطب من يقابله ويناقشه وتتلخص آراؤه فى النفس فى جملة التى "أعرف نفسك بنفسك"</a:t>
            </a:r>
            <a:r>
              <a:rPr lang="ar-IQ" dirty="0"/>
              <a:t>، </a:t>
            </a:r>
            <a:r>
              <a:rPr lang="ar-SA" dirty="0"/>
              <a:t> معناها معرفة الإنسان بمعرفة نفسه يعني يعرف الإنسان نفسه ، إذا يعرف شخصيته.</a:t>
            </a:r>
            <a:br>
              <a:rPr lang="en-US" dirty="0"/>
            </a:br>
            <a:endParaRPr lang="en-US" sz="5400" dirty="0"/>
          </a:p>
        </p:txBody>
      </p:sp>
    </p:spTree>
    <p:extLst>
      <p:ext uri="{BB962C8B-B14F-4D97-AF65-F5344CB8AC3E}">
        <p14:creationId xmlns:p14="http://schemas.microsoft.com/office/powerpoint/2010/main" val="1414101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dirty="0"/>
              <a:t> </a:t>
            </a:r>
            <a:br>
              <a:rPr lang="en-US" dirty="0"/>
            </a:br>
            <a:r>
              <a:rPr lang="ar-SA" b="1" dirty="0"/>
              <a:t>3- </a:t>
            </a:r>
            <a:r>
              <a:rPr lang="ar-SA" b="1" u="sng" dirty="0"/>
              <a:t>افلاطون </a:t>
            </a:r>
            <a:r>
              <a:rPr lang="en-US" b="1" u="sng" dirty="0"/>
              <a:t>(Plato)</a:t>
            </a:r>
            <a:r>
              <a:rPr lang="ar-SA" b="1" u="sng" dirty="0"/>
              <a:t> (347-427 ق.م)</a:t>
            </a:r>
            <a:r>
              <a:rPr lang="ar-SA" b="1" dirty="0"/>
              <a:t> </a:t>
            </a:r>
            <a:br>
              <a:rPr lang="ar-IQ" b="1" dirty="0"/>
            </a:br>
            <a:br>
              <a:rPr lang="en-US" dirty="0"/>
            </a:br>
            <a:r>
              <a:rPr lang="ar-SA" sz="4800" dirty="0"/>
              <a:t>كان أفلاطون تلميذا لسقراط </a:t>
            </a:r>
            <a:r>
              <a:rPr lang="ar-IQ" sz="4800" dirty="0"/>
              <a:t>،</a:t>
            </a:r>
            <a:r>
              <a:rPr lang="ar-SA" sz="4800" dirty="0"/>
              <a:t> افترض </a:t>
            </a:r>
            <a:r>
              <a:rPr lang="ar-IQ" sz="4800" dirty="0"/>
              <a:t>ال</a:t>
            </a:r>
            <a:r>
              <a:rPr lang="ar-SA" sz="4800" dirty="0"/>
              <a:t>نظرية الثنائية أي ثنائية النفس والجسم. فى رأيه النفس والجسم شيئان مختلفان </a:t>
            </a:r>
            <a:r>
              <a:rPr lang="ar-IQ" sz="4800" dirty="0"/>
              <a:t>،</a:t>
            </a:r>
            <a:r>
              <a:rPr lang="ar-SA" sz="4800" dirty="0"/>
              <a:t> ويقول: يحي الإنسان مادام النفس فى الجسم ، وإذا يخرج النفس من الجسم يموت الإنسان . </a:t>
            </a:r>
            <a:br>
              <a:rPr lang="en-US" dirty="0"/>
            </a:br>
            <a:endParaRPr lang="en-US" sz="5400" dirty="0"/>
          </a:p>
        </p:txBody>
      </p:sp>
    </p:spTree>
    <p:extLst>
      <p:ext uri="{BB962C8B-B14F-4D97-AF65-F5344CB8AC3E}">
        <p14:creationId xmlns:p14="http://schemas.microsoft.com/office/powerpoint/2010/main" val="3212356140"/>
      </p:ext>
    </p:extLst>
  </p:cSld>
  <p:clrMapOvr>
    <a:masterClrMapping/>
  </p:clrMapOvr>
  <mc:AlternateContent xmlns:mc="http://schemas.openxmlformats.org/markup-compatibility/2006" xmlns:p14="http://schemas.microsoft.com/office/powerpoint/2010/main">
    <mc:Choice Requires="p14">
      <p:transition spd="slow" p14:dur="2500">
        <p:cover/>
      </p:transition>
    </mc:Choice>
    <mc:Fallback xmlns="">
      <p:transition spd="slow">
        <p:cover/>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sz="5400" dirty="0"/>
              <a:t>وقسم النفس إلى ثلاثة أقسام: النفس العاقلة والنفس الغاض</a:t>
            </a:r>
            <a:r>
              <a:rPr lang="ar-IQ" sz="5400"/>
              <a:t>ب</a:t>
            </a:r>
            <a:r>
              <a:rPr lang="ar-SA" sz="5400"/>
              <a:t>ة </a:t>
            </a:r>
            <a:r>
              <a:rPr lang="ar-SA" sz="5400" dirty="0"/>
              <a:t>والنفس الشهوانية.  ويقول هناك الصراع بين الأنفس الثلاثة وبسبها يختلف الإنسان . ويعد أفلاطون أول من اهتم بالفروق الفردية وفحصها .</a:t>
            </a:r>
            <a:endParaRPr lang="en-US" sz="5400" dirty="0"/>
          </a:p>
        </p:txBody>
      </p:sp>
    </p:spTree>
    <p:extLst>
      <p:ext uri="{BB962C8B-B14F-4D97-AF65-F5344CB8AC3E}">
        <p14:creationId xmlns:p14="http://schemas.microsoft.com/office/powerpoint/2010/main" val="1459362290"/>
      </p:ext>
    </p:extLst>
  </p:cSld>
  <p:clrMapOvr>
    <a:masterClrMapping/>
  </p:clrMapOvr>
  <mc:AlternateContent xmlns:mc="http://schemas.openxmlformats.org/markup-compatibility/2006" xmlns:p14="http://schemas.microsoft.com/office/powerpoint/2010/main">
    <mc:Choice Requires="p14">
      <p:transition spd="slow" p14:dur="2500">
        <p:pull/>
      </p:transition>
    </mc:Choice>
    <mc:Fallback xmlns="">
      <p:transition spd="slow">
        <p:pull/>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b="1" dirty="0"/>
              <a:t>4- </a:t>
            </a:r>
            <a:r>
              <a:rPr lang="ar-SA" b="1" u="sng" dirty="0"/>
              <a:t>أرسطو </a:t>
            </a:r>
            <a:r>
              <a:rPr lang="en-US" b="1" u="sng" dirty="0"/>
              <a:t>Aristotle</a:t>
            </a:r>
            <a:r>
              <a:rPr lang="ar-SA" b="1" u="sng" dirty="0"/>
              <a:t>(322-384ق.م)</a:t>
            </a:r>
            <a:br>
              <a:rPr lang="ar-IQ" b="1" u="sng" dirty="0"/>
            </a:br>
            <a:br>
              <a:rPr lang="ar-JO" b="1" u="sng" dirty="0"/>
            </a:br>
            <a:r>
              <a:rPr lang="ar-SA" sz="4800" dirty="0"/>
              <a:t> </a:t>
            </a:r>
            <a:r>
              <a:rPr lang="ar-SA" sz="5400" dirty="0"/>
              <a:t>رفض أرسطو نظرية أفلاطون يعني نظرية الثنائية</a:t>
            </a:r>
            <a:r>
              <a:rPr lang="ar-IQ" sz="5400" dirty="0"/>
              <a:t>،</a:t>
            </a:r>
            <a:r>
              <a:rPr lang="ar-SA" sz="5400" dirty="0"/>
              <a:t> ويرى أرسطو أن كل شيئ طبيعى له حياة ، له نفس هو مصدر حياته</a:t>
            </a:r>
            <a:r>
              <a:rPr lang="ar-IQ" sz="5400" dirty="0"/>
              <a:t>،</a:t>
            </a:r>
            <a:r>
              <a:rPr lang="ar-SA" sz="5400" dirty="0"/>
              <a:t> ويرى أرسطو أن النفس وظيفة الجسم</a:t>
            </a:r>
            <a:endParaRPr lang="en-US" sz="5400" dirty="0"/>
          </a:p>
        </p:txBody>
      </p:sp>
    </p:spTree>
    <p:extLst>
      <p:ext uri="{BB962C8B-B14F-4D97-AF65-F5344CB8AC3E}">
        <p14:creationId xmlns:p14="http://schemas.microsoft.com/office/powerpoint/2010/main" val="4091758469"/>
      </p:ext>
    </p:extLst>
  </p:cSld>
  <p:clrMapOvr>
    <a:masterClrMapping/>
  </p:clrMapOvr>
  <mc:AlternateContent xmlns:mc="http://schemas.openxmlformats.org/markup-compatibility/2006" xmlns:p14="http://schemas.microsoft.com/office/powerpoint/2010/main">
    <mc:Choice Requires="p14">
      <p:transition spd="slow" p14:dur="2500">
        <p14:ferris dir="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sz="5400" dirty="0"/>
              <a:t> فهو يقول: كما الرؤية/ الابصار وظيفة العين والسمع وظيفة الأذن </a:t>
            </a:r>
            <a:r>
              <a:rPr lang="ar-IQ" sz="5400" dirty="0"/>
              <a:t>،</a:t>
            </a:r>
            <a:r>
              <a:rPr lang="ar-SA" sz="5400" dirty="0"/>
              <a:t> ولا يمكن أن يوجد واحد  بدون الآخر </a:t>
            </a:r>
            <a:r>
              <a:rPr lang="ar-IQ" sz="5400" dirty="0"/>
              <a:t>،</a:t>
            </a:r>
            <a:r>
              <a:rPr lang="ar-SA" sz="5400" dirty="0"/>
              <a:t> ومفهومه بأن النفس وظيفة الجسم تشكل خطوة هامة فى اتجاه علم النفس كعلم.</a:t>
            </a:r>
            <a:br>
              <a:rPr lang="en-US" sz="5400" dirty="0"/>
            </a:br>
            <a:endParaRPr lang="en-US" sz="5400" dirty="0"/>
          </a:p>
        </p:txBody>
      </p:sp>
    </p:spTree>
    <p:extLst>
      <p:ext uri="{BB962C8B-B14F-4D97-AF65-F5344CB8AC3E}">
        <p14:creationId xmlns:p14="http://schemas.microsoft.com/office/powerpoint/2010/main" val="2064887891"/>
      </p:ext>
    </p:extLst>
  </p:cSld>
  <p:clrMapOvr>
    <a:masterClrMapping/>
  </p:clrMapOvr>
  <mc:AlternateContent xmlns:mc="http://schemas.openxmlformats.org/markup-compatibility/2006" xmlns:p14="http://schemas.microsoft.com/office/powerpoint/2010/main">
    <mc:Choice Requires="p14">
      <p:transition spd="slow" p14:dur="2500">
        <p14:prism isContent="1"/>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JO" b="1" u="sng" dirty="0"/>
              <a:t>ب ــ  </a:t>
            </a:r>
            <a:r>
              <a:rPr lang="ar-SA" b="1" u="sng" dirty="0"/>
              <a:t>العصور الوسطى</a:t>
            </a:r>
            <a:r>
              <a:rPr lang="ar-SA" b="1" dirty="0"/>
              <a:t> : </a:t>
            </a:r>
            <a:r>
              <a:rPr lang="en-US" b="1" dirty="0"/>
              <a:t>Middle Ages</a:t>
            </a:r>
            <a:br>
              <a:rPr lang="ar-IQ" b="1" dirty="0"/>
            </a:br>
            <a:br>
              <a:rPr lang="en-US" dirty="0"/>
            </a:br>
            <a:r>
              <a:rPr lang="ar-SA" b="1" dirty="0"/>
              <a:t>1- أفلوطين: </a:t>
            </a:r>
            <a:r>
              <a:rPr lang="en-US" b="1" dirty="0"/>
              <a:t>(Plotinus)</a:t>
            </a:r>
            <a:r>
              <a:rPr lang="ar-SA" b="1" dirty="0"/>
              <a:t> (305-370): </a:t>
            </a:r>
            <a:br>
              <a:rPr lang="ar-IQ" b="1" dirty="0"/>
            </a:br>
            <a:br>
              <a:rPr lang="en-US" dirty="0"/>
            </a:br>
            <a:r>
              <a:rPr lang="ar-SA" dirty="0"/>
              <a:t>كان فيلسوفا</a:t>
            </a:r>
            <a:r>
              <a:rPr lang="ar-IQ" dirty="0"/>
              <a:t>،</a:t>
            </a:r>
            <a:r>
              <a:rPr lang="ar-SA" dirty="0"/>
              <a:t> له تأثير خاص لأفكار أفلاطون وأرسطو</a:t>
            </a:r>
            <a:r>
              <a:rPr lang="ar-IQ" dirty="0"/>
              <a:t>،</a:t>
            </a:r>
            <a:r>
              <a:rPr lang="ar-SA" dirty="0"/>
              <a:t> وسعى لفهم العقائد الدينية  بإستعمال التفكير</a:t>
            </a:r>
            <a:r>
              <a:rPr lang="ar-IQ" dirty="0"/>
              <a:t>.</a:t>
            </a:r>
            <a:endParaRPr lang="en-US" sz="5400" dirty="0"/>
          </a:p>
        </p:txBody>
      </p:sp>
    </p:spTree>
    <p:extLst>
      <p:ext uri="{BB962C8B-B14F-4D97-AF65-F5344CB8AC3E}">
        <p14:creationId xmlns:p14="http://schemas.microsoft.com/office/powerpoint/2010/main" val="4055726281"/>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sz="5400" dirty="0"/>
              <a:t>والخوف والحب والكره والأقدام والأحجام والنجاح والأخفاق وهو في تفاعله هذا يتأثر وينفعل بشتى الأنفعالات ويرغب ويفكر ويصمم وينفذ ويتعلم كما أنه يعبر عن أفكاره ومشاعره باللفظ مرة وبالحركة أخرى  ويحاول أنواعا مختلفة من السلوك ...</a:t>
            </a:r>
            <a:endParaRPr lang="en-US" sz="5400" dirty="0"/>
          </a:p>
        </p:txBody>
      </p:sp>
    </p:spTree>
    <p:extLst>
      <p:ext uri="{BB962C8B-B14F-4D97-AF65-F5344CB8AC3E}">
        <p14:creationId xmlns:p14="http://schemas.microsoft.com/office/powerpoint/2010/main" val="2661888641"/>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25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25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250" accel="50000" fill="hold">
                                          <p:stCondLst>
                                            <p:cond delay="1250"/>
                                          </p:stCondLst>
                                        </p:cTn>
                                        <p:tgtEl>
                                          <p:spTgt spid="2"/>
                                        </p:tgtEl>
                                        <p:attrNameLst>
                                          <p:attrName>ppt_w</p:attrName>
                                        </p:attrNameLst>
                                      </p:cBhvr>
                                      <p:tavLst>
                                        <p:tav tm="0">
                                          <p:val>
                                            <p:strVal val="#ppt_w*.05"/>
                                          </p:val>
                                        </p:tav>
                                        <p:tav tm="100000">
                                          <p:val>
                                            <p:strVal val="#ppt_w"/>
                                          </p:val>
                                        </p:tav>
                                      </p:tavLst>
                                    </p:anim>
                                    <p:anim calcmode="lin" valueType="num">
                                      <p:cBhvr>
                                        <p:cTn id="10" dur="2500" fill="hold"/>
                                        <p:tgtEl>
                                          <p:spTgt spid="2"/>
                                        </p:tgtEl>
                                        <p:attrNameLst>
                                          <p:attrName>ppt_h</p:attrName>
                                        </p:attrNameLst>
                                      </p:cBhvr>
                                      <p:tavLst>
                                        <p:tav tm="0">
                                          <p:val>
                                            <p:strVal val="#ppt_h"/>
                                          </p:val>
                                        </p:tav>
                                        <p:tav tm="100000">
                                          <p:val>
                                            <p:strVal val="#ppt_h"/>
                                          </p:val>
                                        </p:tav>
                                      </p:tavLst>
                                    </p:anim>
                                    <p:anim calcmode="lin" valueType="num">
                                      <p:cBhvr>
                                        <p:cTn id="11" dur="125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25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250" accel="50000" fill="hold">
                                          <p:stCondLst>
                                            <p:cond delay="1250"/>
                                          </p:stCondLst>
                                        </p:cTn>
                                        <p:tgtEl>
                                          <p:spTgt spid="2"/>
                                        </p:tgtEl>
                                        <p:attrNameLst>
                                          <p:attrName>ppt_y</p:attrName>
                                        </p:attrNameLst>
                                      </p:cBhvr>
                                      <p:tavLst>
                                        <p:tav tm="0">
                                          <p:val>
                                            <p:strVal val="#ppt_y+.1"/>
                                          </p:val>
                                        </p:tav>
                                        <p:tav tm="100000">
                                          <p:val>
                                            <p:strVal val="#ppt_y"/>
                                          </p:val>
                                        </p:tav>
                                      </p:tavLst>
                                    </p:anim>
                                    <p:animEffect transition="in" filter="fade">
                                      <p:cBhvr>
                                        <p:cTn id="14" dur="25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b="1" dirty="0"/>
              <a:t>2- أوغسطين (</a:t>
            </a:r>
            <a:r>
              <a:rPr lang="en-US" b="1" dirty="0"/>
              <a:t>St. Augustine</a:t>
            </a:r>
            <a:r>
              <a:rPr lang="ar-SA" b="1" dirty="0"/>
              <a:t>) (354-430): </a:t>
            </a:r>
            <a:br>
              <a:rPr lang="en-US" dirty="0"/>
            </a:br>
            <a:r>
              <a:rPr lang="ar-SA" dirty="0"/>
              <a:t>كان فيلسوفا مسيحيا </a:t>
            </a:r>
            <a:r>
              <a:rPr lang="ar-IQ" dirty="0"/>
              <a:t>،</a:t>
            </a:r>
            <a:r>
              <a:rPr lang="ar-SA" dirty="0"/>
              <a:t> ويعتقد بأن الإنسان هو التفاعل بين العقل والجسم </a:t>
            </a:r>
            <a:r>
              <a:rPr lang="ar-IQ" dirty="0"/>
              <a:t>،</a:t>
            </a:r>
            <a:r>
              <a:rPr lang="ar-SA" dirty="0"/>
              <a:t> يرى  أن الفرد يمكن له أن يفهم مشاعره الداخلية </a:t>
            </a:r>
            <a:r>
              <a:rPr lang="ar-IQ" dirty="0"/>
              <a:t>،</a:t>
            </a:r>
            <a:r>
              <a:rPr lang="ar-SA" dirty="0"/>
              <a:t> وكان مؤسسا لأسلوب الإستبطان (التأمل الباطنى) .</a:t>
            </a:r>
            <a:br>
              <a:rPr lang="en-US" dirty="0"/>
            </a:br>
            <a:endParaRPr lang="en-US" sz="5400" dirty="0"/>
          </a:p>
        </p:txBody>
      </p:sp>
    </p:spTree>
    <p:extLst>
      <p:ext uri="{BB962C8B-B14F-4D97-AF65-F5344CB8AC3E}">
        <p14:creationId xmlns:p14="http://schemas.microsoft.com/office/powerpoint/2010/main" val="318564673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25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500" decel="50000" fill="hold">
                                          <p:stCondLst>
                                            <p:cond delay="0"/>
                                          </p:stCondLst>
                                        </p:cTn>
                                        <p:tgtEl>
                                          <p:spTgt spid="2"/>
                                        </p:tgtEl>
                                        <p:attrNameLst>
                                          <p:attrName>ppt_x</p:attrName>
                                          <p:attrName>ppt_y</p:attrName>
                                        </p:attrNameLst>
                                      </p:cBhvr>
                                    </p:animMotion>
                                    <p:animEffect transition="in" filter="fade">
                                      <p:cBhvr>
                                        <p:cTn id="9"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JO" b="1" u="sng" dirty="0"/>
              <a:t>ج ــ </a:t>
            </a:r>
            <a:r>
              <a:rPr lang="ar-SA" b="1" u="sng" dirty="0"/>
              <a:t>العصر الإسلامى</a:t>
            </a:r>
            <a:r>
              <a:rPr lang="ar-SA" b="1" dirty="0"/>
              <a:t>: </a:t>
            </a:r>
            <a:r>
              <a:rPr lang="en-US" b="1" dirty="0"/>
              <a:t>Islamic Period</a:t>
            </a:r>
            <a:br>
              <a:rPr lang="ar-IQ" b="1" dirty="0"/>
            </a:br>
            <a:br>
              <a:rPr lang="en-US" dirty="0"/>
            </a:br>
            <a:r>
              <a:rPr lang="ar-SA" sz="4800" dirty="0"/>
              <a:t>أفكار علماء النفس الحديث حول الصحة العقلية ، تعتمد على أفكار وآراء علماء الفلاسفة والمفكرين المسلمين </a:t>
            </a:r>
            <a:r>
              <a:rPr lang="ar-IQ" sz="4800" dirty="0"/>
              <a:t>،</a:t>
            </a:r>
            <a:r>
              <a:rPr lang="ar-SA" sz="4800" dirty="0"/>
              <a:t> وفسرت علماء الفلاسفة والمفكرين المسلمين مبادئ الحياة في ضوء الإسلام </a:t>
            </a:r>
            <a:r>
              <a:rPr lang="ar-IQ" sz="4800" dirty="0"/>
              <a:t>،</a:t>
            </a:r>
            <a:r>
              <a:rPr lang="ar-SA" sz="4800" dirty="0"/>
              <a:t> </a:t>
            </a:r>
            <a:br>
              <a:rPr lang="en-US" dirty="0"/>
            </a:br>
            <a:endParaRPr lang="en-US" sz="5400" dirty="0"/>
          </a:p>
        </p:txBody>
      </p:sp>
    </p:spTree>
    <p:extLst>
      <p:ext uri="{BB962C8B-B14F-4D97-AF65-F5344CB8AC3E}">
        <p14:creationId xmlns:p14="http://schemas.microsoft.com/office/powerpoint/2010/main" val="631615226"/>
      </p:ext>
    </p:extLst>
  </p:cSld>
  <p:clrMapOvr>
    <a:masterClrMapping/>
  </p:clrMapOvr>
  <mc:AlternateContent xmlns:mc="http://schemas.openxmlformats.org/markup-compatibility/2006" xmlns:p14="http://schemas.microsoft.com/office/powerpoint/2010/main">
    <mc:Choice Requires="p14">
      <p:transition spd="slow" p14:dur="2500">
        <p:comb/>
      </p:transition>
    </mc:Choice>
    <mc:Fallback xmlns="">
      <p:transition spd="slow">
        <p:comb/>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sz="5400" dirty="0"/>
              <a:t>يبين الإسلام أسباب للمشاكل النفسية والسلوكية ويشرح علاجها وحلها في ضوء القرآن والسنة . مساهمات علماء الفلاسفة والمفكرين المسلمين هي مما يلي:</a:t>
            </a:r>
            <a:endParaRPr lang="en-US" sz="5400" dirty="0"/>
          </a:p>
        </p:txBody>
      </p:sp>
    </p:spTree>
    <p:extLst>
      <p:ext uri="{BB962C8B-B14F-4D97-AF65-F5344CB8AC3E}">
        <p14:creationId xmlns:p14="http://schemas.microsoft.com/office/powerpoint/2010/main" val="3353691609"/>
      </p:ext>
    </p:extLst>
  </p:cSld>
  <p:clrMapOvr>
    <a:masterClrMapping/>
  </p:clrMapOvr>
  <mc:AlternateContent xmlns:mc="http://schemas.openxmlformats.org/markup-compatibility/2006" xmlns:p14="http://schemas.microsoft.com/office/powerpoint/2010/main">
    <mc:Choice Requires="p14">
      <p:transition spd="slow" p14:dur="2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b="1" u="sng" dirty="0"/>
              <a:t>الفارابى</a:t>
            </a:r>
            <a:r>
              <a:rPr lang="ar-SA" b="1" dirty="0"/>
              <a:t>:(872-951 م)</a:t>
            </a:r>
            <a:br>
              <a:rPr lang="ar-IQ" b="1" dirty="0"/>
            </a:br>
            <a:br>
              <a:rPr lang="en-US" dirty="0"/>
            </a:br>
            <a:r>
              <a:rPr lang="ar-SA" dirty="0"/>
              <a:t>كان فيلسوفا إسلاميا </a:t>
            </a:r>
            <a:r>
              <a:rPr lang="ar-IQ" dirty="0"/>
              <a:t>،</a:t>
            </a:r>
            <a:r>
              <a:rPr lang="ar-SA" dirty="0"/>
              <a:t> ويرى أن الإنسان مكون بالجسم والعقل والتى تتعلق بالله</a:t>
            </a:r>
            <a:r>
              <a:rPr lang="ar-IQ" dirty="0"/>
              <a:t> ،</a:t>
            </a:r>
            <a:r>
              <a:rPr lang="ar-SA" dirty="0"/>
              <a:t> والله هو الحي القيوم و فوق أفكار الإنسان ، كان تأثر بأفكار أفلاطون وارسطو.</a:t>
            </a:r>
            <a:br>
              <a:rPr lang="en-US" dirty="0"/>
            </a:br>
            <a:endParaRPr lang="en-US" sz="5400" dirty="0"/>
          </a:p>
        </p:txBody>
      </p:sp>
    </p:spTree>
    <p:extLst>
      <p:ext uri="{BB962C8B-B14F-4D97-AF65-F5344CB8AC3E}">
        <p14:creationId xmlns:p14="http://schemas.microsoft.com/office/powerpoint/2010/main" val="1813406522"/>
      </p:ext>
    </p:extLst>
  </p:cSld>
  <p:clrMapOvr>
    <a:masterClrMapping/>
  </p:clrMapOvr>
  <mc:AlternateContent xmlns:mc="http://schemas.openxmlformats.org/markup-compatibility/2006" xmlns:p14="http://schemas.microsoft.com/office/powerpoint/2010/main">
    <mc:Choice Requires="p14">
      <p:transition spd="slow" p14:dur="2500">
        <p:comb/>
      </p:transition>
    </mc:Choice>
    <mc:Fallback xmlns="">
      <p:transition spd="slow">
        <p:comb/>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dirty="0"/>
              <a:t>وقد قسم الف</a:t>
            </a:r>
            <a:r>
              <a:rPr lang="ar-IQ"/>
              <a:t>ا</a:t>
            </a:r>
            <a:r>
              <a:rPr lang="ar-SA"/>
              <a:t>رابى </a:t>
            </a:r>
            <a:r>
              <a:rPr lang="ar-SA" dirty="0"/>
              <a:t>قوى النفس إلى قسمين : أحدهما موكل بالعمل و الآخر موكل بالأدراك ، و قوى العمل ثلاثة أقسام: النباتية و الحيوانية و الإنسانية، و قوى الإدراك قسمان : حيوانى وظيفته الإحساس و إنسانى هدفه تحصيل المعرفة العقلية.</a:t>
            </a:r>
            <a:br>
              <a:rPr lang="en-US" dirty="0"/>
            </a:br>
            <a:endParaRPr lang="en-US" sz="5400" dirty="0"/>
          </a:p>
        </p:txBody>
      </p:sp>
    </p:spTree>
    <p:extLst>
      <p:ext uri="{BB962C8B-B14F-4D97-AF65-F5344CB8AC3E}">
        <p14:creationId xmlns:p14="http://schemas.microsoft.com/office/powerpoint/2010/main" val="3312307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b="1" u="sng" dirty="0"/>
              <a:t>ابن سينا</a:t>
            </a:r>
            <a:r>
              <a:rPr lang="ar-SA" b="1" dirty="0"/>
              <a:t>: (980-1027 م) </a:t>
            </a:r>
            <a:br>
              <a:rPr lang="ar-IQ" b="1" dirty="0"/>
            </a:br>
            <a:br>
              <a:rPr lang="en-US" dirty="0"/>
            </a:br>
            <a:r>
              <a:rPr lang="ar-SA" dirty="0"/>
              <a:t>كان ابن سينا طبيباً جسمياً ونفسياً وفيلسوفاً فى آن واحد ، كما تأثر بأفلاطون وأرسطو من ناحية ، وتأثر بالأديان والتفكير الدينى من ناحية أخرى . وقد إهتم بدراسة النفس إهتماماَ كبيراً ، ورأى ابن سينا أن </a:t>
            </a:r>
            <a:r>
              <a:rPr lang="ar-SA" b="1" dirty="0"/>
              <a:t>الحواس نوعان: ظاهرة و باطنة</a:t>
            </a:r>
            <a:r>
              <a:rPr lang="ar-SA" dirty="0"/>
              <a:t> .</a:t>
            </a:r>
            <a:br>
              <a:rPr lang="en-US" dirty="0"/>
            </a:br>
            <a:endParaRPr lang="en-US" sz="5400" dirty="0"/>
          </a:p>
        </p:txBody>
      </p:sp>
    </p:spTree>
    <p:extLst>
      <p:ext uri="{BB962C8B-B14F-4D97-AF65-F5344CB8AC3E}">
        <p14:creationId xmlns:p14="http://schemas.microsoft.com/office/powerpoint/2010/main" val="1317520776"/>
      </p:ext>
    </p:extLst>
  </p:cSld>
  <p:clrMapOvr>
    <a:masterClrMapping/>
  </p:clrMapOvr>
  <mc:AlternateContent xmlns:mc="http://schemas.openxmlformats.org/markup-compatibility/2006" xmlns:p14="http://schemas.microsoft.com/office/powerpoint/2010/main">
    <mc:Choice Requires="p14">
      <p:transition spd="slow" p14:dur="2500">
        <p:cover/>
      </p:transition>
    </mc:Choice>
    <mc:Fallback xmlns="">
      <p:transition spd="slow">
        <p:cover/>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dirty="0"/>
              <a:t>فأما </a:t>
            </a:r>
            <a:r>
              <a:rPr lang="ar-SA" b="1" dirty="0"/>
              <a:t>الظاهرة</a:t>
            </a:r>
            <a:r>
              <a:rPr lang="ar-SA" dirty="0"/>
              <a:t> فهي السمع والبصر واللمس والتذوق والشم . </a:t>
            </a:r>
            <a:br>
              <a:rPr lang="en-US" dirty="0"/>
            </a:br>
            <a:r>
              <a:rPr lang="ar-SA" dirty="0"/>
              <a:t>وأما </a:t>
            </a:r>
            <a:r>
              <a:rPr lang="ar-SA" b="1" dirty="0"/>
              <a:t>الباطنة</a:t>
            </a:r>
            <a:r>
              <a:rPr lang="ar-SA" dirty="0"/>
              <a:t> فهي قوة فى الباطن تدرك من الأمورالمحسوسة مالا يدركه الحس ، مثلا العداوة والخوف .</a:t>
            </a:r>
            <a:br>
              <a:rPr lang="en-US" dirty="0"/>
            </a:br>
            <a:endParaRPr lang="en-US" sz="5400" dirty="0"/>
          </a:p>
        </p:txBody>
      </p:sp>
    </p:spTree>
    <p:extLst>
      <p:ext uri="{BB962C8B-B14F-4D97-AF65-F5344CB8AC3E}">
        <p14:creationId xmlns:p14="http://schemas.microsoft.com/office/powerpoint/2010/main" val="33518601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br>
              <a:rPr lang="ar-IQ" b="1" u="sng" dirty="0"/>
            </a:br>
            <a:r>
              <a:rPr lang="ar-SA" b="1" u="sng" dirty="0"/>
              <a:t>الإمام الغزالي</a:t>
            </a:r>
            <a:r>
              <a:rPr lang="ar-SA" b="1" dirty="0"/>
              <a:t>: (1058-1111م)</a:t>
            </a:r>
            <a:br>
              <a:rPr lang="ar-IQ" b="1" dirty="0"/>
            </a:br>
            <a:br>
              <a:rPr lang="en-US" dirty="0"/>
            </a:br>
            <a:r>
              <a:rPr lang="ar-SA" dirty="0"/>
              <a:t>يقول الغزالي: الذين يحبون الله ويطيعون الطريق المستقيم لا يصلون الإضطرابات النفسية </a:t>
            </a:r>
            <a:r>
              <a:rPr lang="ar-IQ" dirty="0"/>
              <a:t>،</a:t>
            </a:r>
            <a:r>
              <a:rPr lang="ar-SA" dirty="0"/>
              <a:t> ويرى الغزالي أن هذا العالم هو مكان العمل </a:t>
            </a:r>
            <a:r>
              <a:rPr lang="ar-IQ" dirty="0"/>
              <a:t>،</a:t>
            </a:r>
            <a:r>
              <a:rPr lang="ar-SA" dirty="0"/>
              <a:t> لا يسمح لأحد أن يبقى فارغاً أوكسولاً في هذا العالم </a:t>
            </a:r>
            <a:r>
              <a:rPr lang="ar-IQ" dirty="0"/>
              <a:t>،</a:t>
            </a:r>
            <a:r>
              <a:rPr lang="ar-SA" dirty="0"/>
              <a:t> وكان يركز على تعليم الأطفال </a:t>
            </a:r>
            <a:r>
              <a:rPr lang="ar-IQ" dirty="0"/>
              <a:t>،</a:t>
            </a:r>
            <a:r>
              <a:rPr lang="ar-SA" dirty="0"/>
              <a:t> وكان يعتقد بأن الأمراض النفسية بسبب المشاكل العاطفية السلبية</a:t>
            </a:r>
            <a:r>
              <a:rPr lang="ar-IQ" dirty="0"/>
              <a:t>.</a:t>
            </a:r>
            <a:br>
              <a:rPr lang="en-US" dirty="0"/>
            </a:br>
            <a:endParaRPr lang="en-US" sz="5400" dirty="0"/>
          </a:p>
        </p:txBody>
      </p:sp>
    </p:spTree>
    <p:extLst>
      <p:ext uri="{BB962C8B-B14F-4D97-AF65-F5344CB8AC3E}">
        <p14:creationId xmlns:p14="http://schemas.microsoft.com/office/powerpoint/2010/main" val="3131348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b="1" u="sng" dirty="0"/>
              <a:t>العلامة ابن خلدون</a:t>
            </a:r>
            <a:r>
              <a:rPr lang="ar-SA" b="1" dirty="0"/>
              <a:t>: (1332-1406م)</a:t>
            </a:r>
            <a:br>
              <a:rPr lang="ar-IQ" b="1" dirty="0"/>
            </a:br>
            <a:br>
              <a:rPr lang="en-US" dirty="0"/>
            </a:br>
            <a:r>
              <a:rPr lang="ar-SA" dirty="0"/>
              <a:t>يعد ابن خلدون مؤسسا لعلم الإجتماع</a:t>
            </a:r>
            <a:r>
              <a:rPr lang="ar-IQ" dirty="0"/>
              <a:t>،</a:t>
            </a:r>
            <a:r>
              <a:rPr lang="ar-SA" dirty="0"/>
              <a:t> وقد بيّن ابن خلدون رأيه في حركة التاريخ ، وفي الجماعات وسيكولوجيتها ، وعلم نفس</a:t>
            </a:r>
            <a:r>
              <a:rPr lang="ar-IQ" dirty="0"/>
              <a:t> قوم </a:t>
            </a:r>
            <a:r>
              <a:rPr lang="ar-SA" dirty="0"/>
              <a:t>والشخصية القومية </a:t>
            </a:r>
            <a:r>
              <a:rPr lang="ar-IQ" dirty="0"/>
              <a:t>،</a:t>
            </a:r>
            <a:r>
              <a:rPr lang="ar-SA" dirty="0"/>
              <a:t> واقترح نظريات علم الناس الإجتماعي </a:t>
            </a:r>
            <a:r>
              <a:rPr lang="ar-IQ" dirty="0"/>
              <a:t>،</a:t>
            </a:r>
            <a:r>
              <a:rPr lang="ar-SA" dirty="0"/>
              <a:t> كما له إسهامات في علم النفس التربوي </a:t>
            </a:r>
            <a:r>
              <a:rPr lang="ar-IQ" dirty="0"/>
              <a:t>،</a:t>
            </a:r>
            <a:r>
              <a:rPr lang="ar-SA" dirty="0"/>
              <a:t> ويرى ابن خلدون أن للدين تأثير على العقل والجسم .</a:t>
            </a:r>
            <a:endParaRPr lang="en-US" sz="5400" dirty="0"/>
          </a:p>
        </p:txBody>
      </p:sp>
    </p:spTree>
    <p:extLst>
      <p:ext uri="{BB962C8B-B14F-4D97-AF65-F5344CB8AC3E}">
        <p14:creationId xmlns:p14="http://schemas.microsoft.com/office/powerpoint/2010/main" val="2196969573"/>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25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500" decel="50000" fill="hold">
                                          <p:stCondLst>
                                            <p:cond delay="0"/>
                                          </p:stCondLst>
                                        </p:cTn>
                                        <p:tgtEl>
                                          <p:spTgt spid="2"/>
                                        </p:tgtEl>
                                        <p:attrNameLst>
                                          <p:attrName>ppt_x</p:attrName>
                                          <p:attrName>ppt_y</p:attrName>
                                        </p:attrNameLst>
                                      </p:cBhvr>
                                    </p:animMotion>
                                    <p:animEffect transition="in" filter="fade">
                                      <p:cBhvr>
                                        <p:cTn id="9"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b="1" u="sng" dirty="0"/>
              <a:t>شاه ولي الله محدث الدهلوي</a:t>
            </a:r>
            <a:r>
              <a:rPr lang="ar-SA" b="1" dirty="0"/>
              <a:t>: (1702-1763م)</a:t>
            </a:r>
            <a:br>
              <a:rPr lang="ar-IQ" b="1" dirty="0"/>
            </a:br>
            <a:br>
              <a:rPr lang="en-US" dirty="0"/>
            </a:br>
            <a:r>
              <a:rPr lang="ar-SA" dirty="0"/>
              <a:t>هو درس العقل البشري والسلوك</a:t>
            </a:r>
            <a:r>
              <a:rPr lang="ar-IQ" dirty="0"/>
              <a:t>،</a:t>
            </a:r>
            <a:r>
              <a:rPr lang="ar-SA" dirty="0"/>
              <a:t> واكتشف أسباب الأمراض النفسية وعلاجها</a:t>
            </a:r>
            <a:r>
              <a:rPr lang="ar-IQ" dirty="0"/>
              <a:t>،</a:t>
            </a:r>
            <a:r>
              <a:rPr lang="ar-SA" dirty="0"/>
              <a:t> ويرى بأن هناك الصراع بين القوى الإيجابية والسلبية في الجسم</a:t>
            </a:r>
            <a:r>
              <a:rPr lang="ar-IQ" dirty="0"/>
              <a:t>،</a:t>
            </a:r>
            <a:r>
              <a:rPr lang="ar-SA" dirty="0"/>
              <a:t> ويقول: إذا يوجد التوازن بين القوى الإيجابية والسلبية ، تتطور الشخصية السليمة</a:t>
            </a:r>
            <a:r>
              <a:rPr lang="ar-IQ" dirty="0"/>
              <a:t>،</a:t>
            </a:r>
            <a:r>
              <a:rPr lang="ar-SA" dirty="0"/>
              <a:t> ويرى الدهلوي إذا توجد الأفكار غيرالعقلانية بالكثرة ، قد تؤثر على الصحة العقلية .  </a:t>
            </a:r>
            <a:endParaRPr lang="en-US" sz="5400" dirty="0"/>
          </a:p>
        </p:txBody>
      </p:sp>
    </p:spTree>
    <p:extLst>
      <p:ext uri="{BB962C8B-B14F-4D97-AF65-F5344CB8AC3E}">
        <p14:creationId xmlns:p14="http://schemas.microsoft.com/office/powerpoint/2010/main" val="3234797887"/>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25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25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250" accel="50000" fill="hold">
                                          <p:stCondLst>
                                            <p:cond delay="1250"/>
                                          </p:stCondLst>
                                        </p:cTn>
                                        <p:tgtEl>
                                          <p:spTgt spid="2"/>
                                        </p:tgtEl>
                                        <p:attrNameLst>
                                          <p:attrName>ppt_w</p:attrName>
                                        </p:attrNameLst>
                                      </p:cBhvr>
                                      <p:tavLst>
                                        <p:tav tm="0">
                                          <p:val>
                                            <p:strVal val="#ppt_w*.05"/>
                                          </p:val>
                                        </p:tav>
                                        <p:tav tm="100000">
                                          <p:val>
                                            <p:strVal val="#ppt_w"/>
                                          </p:val>
                                        </p:tav>
                                      </p:tavLst>
                                    </p:anim>
                                    <p:anim calcmode="lin" valueType="num">
                                      <p:cBhvr>
                                        <p:cTn id="10" dur="2500" fill="hold"/>
                                        <p:tgtEl>
                                          <p:spTgt spid="2"/>
                                        </p:tgtEl>
                                        <p:attrNameLst>
                                          <p:attrName>ppt_h</p:attrName>
                                        </p:attrNameLst>
                                      </p:cBhvr>
                                      <p:tavLst>
                                        <p:tav tm="0">
                                          <p:val>
                                            <p:strVal val="#ppt_h"/>
                                          </p:val>
                                        </p:tav>
                                        <p:tav tm="100000">
                                          <p:val>
                                            <p:strVal val="#ppt_h"/>
                                          </p:val>
                                        </p:tav>
                                      </p:tavLst>
                                    </p:anim>
                                    <p:anim calcmode="lin" valueType="num">
                                      <p:cBhvr>
                                        <p:cTn id="11" dur="125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25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250" accel="50000" fill="hold">
                                          <p:stCondLst>
                                            <p:cond delay="1250"/>
                                          </p:stCondLst>
                                        </p:cTn>
                                        <p:tgtEl>
                                          <p:spTgt spid="2"/>
                                        </p:tgtEl>
                                        <p:attrNameLst>
                                          <p:attrName>ppt_y</p:attrName>
                                        </p:attrNameLst>
                                      </p:cBhvr>
                                      <p:tavLst>
                                        <p:tav tm="0">
                                          <p:val>
                                            <p:strVal val="#ppt_y+.1"/>
                                          </p:val>
                                        </p:tav>
                                        <p:tav tm="100000">
                                          <p:val>
                                            <p:strVal val="#ppt_y"/>
                                          </p:val>
                                        </p:tav>
                                      </p:tavLst>
                                    </p:anim>
                                    <p:animEffect transition="in" filter="fade">
                                      <p:cBhvr>
                                        <p:cTn id="14" dur="25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SA" sz="5400" dirty="0"/>
              <a:t>كل هذه الأوجه المختلفة من النشاط العقلي والأنفعالي والجسمي والحركي التي تبدو في تعامل الأنسان مع بيئته وتفاعله معها والتي تعكس تأثيره فيها وتأثره بها </a:t>
            </a:r>
            <a:r>
              <a:rPr lang="ar-IQ" sz="5400" dirty="0"/>
              <a:t>..</a:t>
            </a:r>
            <a:endParaRPr lang="en-US" sz="5400" dirty="0"/>
          </a:p>
        </p:txBody>
      </p:sp>
    </p:spTree>
    <p:extLst>
      <p:ext uri="{BB962C8B-B14F-4D97-AF65-F5344CB8AC3E}">
        <p14:creationId xmlns:p14="http://schemas.microsoft.com/office/powerpoint/2010/main" val="2661888641"/>
      </p:ext>
    </p:extLst>
  </p:cSld>
  <p:clrMapOvr>
    <a:masterClrMapping/>
  </p:clrMapOvr>
  <mc:AlternateContent xmlns:mc="http://schemas.openxmlformats.org/markup-compatibility/2006" xmlns:p14="http://schemas.microsoft.com/office/powerpoint/2010/main">
    <mc:Choice Requires="p14">
      <p:transition spd="slow" p14:dur="25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37"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500"/>
                                        <p:tgtEl>
                                          <p:spTgt spid="2"/>
                                        </p:tgtEl>
                                      </p:cBhvr>
                                    </p:animEffect>
                                    <p:anim calcmode="lin" valueType="num">
                                      <p:cBhvr>
                                        <p:cTn id="14" dur="2500" fill="hold"/>
                                        <p:tgtEl>
                                          <p:spTgt spid="2"/>
                                        </p:tgtEl>
                                        <p:attrNameLst>
                                          <p:attrName>ppt_x</p:attrName>
                                        </p:attrNameLst>
                                      </p:cBhvr>
                                      <p:tavLst>
                                        <p:tav tm="0">
                                          <p:val>
                                            <p:strVal val="#ppt_x"/>
                                          </p:val>
                                        </p:tav>
                                        <p:tav tm="100000">
                                          <p:val>
                                            <p:strVal val="#ppt_x"/>
                                          </p:val>
                                        </p:tav>
                                      </p:tavLst>
                                    </p:anim>
                                    <p:anim calcmode="lin" valueType="num">
                                      <p:cBhvr>
                                        <p:cTn id="15" dur="2250" decel="100000" fill="hold"/>
                                        <p:tgtEl>
                                          <p:spTgt spid="2"/>
                                        </p:tgtEl>
                                        <p:attrNameLst>
                                          <p:attrName>ppt_y</p:attrName>
                                        </p:attrNameLst>
                                      </p:cBhvr>
                                      <p:tavLst>
                                        <p:tav tm="0">
                                          <p:val>
                                            <p:strVal val="#ppt_y+1"/>
                                          </p:val>
                                        </p:tav>
                                        <p:tav tm="100000">
                                          <p:val>
                                            <p:strVal val="#ppt_y-.03"/>
                                          </p:val>
                                        </p:tav>
                                      </p:tavLst>
                                    </p:anim>
                                    <p:anim calcmode="lin" valueType="num">
                                      <p:cBhvr>
                                        <p:cTn id="16" dur="250" accel="100000" fill="hold">
                                          <p:stCondLst>
                                            <p:cond delay="225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0"/>
            <a:ext cx="8991600" cy="66294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b="1" u="sng" dirty="0"/>
              <a:t>الثانية: العصر العلمية:</a:t>
            </a:r>
            <a:r>
              <a:rPr lang="ar-SA" b="1" dirty="0"/>
              <a:t> </a:t>
            </a:r>
            <a:r>
              <a:rPr lang="en-US" b="1" u="sng" dirty="0"/>
              <a:t>Scientific Period</a:t>
            </a:r>
            <a:br>
              <a:rPr lang="en-US" dirty="0"/>
            </a:br>
            <a:br>
              <a:rPr lang="ar-IQ" dirty="0"/>
            </a:br>
            <a:r>
              <a:rPr lang="ar-SA" dirty="0"/>
              <a:t>ينقسم هذا العصر إلى قسمين وهي مما يلي:</a:t>
            </a:r>
            <a:br>
              <a:rPr lang="en-US" dirty="0"/>
            </a:br>
            <a:r>
              <a:rPr lang="ar-SA" dirty="0"/>
              <a:t> </a:t>
            </a:r>
            <a:br>
              <a:rPr lang="en-US" dirty="0"/>
            </a:br>
            <a:br>
              <a:rPr lang="ar-IQ" b="1" dirty="0"/>
            </a:br>
            <a:br>
              <a:rPr lang="en-US" dirty="0"/>
            </a:br>
            <a:br>
              <a:rPr lang="en-US" dirty="0"/>
            </a:br>
            <a:endParaRPr lang="en-US" sz="5400" dirty="0"/>
          </a:p>
        </p:txBody>
      </p:sp>
      <p:sp>
        <p:nvSpPr>
          <p:cNvPr id="5" name="Rectangle: Rounded Corners 4">
            <a:extLst>
              <a:ext uri="{FF2B5EF4-FFF2-40B4-BE49-F238E27FC236}">
                <a16:creationId xmlns:a16="http://schemas.microsoft.com/office/drawing/2014/main" id="{CAB7C9F8-994D-4AC6-9A4F-8430212DF923}"/>
              </a:ext>
            </a:extLst>
          </p:cNvPr>
          <p:cNvSpPr/>
          <p:nvPr/>
        </p:nvSpPr>
        <p:spPr>
          <a:xfrm>
            <a:off x="2476500" y="3276600"/>
            <a:ext cx="4191000" cy="762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4000" b="1" dirty="0"/>
              <a:t>1-عصر النهضة</a:t>
            </a:r>
            <a:endParaRPr lang="en-US" sz="4000" dirty="0"/>
          </a:p>
        </p:txBody>
      </p:sp>
      <p:sp>
        <p:nvSpPr>
          <p:cNvPr id="6" name="Rectangle: Rounded Corners 5">
            <a:extLst>
              <a:ext uri="{FF2B5EF4-FFF2-40B4-BE49-F238E27FC236}">
                <a16:creationId xmlns:a16="http://schemas.microsoft.com/office/drawing/2014/main" id="{BF737C35-6667-42FF-8B76-9F5BB2C54335}"/>
              </a:ext>
            </a:extLst>
          </p:cNvPr>
          <p:cNvSpPr/>
          <p:nvPr/>
        </p:nvSpPr>
        <p:spPr>
          <a:xfrm>
            <a:off x="2476500" y="4572000"/>
            <a:ext cx="4191000" cy="838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4000" b="1" dirty="0"/>
              <a:t>2- العصر الحديث</a:t>
            </a:r>
            <a:endParaRPr lang="en-US" sz="4000" dirty="0"/>
          </a:p>
        </p:txBody>
      </p:sp>
    </p:spTree>
    <p:extLst>
      <p:ext uri="{BB962C8B-B14F-4D97-AF65-F5344CB8AC3E}">
        <p14:creationId xmlns:p14="http://schemas.microsoft.com/office/powerpoint/2010/main" val="193335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500" fill="hold"/>
                                        <p:tgtEl>
                                          <p:spTgt spid="5"/>
                                        </p:tgtEl>
                                        <p:attrNameLst>
                                          <p:attrName>ppt_w</p:attrName>
                                        </p:attrNameLst>
                                      </p:cBhvr>
                                      <p:tavLst>
                                        <p:tav tm="0">
                                          <p:val>
                                            <p:fltVal val="0"/>
                                          </p:val>
                                        </p:tav>
                                        <p:tav tm="100000">
                                          <p:val>
                                            <p:strVal val="#ppt_w"/>
                                          </p:val>
                                        </p:tav>
                                      </p:tavLst>
                                    </p:anim>
                                    <p:anim calcmode="lin" valueType="num">
                                      <p:cBhvr>
                                        <p:cTn id="8" dur="2500" fill="hold"/>
                                        <p:tgtEl>
                                          <p:spTgt spid="5"/>
                                        </p:tgtEl>
                                        <p:attrNameLst>
                                          <p:attrName>ppt_h</p:attrName>
                                        </p:attrNameLst>
                                      </p:cBhvr>
                                      <p:tavLst>
                                        <p:tav tm="0">
                                          <p:val>
                                            <p:fltVal val="0"/>
                                          </p:val>
                                        </p:tav>
                                        <p:tav tm="100000">
                                          <p:val>
                                            <p:strVal val="#ppt_h"/>
                                          </p:val>
                                        </p:tav>
                                      </p:tavLst>
                                    </p:anim>
                                    <p:anim calcmode="lin" valueType="num">
                                      <p:cBhvr>
                                        <p:cTn id="9" dur="25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6"/>
                                        </p:tgtEl>
                                        <p:attrNameLst>
                                          <p:attrName>style.visibility</p:attrName>
                                        </p:attrNameLst>
                                      </p:cBhvr>
                                      <p:to>
                                        <p:strVal val="visible"/>
                                      </p:to>
                                    </p:set>
                                    <p:anim by="(-#ppt_w*2)" calcmode="lin" valueType="num">
                                      <p:cBhvr rctx="PPT">
                                        <p:cTn id="15" dur="500" autoRev="1" fill="hold">
                                          <p:stCondLst>
                                            <p:cond delay="0"/>
                                          </p:stCondLst>
                                        </p:cTn>
                                        <p:tgtEl>
                                          <p:spTgt spid="6"/>
                                        </p:tgtEl>
                                        <p:attrNameLst>
                                          <p:attrName>ppt_w</p:attrName>
                                        </p:attrNameLst>
                                      </p:cBhvr>
                                    </p:anim>
                                    <p:anim by="(#ppt_w*0.50)" calcmode="lin" valueType="num">
                                      <p:cBhvr>
                                        <p:cTn id="16" dur="500" decel="50000" autoRev="1" fill="hold">
                                          <p:stCondLst>
                                            <p:cond delay="0"/>
                                          </p:stCondLst>
                                        </p:cTn>
                                        <p:tgtEl>
                                          <p:spTgt spid="6"/>
                                        </p:tgtEl>
                                        <p:attrNameLst>
                                          <p:attrName>ppt_x</p:attrName>
                                        </p:attrNameLst>
                                      </p:cBhvr>
                                    </p:anim>
                                    <p:anim from="(-#ppt_h/2)" to="(#ppt_y)" calcmode="lin" valueType="num">
                                      <p:cBhvr>
                                        <p:cTn id="17" dur="1000" fill="hold">
                                          <p:stCondLst>
                                            <p:cond delay="0"/>
                                          </p:stCondLst>
                                        </p:cTn>
                                        <p:tgtEl>
                                          <p:spTgt spid="6"/>
                                        </p:tgtEl>
                                        <p:attrNameLst>
                                          <p:attrName>ppt_y</p:attrName>
                                        </p:attrNameLst>
                                      </p:cBhvr>
                                    </p:anim>
                                    <p:animRot by="21600000">
                                      <p:cBhvr>
                                        <p:cTn id="18"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b="1" u="sng" dirty="0"/>
              <a:t>1- عصر النهضة: </a:t>
            </a:r>
            <a:r>
              <a:rPr lang="en-US" b="1" u="sng" dirty="0"/>
              <a:t>Renaissance Period</a:t>
            </a:r>
            <a:br>
              <a:rPr lang="en-US" dirty="0"/>
            </a:br>
            <a:r>
              <a:rPr lang="ar-SA" dirty="0"/>
              <a:t>إسهامات شخصيات مهمة في هذا العصر هي مما يلي: </a:t>
            </a:r>
            <a:br>
              <a:rPr lang="en-US" dirty="0"/>
            </a:br>
            <a:r>
              <a:rPr lang="ar-SA" b="1" u="sng" dirty="0"/>
              <a:t>1- فرانسيس بيك</a:t>
            </a:r>
            <a:r>
              <a:rPr lang="ar-IQ" b="1" u="sng" dirty="0"/>
              <a:t>و</a:t>
            </a:r>
            <a:r>
              <a:rPr lang="ar-SA" b="1" u="sng" dirty="0"/>
              <a:t>ن (1564-1642):</a:t>
            </a:r>
            <a:br>
              <a:rPr lang="ar-IQ" b="1" u="sng" dirty="0"/>
            </a:br>
            <a:br>
              <a:rPr lang="en-US" dirty="0"/>
            </a:br>
            <a:r>
              <a:rPr lang="ar-SA" dirty="0"/>
              <a:t>كان مؤسسا لعلم الحديث</a:t>
            </a:r>
            <a:r>
              <a:rPr lang="ar-IQ" dirty="0"/>
              <a:t>، </a:t>
            </a:r>
            <a:r>
              <a:rPr lang="ar-SA" dirty="0"/>
              <a:t>انفصل العلم من الدين والفلسفة</a:t>
            </a:r>
            <a:r>
              <a:rPr lang="ar-IQ" dirty="0"/>
              <a:t>،</a:t>
            </a:r>
            <a:r>
              <a:rPr lang="ar-SA" dirty="0"/>
              <a:t> واقترح النظريات العديدة على العادات والتعليم والشخصية</a:t>
            </a:r>
            <a:r>
              <a:rPr lang="ar-IQ" dirty="0"/>
              <a:t>،</a:t>
            </a:r>
            <a:r>
              <a:rPr lang="ar-SA" dirty="0"/>
              <a:t> وركز على أهمية الملاحظة (المشاهدة) دون التفكير (التأمل)</a:t>
            </a:r>
            <a:r>
              <a:rPr lang="ar-IQ" dirty="0"/>
              <a:t>.</a:t>
            </a:r>
            <a:endParaRPr lang="en-US" sz="5400" dirty="0"/>
          </a:p>
        </p:txBody>
      </p:sp>
    </p:spTree>
    <p:extLst>
      <p:ext uri="{BB962C8B-B14F-4D97-AF65-F5344CB8AC3E}">
        <p14:creationId xmlns:p14="http://schemas.microsoft.com/office/powerpoint/2010/main" val="1111750710"/>
      </p:ext>
    </p:extLst>
  </p:cSld>
  <p:clrMapOvr>
    <a:masterClrMapping/>
  </p:clrMapOvr>
  <mc:AlternateContent xmlns:mc="http://schemas.openxmlformats.org/markup-compatibility/2006" xmlns:p14="http://schemas.microsoft.com/office/powerpoint/2010/main">
    <mc:Choice Requires="p14">
      <p:transition spd="slow" p14:dur="2250">
        <p14:prism isContent="1" isInverted="1"/>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b="1" u="sng" dirty="0"/>
              <a:t>2- ديكارت (1596-1650):</a:t>
            </a:r>
            <a:br>
              <a:rPr lang="ar-IQ" b="1" u="sng" dirty="0"/>
            </a:br>
            <a:br>
              <a:rPr lang="en-US" dirty="0"/>
            </a:br>
            <a:r>
              <a:rPr lang="ar-SA" dirty="0"/>
              <a:t>كان يرى الإنسان على الآلية المعقدة ، والتي يمكن تفعيلها من الضوء والصوت والمحيزات الأخرى</a:t>
            </a:r>
            <a:r>
              <a:rPr lang="ar-IQ" dirty="0"/>
              <a:t>،</a:t>
            </a:r>
            <a:r>
              <a:rPr lang="ar-SA" dirty="0"/>
              <a:t> فتحت دراسته على الإنسان مجالا جديدا في أفق علم النفس .</a:t>
            </a:r>
            <a:br>
              <a:rPr lang="en-US" dirty="0"/>
            </a:br>
            <a:endParaRPr lang="en-US" sz="5400" dirty="0"/>
          </a:p>
        </p:txBody>
      </p:sp>
    </p:spTree>
    <p:extLst>
      <p:ext uri="{BB962C8B-B14F-4D97-AF65-F5344CB8AC3E}">
        <p14:creationId xmlns:p14="http://schemas.microsoft.com/office/powerpoint/2010/main" val="2097271319"/>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b="1" u="sng" dirty="0"/>
              <a:t>3- جون لوكي (1632-1706):</a:t>
            </a:r>
            <a:br>
              <a:rPr lang="ar-IQ" b="1" u="sng" dirty="0"/>
            </a:br>
            <a:br>
              <a:rPr lang="en-US" dirty="0"/>
            </a:br>
            <a:r>
              <a:rPr lang="ar-SA" dirty="0"/>
              <a:t>في رأيه ولد الإنسان خالي العقل في هذا العالم</a:t>
            </a:r>
            <a:r>
              <a:rPr lang="ar-IQ" dirty="0"/>
              <a:t>،</a:t>
            </a:r>
            <a:r>
              <a:rPr lang="ar-SA" dirty="0"/>
              <a:t> ومثّل هذه الكيفية بالألواح الفارغة</a:t>
            </a:r>
            <a:r>
              <a:rPr lang="ar-IQ" dirty="0"/>
              <a:t>،</a:t>
            </a:r>
            <a:r>
              <a:rPr lang="ar-SA" dirty="0"/>
              <a:t>  وتكتب تجارب الحياة عليها .</a:t>
            </a:r>
            <a:br>
              <a:rPr lang="en-US" dirty="0"/>
            </a:br>
            <a:endParaRPr lang="en-US" sz="5400" dirty="0"/>
          </a:p>
        </p:txBody>
      </p:sp>
    </p:spTree>
    <p:extLst>
      <p:ext uri="{BB962C8B-B14F-4D97-AF65-F5344CB8AC3E}">
        <p14:creationId xmlns:p14="http://schemas.microsoft.com/office/powerpoint/2010/main" val="1683448493"/>
      </p:ext>
    </p:extLst>
  </p:cSld>
  <p:clrMapOvr>
    <a:masterClrMapping/>
  </p:clrMapOvr>
  <mc:AlternateContent xmlns:mc="http://schemas.openxmlformats.org/markup-compatibility/2006" xmlns:p14="http://schemas.microsoft.com/office/powerpoint/2010/main">
    <mc:Choice Requires="p14">
      <p:transition spd="slow" p14:dur="2250">
        <p14:flip dir="r"/>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b="1" dirty="0"/>
              <a:t>2- </a:t>
            </a:r>
            <a:r>
              <a:rPr lang="ar-SA" b="1" u="sng"/>
              <a:t>العصر الحديث </a:t>
            </a:r>
            <a:r>
              <a:rPr lang="ar-SA" b="1" dirty="0"/>
              <a:t>: </a:t>
            </a:r>
            <a:br>
              <a:rPr lang="ar-IQ" b="1" dirty="0"/>
            </a:br>
            <a:br>
              <a:rPr lang="en-US" dirty="0"/>
            </a:br>
            <a:r>
              <a:rPr lang="ar-SA" dirty="0"/>
              <a:t>مدارس علم النفس الحديث هي مما يلي:</a:t>
            </a:r>
            <a:br>
              <a:rPr lang="en-US" dirty="0"/>
            </a:br>
            <a:r>
              <a:rPr lang="ar-SA" b="1" dirty="0"/>
              <a:t>أولاً: المدرسة البنائية:</a:t>
            </a:r>
            <a:r>
              <a:rPr lang="ar-SA" dirty="0"/>
              <a:t> مؤسس هذه المدرسة هو </a:t>
            </a:r>
            <a:r>
              <a:rPr lang="ar-SA" b="1" dirty="0"/>
              <a:t>ف</a:t>
            </a:r>
            <a:r>
              <a:rPr lang="ar-IQ" b="1" dirty="0"/>
              <a:t>ي</a:t>
            </a:r>
            <a:r>
              <a:rPr lang="ar-SA" b="1" dirty="0"/>
              <a:t>له</a:t>
            </a:r>
            <a:r>
              <a:rPr lang="ar-IQ" b="1" dirty="0"/>
              <a:t>ل</a:t>
            </a:r>
            <a:r>
              <a:rPr lang="ar-SA" b="1" dirty="0"/>
              <a:t>م فونت</a:t>
            </a:r>
            <a:r>
              <a:rPr lang="ar-IQ" b="1" dirty="0"/>
              <a:t> </a:t>
            </a:r>
            <a:r>
              <a:rPr lang="ar-SA" dirty="0"/>
              <a:t>(1832-1920). </a:t>
            </a:r>
            <a:br>
              <a:rPr lang="en-US" dirty="0"/>
            </a:br>
            <a:endParaRPr lang="en-US" sz="5400" dirty="0"/>
          </a:p>
        </p:txBody>
      </p:sp>
    </p:spTree>
    <p:extLst>
      <p:ext uri="{BB962C8B-B14F-4D97-AF65-F5344CB8AC3E}">
        <p14:creationId xmlns:p14="http://schemas.microsoft.com/office/powerpoint/2010/main" val="475257560"/>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dirty="0"/>
              <a:t>تهدف البنائية إلى وصف البناء أو التركيب النفسى </a:t>
            </a:r>
            <a:r>
              <a:rPr lang="ar-IQ" dirty="0"/>
              <a:t>،</a:t>
            </a:r>
            <a:r>
              <a:rPr lang="ar-SA" dirty="0"/>
              <a:t> وترى البنائية أن المنهج المناسب لهذه المدرسة هو الإستبطان </a:t>
            </a:r>
            <a:r>
              <a:rPr lang="ar-IQ" dirty="0"/>
              <a:t>،</a:t>
            </a:r>
            <a:r>
              <a:rPr lang="ar-SA" dirty="0"/>
              <a:t> التأمل الباطنى أى ملاحظة الفرد المدققة لأدراكاته و مشاعره و خبراته و إنفعالاته ملاحظة متعمدة صريحة .</a:t>
            </a:r>
            <a:br>
              <a:rPr lang="en-US" dirty="0"/>
            </a:br>
            <a:endParaRPr lang="en-US" sz="5400" dirty="0"/>
          </a:p>
        </p:txBody>
      </p:sp>
    </p:spTree>
    <p:extLst>
      <p:ext uri="{BB962C8B-B14F-4D97-AF65-F5344CB8AC3E}">
        <p14:creationId xmlns:p14="http://schemas.microsoft.com/office/powerpoint/2010/main" val="3273820248"/>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sz="4800" b="1" dirty="0"/>
              <a:t>ثانياً: المدرسة الوظيفية:</a:t>
            </a:r>
            <a:r>
              <a:rPr lang="ar-SA" sz="4800" dirty="0"/>
              <a:t> مؤسس هذه المدرسة هو </a:t>
            </a:r>
            <a:r>
              <a:rPr lang="ar-SA" sz="4800" b="1" dirty="0"/>
              <a:t>وليم جيمس</a:t>
            </a:r>
            <a:r>
              <a:rPr lang="ar-IQ" sz="4800" b="1" dirty="0"/>
              <a:t> </a:t>
            </a:r>
            <a:r>
              <a:rPr lang="ar-SA" sz="4800" dirty="0"/>
              <a:t>(1842-1910) ، تهدف الوظيفية إلى وظائف العمليات العقلية للإنسان</a:t>
            </a:r>
            <a:r>
              <a:rPr lang="ar-IQ" sz="4800"/>
              <a:t> ،</a:t>
            </a:r>
            <a:r>
              <a:rPr lang="ar-SA" sz="4800"/>
              <a:t> </a:t>
            </a:r>
            <a:r>
              <a:rPr lang="ar-SA" sz="4800" dirty="0"/>
              <a:t>وهي الإدراك، الذكاء.</a:t>
            </a:r>
            <a:br>
              <a:rPr lang="en-US" sz="4800" dirty="0"/>
            </a:br>
            <a:endParaRPr lang="en-US" sz="6000" dirty="0"/>
          </a:p>
        </p:txBody>
      </p:sp>
    </p:spTree>
    <p:extLst>
      <p:ext uri="{BB962C8B-B14F-4D97-AF65-F5344CB8AC3E}">
        <p14:creationId xmlns:p14="http://schemas.microsoft.com/office/powerpoint/2010/main" val="2512671065"/>
      </p:ext>
    </p:extLst>
  </p:cSld>
  <p:clrMapOvr>
    <a:masterClrMapping/>
  </p:clrMapOvr>
  <p:transition spd="slow">
    <p:comb/>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sz="4800" b="1" dirty="0"/>
              <a:t>ثالثاً: المدرسة السلوكية:</a:t>
            </a:r>
            <a:r>
              <a:rPr lang="ar-SA" sz="4800" dirty="0"/>
              <a:t> مؤسس هذه المدرسة هو </a:t>
            </a:r>
            <a:r>
              <a:rPr lang="ar-SA" sz="4800" b="1" dirty="0"/>
              <a:t>جون بروداس واطسون</a:t>
            </a:r>
            <a:r>
              <a:rPr lang="ar-SA" sz="4800" dirty="0"/>
              <a:t>(1878-1958).</a:t>
            </a:r>
            <a:br>
              <a:rPr lang="en-US" sz="4800" dirty="0"/>
            </a:br>
            <a:r>
              <a:rPr lang="ar-SA" sz="4800" dirty="0"/>
              <a:t>تهدف السلوكية إلى دراسة السلوك الملاحظ (</a:t>
            </a:r>
            <a:r>
              <a:rPr lang="ar-IQ" sz="4800" dirty="0"/>
              <a:t>ا</a:t>
            </a:r>
            <a:r>
              <a:rPr lang="ar-SA" sz="4800" dirty="0"/>
              <a:t>لسلوك الظاهر).</a:t>
            </a:r>
            <a:br>
              <a:rPr lang="en-US" sz="4800" dirty="0"/>
            </a:br>
            <a:endParaRPr lang="en-US" sz="6000" dirty="0"/>
          </a:p>
        </p:txBody>
      </p:sp>
    </p:spTree>
    <p:extLst>
      <p:ext uri="{BB962C8B-B14F-4D97-AF65-F5344CB8AC3E}">
        <p14:creationId xmlns:p14="http://schemas.microsoft.com/office/powerpoint/2010/main" val="3257480850"/>
      </p:ext>
    </p:extLst>
  </p:cSld>
  <p:clrMapOvr>
    <a:masterClrMapping/>
  </p:clrMapOvr>
  <mc:AlternateContent xmlns:mc="http://schemas.openxmlformats.org/markup-compatibility/2006" xmlns:p14="http://schemas.microsoft.com/office/powerpoint/2010/main">
    <mc:Choice Requires="p14">
      <p:transition spd="slow" p14:dur="2250">
        <p14:gallery dir="l"/>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4"/>
          </a:lnRef>
          <a:fillRef idx="2">
            <a:schemeClr val="accent4"/>
          </a:fillRef>
          <a:effectRef idx="1">
            <a:schemeClr val="accent4"/>
          </a:effectRef>
          <a:fontRef idx="minor">
            <a:schemeClr val="dk1"/>
          </a:fontRef>
        </p:style>
        <p:txBody>
          <a:bodyPr>
            <a:noAutofit/>
          </a:bodyPr>
          <a:lstStyle/>
          <a:p>
            <a:pPr rtl="1"/>
            <a:r>
              <a:rPr lang="ar-SA" sz="4800" b="1" dirty="0"/>
              <a:t>رابعاً:</a:t>
            </a:r>
            <a:r>
              <a:rPr lang="ar-IQ" sz="4800" b="1" dirty="0"/>
              <a:t> </a:t>
            </a:r>
            <a:r>
              <a:rPr lang="ar-SA" sz="4800" b="1" dirty="0"/>
              <a:t>مدرسة الجشطلت:</a:t>
            </a:r>
            <a:r>
              <a:rPr lang="ar-SA" sz="4800" dirty="0"/>
              <a:t> مؤسس هذه المدرسة هو </a:t>
            </a:r>
            <a:r>
              <a:rPr lang="ar-SA" sz="4800" b="1" dirty="0"/>
              <a:t>ماكس فيرتهالمر</a:t>
            </a:r>
            <a:r>
              <a:rPr lang="ar-SA" sz="4800" dirty="0"/>
              <a:t>(1880-1943)</a:t>
            </a:r>
            <a:r>
              <a:rPr lang="ar-IQ" sz="4800" dirty="0"/>
              <a:t>،</a:t>
            </a:r>
            <a:r>
              <a:rPr lang="ar-SA" sz="4800" dirty="0"/>
              <a:t> والجشطلت كلمة المانية تعنى الصيغة الكلية أو الشكل النمط .</a:t>
            </a:r>
            <a:br>
              <a:rPr lang="en-US" sz="4800" dirty="0"/>
            </a:br>
            <a:endParaRPr lang="en-US" sz="6000" dirty="0"/>
          </a:p>
        </p:txBody>
      </p:sp>
    </p:spTree>
    <p:extLst>
      <p:ext uri="{BB962C8B-B14F-4D97-AF65-F5344CB8AC3E}">
        <p14:creationId xmlns:p14="http://schemas.microsoft.com/office/powerpoint/2010/main" val="1267187836"/>
      </p:ext>
    </p:extLst>
  </p:cSld>
  <p:clrMapOvr>
    <a:masterClrMapping/>
  </p:clrMapOvr>
  <mc:AlternateContent xmlns:mc="http://schemas.openxmlformats.org/markup-compatibility/2006" xmlns:p14="http://schemas.microsoft.com/office/powerpoint/2010/main">
    <mc:Choice Requires="p14">
      <p:transition spd="slow" p14:dur="2250">
        <p14:gallery dir="l"/>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sz="5400" dirty="0"/>
              <a:t>تهدف الجشطلت إلى دراسة الإنسان كاملا دون الأجزاء </a:t>
            </a:r>
            <a:r>
              <a:rPr lang="ar-IQ" sz="5400" dirty="0"/>
              <a:t>،</a:t>
            </a:r>
            <a:r>
              <a:rPr lang="ar-SA" sz="5400" dirty="0"/>
              <a:t> وأن الكل أكبر من مجموع أجزائه </a:t>
            </a:r>
            <a:r>
              <a:rPr lang="ar-IQ" sz="5400" dirty="0"/>
              <a:t>،</a:t>
            </a:r>
            <a:r>
              <a:rPr lang="ar-SA" sz="5400" dirty="0"/>
              <a:t> ويركز على التراكيب الكلية .</a:t>
            </a:r>
            <a:br>
              <a:rPr lang="en-US" sz="5400" dirty="0"/>
            </a:br>
            <a:endParaRPr lang="en-US" sz="6600" dirty="0"/>
          </a:p>
        </p:txBody>
      </p:sp>
    </p:spTree>
    <p:extLst>
      <p:ext uri="{BB962C8B-B14F-4D97-AF65-F5344CB8AC3E}">
        <p14:creationId xmlns:p14="http://schemas.microsoft.com/office/powerpoint/2010/main" val="374709261"/>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style.rotation</p:attrName>
                                        </p:attrNameLst>
                                      </p:cBhvr>
                                      <p:tavLst>
                                        <p:tav tm="0">
                                          <p:val>
                                            <p:fltVal val="360"/>
                                          </p:val>
                                        </p:tav>
                                        <p:tav tm="100000">
                                          <p:val>
                                            <p:fltVal val="0"/>
                                          </p:val>
                                        </p:tav>
                                      </p:tavLst>
                                    </p:anim>
                                    <p:animEffect transition="in" filter="fade">
                                      <p:cBhvr>
                                        <p:cTn id="10"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dk1"/>
          </a:lnRef>
          <a:fillRef idx="2">
            <a:schemeClr val="dk1"/>
          </a:fillRef>
          <a:effectRef idx="1">
            <a:schemeClr val="dk1"/>
          </a:effectRef>
          <a:fontRef idx="minor">
            <a:schemeClr val="dk1"/>
          </a:fontRef>
        </p:style>
        <p:txBody>
          <a:bodyPr>
            <a:noAutofit/>
          </a:bodyPr>
          <a:lstStyle/>
          <a:p>
            <a:pPr algn="just" rtl="1"/>
            <a:r>
              <a:rPr lang="ar-SA" sz="5400" dirty="0">
                <a:solidFill>
                  <a:srgbClr val="C00000"/>
                </a:solidFill>
              </a:rPr>
              <a:t>هي موضوع دراسة علم النفس فهو يبحث في كل مايفعله الأنسان ويقوله</a:t>
            </a:r>
            <a:r>
              <a:rPr lang="ar-IQ" sz="5400" dirty="0">
                <a:solidFill>
                  <a:srgbClr val="C00000"/>
                </a:solidFill>
              </a:rPr>
              <a:t> ،</a:t>
            </a:r>
            <a:r>
              <a:rPr lang="ar-SA" sz="5400" dirty="0">
                <a:solidFill>
                  <a:srgbClr val="C00000"/>
                </a:solidFill>
              </a:rPr>
              <a:t> أي كل ما يصدر عنه من سلوك حركي أو لفظي كالمشي والكلام  والكتابة والهرب.</a:t>
            </a:r>
            <a:br>
              <a:rPr lang="ar-IQ" sz="5400" dirty="0">
                <a:solidFill>
                  <a:srgbClr val="C00000"/>
                </a:solidFill>
              </a:rPr>
            </a:br>
            <a:endParaRPr lang="en-US" sz="5400" dirty="0">
              <a:solidFill>
                <a:srgbClr val="C00000"/>
              </a:solidFill>
            </a:endParaRPr>
          </a:p>
        </p:txBody>
      </p:sp>
    </p:spTree>
    <p:extLst>
      <p:ext uri="{BB962C8B-B14F-4D97-AF65-F5344CB8AC3E}">
        <p14:creationId xmlns:p14="http://schemas.microsoft.com/office/powerpoint/2010/main" val="26618886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b="1" dirty="0"/>
              <a:t>خامساً: مدرسة التحليل النفسى:</a:t>
            </a:r>
            <a:r>
              <a:rPr lang="ar-SA" dirty="0"/>
              <a:t> مؤسس هذه المدرسة هو </a:t>
            </a:r>
            <a:r>
              <a:rPr lang="ar-SA" b="1" dirty="0"/>
              <a:t>سيجموند فرويد</a:t>
            </a:r>
            <a:r>
              <a:rPr lang="ar-SA" dirty="0"/>
              <a:t>(1856-1939). تهدف التحليل النفسى إلى طريقة فنية للعلاج النفسى . هناك الإضطرابات النفسية بسبب الصراع بين الهو والأنا والأنا الأعلى.</a:t>
            </a:r>
            <a:br>
              <a:rPr lang="en-US" dirty="0"/>
            </a:br>
            <a:endParaRPr lang="en-US" sz="5400" dirty="0"/>
          </a:p>
        </p:txBody>
      </p:sp>
    </p:spTree>
    <p:extLst>
      <p:ext uri="{BB962C8B-B14F-4D97-AF65-F5344CB8AC3E}">
        <p14:creationId xmlns:p14="http://schemas.microsoft.com/office/powerpoint/2010/main" val="1286247595"/>
      </p:ext>
    </p:extLst>
  </p:cSld>
  <p:clrMapOvr>
    <a:masterClrMapping/>
  </p:clrMapOvr>
  <mc:AlternateContent xmlns:mc="http://schemas.openxmlformats.org/markup-compatibility/2006" xmlns:p14="http://schemas.microsoft.com/office/powerpoint/2010/main">
    <mc:Choice Requires="p14">
      <p:transition spd="slow" p14:dur="2250">
        <p14:prism isInverted="1"/>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dirty="0"/>
              <a:t>يرى فرويد أن هناك منظمات ثلاثة للشخصية الإنسانية وهي مما يلي:</a:t>
            </a:r>
            <a:br>
              <a:rPr lang="en-US" dirty="0"/>
            </a:br>
            <a:r>
              <a:rPr lang="ar-SA" b="1" dirty="0"/>
              <a:t>الهو:</a:t>
            </a:r>
            <a:r>
              <a:rPr lang="ar-SA" dirty="0"/>
              <a:t> منبع الغرائز والرغبات غير المشروعة وغير الأخلاقية.</a:t>
            </a:r>
            <a:br>
              <a:rPr lang="en-US" dirty="0"/>
            </a:br>
            <a:r>
              <a:rPr lang="ar-SA" b="1" dirty="0"/>
              <a:t>الأنا:</a:t>
            </a:r>
            <a:r>
              <a:rPr lang="ar-SA" dirty="0"/>
              <a:t> يوفق بين المطالب الهو والبيئة الخارجية مع اعتبارالأوامرالأنا الأعلى.</a:t>
            </a:r>
            <a:br>
              <a:rPr lang="en-US" dirty="0"/>
            </a:br>
            <a:r>
              <a:rPr lang="ar-SA" b="1" dirty="0"/>
              <a:t>الأنا الأعلى:</a:t>
            </a:r>
            <a:r>
              <a:rPr lang="ar-SA" dirty="0"/>
              <a:t> ممثل لمباد</a:t>
            </a:r>
            <a:r>
              <a:rPr lang="ar-IQ" dirty="0"/>
              <a:t>ئ</a:t>
            </a:r>
            <a:r>
              <a:rPr lang="ar-SA" dirty="0"/>
              <a:t> المجتمع الأخلاقية ومعاييرها وهو الضمير.</a:t>
            </a:r>
            <a:br>
              <a:rPr lang="en-US" dirty="0"/>
            </a:br>
            <a:endParaRPr lang="en-US" sz="5400" dirty="0"/>
          </a:p>
        </p:txBody>
      </p:sp>
    </p:spTree>
    <p:extLst>
      <p:ext uri="{BB962C8B-B14F-4D97-AF65-F5344CB8AC3E}">
        <p14:creationId xmlns:p14="http://schemas.microsoft.com/office/powerpoint/2010/main" val="2327790480"/>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b="1" u="sng" dirty="0"/>
              <a:t>مدارس علم النفس المعاصرة :</a:t>
            </a:r>
            <a:br>
              <a:rPr lang="en-US" dirty="0"/>
            </a:br>
            <a:endParaRPr lang="en-US" sz="5400" dirty="0"/>
          </a:p>
        </p:txBody>
      </p:sp>
    </p:spTree>
    <p:extLst>
      <p:ext uri="{BB962C8B-B14F-4D97-AF65-F5344CB8AC3E}">
        <p14:creationId xmlns:p14="http://schemas.microsoft.com/office/powerpoint/2010/main" val="68831271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25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500" decel="50000" fill="hold">
                                          <p:stCondLst>
                                            <p:cond delay="0"/>
                                          </p:stCondLst>
                                        </p:cTn>
                                        <p:tgtEl>
                                          <p:spTgt spid="2"/>
                                        </p:tgtEl>
                                        <p:attrNameLst>
                                          <p:attrName>ppt_x</p:attrName>
                                          <p:attrName>ppt_y</p:attrName>
                                        </p:attrNameLst>
                                      </p:cBhvr>
                                    </p:animMotion>
                                    <p:animEffect transition="in" filter="fade">
                                      <p:cBhvr>
                                        <p:cTn id="9"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dirty="0"/>
              <a:t>1ـ المدرسة السلوكية :أسسها واطسن وهو امريكي الجنسية وهي مدرسة تنظر الى الأنسان أنه أشبه بالآلة الميكانيكية المعقدة وترى أن البيئة هي المسؤول الوحيد عن تشكيل سلوك الفرد إذ ان الفرد يكتسب كل سلوكه من البيئة التي ينشأ فيها وتهمل دور الوراثة واستعدادات الفرد الموروثة ومالها من دور كبير في سلوكه فليست هناك غرائز أو ذكاء </a:t>
            </a:r>
            <a:r>
              <a:rPr lang="ar-IQ" dirty="0"/>
              <a:t>...</a:t>
            </a:r>
            <a:endParaRPr lang="en-US" sz="5400" dirty="0"/>
          </a:p>
        </p:txBody>
      </p:sp>
    </p:spTree>
    <p:extLst>
      <p:ext uri="{BB962C8B-B14F-4D97-AF65-F5344CB8AC3E}">
        <p14:creationId xmlns:p14="http://schemas.microsoft.com/office/powerpoint/2010/main" val="1956110835"/>
      </p:ext>
    </p:extLst>
  </p:cSld>
  <p:clrMapOvr>
    <a:masterClrMapping/>
  </p:clrMapOvr>
  <mc:AlternateContent xmlns:mc="http://schemas.openxmlformats.org/markup-compatibility/2006" xmlns:p14="http://schemas.microsoft.com/office/powerpoint/2010/main">
    <mc:Choice Requires="p14">
      <p:transition spd="slow" p14:dur="2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style.rotation</p:attrName>
                                        </p:attrNameLst>
                                      </p:cBhvr>
                                      <p:tavLst>
                                        <p:tav tm="0">
                                          <p:val>
                                            <p:fltVal val="90"/>
                                          </p:val>
                                        </p:tav>
                                        <p:tav tm="100000">
                                          <p:val>
                                            <p:fltVal val="0"/>
                                          </p:val>
                                        </p:tav>
                                      </p:tavLst>
                                    </p:anim>
                                    <p:animEffect transition="in" filter="fade">
                                      <p:cBhvr>
                                        <p:cTn id="10"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IQ" dirty="0"/>
              <a:t>و</a:t>
            </a:r>
            <a:r>
              <a:rPr lang="ar-SA" dirty="0"/>
              <a:t>الذي فسرته </a:t>
            </a:r>
            <a:br>
              <a:rPr lang="en-US" dirty="0"/>
            </a:br>
            <a:r>
              <a:rPr lang="ar-SA" dirty="0"/>
              <a:t> </a:t>
            </a:r>
            <a:br>
              <a:rPr lang="en-US" dirty="0"/>
            </a:br>
            <a:r>
              <a:rPr lang="ar-SA" dirty="0"/>
              <a:t>هذه المدرسة أن السلوك هو  مجموعة معقدة من عادات يكتسبها الفرد أثناء حياته.</a:t>
            </a:r>
            <a:br>
              <a:rPr lang="en-US" dirty="0"/>
            </a:br>
            <a:r>
              <a:rPr lang="ar-SA" dirty="0"/>
              <a:t> وفي هذا يقول واطسن أعطوني عشرة أطفال أصحاء أسوياء التكوين وسأجعل واحد طبيب والثاني محامي والثالث لص والرابع شرطي و.... الخ.</a:t>
            </a:r>
            <a:br>
              <a:rPr lang="en-US" dirty="0"/>
            </a:br>
            <a:endParaRPr lang="en-US" sz="5400" dirty="0"/>
          </a:p>
        </p:txBody>
      </p:sp>
    </p:spTree>
    <p:extLst>
      <p:ext uri="{BB962C8B-B14F-4D97-AF65-F5344CB8AC3E}">
        <p14:creationId xmlns:p14="http://schemas.microsoft.com/office/powerpoint/2010/main" val="960144188"/>
      </p:ext>
    </p:extLst>
  </p:cSld>
  <p:clrMapOvr>
    <a:masterClrMapping/>
  </p:clrMapOvr>
  <mc:AlternateContent xmlns:mc="http://schemas.openxmlformats.org/markup-compatibility/2006" xmlns:p14="http://schemas.microsoft.com/office/powerpoint/2010/main">
    <mc:Choice Requires="p14">
      <p:transition spd="slow" p14:dur="25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dirty="0"/>
              <a:t>2ـ</a:t>
            </a:r>
            <a:r>
              <a:rPr lang="ar-IQ" dirty="0"/>
              <a:t> </a:t>
            </a:r>
            <a:r>
              <a:rPr lang="ar-SA" dirty="0"/>
              <a:t>السلوكية الغرضية : ومن هذه المدارس مدرسة عالم النفس الأسكتلندي مكدوجل   وترى أن الأغراض والغايات تقوم بدور هام في تحديد سلوك الكائن الحي وتوجيهه فكل سلوك يصدر عن الكائن الحي يهدف الى غاية ويتجه الى تحقيق غرض حتى وإن لم يكن شاعرا بهذا الغرض.</a:t>
            </a:r>
            <a:br>
              <a:rPr lang="en-US" dirty="0"/>
            </a:br>
            <a:endParaRPr lang="en-US" sz="5400" dirty="0"/>
          </a:p>
        </p:txBody>
      </p:sp>
    </p:spTree>
    <p:extLst>
      <p:ext uri="{BB962C8B-B14F-4D97-AF65-F5344CB8AC3E}">
        <p14:creationId xmlns:p14="http://schemas.microsoft.com/office/powerpoint/2010/main" val="3972938160"/>
      </p:ext>
    </p:extLst>
  </p:cSld>
  <p:clrMapOvr>
    <a:masterClrMapping/>
  </p:clrMapOvr>
  <mc:AlternateContent xmlns:mc="http://schemas.openxmlformats.org/markup-compatibility/2006" xmlns:p14="http://schemas.microsoft.com/office/powerpoint/2010/main">
    <mc:Choice Requires="p14">
      <p:transition spd="slow" p14:dur="25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style.rotation</p:attrName>
                                        </p:attrNameLst>
                                      </p:cBhvr>
                                      <p:tavLst>
                                        <p:tav tm="0">
                                          <p:val>
                                            <p:fltVal val="360"/>
                                          </p:val>
                                        </p:tav>
                                        <p:tav tm="100000">
                                          <p:val>
                                            <p:fltVal val="0"/>
                                          </p:val>
                                        </p:tav>
                                      </p:tavLst>
                                    </p:anim>
                                    <p:animEffect transition="in" filter="fade">
                                      <p:cBhvr>
                                        <p:cTn id="10"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dirty="0"/>
              <a:t>3ـ مدرسة التحليل النفسي : ومؤسس هذه المدرسة الطبيب النمساوي فرويد ومما تنفرد به هذه المدرسة توكيدها أثر العوامل والدوافع اللاشعورية في سلوك الأنسان وإهتمامها بدراسة الشخصية السوية والشاذة إهتماما بالغا وتوكيدها الأثر الخطير لمرحلة الطفولة المبكرة وخصوصا علاقة الطفل بوالديه وأشارتها الى مفهوم الغريزة الجنسية ودراسة تطورها من الناحية النفسية وصلة ذلك بشخصية الفرد .</a:t>
            </a:r>
            <a:endParaRPr lang="en-US" sz="5400" dirty="0"/>
          </a:p>
        </p:txBody>
      </p:sp>
    </p:spTree>
    <p:extLst>
      <p:ext uri="{BB962C8B-B14F-4D97-AF65-F5344CB8AC3E}">
        <p14:creationId xmlns:p14="http://schemas.microsoft.com/office/powerpoint/2010/main" val="4087651089"/>
      </p:ext>
    </p:extLst>
  </p:cSld>
  <p:clrMapOvr>
    <a:masterClrMapping/>
  </p:clrMapOvr>
  <mc:AlternateContent xmlns:mc="http://schemas.openxmlformats.org/markup-compatibility/2006" xmlns:p14="http://schemas.microsoft.com/office/powerpoint/2010/main">
    <mc:Choice Requires="p14">
      <p:transition spd="slow" p14:dur="25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dirty="0"/>
              <a:t>4ـ مدرسة الجشطلت : ظهرت هذه المدرسة في المانيا بزعامة كوهلر  وكلمة الجشطلت تعني الكل المتكامل الأجزاء وترى هذه المدرسة أن الظواهر النفسية وحدات كلية منظمة وليست مجموعة من عناصر وأجزاء متراصة.</a:t>
            </a:r>
            <a:br>
              <a:rPr lang="en-US" dirty="0"/>
            </a:br>
            <a:endParaRPr lang="en-US" sz="5400" dirty="0"/>
          </a:p>
        </p:txBody>
      </p:sp>
    </p:spTree>
    <p:extLst>
      <p:ext uri="{BB962C8B-B14F-4D97-AF65-F5344CB8AC3E}">
        <p14:creationId xmlns:p14="http://schemas.microsoft.com/office/powerpoint/2010/main" val="1052180941"/>
      </p:ext>
    </p:extLst>
  </p:cSld>
  <p:clrMapOvr>
    <a:masterClrMapping/>
  </p:clrMapOvr>
  <mc:AlternateContent xmlns:mc="http://schemas.openxmlformats.org/markup-compatibility/2006" xmlns:p14="http://schemas.microsoft.com/office/powerpoint/2010/main">
    <mc:Choice Requires="p14">
      <p:transition spd="slow" p14:dur="25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 calcmode="lin" valueType="num">
                                      <p:cBhvr>
                                        <p:cTn id="9" dur="1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sz="5400" dirty="0"/>
              <a:t>ومن خلال هذا الأستعراض الموجز لهذه المدارس نجد أن هناك عوامل كثيرة تشترك فيها هذه المدارس من ذلك أنها تدرس سلوك الأنسان كما أنها تستخدم المنهج التجريبي في البحث</a:t>
            </a:r>
            <a:br>
              <a:rPr lang="en-US" sz="5400" dirty="0"/>
            </a:br>
            <a:endParaRPr lang="en-US" sz="6600" dirty="0"/>
          </a:p>
        </p:txBody>
      </p:sp>
    </p:spTree>
    <p:extLst>
      <p:ext uri="{BB962C8B-B14F-4D97-AF65-F5344CB8AC3E}">
        <p14:creationId xmlns:p14="http://schemas.microsoft.com/office/powerpoint/2010/main" val="497547638"/>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b="1" u="sng"/>
              <a:t>دور علماء </a:t>
            </a:r>
            <a:r>
              <a:rPr lang="ar-SA" b="1" u="sng" dirty="0"/>
              <a:t>العرب والمسلمين:</a:t>
            </a:r>
            <a:br>
              <a:rPr lang="en-US" dirty="0"/>
            </a:br>
            <a:r>
              <a:rPr lang="ar-SA" dirty="0"/>
              <a:t> </a:t>
            </a:r>
            <a:br>
              <a:rPr lang="en-US" dirty="0"/>
            </a:br>
            <a:r>
              <a:rPr lang="ar-SA" dirty="0"/>
              <a:t>قدم علماء العرب والمسلمين الكثير في مجالات علم النفس المختلفة وقد ألفوا في ذلك كتبا ما زال لها الصدارة حتى اليوم ومن الواجب علينا كمتعلمين أن نتعرف على هؤلاء الأعلام الذين يتملاهم التأريخ بإعجاب ....</a:t>
            </a:r>
            <a:br>
              <a:rPr lang="en-US" dirty="0"/>
            </a:br>
            <a:endParaRPr lang="en-US" sz="5400" dirty="0"/>
          </a:p>
        </p:txBody>
      </p:sp>
    </p:spTree>
    <p:extLst>
      <p:ext uri="{BB962C8B-B14F-4D97-AF65-F5344CB8AC3E}">
        <p14:creationId xmlns:p14="http://schemas.microsoft.com/office/powerpoint/2010/main" val="7077803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sz="5400" dirty="0"/>
              <a:t> </a:t>
            </a:r>
            <a:r>
              <a:rPr lang="ar-SA" sz="4800" dirty="0"/>
              <a:t>وكذلك كل مايصدر عن الأنسان من نشاط عقلي كالأدراك والتذكر والتخيل والتفكير والتعلم والأبتكار وكل ما يستشعره من تأثرات وجدانية وأنفعالية كالأحساس بالألم والشعور بالضيق أو الأرتياح وكل ما يميل إليه أو يريده أو يرغب فيه أو ينفر منه.</a:t>
            </a:r>
            <a:br>
              <a:rPr lang="en-US" sz="5400" dirty="0"/>
            </a:br>
            <a:endParaRPr lang="en-US" sz="5400" dirty="0"/>
          </a:p>
        </p:txBody>
      </p:sp>
    </p:spTree>
    <p:extLst>
      <p:ext uri="{BB962C8B-B14F-4D97-AF65-F5344CB8AC3E}">
        <p14:creationId xmlns:p14="http://schemas.microsoft.com/office/powerpoint/2010/main" val="2661888641"/>
      </p:ext>
    </p:extLst>
  </p:cSld>
  <p:clrMapOvr>
    <a:masterClrMapping/>
  </p:clrMapOvr>
  <mc:AlternateContent xmlns:mc="http://schemas.openxmlformats.org/markup-compatibility/2006" xmlns:p14="http://schemas.microsoft.com/office/powerpoint/2010/main">
    <mc:Choice Requires="p14">
      <p:transition spd="slow" p14:dur="25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par>
                                <p:cTn id="11" presetID="53" presetClass="entr" presetSubtype="16"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500" fill="hold"/>
                                        <p:tgtEl>
                                          <p:spTgt spid="2"/>
                                        </p:tgtEl>
                                        <p:attrNameLst>
                                          <p:attrName>ppt_w</p:attrName>
                                        </p:attrNameLst>
                                      </p:cBhvr>
                                      <p:tavLst>
                                        <p:tav tm="0">
                                          <p:val>
                                            <p:fltVal val="0"/>
                                          </p:val>
                                        </p:tav>
                                        <p:tav tm="100000">
                                          <p:val>
                                            <p:strVal val="#ppt_w"/>
                                          </p:val>
                                        </p:tav>
                                      </p:tavLst>
                                    </p:anim>
                                    <p:anim calcmode="lin" valueType="num">
                                      <p:cBhvr>
                                        <p:cTn id="14" dur="2500" fill="hold"/>
                                        <p:tgtEl>
                                          <p:spTgt spid="2"/>
                                        </p:tgtEl>
                                        <p:attrNameLst>
                                          <p:attrName>ppt_h</p:attrName>
                                        </p:attrNameLst>
                                      </p:cBhvr>
                                      <p:tavLst>
                                        <p:tav tm="0">
                                          <p:val>
                                            <p:fltVal val="0"/>
                                          </p:val>
                                        </p:tav>
                                        <p:tav tm="100000">
                                          <p:val>
                                            <p:strVal val="#ppt_h"/>
                                          </p:val>
                                        </p:tav>
                                      </p:tavLst>
                                    </p:anim>
                                    <p:animEffect transition="in" filter="fade">
                                      <p:cBhvr>
                                        <p:cTn id="15"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dirty="0"/>
              <a:t>ومنهم أبن سينا ،أبو علي حسين بن عبدالله الذي ولد في بخارى سنة 979 للميلاد وتوفي سنة 1037 للميلاد، درس الفلسفة والطب وألف كتابه المشهور ( القانون ) في الطب وعمره ست عشرة سنة ! وكان مثلا للعالم المتدرب والآخذ من العلوم بأطراف شتى ويحسن اللغتين العربية والفارسية والكتابة بهما. </a:t>
            </a:r>
            <a:br>
              <a:rPr lang="en-US" dirty="0"/>
            </a:br>
            <a:endParaRPr lang="en-US" sz="5400" dirty="0"/>
          </a:p>
        </p:txBody>
      </p:sp>
    </p:spTree>
    <p:extLst>
      <p:ext uri="{BB962C8B-B14F-4D97-AF65-F5344CB8AC3E}">
        <p14:creationId xmlns:p14="http://schemas.microsoft.com/office/powerpoint/2010/main" val="19952229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sz="4800" dirty="0"/>
              <a:t>وقد ألف أيضا في الفلك والرياضيات والطبيعيات والحكمة والموسيقى وسواها من جوانب المعرفة وأصبحت كتبه مراجع أساسية في المدارس الفلسفية والطبية  والنفسية ، فقد ألف أبن سينا رسالة في النفس إذ يقول :(إن النفس هي جوهر قائم بذاته مستقل عن البدن مغاير له). </a:t>
            </a:r>
            <a:endParaRPr lang="en-US" sz="6000" dirty="0"/>
          </a:p>
        </p:txBody>
      </p:sp>
    </p:spTree>
    <p:extLst>
      <p:ext uri="{BB962C8B-B14F-4D97-AF65-F5344CB8AC3E}">
        <p14:creationId xmlns:p14="http://schemas.microsoft.com/office/powerpoint/2010/main" val="30286013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sz="5400" dirty="0"/>
              <a:t>أما الغزالي (محمد بن محمد بن أحمد الطوسي، أبو حامد) الفيلسوف المتكلم والمتصوف الفقيه أحد أعظم أعلام الفكر في التأريخ الإسلامي وأشدهم تأثيرا حتى يومنا هذا في ميادين علوم االدنيا والدين </a:t>
            </a:r>
            <a:endParaRPr lang="en-US" sz="6600" dirty="0"/>
          </a:p>
        </p:txBody>
      </p:sp>
    </p:spTree>
    <p:extLst>
      <p:ext uri="{BB962C8B-B14F-4D97-AF65-F5344CB8AC3E}">
        <p14:creationId xmlns:p14="http://schemas.microsoft.com/office/powerpoint/2010/main" val="548790419"/>
      </p:ext>
    </p:extLst>
  </p:cSld>
  <p:clrMapOvr>
    <a:masterClrMapping/>
  </p:clrMapOvr>
  <mc:AlternateContent xmlns:mc="http://schemas.openxmlformats.org/markup-compatibility/2006" xmlns:p14="http://schemas.microsoft.com/office/powerpoint/2010/main">
    <mc:Choice Requires="p14">
      <p:transition spd="slow" p14:dur="225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sz="5400" dirty="0"/>
              <a:t>ولد بطوس إحدى مدن خراسان سنة (1059) للميلاد عين أستاذا في المدرسة النظامية ببغداد سنة (1091) وعمره قد بلغ الرابعة والثلاثين ونال هناك شهرة عظيمة وتلقاه الناس بالقبول والإحترام ..</a:t>
            </a:r>
            <a:endParaRPr lang="en-US" sz="6600" dirty="0"/>
          </a:p>
        </p:txBody>
      </p:sp>
    </p:spTree>
    <p:extLst>
      <p:ext uri="{BB962C8B-B14F-4D97-AF65-F5344CB8AC3E}">
        <p14:creationId xmlns:p14="http://schemas.microsoft.com/office/powerpoint/2010/main" val="3671863612"/>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sz="5400" dirty="0"/>
              <a:t>فقد تناول في كتابه إحياء علوم الدين السلوك وضروبه المختلفة وتحدث عن كل ضرب وبحث عن دوافعه ثم وضح كيف نسمو بالسلوك في ضوء نور اليقين والمعرفة بالله والسلوك عنده حيوي يستهدف تحقيق غرض معين </a:t>
            </a:r>
            <a:endParaRPr lang="en-US" sz="6600" dirty="0"/>
          </a:p>
        </p:txBody>
      </p:sp>
    </p:spTree>
    <p:extLst>
      <p:ext uri="{BB962C8B-B14F-4D97-AF65-F5344CB8AC3E}">
        <p14:creationId xmlns:p14="http://schemas.microsoft.com/office/powerpoint/2010/main" val="454722512"/>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sz="5400" dirty="0"/>
              <a:t>وميز بين ثلاثة أنواع منه وهي : الطبيعي ، والضروري، والأرادي كما تناول الدوافع الفطرية والمكتسبة وأهميتها والعادات وتكوينها وأنواعها وآثارها والانفعالات والعواطف وال</a:t>
            </a:r>
            <a:r>
              <a:rPr lang="ar-JO" sz="5400" dirty="0"/>
              <a:t>إ</a:t>
            </a:r>
            <a:r>
              <a:rPr lang="ar-SA" sz="5400" dirty="0"/>
              <a:t>دراك الحسي وغيرها.</a:t>
            </a:r>
            <a:endParaRPr lang="en-US" sz="6600" dirty="0"/>
          </a:p>
        </p:txBody>
      </p:sp>
    </p:spTree>
    <p:extLst>
      <p:ext uri="{BB962C8B-B14F-4D97-AF65-F5344CB8AC3E}">
        <p14:creationId xmlns:p14="http://schemas.microsoft.com/office/powerpoint/2010/main" val="22786594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br>
              <a:rPr lang="ar-SA" b="1" dirty="0"/>
            </a:br>
            <a:r>
              <a:rPr lang="ar-SA" b="1" dirty="0"/>
              <a:t>الفارابي: </a:t>
            </a:r>
            <a:r>
              <a:rPr lang="ar-SA" sz="300" b="1" dirty="0"/>
              <a:t>        </a:t>
            </a:r>
            <a:br>
              <a:rPr lang="ar-SA" sz="300" b="1" dirty="0"/>
            </a:br>
            <a:br>
              <a:rPr lang="ar-SA" dirty="0"/>
            </a:br>
            <a:r>
              <a:rPr lang="ar-SA" dirty="0"/>
              <a:t>هو محمد بن طرخان بن أوزلغ أبو نصر الفارابي، وهو تركي مستعرب من أكبر فلاسفة المسلمين، ولد الفارابي في منطقة على نهر جيحون (فاراب ) كازاخستان في عام </a:t>
            </a:r>
            <a:r>
              <a:rPr lang="ar-SA" sz="3600" dirty="0"/>
              <a:t>260</a:t>
            </a:r>
            <a:r>
              <a:rPr lang="ar-SA" dirty="0"/>
              <a:t> للهجرة، وانتقل إلى مدينة بغداد وقد ألّف أكثر كتبه فيها، ومن بعد بغداد ذهب إلى مصر ومن ثم إلى الشّام وتوفي في دمشق في عام </a:t>
            </a:r>
            <a:r>
              <a:rPr lang="ar-SA" sz="3600" dirty="0"/>
              <a:t>339</a:t>
            </a:r>
            <a:r>
              <a:rPr lang="ar-SA" dirty="0"/>
              <a:t> للهجرة، </a:t>
            </a:r>
            <a:br>
              <a:rPr lang="ar-SA" dirty="0"/>
            </a:br>
            <a:endParaRPr lang="en-US" sz="5400" dirty="0"/>
          </a:p>
        </p:txBody>
      </p:sp>
    </p:spTree>
    <p:extLst>
      <p:ext uri="{BB962C8B-B14F-4D97-AF65-F5344CB8AC3E}">
        <p14:creationId xmlns:p14="http://schemas.microsoft.com/office/powerpoint/2010/main" val="252689539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br>
              <a:rPr lang="ar-SA" b="1" dirty="0"/>
            </a:br>
            <a:r>
              <a:rPr lang="ar-SA" dirty="0"/>
              <a:t>عُرف عن الفارابي أنّه كان يُجيد معظم اللغات الشّرقيّة الّتي كانت متداوَلة في عصره بالإضافة إلى اللغة اليونانيّة، وقد كان الفارابي زاهداً في حياته، فلم يتزوّج ولم يكن لديه المال على الرّغم من أنّه كان مقرّباً من سيف الدولة الحمداني، إلّا أنه لم يأخذ منه في اليوم الواحد سوى أربعة دراهم فضيّة. </a:t>
            </a:r>
            <a:br>
              <a:rPr lang="ar-SA" dirty="0"/>
            </a:br>
            <a:endParaRPr lang="en-US" sz="5400" dirty="0"/>
          </a:p>
        </p:txBody>
      </p:sp>
    </p:spTree>
    <p:extLst>
      <p:ext uri="{BB962C8B-B14F-4D97-AF65-F5344CB8AC3E}">
        <p14:creationId xmlns:p14="http://schemas.microsoft.com/office/powerpoint/2010/main" val="2496823633"/>
      </p:ext>
    </p:extLst>
  </p:cSld>
  <p:clrMapOvr>
    <a:masterClrMapping/>
  </p:clrMapOvr>
  <mc:AlternateContent xmlns:mc="http://schemas.openxmlformats.org/markup-compatibility/2006" xmlns:p14="http://schemas.microsoft.com/office/powerpoint/2010/main">
    <mc:Choice Requires="p14">
      <p:transition spd="slow" p14:dur="25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br>
              <a:rPr lang="en-US" dirty="0"/>
            </a:br>
            <a:r>
              <a:rPr lang="ar-SA" dirty="0"/>
              <a:t>وهو فيلسوف ورجل دين وهو عالم نفس عندما يتكلم عن قدرات الشخص التي توصل اليها الانسان الى المعرفة وعندما يتكلم عن نواح من السلوك اهتم بها علم النفس في العصر الحديث فقد قسم قوى النفس الى قسمين احدهما موكل بالعمل والاخر موكل بالادراك ..</a:t>
            </a:r>
            <a:br>
              <a:rPr lang="ar-SA" dirty="0"/>
            </a:br>
            <a:endParaRPr lang="en-US" sz="5400" dirty="0"/>
          </a:p>
        </p:txBody>
      </p:sp>
    </p:spTree>
    <p:extLst>
      <p:ext uri="{BB962C8B-B14F-4D97-AF65-F5344CB8AC3E}">
        <p14:creationId xmlns:p14="http://schemas.microsoft.com/office/powerpoint/2010/main" val="3896562205"/>
      </p:ext>
    </p:extLst>
  </p:cSld>
  <p:clrMapOvr>
    <a:masterClrMapping/>
  </p:clrMapOvr>
  <mc:AlternateContent xmlns:mc="http://schemas.openxmlformats.org/markup-compatibility/2006" xmlns:p14="http://schemas.microsoft.com/office/powerpoint/2010/main">
    <mc:Choice Requires="p14">
      <p:transition spd="slow" p14:dur="225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sz="5400" dirty="0"/>
              <a:t>وقسم قوى العمل ثلاثة اقسام:</a:t>
            </a:r>
            <a:br>
              <a:rPr lang="ar-SA" sz="5400" dirty="0"/>
            </a:br>
            <a:br>
              <a:rPr lang="ar-SA" sz="5400" dirty="0"/>
            </a:br>
            <a:r>
              <a:rPr lang="ar-SA" sz="5400" dirty="0"/>
              <a:t> النباتية والحيوانية والانسانية وقوى الادراك قسمان حيواني وظيفته الاحساس والانساني هدفه تحصيل المعرفة العقلية. </a:t>
            </a:r>
            <a:endParaRPr lang="en-US" sz="6600" dirty="0"/>
          </a:p>
        </p:txBody>
      </p:sp>
    </p:spTree>
    <p:extLst>
      <p:ext uri="{BB962C8B-B14F-4D97-AF65-F5344CB8AC3E}">
        <p14:creationId xmlns:p14="http://schemas.microsoft.com/office/powerpoint/2010/main" val="2625053909"/>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r>
              <a:rPr lang="ar-SA" sz="4800" b="1" u="sng" dirty="0"/>
              <a:t>تعريف علم النفس  لغة</a:t>
            </a:r>
            <a:r>
              <a:rPr lang="ar-IQ" sz="4800" b="1" u="sng" dirty="0"/>
              <a:t>ً</a:t>
            </a:r>
            <a:r>
              <a:rPr lang="ar-SA" sz="4800" b="1" u="sng" dirty="0"/>
              <a:t> و إصطلاحا</a:t>
            </a:r>
            <a:r>
              <a:rPr lang="ar-IQ" sz="4800" b="1" u="sng" dirty="0"/>
              <a:t>ً</a:t>
            </a:r>
            <a:r>
              <a:rPr lang="ar-SA" sz="4800" b="1" u="sng" dirty="0"/>
              <a:t>:</a:t>
            </a:r>
            <a:br>
              <a:rPr lang="ar-IQ" sz="4800" b="1" dirty="0"/>
            </a:br>
            <a:br>
              <a:rPr lang="en-US" sz="4800" dirty="0"/>
            </a:br>
            <a:r>
              <a:rPr lang="ar-SA" sz="4800" b="1" u="sng" dirty="0"/>
              <a:t>أولاً :</a:t>
            </a:r>
            <a:br>
              <a:rPr lang="ar-IQ" sz="4800" b="1" u="sng" dirty="0"/>
            </a:br>
            <a:r>
              <a:rPr lang="ar-SA" sz="4800" b="1" u="sng" dirty="0"/>
              <a:t> معنى علم النفس  لغةً:</a:t>
            </a:r>
            <a:br>
              <a:rPr lang="ar-IQ" sz="4800" b="1" u="sng" dirty="0"/>
            </a:br>
            <a:br>
              <a:rPr lang="ar-IQ" sz="4800" b="1" dirty="0"/>
            </a:br>
            <a:r>
              <a:rPr lang="ar-SA" sz="4800" dirty="0"/>
              <a:t> تتكون كلمة علم النفس </a:t>
            </a:r>
            <a:r>
              <a:rPr lang="en-US" sz="4800" dirty="0"/>
              <a:t>(Psychology)</a:t>
            </a:r>
            <a:r>
              <a:rPr lang="ar-SA" sz="4800" dirty="0"/>
              <a:t> فى اللغة الإنجليزية من مقطعين لهما أصل يوناني وهما:</a:t>
            </a:r>
            <a:endParaRPr lang="en-US" sz="4000" dirty="0"/>
          </a:p>
        </p:txBody>
      </p:sp>
    </p:spTree>
    <p:extLst>
      <p:ext uri="{BB962C8B-B14F-4D97-AF65-F5344CB8AC3E}">
        <p14:creationId xmlns:p14="http://schemas.microsoft.com/office/powerpoint/2010/main" val="26618886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fill="hold"/>
                                        <p:tgtEl>
                                          <p:spTgt spid="2"/>
                                        </p:tgtEl>
                                        <p:attrNameLst>
                                          <p:attrName>ppt_w</p:attrName>
                                        </p:attrNameLst>
                                      </p:cBhvr>
                                      <p:tavLst>
                                        <p:tav tm="0">
                                          <p:val>
                                            <p:fltVal val="0"/>
                                          </p:val>
                                        </p:tav>
                                        <p:tav tm="100000">
                                          <p:val>
                                            <p:strVal val="#ppt_w"/>
                                          </p:val>
                                        </p:tav>
                                      </p:tavLst>
                                    </p:anim>
                                    <p:anim calcmode="lin" valueType="num">
                                      <p:cBhvr>
                                        <p:cTn id="8" dur="2500" fill="hold"/>
                                        <p:tgtEl>
                                          <p:spTgt spid="2"/>
                                        </p:tgtEl>
                                        <p:attrNameLst>
                                          <p:attrName>ppt_h</p:attrName>
                                        </p:attrNameLst>
                                      </p:cBhvr>
                                      <p:tavLst>
                                        <p:tav tm="0">
                                          <p:val>
                                            <p:fltVal val="0"/>
                                          </p:val>
                                        </p:tav>
                                        <p:tav tm="100000">
                                          <p:val>
                                            <p:strVal val="#ppt_h"/>
                                          </p:val>
                                        </p:tav>
                                      </p:tavLst>
                                    </p:anim>
                                    <p:anim calcmode="lin" valueType="num">
                                      <p:cBhvr>
                                        <p:cTn id="9" dur="2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5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br>
              <a:rPr lang="ar-SA" b="1" dirty="0"/>
            </a:br>
            <a:br>
              <a:rPr lang="ar-SA" b="1" dirty="0"/>
            </a:br>
            <a:r>
              <a:rPr lang="ar-SA" b="1" dirty="0"/>
              <a:t>ابن رشد:</a:t>
            </a:r>
            <a:br>
              <a:rPr lang="ar-SA" b="1" dirty="0"/>
            </a:br>
            <a:br>
              <a:rPr lang="en-US" dirty="0"/>
            </a:br>
            <a:r>
              <a:rPr lang="ar-SA" sz="4000" dirty="0">
                <a:solidFill>
                  <a:srgbClr val="333333"/>
                </a:solidFill>
                <a:effectLst/>
                <a:latin typeface="Calibri" panose="020F0502020204030204" pitchFamily="34" charset="0"/>
                <a:ea typeface="Calibri" panose="020F0502020204030204" pitchFamily="34" charset="0"/>
                <a:cs typeface="Arial" panose="020B0604020202020204" pitchFamily="34" charset="0"/>
              </a:rPr>
              <a:t>ابن رشد هو أبو الوليد محمد بن أحمد بن محمد بن أحمد بن أحمد بن رشد (الحفيد)، ولد في قرطبة سنة </a:t>
            </a:r>
            <a:r>
              <a:rPr lang="ar-SA" sz="3200" dirty="0">
                <a:solidFill>
                  <a:srgbClr val="333333"/>
                </a:solidFill>
                <a:effectLst/>
                <a:latin typeface="Calibri" panose="020F0502020204030204" pitchFamily="34" charset="0"/>
                <a:ea typeface="Calibri" panose="020F0502020204030204" pitchFamily="34" charset="0"/>
                <a:cs typeface="Arial" panose="020B0604020202020204" pitchFamily="34" charset="0"/>
              </a:rPr>
              <a:t>1126</a:t>
            </a:r>
            <a:r>
              <a:rPr lang="ar-SA" sz="4000" dirty="0">
                <a:solidFill>
                  <a:srgbClr val="333333"/>
                </a:solidFill>
                <a:effectLst/>
                <a:latin typeface="Calibri" panose="020F0502020204030204" pitchFamily="34" charset="0"/>
                <a:ea typeface="Calibri" panose="020F0502020204030204" pitchFamily="34" charset="0"/>
                <a:cs typeface="Arial" panose="020B0604020202020204" pitchFamily="34" charset="0"/>
              </a:rPr>
              <a:t>م، وهو أحد كبار الفلاسفة في الحضارة العربية الإسلامية، وهو شخصية علمية مسلمة متعددة التخصصات؛ فهو فيلسوف، وفقيه، وطبيب، وفلكي، وقاضي، وفيزيائي عربي مسلم أندلسي</a:t>
            </a:r>
            <a:r>
              <a:rPr lang="en-US" sz="4000" dirty="0">
                <a:solidFill>
                  <a:srgbClr val="333333"/>
                </a:solidFill>
                <a:effectLst/>
                <a:latin typeface="Arial" panose="020B0604020202020204" pitchFamily="34" charset="0"/>
                <a:ea typeface="Calibri" panose="020F0502020204030204" pitchFamily="34" charset="0"/>
                <a:cs typeface="Arial" panose="020B0604020202020204" pitchFamily="34" charset="0"/>
              </a:rPr>
              <a:t>.</a:t>
            </a:r>
            <a:r>
              <a:rPr lang="en-US" sz="4000" dirty="0">
                <a:effectLst/>
                <a:latin typeface="Calibri" panose="020F0502020204030204" pitchFamily="34" charset="0"/>
                <a:ea typeface="Calibri" panose="020F0502020204030204" pitchFamily="34" charset="0"/>
                <a:cs typeface="Arial" panose="020B0604020202020204" pitchFamily="34" charset="0"/>
              </a:rPr>
              <a:t>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dirty="0"/>
            </a:br>
            <a:endParaRPr lang="en-US" sz="5400" dirty="0"/>
          </a:p>
        </p:txBody>
      </p:sp>
    </p:spTree>
    <p:extLst>
      <p:ext uri="{BB962C8B-B14F-4D97-AF65-F5344CB8AC3E}">
        <p14:creationId xmlns:p14="http://schemas.microsoft.com/office/powerpoint/2010/main" val="1458181142"/>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br>
              <a:rPr lang="en-US" dirty="0"/>
            </a:br>
            <a:r>
              <a:rPr lang="ar-SA" dirty="0"/>
              <a:t>رأى ابن رشد ان البحث في النفس قسم من العلم الطبيعي وذلك لان النفس لاتفعل و لاتنفعل الا بالجسد و للنفس احوال تدرس فيما وراء الطبيعة الاحوال غير المادية وقوى النفس خمسة اقسام وهي النباتية والحساسة والمتخيلة والنزوعية والناطقة وتنقسم الناطقة الى العقل النظري والعقل العملي.</a:t>
            </a:r>
            <a:br>
              <a:rPr lang="en-US" dirty="0"/>
            </a:br>
            <a:endParaRPr lang="en-US" sz="5400" dirty="0"/>
          </a:p>
        </p:txBody>
      </p:sp>
    </p:spTree>
    <p:extLst>
      <p:ext uri="{BB962C8B-B14F-4D97-AF65-F5344CB8AC3E}">
        <p14:creationId xmlns:p14="http://schemas.microsoft.com/office/powerpoint/2010/main" val="4251813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origami"/>
      </p:transition>
    </mc:Choice>
    <mc:Fallback xmlns="">
      <p:transition spd="slow">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sz="4000" b="1" dirty="0"/>
              <a:t>ابن خلدون: </a:t>
            </a:r>
            <a:br>
              <a:rPr lang="ar-SA" sz="4000" b="1" dirty="0"/>
            </a:br>
            <a:br>
              <a:rPr lang="en-US" sz="4000" dirty="0"/>
            </a:br>
            <a:r>
              <a:rPr lang="ar-IQ" sz="4000" b="0" i="0" dirty="0">
                <a:solidFill>
                  <a:srgbClr val="333333"/>
                </a:solidFill>
                <a:effectLst/>
                <a:latin typeface="DroidArabicKufi-Regular"/>
              </a:rPr>
              <a:t>عبد الرحمن بن محمد بن محمد بن عبد الرحمن بن خلدون </a:t>
            </a:r>
            <a:r>
              <a:rPr lang="ar-SA" sz="4000" b="0" i="0" dirty="0">
                <a:solidFill>
                  <a:srgbClr val="333333"/>
                </a:solidFill>
                <a:effectLst/>
                <a:latin typeface="DroidArabicKufi-Regular"/>
              </a:rPr>
              <a:t>، </a:t>
            </a:r>
            <a:r>
              <a:rPr lang="ar-IQ" sz="4000" b="0" i="0" dirty="0">
                <a:solidFill>
                  <a:srgbClr val="333333"/>
                </a:solidFill>
                <a:effectLst/>
                <a:latin typeface="DroidArabicKufi-Regular"/>
              </a:rPr>
              <a:t>وهو المكنّى بأبي زيد، حيثُ ذكر ابن خلدون نسبه بهذا الشكل وقال</a:t>
            </a:r>
            <a:r>
              <a:rPr lang="ar-SA" sz="4000" b="0" i="0" dirty="0">
                <a:solidFill>
                  <a:srgbClr val="333333"/>
                </a:solidFill>
                <a:effectLst/>
                <a:latin typeface="DroidArabicKufi-Regular"/>
              </a:rPr>
              <a:t>، </a:t>
            </a:r>
            <a:r>
              <a:rPr lang="ar-IQ" sz="4000" b="0" i="0" dirty="0">
                <a:solidFill>
                  <a:srgbClr val="333333"/>
                </a:solidFill>
                <a:effectLst/>
                <a:latin typeface="DroidArabicKufi-Regular"/>
              </a:rPr>
              <a:t>كما يتّصل نسبهُ إلى الصحابي وائل بن حجر، الذي قدِم إلى النبي– صلّ الله عليه وسلم- فبسط له رداءه، وأجلسهُ ودعا لهُ.</a:t>
            </a:r>
            <a:endParaRPr lang="en-US" sz="4800" dirty="0"/>
          </a:p>
        </p:txBody>
      </p:sp>
    </p:spTree>
    <p:extLst>
      <p:ext uri="{BB962C8B-B14F-4D97-AF65-F5344CB8AC3E}">
        <p14:creationId xmlns:p14="http://schemas.microsoft.com/office/powerpoint/2010/main" val="1585238973"/>
      </p:ext>
    </p:extLst>
  </p:cSld>
  <p:clrMapOvr>
    <a:masterClrMapping/>
  </p:clrMapOvr>
  <mc:AlternateContent xmlns:mc="http://schemas.openxmlformats.org/markup-compatibility/2006" xmlns:p14="http://schemas.microsoft.com/office/powerpoint/2010/main">
    <mc:Choice Requires="p14">
      <p:transition spd="slow" p14:dur="2500">
        <p:comb/>
      </p:transition>
    </mc:Choice>
    <mc:Fallback xmlns="">
      <p:transition spd="slow">
        <p:comb/>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dirty="0"/>
              <a:t>يعد عالم مؤسس علم الاجتماع يعتقد ان الامور الجارية في عالمنا المادي والاجتماعي والنفسي تخضع لقوانين معينة تجري على نظام مخصوص. وقد بين ابن خلدون رأيه في حركة التاريخ وفي الجماعات وسيكولوجيتها.. </a:t>
            </a:r>
            <a:endParaRPr lang="en-US" sz="5400" dirty="0"/>
          </a:p>
        </p:txBody>
      </p:sp>
    </p:spTree>
    <p:extLst>
      <p:ext uri="{BB962C8B-B14F-4D97-AF65-F5344CB8AC3E}">
        <p14:creationId xmlns:p14="http://schemas.microsoft.com/office/powerpoint/2010/main" val="2175212648"/>
      </p:ext>
    </p:extLst>
  </p:cSld>
  <p:clrMapOvr>
    <a:masterClrMapping/>
  </p:clrMapOvr>
  <mc:AlternateContent xmlns:mc="http://schemas.openxmlformats.org/markup-compatibility/2006" xmlns:p14="http://schemas.microsoft.com/office/powerpoint/2010/main">
    <mc:Choice Requires="p14">
      <p:transition spd="slow" p14:dur="3000">
        <p14:flip dir="r"/>
      </p:transition>
    </mc:Choice>
    <mc:Fallback xmlns="">
      <p:transition spd="slow">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sz="5400" dirty="0"/>
              <a:t>وعلم نفس الشعوب والشخصية القومية وهي موضوعات لم يتناولها علم النفس الاجتماعي والمقارن الا مؤخرا وله اسهامات في علم النفس الاجتماعي وعلم النفس التربوي.</a:t>
            </a:r>
            <a:endParaRPr lang="en-US" sz="6600" dirty="0"/>
          </a:p>
        </p:txBody>
      </p:sp>
    </p:spTree>
    <p:extLst>
      <p:ext uri="{BB962C8B-B14F-4D97-AF65-F5344CB8AC3E}">
        <p14:creationId xmlns:p14="http://schemas.microsoft.com/office/powerpoint/2010/main" val="4233332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br>
              <a:rPr lang="ar-SA" b="1" u="sng" dirty="0"/>
            </a:br>
            <a:r>
              <a:rPr lang="ar-SA" b="1" u="sng" dirty="0"/>
              <a:t>السلوك</a:t>
            </a:r>
            <a:br>
              <a:rPr lang="ar-SA" b="1" u="sng" dirty="0"/>
            </a:br>
            <a:br>
              <a:rPr lang="en-US" dirty="0"/>
            </a:br>
            <a:r>
              <a:rPr lang="ar-SA" dirty="0"/>
              <a:t>ان السلوك هو مجموع افعال الكائن العضوي الداخلية والخارجية والتفاعل بين الكائن العضوي وبيئته الفيزيقية والاجتماعية والسلوك كذلك مختلف انواع الانشطة التي يقوم بها الانسان والحيوان والسلوك جزء من الكل الذي يشمل العمليات الحيوية وتتضمن هذه العمليات (النمو، الهضم، الاخر</a:t>
            </a:r>
            <a:r>
              <a:rPr lang="ar-IQ" dirty="0"/>
              <a:t>ا</a:t>
            </a:r>
            <a:r>
              <a:rPr lang="ar-SA" dirty="0"/>
              <a:t>ج، الدورة الدموية).</a:t>
            </a:r>
            <a:br>
              <a:rPr lang="en-US" dirty="0"/>
            </a:br>
            <a:endParaRPr lang="en-US" sz="5400" dirty="0"/>
          </a:p>
        </p:txBody>
      </p:sp>
    </p:spTree>
    <p:extLst>
      <p:ext uri="{BB962C8B-B14F-4D97-AF65-F5344CB8AC3E}">
        <p14:creationId xmlns:p14="http://schemas.microsoft.com/office/powerpoint/2010/main" val="3522908671"/>
      </p:ext>
    </p:extLst>
  </p:cSld>
  <p:clrMapOvr>
    <a:masterClrMapping/>
  </p:clrMapOvr>
  <mc:AlternateContent xmlns:mc="http://schemas.openxmlformats.org/markup-compatibility/2006" xmlns:p14="http://schemas.microsoft.com/office/powerpoint/2010/main">
    <mc:Choice Requires="p14">
      <p:transition spd="slow" p14:dur="2500">
        <p14:flip dir="r"/>
      </p:transition>
    </mc:Choice>
    <mc:Fallback xmlns="">
      <p:transition spd="slow">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5"/>
          </a:lnRef>
          <a:fillRef idx="2">
            <a:schemeClr val="accent5"/>
          </a:fillRef>
          <a:effectRef idx="1">
            <a:schemeClr val="accent5"/>
          </a:effectRef>
          <a:fontRef idx="minor">
            <a:schemeClr val="dk1"/>
          </a:fontRef>
        </p:style>
        <p:txBody>
          <a:bodyPr>
            <a:noAutofit/>
          </a:bodyPr>
          <a:lstStyle/>
          <a:p>
            <a:pPr rtl="1"/>
            <a:br>
              <a:rPr lang="ar-SA" u="sng" dirty="0"/>
            </a:br>
            <a:r>
              <a:rPr lang="ar-SA" u="sng" dirty="0"/>
              <a:t>النظرة الكلية في السلوك:</a:t>
            </a:r>
            <a:br>
              <a:rPr lang="ar-SA" u="sng" dirty="0"/>
            </a:br>
            <a:br>
              <a:rPr lang="en-US" dirty="0"/>
            </a:br>
            <a:r>
              <a:rPr lang="ar-SA" dirty="0"/>
              <a:t> </a:t>
            </a:r>
            <a:r>
              <a:rPr lang="ar-SA" sz="4800" dirty="0"/>
              <a:t>ويعني  كل ما يقوم به الفرد أو الكائن العضوي من نشاط في محيطه محفزا بدوافعه الفطرية والمكتسبة </a:t>
            </a:r>
            <a:r>
              <a:rPr lang="ar-IQ" sz="4800" dirty="0"/>
              <a:t>، </a:t>
            </a:r>
            <a:r>
              <a:rPr lang="ar-SA" sz="4800" dirty="0"/>
              <a:t>فالدوافع الموروثة والمكتسبة وال</a:t>
            </a:r>
            <a:r>
              <a:rPr lang="ar-IQ" sz="4800" dirty="0"/>
              <a:t>إ</a:t>
            </a:r>
            <a:r>
              <a:rPr lang="ar-SA" sz="4800" dirty="0"/>
              <a:t>نفعالات والرغبات الرئيسة والثانوية والحاجات والمحفزات تعد كلها من العوامل التي تحمل الفرد على القيام بنشاط معين لتحقيق هدف ما.</a:t>
            </a:r>
            <a:br>
              <a:rPr lang="en-US" dirty="0"/>
            </a:br>
            <a:endParaRPr lang="en-US" sz="5400" dirty="0"/>
          </a:p>
        </p:txBody>
      </p:sp>
    </p:spTree>
    <p:extLst>
      <p:ext uri="{BB962C8B-B14F-4D97-AF65-F5344CB8AC3E}">
        <p14:creationId xmlns:p14="http://schemas.microsoft.com/office/powerpoint/2010/main" val="3214236112"/>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b="1" u="sng" dirty="0"/>
              <a:t>جوانب السلوك</a:t>
            </a:r>
            <a:r>
              <a:rPr lang="ar-SA" b="1" dirty="0"/>
              <a:t> : </a:t>
            </a:r>
            <a:r>
              <a:rPr lang="ar-SA" dirty="0"/>
              <a:t>ميزعلم النفس الحديث بين نوعين من السلوك هما :</a:t>
            </a:r>
            <a:br>
              <a:rPr lang="ar-SA" dirty="0"/>
            </a:br>
            <a:r>
              <a:rPr lang="ar-SA" dirty="0"/>
              <a:t> </a:t>
            </a:r>
            <a:br>
              <a:rPr lang="en-US" dirty="0"/>
            </a:br>
            <a:r>
              <a:rPr lang="ar-SA" dirty="0"/>
              <a:t>1 ــ السلوك العقلي:</a:t>
            </a:r>
            <a:br>
              <a:rPr lang="ar-IQ" dirty="0"/>
            </a:br>
            <a:r>
              <a:rPr lang="ar-SA" dirty="0"/>
              <a:t> ويقصد ما يقوم به الفرد من فعاليات ذات صلة وثيقة بالحياة النفسية والعقلية له كتعلم القراءة والكتابة والنطق والمشي ...الخ </a:t>
            </a:r>
            <a:r>
              <a:rPr lang="ar-IQ" dirty="0"/>
              <a:t>.</a:t>
            </a:r>
            <a:br>
              <a:rPr lang="en-US" dirty="0"/>
            </a:br>
            <a:br>
              <a:rPr lang="en-US" dirty="0"/>
            </a:br>
            <a:endParaRPr lang="en-US" sz="5400" dirty="0"/>
          </a:p>
        </p:txBody>
      </p:sp>
    </p:spTree>
    <p:extLst>
      <p:ext uri="{BB962C8B-B14F-4D97-AF65-F5344CB8AC3E}">
        <p14:creationId xmlns:p14="http://schemas.microsoft.com/office/powerpoint/2010/main" val="3195160079"/>
      </p:ext>
    </p:extLst>
  </p:cSld>
  <p:clrMapOvr>
    <a:masterClrMapping/>
  </p:clrMapOvr>
  <mc:AlternateContent xmlns:mc="http://schemas.openxmlformats.org/markup-compatibility/2006" xmlns:p14="http://schemas.microsoft.com/office/powerpoint/2010/main">
    <mc:Choice Requires="p14">
      <p:transition spd="slow" p14:dur="2500">
        <p14:gallery dir="l"/>
      </p:transition>
    </mc:Choice>
    <mc:Fallback xmlns="">
      <p:transition spd="slow">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3"/>
          </a:lnRef>
          <a:fillRef idx="2">
            <a:schemeClr val="accent3"/>
          </a:fillRef>
          <a:effectRef idx="1">
            <a:schemeClr val="accent3"/>
          </a:effectRef>
          <a:fontRef idx="minor">
            <a:schemeClr val="dk1"/>
          </a:fontRef>
        </p:style>
        <p:txBody>
          <a:bodyPr>
            <a:noAutofit/>
          </a:bodyPr>
          <a:lstStyle/>
          <a:p>
            <a:pPr rtl="1"/>
            <a:r>
              <a:rPr lang="ar-SA" sz="5400" dirty="0"/>
              <a:t>2 ــ السلوك الأنعكاسي (الآلي) :</a:t>
            </a:r>
            <a:br>
              <a:rPr lang="ar-SA" sz="5400" dirty="0"/>
            </a:br>
            <a:br>
              <a:rPr lang="ar-SA" sz="5400" dirty="0"/>
            </a:br>
            <a:r>
              <a:rPr lang="ar-SA" sz="5400" dirty="0"/>
              <a:t>ويقصد به أستجابة الفرد بشكل رتيب وثابت  مثل أبساط العين أو أنقباضها تبعا لقلة الضوء أو شدته .</a:t>
            </a:r>
            <a:endParaRPr lang="en-US" sz="5400" dirty="0"/>
          </a:p>
        </p:txBody>
      </p:sp>
    </p:spTree>
    <p:extLst>
      <p:ext uri="{BB962C8B-B14F-4D97-AF65-F5344CB8AC3E}">
        <p14:creationId xmlns:p14="http://schemas.microsoft.com/office/powerpoint/2010/main" val="1868386814"/>
      </p:ext>
    </p:extLst>
  </p:cSld>
  <p:clrMapOvr>
    <a:masterClrMapping/>
  </p:clrMapOvr>
  <mc:AlternateContent xmlns:mc="http://schemas.openxmlformats.org/markup-compatibility/2006" xmlns:p14="http://schemas.microsoft.com/office/powerpoint/2010/main">
    <mc:Choice Requires="p14">
      <p:transition spd="slow" p14:dur="2500">
        <p14:doors dir="vert"/>
      </p:transition>
    </mc:Choice>
    <mc:Fallback xmlns="">
      <p:transition spd="slow">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b="1" dirty="0"/>
              <a:t>العوامل المؤثرة في السلوك (الوراثة والبيئة ) :</a:t>
            </a:r>
            <a:br>
              <a:rPr lang="ar-IQ" b="1" dirty="0"/>
            </a:br>
            <a:br>
              <a:rPr lang="en-US" dirty="0"/>
            </a:br>
            <a:r>
              <a:rPr lang="ar-SA" dirty="0"/>
              <a:t>أختلف علماء النفس في مدى تأثير العوامل الوراثية والبيئية على سلوك الفرد فبعضهم رجح سلوك الفرد إلى عوامل وراثية يكتسبها من آبائه تنتقل إليه بالوراثة عن طريق الجينات الموجودة في الحامض النووي الرايبوسومي  </a:t>
            </a:r>
            <a:br>
              <a:rPr lang="en-US" dirty="0"/>
            </a:br>
            <a:r>
              <a:rPr lang="en-US" dirty="0"/>
              <a:t>DNA</a:t>
            </a:r>
            <a:endParaRPr lang="en-US" sz="5400" dirty="0"/>
          </a:p>
        </p:txBody>
      </p:sp>
    </p:spTree>
    <p:extLst>
      <p:ext uri="{BB962C8B-B14F-4D97-AF65-F5344CB8AC3E}">
        <p14:creationId xmlns:p14="http://schemas.microsoft.com/office/powerpoint/2010/main" val="3274706505"/>
      </p:ext>
    </p:extLst>
  </p:cSld>
  <p:clrMapOvr>
    <a:masterClrMapping/>
  </p:clrMapOvr>
  <mc:AlternateContent xmlns:mc="http://schemas.openxmlformats.org/markup-compatibility/2006" xmlns:p14="http://schemas.microsoft.com/office/powerpoint/2010/main">
    <mc:Choice Requires="p14">
      <p:transition spd="slow" p14:dur="2500">
        <p:pull/>
      </p:transition>
    </mc:Choice>
    <mc:Fallback xmlns="">
      <p:transition spd="slow">
        <p:pull/>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28997</TotalTime>
  <Words>4122</Words>
  <Application>Microsoft Office PowerPoint</Application>
  <PresentationFormat>On-screen Show (4:3)</PresentationFormat>
  <Paragraphs>108</Paragraphs>
  <Slides>120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120</vt:i4>
      </vt:variant>
    </vt:vector>
  </HeadingPairs>
  <TitlesOfParts>
    <vt:vector size="124" baseType="lpstr">
      <vt:lpstr>Arial</vt:lpstr>
      <vt:lpstr>Calibri</vt:lpstr>
      <vt:lpstr>DroidArabicKufi-Regular</vt:lpstr>
      <vt:lpstr>Office Theme</vt:lpstr>
      <vt:lpstr>   وزارة التعليم العالي والبحث العلمي            جامعة صلاح الدين    كلية العلوم الإسلامية – قسم التربية                          عـلــم النـفـس العــــــام                      *************************************                                      د.  رقيب سعيد المزوري                                              الكورس الثاني                                            السنة الدراسية                                         2022   -   2023                        *************************************              </vt:lpstr>
      <vt:lpstr>     مقدمة في علم النفس العام:  إن الأنسان يعيش في بيئة من الناس والأشياء وهو يسعى فيها ويكد للظفر بطعامه ومأواه ولأرضاء حاجاته المادية والمعنوية وهو في سعيه هذا يلقى موانع وعقبات ومشاكل مادية واجتماعية مختلفة ويجد نفسه مضطرا الى التوفيق بين مطالبه وأمكانات البيئة</vt:lpstr>
      <vt:lpstr> وإلى تعديل سلوكه حتى يتلائم مع ما يعرض له من ظروف وأحداث ومواقف جديدة وذلك عن طريق التفكير والتقدير وأستخدام ذكائه أو تعلم طرق جديدة للسلوك يستعين بها على حل مايلقاه من مشكلات.</vt:lpstr>
      <vt:lpstr> كما يجد نفسه مضطرا لما تفرضه عليه البيئة وخاصة الإجتماعية من قيود وألتزامات بل إنه يرى نفسه في كثير من الأحيان مرغما على أن يصبر ويتحمل الألم أو يلجأ الى أساليب وحيل ملتوية من أجل إرضاء حاجاته ومطالبه ويكون في ذلك معرضا للرضا والسخط  والغضب...</vt:lpstr>
      <vt:lpstr>والخوف والحب والكره والأقدام والأحجام والنجاح والأخفاق وهو في تفاعله هذا يتأثر وينفعل بشتى الأنفعالات ويرغب ويفكر ويصمم وينفذ ويتعلم كما أنه يعبر عن أفكاره ومشاعره باللفظ مرة وبالحركة أخرى  ويحاول أنواعا مختلفة من السلوك ...</vt:lpstr>
      <vt:lpstr>كل هذه الأوجه المختلفة من النشاط العقلي والأنفعالي والجسمي والحركي التي تبدو في تعامل الأنسان مع بيئته وتفاعله معها والتي تعكس تأثيره فيها وتأثره بها ..</vt:lpstr>
      <vt:lpstr>هي موضوع دراسة علم النفس فهو يبحث في كل مايفعله الأنسان ويقوله ، أي كل ما يصدر عنه من سلوك حركي أو لفظي كالمشي والكلام  والكتابة والهرب. </vt:lpstr>
      <vt:lpstr> وكذلك كل مايصدر عن الأنسان من نشاط عقلي كالأدراك والتذكر والتخيل والتفكير والتعلم والأبتكار وكل ما يستشعره من تأثرات وجدانية وأنفعالية كالأحساس بالألم والشعور بالضيق أو الأرتياح وكل ما يميل إليه أو يريده أو يرغب فيه أو ينفر منه. </vt:lpstr>
      <vt:lpstr>تعريف علم النفس  لغةً و إصطلاحاً:  أولاً :  معنى علم النفس  لغةً:   تتكون كلمة علم النفس (Psychology) فى اللغة الإنجليزية من مقطعين لهما أصل يوناني وهما:</vt:lpstr>
      <vt:lpstr>المقطع الأول :   Psyche و تعنى "النفس" ثم اتسع معناها وأصبحت تشير إلى الحياة أو الروح أو النفس البشرية أو العقل.</vt:lpstr>
      <vt:lpstr>المقطع الثانى: logos فيعنى الحديث أو الكلام أو الأقوال ثم تطور يعنى البحث أو المقال ، وأخيرا أصبح يفيد معنى المعرفة أو العلم.</vt:lpstr>
      <vt:lpstr>ثانيا: إصطلاحا:  قد تعددت تعريفات علم النفس وإختلفت علماء النفس لإختلاف المرحلة التاريخية التى مر بها علم النفس عبر العصور. تعريفات علم النفس هى مما يلي: </vt:lpstr>
      <vt:lpstr>التعريف الأول:    "علم النفس هو دراسة النفس". وقال سقراط: أن النفس خالدة (لا يموت ولا يفنى). وقال أرسطو: أن النفس ينقسم إلى قسمين: النفس الحيواني والنفس الإنساني. </vt:lpstr>
      <vt:lpstr>التعريف الثانى:   "علم النفس هو دراسة العقل". وقال تشنر (Titchner): لا يمكن دراسة العقل ولكن يمكن دراسة وظائف العقل. </vt:lpstr>
      <vt:lpstr>التعريف الثالث:   "علم النفس هو دراسة  الشعور". والشعور معناه: القدرة على التمييز بين الأشياء. يعني الإحساس والإدراك. </vt:lpstr>
      <vt:lpstr>التعريف الرابع :   "علم النفس هو دراسة السلوك".  والسلوك هو مجموع أفعال الكائن Organism الداخلية والخارجية ، وينقسم إلى قسمين: السلوك الملاحظ (Overt) والسلوك غيرالملاحظ (Covert). </vt:lpstr>
      <vt:lpstr>السلوك الملاحظ:   يمكن إدراك هذا السلوك بالمشاهدة ، وأمثلة هذا النوع كثيرة وهي: الحركة ، الحديث ، المشي ، الضحك، المحاولات. </vt:lpstr>
      <vt:lpstr>السلوك غير الملاحظ:   لا يمكن إدراك هذا السلوك بالمشاهدة ، وأمثلة هذا النوع كثيرة وهي: الألم ، الجوع ، الخوف ، الحزن. </vt:lpstr>
      <vt:lpstr>التعريف الخامس:   علم النفس هو علم الذى يدرس السلوك (Behavior) والعمليات العقلية (Mental Process) . والعمليات العقلية مثل الإدراك ، والتعلم ، والتذكر ، والتفكير، وحل المشكلة.  </vt:lpstr>
      <vt:lpstr>ويتفق على هذا التعريف كل علماء النفس إلا قليلا. ومن الأقوال المأثورة عن عالم علم النفس الأمريكى الشهير ( وودورث ): قوله : "أن علم النفس بدأ بدراسة الروح ، لكن زهقت روحه ، ثم أصبح علم العقل ، لكن ذهب عقله ، ثم أصبح علم الشعور ، وأخشى أن يفقد شعوره" . وقد فقده فعلا بعد أن أصبح علم السلوك وبعده أصبح علم السلوك والعمليات العقلية.   </vt:lpstr>
      <vt:lpstr>2- أهداف علم النفس:  هناك أربعة أهداف الأساسية لعلم النفس وهي مما يلي:  </vt:lpstr>
      <vt:lpstr>الهدف الأول: الوصف Description:   وهو وصف السلوك والعمليات العقلية. وهو الهدف الأساسي لأى علم. يعني جمع الحقائق وإستخدام الوسائل والطرق الفنية للسلوك.</vt:lpstr>
      <vt:lpstr>الهدف الثانى: التفسير Explanation:   وهو تفسير السلوك والعمليات العقلية. يعنى تفسير الظواهر وجمع الوقائع وتكوين الحقائق والمبادى العامه لفهم السلوك والعمليات العقلية. </vt:lpstr>
      <vt:lpstr>الهدف الثالث: التنبؤ Prediction:   وهو تنبؤ السلوك والعمليات العقلية. ويؤدى التفسير إلى امكان التنبؤ الدقيق بالسلوك.   </vt:lpstr>
      <vt:lpstr>الهدف الرابع : الضبط أو التعديل   Control/Modification:   وهو ضبط السلوك والعمليات العقلية أو تعديل السلوك والعمليات العقلية.</vt:lpstr>
      <vt:lpstr>3- فروع علم النفس أو أقسام علم النفس  ينقسم علم النفس إلى فروع / أقسام مختلفة وهي مما يلي:   </vt:lpstr>
      <vt:lpstr>1- علم النفس الشواذ Abnormal Psychology هو فرع علم النفس يختص بدراسة السلوك غير السوي أو الشاذ. الشاذ معناه ما يحرف عن القاعدة أو النمط ، وتستعمل صفة للفرد أو السلوك.</vt:lpstr>
      <vt:lpstr>2- علم النفس الكلينكى  Clinical Psychology  هو فرع علم النفس يستعمل المعلومات النظرية فى تشخيص الإضطرابات السلوكية ومعالجتها. </vt:lpstr>
      <vt:lpstr>الإضطرابات السلوكية:   يطلق على أنواع الشذوذ التى تؤدى إلى عدم توافق الفرد و خاصة فى الجانب الإجتماعى. مثلا القلق، الإكتئاب، النسيان، فقدان الذاكرة. </vt:lpstr>
      <vt:lpstr>3- علم النفس النمو/ التطورDevelopmental Psychology   هو فرع علم النفس يدرس مراحل النمو الإنسانى من قبل الولادة (الجنين) حتى الشيخوخة.  </vt:lpstr>
      <vt:lpstr>النمو: هو تغير مطرد فى الكائن الحي، ومرحلة النمو هو فترة فى حياة الفرد تتميز بخصائص بدنية ونفسية، ومراحل النمو الجنين والرضاعة والطفولة والمراهقة والرشد.  </vt:lpstr>
      <vt:lpstr>4- علم النفس التربوى Educational Psychology  هو فرع علم النفس يتناول عملية التعليم والتربية من الناحية النفسية في الأطفال. " أو "  هو فرع علم النفس يتعلق بعملية التعلم والمشاكل المتعلقة بتدريس الطلاب. </vt:lpstr>
      <vt:lpstr>5 - علم النفس التجريبى Experimental Psychology  هو فرع علم النفس يهتم بدراسة الظواهر النفسية مستخدما المنهج التجريبى. " أو" هو فرع علم النفس يتعلق بإستخدام المناهج التجريبية لدراسة السلوك والعقل. </vt:lpstr>
      <vt:lpstr>6- علم النفس الإرشادى Counseling Psychology  هو فرع علم النفس يتعلق بإستخدام المبادئ النفسية للصحة النفسية للفرد والأسرة و المجتمع . </vt:lpstr>
      <vt:lpstr>7-علم النفس الصناعى Industrial Psychology  هو فرع علم النفس يطبق مبادئ علم النفس فى مجال الصناعة لحل المشكلات المتعلقة بالعمل. "أو"  هو فرع علم النفس يتعلق بدراسة مشكلات الناس فى مكان العمل أو الأعمال التجارية أو فى الصناعة. </vt:lpstr>
      <vt:lpstr>8- علم النفس الشرعى Forensic Psychology  هو فرع علم النفس الذى يتعلق بإستخدام المبادئ النفسية فى نظام العدالة  القانونية والجنائية. </vt:lpstr>
      <vt:lpstr>9- علم النفس الإجتماعى Social Psychology  هو فرع علم النفس الذى يختص بدراسة تأثير الجماعة على سلوك الأفراد، و كذلك دراسة سلوك الفرد فى الجماعة كما يدرس تأثير الحضارة على السلوك. </vt:lpstr>
      <vt:lpstr>الفصل الثانى: المدخل إلى تأريخ علم النفس  تاريخ علم النفس الحديث:      History of Modern Psychology </vt:lpstr>
      <vt:lpstr>ينقسم تاريخ علم النفس إلى عصرين:  الاولى: العصر ما قبل العلمية Pre-Scientific Period الثانية: العصر العلمية Scientific Period </vt:lpstr>
      <vt:lpstr>الاولى: العصر ما قبل العلمية:   هذا العصر قبل 1879 م، عندما تستخدم مشاكل النفسية فى مجال الفلسفة، وينقسم إلى ثلاثة عصور فرعية وهي: </vt:lpstr>
      <vt:lpstr>أ ــ العصر اليونانى (Greek Period)  تعتقد بعض الفلاسفة اليوناني أن النفس كمادة مثل التنفس أو النار أو الهواء، وكانوا يعتقدون بأن هذه المادة يضبط الجسم. ومساهمات بعضهم في علم النفس هي: </vt:lpstr>
      <vt:lpstr>1- بقراط: Hippocrates (430 ق.م):   كان بقراط يعتقد بأن الشخصية تتكون من الأمزجة الأربعة وهي مما يلي: 1- المزاج الدموي :  (Sanguine) (يفتش الفرح و يحب الإجتماع يعني أنيس). 2- المزاج الصفراوي: (Choleric) (الطموح والزعيم والرائد). </vt:lpstr>
      <vt:lpstr> 3- المزاج السوداوي: (Melancholic)  (يفكر حول ذاته)  4- المزاج البلغمي : (Phlegmatic)  (مستريح وهدوء)  يرى بقراط أن هناك الأخلاط والموائع في الجسم التي قد تؤثر على هذه الأمزجة الأربعة . </vt:lpstr>
      <vt:lpstr>2- سقراطSocrates  (469 ق.م)   يقال عن سقراط أنه يعد عبقريا في الفلسفة ، فقد اهتم بالفرد وبتعليم الشعب ، كان يخاطب من يقابله ويناقشه وتتلخص آراؤه فى النفس فى جملة التى "أعرف نفسك بنفسك"،  معناها معرفة الإنسان بمعرفة نفسه يعني يعرف الإنسان نفسه ، إذا يعرف شخصيته. </vt:lpstr>
      <vt:lpstr>  3- افلاطون (Plato) (347-427 ق.م)   كان أفلاطون تلميذا لسقراط ، افترض النظرية الثنائية أي ثنائية النفس والجسم. فى رأيه النفس والجسم شيئان مختلفان ، ويقول: يحي الإنسان مادام النفس فى الجسم ، وإذا يخرج النفس من الجسم يموت الإنسان .  </vt:lpstr>
      <vt:lpstr>وقسم النفس إلى ثلاثة أقسام: النفس العاقلة والنفس الغاضبة والنفس الشهوانية.  ويقول هناك الصراع بين الأنفس الثلاثة وبسبها يختلف الإنسان . ويعد أفلاطون أول من اهتم بالفروق الفردية وفحصها .</vt:lpstr>
      <vt:lpstr>4- أرسطو Aristotle(322-384ق.م)   رفض أرسطو نظرية أفلاطون يعني نظرية الثنائية، ويرى أرسطو أن كل شيئ طبيعى له حياة ، له نفس هو مصدر حياته، ويرى أرسطو أن النفس وظيفة الجسم</vt:lpstr>
      <vt:lpstr> فهو يقول: كما الرؤية/ الابصار وظيفة العين والسمع وظيفة الأذن ، ولا يمكن أن يوجد واحد  بدون الآخر ، ومفهومه بأن النفس وظيفة الجسم تشكل خطوة هامة فى اتجاه علم النفس كعلم. </vt:lpstr>
      <vt:lpstr>ب ــ  العصور الوسطى : Middle Ages  1- أفلوطين: (Plotinus) (305-370):   كان فيلسوفا، له تأثير خاص لأفكار أفلاطون وأرسطو، وسعى لفهم العقائد الدينية  بإستعمال التفكير.</vt:lpstr>
      <vt:lpstr>2- أوغسطين (St. Augustine) (354-430):  كان فيلسوفا مسيحيا ، ويعتقد بأن الإنسان هو التفاعل بين العقل والجسم ، يرى  أن الفرد يمكن له أن يفهم مشاعره الداخلية ، وكان مؤسسا لأسلوب الإستبطان (التأمل الباطنى) . </vt:lpstr>
      <vt:lpstr>ج ــ العصر الإسلامى: Islamic Period  أفكار علماء النفس الحديث حول الصحة العقلية ، تعتمد على أفكار وآراء علماء الفلاسفة والمفكرين المسلمين ، وفسرت علماء الفلاسفة والمفكرين المسلمين مبادئ الحياة في ضوء الإسلام ،  </vt:lpstr>
      <vt:lpstr>يبين الإسلام أسباب للمشاكل النفسية والسلوكية ويشرح علاجها وحلها في ضوء القرآن والسنة . مساهمات علماء الفلاسفة والمفكرين المسلمين هي مما يلي:</vt:lpstr>
      <vt:lpstr>الفارابى:(872-951 م)  كان فيلسوفا إسلاميا ، ويرى أن الإنسان مكون بالجسم والعقل والتى تتعلق بالله ، والله هو الحي القيوم و فوق أفكار الإنسان ، كان تأثر بأفكار أفلاطون وارسطو. </vt:lpstr>
      <vt:lpstr>وقد قسم الفارابى قوى النفس إلى قسمين : أحدهما موكل بالعمل و الآخر موكل بالأدراك ، و قوى العمل ثلاثة أقسام: النباتية و الحيوانية و الإنسانية، و قوى الإدراك قسمان : حيوانى وظيفته الإحساس و إنسانى هدفه تحصيل المعرفة العقلية. </vt:lpstr>
      <vt:lpstr>ابن سينا: (980-1027 م)   كان ابن سينا طبيباً جسمياً ونفسياً وفيلسوفاً فى آن واحد ، كما تأثر بأفلاطون وأرسطو من ناحية ، وتأثر بالأديان والتفكير الدينى من ناحية أخرى . وقد إهتم بدراسة النفس إهتماماَ كبيراً ، ورأى ابن سينا أن الحواس نوعان: ظاهرة و باطنة . </vt:lpstr>
      <vt:lpstr>فأما الظاهرة فهي السمع والبصر واللمس والتذوق والشم .  وأما الباطنة فهي قوة فى الباطن تدرك من الأمورالمحسوسة مالا يدركه الحس ، مثلا العداوة والخوف . </vt:lpstr>
      <vt:lpstr> الإمام الغزالي: (1058-1111م)  يقول الغزالي: الذين يحبون الله ويطيعون الطريق المستقيم لا يصلون الإضطرابات النفسية ، ويرى الغزالي أن هذا العالم هو مكان العمل ، لا يسمح لأحد أن يبقى فارغاً أوكسولاً في هذا العالم ، وكان يركز على تعليم الأطفال ، وكان يعتقد بأن الأمراض النفسية بسبب المشاكل العاطفية السلبية. </vt:lpstr>
      <vt:lpstr>العلامة ابن خلدون: (1332-1406م)  يعد ابن خلدون مؤسسا لعلم الإجتماع، وقد بيّن ابن خلدون رأيه في حركة التاريخ ، وفي الجماعات وسيكولوجيتها ، وعلم نفس قوم والشخصية القومية ، واقترح نظريات علم الناس الإجتماعي ، كما له إسهامات في علم النفس التربوي ، ويرى ابن خلدون أن للدين تأثير على العقل والجسم .</vt:lpstr>
      <vt:lpstr>شاه ولي الله محدث الدهلوي: (1702-1763م)  هو درس العقل البشري والسلوك، واكتشف أسباب الأمراض النفسية وعلاجها، ويرى بأن هناك الصراع بين القوى الإيجابية والسلبية في الجسم، ويقول: إذا يوجد التوازن بين القوى الإيجابية والسلبية ، تتطور الشخصية السليمة، ويرى الدهلوي إذا توجد الأفكار غيرالعقلانية بالكثرة ، قد تؤثر على الصحة العقلية .  </vt:lpstr>
      <vt:lpstr>الثانية: العصر العلمية: Scientific Period  ينقسم هذا العصر إلى قسمين وهي مما يلي:      </vt:lpstr>
      <vt:lpstr>1- عصر النهضة: Renaissance Period إسهامات شخصيات مهمة في هذا العصر هي مما يلي:  1- فرانسيس بيكون (1564-1642):  كان مؤسسا لعلم الحديث، انفصل العلم من الدين والفلسفة، واقترح النظريات العديدة على العادات والتعليم والشخصية، وركز على أهمية الملاحظة (المشاهدة) دون التفكير (التأمل).</vt:lpstr>
      <vt:lpstr>2- ديكارت (1596-1650):  كان يرى الإنسان على الآلية المعقدة ، والتي يمكن تفعيلها من الضوء والصوت والمحيزات الأخرى، فتحت دراسته على الإنسان مجالا جديدا في أفق علم النفس . </vt:lpstr>
      <vt:lpstr>3- جون لوكي (1632-1706):  في رأيه ولد الإنسان خالي العقل في هذا العالم، ومثّل هذه الكيفية بالألواح الفارغة،  وتكتب تجارب الحياة عليها . </vt:lpstr>
      <vt:lpstr>2- العصر الحديث :   مدارس علم النفس الحديث هي مما يلي: أولاً: المدرسة البنائية: مؤسس هذه المدرسة هو فيلهلم فونت (1832-1920).  </vt:lpstr>
      <vt:lpstr>تهدف البنائية إلى وصف البناء أو التركيب النفسى ، وترى البنائية أن المنهج المناسب لهذه المدرسة هو الإستبطان ، التأمل الباطنى أى ملاحظة الفرد المدققة لأدراكاته و مشاعره و خبراته و إنفعالاته ملاحظة متعمدة صريحة . </vt:lpstr>
      <vt:lpstr>ثانياً: المدرسة الوظيفية: مؤسس هذه المدرسة هو وليم جيمس (1842-1910) ، تهدف الوظيفية إلى وظائف العمليات العقلية للإنسان ، وهي الإدراك، الذكاء. </vt:lpstr>
      <vt:lpstr>ثالثاً: المدرسة السلوكية: مؤسس هذه المدرسة هو جون بروداس واطسون(1878-1958). تهدف السلوكية إلى دراسة السلوك الملاحظ (السلوك الظاهر). </vt:lpstr>
      <vt:lpstr>رابعاً: مدرسة الجشطلت: مؤسس هذه المدرسة هو ماكس فيرتهالمر(1880-1943)، والجشطلت كلمة المانية تعنى الصيغة الكلية أو الشكل النمط . </vt:lpstr>
      <vt:lpstr>تهدف الجشطلت إلى دراسة الإنسان كاملا دون الأجزاء ، وأن الكل أكبر من مجموع أجزائه ، ويركز على التراكيب الكلية . </vt:lpstr>
      <vt:lpstr>خامساً: مدرسة التحليل النفسى: مؤسس هذه المدرسة هو سيجموند فرويد(1856-1939). تهدف التحليل النفسى إلى طريقة فنية للعلاج النفسى . هناك الإضطرابات النفسية بسبب الصراع بين الهو والأنا والأنا الأعلى. </vt:lpstr>
      <vt:lpstr>يرى فرويد أن هناك منظمات ثلاثة للشخصية الإنسانية وهي مما يلي: الهو: منبع الغرائز والرغبات غير المشروعة وغير الأخلاقية. الأنا: يوفق بين المطالب الهو والبيئة الخارجية مع اعتبارالأوامرالأنا الأعلى. الأنا الأعلى: ممثل لمبادئ المجتمع الأخلاقية ومعاييرها وهو الضمير. </vt:lpstr>
      <vt:lpstr>مدارس علم النفس المعاصرة : </vt:lpstr>
      <vt:lpstr>1ـ المدرسة السلوكية :أسسها واطسن وهو امريكي الجنسية وهي مدرسة تنظر الى الأنسان أنه أشبه بالآلة الميكانيكية المعقدة وترى أن البيئة هي المسؤول الوحيد عن تشكيل سلوك الفرد إذ ان الفرد يكتسب كل سلوكه من البيئة التي ينشأ فيها وتهمل دور الوراثة واستعدادات الفرد الموروثة ومالها من دور كبير في سلوكه فليست هناك غرائز أو ذكاء ...</vt:lpstr>
      <vt:lpstr>والذي فسرته    هذه المدرسة أن السلوك هو  مجموعة معقدة من عادات يكتسبها الفرد أثناء حياته.  وفي هذا يقول واطسن أعطوني عشرة أطفال أصحاء أسوياء التكوين وسأجعل واحد طبيب والثاني محامي والثالث لص والرابع شرطي و.... الخ. </vt:lpstr>
      <vt:lpstr>2ـ السلوكية الغرضية : ومن هذه المدارس مدرسة عالم النفس الأسكتلندي مكدوجل   وترى أن الأغراض والغايات تقوم بدور هام في تحديد سلوك الكائن الحي وتوجيهه فكل سلوك يصدر عن الكائن الحي يهدف الى غاية ويتجه الى تحقيق غرض حتى وإن لم يكن شاعرا بهذا الغرض. </vt:lpstr>
      <vt:lpstr>3ـ مدرسة التحليل النفسي : ومؤسس هذه المدرسة الطبيب النمساوي فرويد ومما تنفرد به هذه المدرسة توكيدها أثر العوامل والدوافع اللاشعورية في سلوك الأنسان وإهتمامها بدراسة الشخصية السوية والشاذة إهتماما بالغا وتوكيدها الأثر الخطير لمرحلة الطفولة المبكرة وخصوصا علاقة الطفل بوالديه وأشارتها الى مفهوم الغريزة الجنسية ودراسة تطورها من الناحية النفسية وصلة ذلك بشخصية الفرد .</vt:lpstr>
      <vt:lpstr>4ـ مدرسة الجشطلت : ظهرت هذه المدرسة في المانيا بزعامة كوهلر  وكلمة الجشطلت تعني الكل المتكامل الأجزاء وترى هذه المدرسة أن الظواهر النفسية وحدات كلية منظمة وليست مجموعة من عناصر وأجزاء متراصة. </vt:lpstr>
      <vt:lpstr>ومن خلال هذا الأستعراض الموجز لهذه المدارس نجد أن هناك عوامل كثيرة تشترك فيها هذه المدارس من ذلك أنها تدرس سلوك الأنسان كما أنها تستخدم المنهج التجريبي في البحث </vt:lpstr>
      <vt:lpstr>دور علماء العرب والمسلمين:   قدم علماء العرب والمسلمين الكثير في مجالات علم النفس المختلفة وقد ألفوا في ذلك كتبا ما زال لها الصدارة حتى اليوم ومن الواجب علينا كمتعلمين أن نتعرف على هؤلاء الأعلام الذين يتملاهم التأريخ بإعجاب .... </vt:lpstr>
      <vt:lpstr>ومنهم أبن سينا ،أبو علي حسين بن عبدالله الذي ولد في بخارى سنة 979 للميلاد وتوفي سنة 1037 للميلاد، درس الفلسفة والطب وألف كتابه المشهور ( القانون ) في الطب وعمره ست عشرة سنة ! وكان مثلا للعالم المتدرب والآخذ من العلوم بأطراف شتى ويحسن اللغتين العربية والفارسية والكتابة بهما.  </vt:lpstr>
      <vt:lpstr>وقد ألف أيضا في الفلك والرياضيات والطبيعيات والحكمة والموسيقى وسواها من جوانب المعرفة وأصبحت كتبه مراجع أساسية في المدارس الفلسفية والطبية  والنفسية ، فقد ألف أبن سينا رسالة في النفس إذ يقول :(إن النفس هي جوهر قائم بذاته مستقل عن البدن مغاير له). </vt:lpstr>
      <vt:lpstr>أما الغزالي (محمد بن محمد بن أحمد الطوسي، أبو حامد) الفيلسوف المتكلم والمتصوف الفقيه أحد أعظم أعلام الفكر في التأريخ الإسلامي وأشدهم تأثيرا حتى يومنا هذا في ميادين علوم االدنيا والدين </vt:lpstr>
      <vt:lpstr>ولد بطوس إحدى مدن خراسان سنة (1059) للميلاد عين أستاذا في المدرسة النظامية ببغداد سنة (1091) وعمره قد بلغ الرابعة والثلاثين ونال هناك شهرة عظيمة وتلقاه الناس بالقبول والإحترام ..</vt:lpstr>
      <vt:lpstr>فقد تناول في كتابه إحياء علوم الدين السلوك وضروبه المختلفة وتحدث عن كل ضرب وبحث عن دوافعه ثم وضح كيف نسمو بالسلوك في ضوء نور اليقين والمعرفة بالله والسلوك عنده حيوي يستهدف تحقيق غرض معين </vt:lpstr>
      <vt:lpstr>وميز بين ثلاثة أنواع منه وهي : الطبيعي ، والضروري، والأرادي كما تناول الدوافع الفطرية والمكتسبة وأهميتها والعادات وتكوينها وأنواعها وآثارها والانفعالات والعواطف والإدراك الحسي وغيرها.</vt:lpstr>
      <vt:lpstr> الفارابي:           هو محمد بن طرخان بن أوزلغ أبو نصر الفارابي، وهو تركي مستعرب من أكبر فلاسفة المسلمين، ولد الفارابي في منطقة على نهر جيحون (فاراب ) كازاخستان في عام 260 للهجرة، وانتقل إلى مدينة بغداد وقد ألّف أكثر كتبه فيها، ومن بعد بغداد ذهب إلى مصر ومن ثم إلى الشّام وتوفي في دمشق في عام 339 للهجرة،  </vt:lpstr>
      <vt:lpstr> عُرف عن الفارابي أنّه كان يُجيد معظم اللغات الشّرقيّة الّتي كانت متداوَلة في عصره بالإضافة إلى اللغة اليونانيّة، وقد كان الفارابي زاهداً في حياته، فلم يتزوّج ولم يكن لديه المال على الرّغم من أنّه كان مقرّباً من سيف الدولة الحمداني، إلّا أنه لم يأخذ منه في اليوم الواحد سوى أربعة دراهم فضيّة.  </vt:lpstr>
      <vt:lpstr> وهو فيلسوف ورجل دين وهو عالم نفس عندما يتكلم عن قدرات الشخص التي توصل اليها الانسان الى المعرفة وعندما يتكلم عن نواح من السلوك اهتم بها علم النفس في العصر الحديث فقد قسم قوى النفس الى قسمين احدهما موكل بالعمل والاخر موكل بالادراك .. </vt:lpstr>
      <vt:lpstr>وقسم قوى العمل ثلاثة اقسام:   النباتية والحيوانية والانسانية وقوى الادراك قسمان حيواني وظيفته الاحساس والانساني هدفه تحصيل المعرفة العقلية. </vt:lpstr>
      <vt:lpstr>  ابن رشد:  ابن رشد هو أبو الوليد محمد بن أحمد بن محمد بن أحمد بن أحمد بن رشد (الحفيد)، ولد في قرطبة سنة 1126م، وهو أحد كبار الفلاسفة في الحضارة العربية الإسلامية، وهو شخصية علمية مسلمة متعددة التخصصات؛ فهو فيلسوف، وفقيه، وطبيب، وفلكي، وقاضي، وفيزيائي عربي مسلم أندلسي.   </vt:lpstr>
      <vt:lpstr> رأى ابن رشد ان البحث في النفس قسم من العلم الطبيعي وذلك لان النفس لاتفعل و لاتنفعل الا بالجسد و للنفس احوال تدرس فيما وراء الطبيعة الاحوال غير المادية وقوى النفس خمسة اقسام وهي النباتية والحساسة والمتخيلة والنزوعية والناطقة وتنقسم الناطقة الى العقل النظري والعقل العملي. </vt:lpstr>
      <vt:lpstr>ابن خلدون:   عبد الرحمن بن محمد بن محمد بن عبد الرحمن بن خلدون ، وهو المكنّى بأبي زيد، حيثُ ذكر ابن خلدون نسبه بهذا الشكل وقال، كما يتّصل نسبهُ إلى الصحابي وائل بن حجر، الذي قدِم إلى النبي– صلّ الله عليه وسلم- فبسط له رداءه، وأجلسهُ ودعا لهُ.</vt:lpstr>
      <vt:lpstr>يعد عالم مؤسس علم الاجتماع يعتقد ان الامور الجارية في عالمنا المادي والاجتماعي والنفسي تخضع لقوانين معينة تجري على نظام مخصوص. وقد بين ابن خلدون رأيه في حركة التاريخ وفي الجماعات وسيكولوجيتها.. </vt:lpstr>
      <vt:lpstr>وعلم نفس الشعوب والشخصية القومية وهي موضوعات لم يتناولها علم النفس الاجتماعي والمقارن الا مؤخرا وله اسهامات في علم النفس الاجتماعي وعلم النفس التربوي.</vt:lpstr>
      <vt:lpstr> السلوك  ان السلوك هو مجموع افعال الكائن العضوي الداخلية والخارجية والتفاعل بين الكائن العضوي وبيئته الفيزيقية والاجتماعية والسلوك كذلك مختلف انواع الانشطة التي يقوم بها الانسان والحيوان والسلوك جزء من الكل الذي يشمل العمليات الحيوية وتتضمن هذه العمليات (النمو، الهضم، الاخراج، الدورة الدموية). </vt:lpstr>
      <vt:lpstr> النظرة الكلية في السلوك:   ويعني  كل ما يقوم به الفرد أو الكائن العضوي من نشاط في محيطه محفزا بدوافعه الفطرية والمكتسبة ، فالدوافع الموروثة والمكتسبة والإنفعالات والرغبات الرئيسة والثانوية والحاجات والمحفزات تعد كلها من العوامل التي تحمل الفرد على القيام بنشاط معين لتحقيق هدف ما. </vt:lpstr>
      <vt:lpstr>جوانب السلوك : ميزعلم النفس الحديث بين نوعين من السلوك هما :   1 ــ السلوك العقلي:  ويقصد ما يقوم به الفرد من فعاليات ذات صلة وثيقة بالحياة النفسية والعقلية له كتعلم القراءة والكتابة والنطق والمشي ...الخ .  </vt:lpstr>
      <vt:lpstr>2 ــ السلوك الأنعكاسي (الآلي) :  ويقصد به أستجابة الفرد بشكل رتيب وثابت  مثل أبساط العين أو أنقباضها تبعا لقلة الضوء أو شدته .</vt:lpstr>
      <vt:lpstr>العوامل المؤثرة في السلوك (الوراثة والبيئة ) :  أختلف علماء النفس في مدى تأثير العوامل الوراثية والبيئية على سلوك الفرد فبعضهم رجح سلوك الفرد إلى عوامل وراثية يكتسبها من آبائه تنتقل إليه بالوراثة عن طريق الجينات الموجودة في الحامض النووي الرايبوسومي   DNA</vt:lpstr>
      <vt:lpstr>مثل الذكاء ولون البشرة ولون العينين ولون الشعر وغيرها وكذلك يكتسب عاداته وتقاليده من البيئة التي ينشأ فيها فهو يتأثر بالعوامل الوراثية والبيئية بنفس الدرجة . فالبيئة تعمل على تقوية أو إضعاف العوامل الوراثية التي يرثها الفرد من والديه ..</vt:lpstr>
      <vt:lpstr>فمثلا لو كان هناك فرد ذكي جدا ينشأ في بيئة متخلفة فأكيد سوف يضعف ذكاؤه بسبب تلك البيئة، من ذلك نستطيع القول أن كلا العاملين يشتركان في تكوين وتشكيل سلوك الفرد بشكل متساوي تقريبا ..</vt:lpstr>
      <vt:lpstr>ثالثا: الدوافع  : هةتا ئيره داخله بؤ امتحاني نهائي إن هذا الموضوع من أكثر موضوعات علم النفس أهمية وأثارة فصاحب العمل يهمه أن يعرف مالذي يدفع العمال إلى الإضراب بالرغم من كفاية الأجور وإعتدال ساعات العمل وكذلك المدرس يحتاج إلى معرفة دوافع تلاميذه ليتسنى له أن يستغلها في تحفيزهم على التعلم ..</vt:lpstr>
      <vt:lpstr>وكذلك لو تسائلنا عن سبب مجازفة خص معين بحياته لينقذ آخر؟ ولماذا يقضي العالم ساعات طويلة مبتعدا عن لذات الحياة ؟ وسبب تكريس شخص جهوده لجمع المال ولآخر لخدمة الفقراء والمحتاجين. </vt:lpstr>
      <vt:lpstr>وظائف الدافع  هناك ثلاث وظائف أساسية للدافع هي:  1ـ تحريك وتنشيط السلوك بعد ان يكون في مرحلة من الاستقرار او الاتزان النسبي فالدوافع تحرك السلوك او تكون هي نفسها دلالات تنشط العضوية لارضاء بعض الحاجات الاساسية. </vt:lpstr>
      <vt:lpstr>2ـ توجيه السلوك نحو وجهة معينة دون اخرى فالدافع بهذا المعنى انتقائية أي انها تساعد الفرد على انتقاء الوسائل لتحقيق الحاجات عن طريق وضعه على  اتصال مع بعض المثيرات المهمة </vt:lpstr>
      <vt:lpstr>3ـ المحافظة على استدامة تنشيط السلوك مادام بقي الانسان مدفوعا او مادام بقيت الحاجة قائمة فالدوافع كما انها تحرك السلوك تعمل على المحافظة عليه نشطا حتى يتم اشباع الحاجة.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Ram Computer</cp:lastModifiedBy>
  <cp:revision>248</cp:revision>
  <dcterms:created xsi:type="dcterms:W3CDTF">2020-10-27T07:14:58Z</dcterms:created>
  <dcterms:modified xsi:type="dcterms:W3CDTF">2023-04-09T13:52:20Z</dcterms:modified>
</cp:coreProperties>
</file>