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1"/>
  </p:notesMasterIdLst>
  <p:sldIdLst>
    <p:sldId id="259" r:id="rId2"/>
    <p:sldId id="258" r:id="rId3"/>
    <p:sldId id="260" r:id="rId4"/>
    <p:sldId id="261" r:id="rId5"/>
    <p:sldId id="262" r:id="rId6"/>
    <p:sldId id="263" r:id="rId7"/>
    <p:sldId id="264" r:id="rId8"/>
    <p:sldId id="265" r:id="rId9"/>
    <p:sldId id="409" r:id="rId10"/>
    <p:sldId id="266" r:id="rId11"/>
    <p:sldId id="407" r:id="rId12"/>
    <p:sldId id="408"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377" r:id="rId45"/>
    <p:sldId id="376" r:id="rId46"/>
    <p:sldId id="375" r:id="rId47"/>
    <p:sldId id="374" r:id="rId48"/>
    <p:sldId id="373" r:id="rId49"/>
    <p:sldId id="372" r:id="rId50"/>
    <p:sldId id="371" r:id="rId51"/>
    <p:sldId id="370" r:id="rId52"/>
    <p:sldId id="369" r:id="rId53"/>
    <p:sldId id="368" r:id="rId54"/>
    <p:sldId id="367" r:id="rId55"/>
    <p:sldId id="366" r:id="rId56"/>
    <p:sldId id="365" r:id="rId57"/>
    <p:sldId id="364" r:id="rId58"/>
    <p:sldId id="363" r:id="rId59"/>
    <p:sldId id="362" r:id="rId60"/>
    <p:sldId id="359" r:id="rId61"/>
    <p:sldId id="360" r:id="rId62"/>
    <p:sldId id="358" r:id="rId63"/>
    <p:sldId id="357" r:id="rId64"/>
    <p:sldId id="356" r:id="rId65"/>
    <p:sldId id="355" r:id="rId66"/>
    <p:sldId id="354" r:id="rId67"/>
    <p:sldId id="352" r:id="rId68"/>
    <p:sldId id="351" r:id="rId69"/>
    <p:sldId id="350" r:id="rId70"/>
    <p:sldId id="349" r:id="rId71"/>
    <p:sldId id="348" r:id="rId72"/>
    <p:sldId id="446" r:id="rId73"/>
    <p:sldId id="347" r:id="rId74"/>
    <p:sldId id="395" r:id="rId75"/>
    <p:sldId id="394" r:id="rId76"/>
    <p:sldId id="393" r:id="rId77"/>
    <p:sldId id="392" r:id="rId78"/>
    <p:sldId id="391" r:id="rId79"/>
    <p:sldId id="390" r:id="rId80"/>
    <p:sldId id="389" r:id="rId81"/>
    <p:sldId id="388" r:id="rId82"/>
    <p:sldId id="387" r:id="rId83"/>
    <p:sldId id="386" r:id="rId84"/>
    <p:sldId id="385" r:id="rId85"/>
    <p:sldId id="384" r:id="rId86"/>
    <p:sldId id="383" r:id="rId87"/>
    <p:sldId id="382" r:id="rId88"/>
    <p:sldId id="381" r:id="rId89"/>
    <p:sldId id="380" r:id="rId90"/>
    <p:sldId id="379" r:id="rId91"/>
    <p:sldId id="396" r:id="rId92"/>
    <p:sldId id="378" r:id="rId93"/>
    <p:sldId id="346" r:id="rId94"/>
    <p:sldId id="406" r:id="rId95"/>
    <p:sldId id="405" r:id="rId96"/>
    <p:sldId id="404" r:id="rId97"/>
    <p:sldId id="402" r:id="rId98"/>
    <p:sldId id="403" r:id="rId99"/>
    <p:sldId id="401" r:id="rId100"/>
    <p:sldId id="400" r:id="rId101"/>
    <p:sldId id="399" r:id="rId102"/>
    <p:sldId id="398" r:id="rId103"/>
    <p:sldId id="410" r:id="rId104"/>
    <p:sldId id="411" r:id="rId105"/>
    <p:sldId id="412" r:id="rId106"/>
    <p:sldId id="413" r:id="rId107"/>
    <p:sldId id="414" r:id="rId108"/>
    <p:sldId id="415" r:id="rId109"/>
    <p:sldId id="416" r:id="rId110"/>
    <p:sldId id="417" r:id="rId111"/>
    <p:sldId id="418" r:id="rId112"/>
    <p:sldId id="419" r:id="rId113"/>
    <p:sldId id="420" r:id="rId114"/>
    <p:sldId id="421" r:id="rId115"/>
    <p:sldId id="422" r:id="rId116"/>
    <p:sldId id="423" r:id="rId117"/>
    <p:sldId id="424" r:id="rId118"/>
    <p:sldId id="425" r:id="rId119"/>
    <p:sldId id="426" r:id="rId120"/>
    <p:sldId id="427" r:id="rId121"/>
    <p:sldId id="428" r:id="rId122"/>
    <p:sldId id="429" r:id="rId123"/>
    <p:sldId id="430" r:id="rId124"/>
    <p:sldId id="431" r:id="rId125"/>
    <p:sldId id="432" r:id="rId126"/>
    <p:sldId id="433" r:id="rId127"/>
    <p:sldId id="434" r:id="rId128"/>
    <p:sldId id="435" r:id="rId129"/>
    <p:sldId id="436" r:id="rId130"/>
    <p:sldId id="437" r:id="rId131"/>
    <p:sldId id="438" r:id="rId132"/>
    <p:sldId id="439" r:id="rId133"/>
    <p:sldId id="440" r:id="rId134"/>
    <p:sldId id="441" r:id="rId135"/>
    <p:sldId id="442" r:id="rId136"/>
    <p:sldId id="443" r:id="rId137"/>
    <p:sldId id="444" r:id="rId138"/>
    <p:sldId id="445" r:id="rId139"/>
    <p:sldId id="345" r:id="rId1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897" autoAdjust="0"/>
    <p:restoredTop sz="91459" autoAdjust="0"/>
  </p:normalViewPr>
  <p:slideViewPr>
    <p:cSldViewPr>
      <p:cViewPr varScale="1">
        <p:scale>
          <a:sx n="72" d="100"/>
          <a:sy n="72" d="100"/>
        </p:scale>
        <p:origin x="98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5004BA-DF3A-48E1-877B-12E4CC18EC5C}" type="datetimeFigureOut">
              <a:rPr lang="en-US" smtClean="0"/>
              <a:t>12/1/2022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18AB10-261B-4DEA-9DA6-BECA7A366666}" type="slidenum">
              <a:rPr lang="en-US" smtClean="0"/>
              <a:t>‹#›</a:t>
            </a:fld>
            <a:endParaRPr lang="en-US"/>
          </a:p>
        </p:txBody>
      </p:sp>
    </p:spTree>
    <p:extLst>
      <p:ext uri="{BB962C8B-B14F-4D97-AF65-F5344CB8AC3E}">
        <p14:creationId xmlns:p14="http://schemas.microsoft.com/office/powerpoint/2010/main" val="185728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عنصر نائب لصورة الشريحة 1"/>
          <p:cNvSpPr>
            <a:spLocks noGrp="1" noRot="1" noChangeAspect="1" noTextEdit="1"/>
          </p:cNvSpPr>
          <p:nvPr>
            <p:ph type="sldImg"/>
          </p:nvPr>
        </p:nvSpPr>
        <p:spPr>
          <a:ln/>
        </p:spPr>
      </p:sp>
      <p:sp>
        <p:nvSpPr>
          <p:cNvPr id="102403" name="عنصر نائب للملاحظات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102404" name="عنصر نائب لرقم الشريحة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34632E2-0A9B-400C-9993-531E7E557C4F}" type="slidenum">
              <a:rPr lang="en-US" smtClean="0">
                <a:latin typeface="Arial" pitchFamily="34" charset="0"/>
              </a:rPr>
              <a:pPr eaLnBrk="1" hangingPunct="1"/>
              <a:t>139</a:t>
            </a:fld>
            <a:endParaRPr lang="en-US">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0A22895-8C51-4CC4-8D9A-3B679CE2636D}"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EEFEEB-C8F2-4E8E-AA8E-8C17BE091AA1}" type="slidenum">
              <a:rPr lang="en-US" smtClean="0"/>
              <a:t>‹#›</a:t>
            </a:fld>
            <a:endParaRPr lang="en-US"/>
          </a:p>
        </p:txBody>
      </p:sp>
    </p:spTree>
    <p:extLst>
      <p:ext uri="{BB962C8B-B14F-4D97-AF65-F5344CB8AC3E}">
        <p14:creationId xmlns:p14="http://schemas.microsoft.com/office/powerpoint/2010/main" val="4043825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A22895-8C51-4CC4-8D9A-3B679CE2636D}"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EEFEEB-C8F2-4E8E-AA8E-8C17BE091AA1}" type="slidenum">
              <a:rPr lang="en-US" smtClean="0"/>
              <a:t>‹#›</a:t>
            </a:fld>
            <a:endParaRPr lang="en-US"/>
          </a:p>
        </p:txBody>
      </p:sp>
    </p:spTree>
    <p:extLst>
      <p:ext uri="{BB962C8B-B14F-4D97-AF65-F5344CB8AC3E}">
        <p14:creationId xmlns:p14="http://schemas.microsoft.com/office/powerpoint/2010/main" val="1912339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A22895-8C51-4CC4-8D9A-3B679CE2636D}"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EEFEEB-C8F2-4E8E-AA8E-8C17BE091AA1}" type="slidenum">
              <a:rPr lang="en-US" smtClean="0"/>
              <a:t>‹#›</a:t>
            </a:fld>
            <a:endParaRPr lang="en-US"/>
          </a:p>
        </p:txBody>
      </p:sp>
    </p:spTree>
    <p:extLst>
      <p:ext uri="{BB962C8B-B14F-4D97-AF65-F5344CB8AC3E}">
        <p14:creationId xmlns:p14="http://schemas.microsoft.com/office/powerpoint/2010/main" val="3903350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A22895-8C51-4CC4-8D9A-3B679CE2636D}"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EEFEEB-C8F2-4E8E-AA8E-8C17BE091AA1}" type="slidenum">
              <a:rPr lang="en-US" smtClean="0"/>
              <a:t>‹#›</a:t>
            </a:fld>
            <a:endParaRPr lang="en-US"/>
          </a:p>
        </p:txBody>
      </p:sp>
    </p:spTree>
    <p:extLst>
      <p:ext uri="{BB962C8B-B14F-4D97-AF65-F5344CB8AC3E}">
        <p14:creationId xmlns:p14="http://schemas.microsoft.com/office/powerpoint/2010/main" val="1314103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A22895-8C51-4CC4-8D9A-3B679CE2636D}"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EEFEEB-C8F2-4E8E-AA8E-8C17BE091AA1}" type="slidenum">
              <a:rPr lang="en-US" smtClean="0"/>
              <a:t>‹#›</a:t>
            </a:fld>
            <a:endParaRPr lang="en-US"/>
          </a:p>
        </p:txBody>
      </p:sp>
    </p:spTree>
    <p:extLst>
      <p:ext uri="{BB962C8B-B14F-4D97-AF65-F5344CB8AC3E}">
        <p14:creationId xmlns:p14="http://schemas.microsoft.com/office/powerpoint/2010/main" val="1531679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A22895-8C51-4CC4-8D9A-3B679CE2636D}"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EEFEEB-C8F2-4E8E-AA8E-8C17BE091AA1}" type="slidenum">
              <a:rPr lang="en-US" smtClean="0"/>
              <a:t>‹#›</a:t>
            </a:fld>
            <a:endParaRPr lang="en-US"/>
          </a:p>
        </p:txBody>
      </p:sp>
    </p:spTree>
    <p:extLst>
      <p:ext uri="{BB962C8B-B14F-4D97-AF65-F5344CB8AC3E}">
        <p14:creationId xmlns:p14="http://schemas.microsoft.com/office/powerpoint/2010/main" val="2371798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A22895-8C51-4CC4-8D9A-3B679CE2636D}" type="datetimeFigureOut">
              <a:rPr lang="en-US" smtClean="0"/>
              <a:t>12/1/2022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EEFEEB-C8F2-4E8E-AA8E-8C17BE091AA1}" type="slidenum">
              <a:rPr lang="en-US" smtClean="0"/>
              <a:t>‹#›</a:t>
            </a:fld>
            <a:endParaRPr lang="en-US"/>
          </a:p>
        </p:txBody>
      </p:sp>
    </p:spTree>
    <p:extLst>
      <p:ext uri="{BB962C8B-B14F-4D97-AF65-F5344CB8AC3E}">
        <p14:creationId xmlns:p14="http://schemas.microsoft.com/office/powerpoint/2010/main" val="3900509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A22895-8C51-4CC4-8D9A-3B679CE2636D}" type="datetimeFigureOut">
              <a:rPr lang="en-US" smtClean="0"/>
              <a:t>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EEFEEB-C8F2-4E8E-AA8E-8C17BE091AA1}" type="slidenum">
              <a:rPr lang="en-US" smtClean="0"/>
              <a:t>‹#›</a:t>
            </a:fld>
            <a:endParaRPr lang="en-US"/>
          </a:p>
        </p:txBody>
      </p:sp>
    </p:spTree>
    <p:extLst>
      <p:ext uri="{BB962C8B-B14F-4D97-AF65-F5344CB8AC3E}">
        <p14:creationId xmlns:p14="http://schemas.microsoft.com/office/powerpoint/2010/main" val="208515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A22895-8C51-4CC4-8D9A-3B679CE2636D}" type="datetimeFigureOut">
              <a:rPr lang="en-US" smtClean="0"/>
              <a:t>12/1/2022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EEFEEB-C8F2-4E8E-AA8E-8C17BE091AA1}" type="slidenum">
              <a:rPr lang="en-US" smtClean="0"/>
              <a:t>‹#›</a:t>
            </a:fld>
            <a:endParaRPr lang="en-US"/>
          </a:p>
        </p:txBody>
      </p:sp>
    </p:spTree>
    <p:extLst>
      <p:ext uri="{BB962C8B-B14F-4D97-AF65-F5344CB8AC3E}">
        <p14:creationId xmlns:p14="http://schemas.microsoft.com/office/powerpoint/2010/main" val="671812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A22895-8C51-4CC4-8D9A-3B679CE2636D}"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EEFEEB-C8F2-4E8E-AA8E-8C17BE091AA1}" type="slidenum">
              <a:rPr lang="en-US" smtClean="0"/>
              <a:t>‹#›</a:t>
            </a:fld>
            <a:endParaRPr lang="en-US"/>
          </a:p>
        </p:txBody>
      </p:sp>
    </p:spTree>
    <p:extLst>
      <p:ext uri="{BB962C8B-B14F-4D97-AF65-F5344CB8AC3E}">
        <p14:creationId xmlns:p14="http://schemas.microsoft.com/office/powerpoint/2010/main" val="2216239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A22895-8C51-4CC4-8D9A-3B679CE2636D}"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EEFEEB-C8F2-4E8E-AA8E-8C17BE091AA1}" type="slidenum">
              <a:rPr lang="en-US" smtClean="0"/>
              <a:t>‹#›</a:t>
            </a:fld>
            <a:endParaRPr lang="en-US"/>
          </a:p>
        </p:txBody>
      </p:sp>
    </p:spTree>
    <p:extLst>
      <p:ext uri="{BB962C8B-B14F-4D97-AF65-F5344CB8AC3E}">
        <p14:creationId xmlns:p14="http://schemas.microsoft.com/office/powerpoint/2010/main" val="4198614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A22895-8C51-4CC4-8D9A-3B679CE2636D}" type="datetimeFigureOut">
              <a:rPr lang="en-US" smtClean="0"/>
              <a:t>12/1/2022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EEFEEB-C8F2-4E8E-AA8E-8C17BE091AA1}" type="slidenum">
              <a:rPr lang="en-US" smtClean="0"/>
              <a:t>‹#›</a:t>
            </a:fld>
            <a:endParaRPr lang="en-US"/>
          </a:p>
        </p:txBody>
      </p:sp>
    </p:spTree>
    <p:extLst>
      <p:ext uri="{BB962C8B-B14F-4D97-AF65-F5344CB8AC3E}">
        <p14:creationId xmlns:p14="http://schemas.microsoft.com/office/powerpoint/2010/main" val="465593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52B796A0-03DD-460B-B1B7-C1D703A65D3C}" type="slidenum">
              <a:rPr lang="ar-SA" smtClean="0">
                <a:solidFill>
                  <a:srgbClr val="FFFFFF"/>
                </a:solidFill>
              </a:rPr>
              <a:pPr eaLnBrk="1" hangingPunct="1"/>
              <a:t>1</a:t>
            </a:fld>
            <a:endParaRPr lang="en-US">
              <a:solidFill>
                <a:srgbClr val="FFFFFF"/>
              </a:solidFill>
            </a:endParaRPr>
          </a:p>
        </p:txBody>
      </p:sp>
      <p:sp>
        <p:nvSpPr>
          <p:cNvPr id="6" name="Rectangle 5"/>
          <p:cNvSpPr>
            <a:spLocks noChangeArrowheads="1"/>
          </p:cNvSpPr>
          <p:nvPr/>
        </p:nvSpPr>
        <p:spPr bwMode="auto">
          <a:xfrm>
            <a:off x="-13855" y="0"/>
            <a:ext cx="9157855" cy="684033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ctr" rtl="1">
              <a:defRPr/>
            </a:pPr>
            <a:br>
              <a:rPr lang="ar-IQ" sz="1050" b="1" dirty="0">
                <a:solidFill>
                  <a:srgbClr val="002060"/>
                </a:solidFill>
              </a:rPr>
            </a:br>
            <a:br>
              <a:rPr lang="ar-IQ" sz="3200" b="1" dirty="0">
                <a:solidFill>
                  <a:srgbClr val="C00000"/>
                </a:solidFill>
              </a:rPr>
            </a:br>
            <a:endParaRPr lang="ar-IQ" sz="3200" b="1" dirty="0">
              <a:solidFill>
                <a:srgbClr val="C00000"/>
              </a:solidFill>
            </a:endParaRPr>
          </a:p>
          <a:p>
            <a:pPr algn="ctr" rtl="1">
              <a:defRPr/>
            </a:pPr>
            <a:endParaRPr lang="ar-IQ" sz="3200" b="1" dirty="0">
              <a:solidFill>
                <a:srgbClr val="C00000"/>
              </a:solidFill>
            </a:endParaRPr>
          </a:p>
          <a:p>
            <a:pPr algn="ctr" rtl="1">
              <a:defRPr/>
            </a:pPr>
            <a:endParaRPr lang="ar-IQ" sz="3200" b="1" dirty="0">
              <a:solidFill>
                <a:srgbClr val="C00000"/>
              </a:solidFill>
            </a:endParaRPr>
          </a:p>
          <a:p>
            <a:pPr algn="ctr" rtl="1">
              <a:defRPr/>
            </a:pPr>
            <a:br>
              <a:rPr lang="ar-SA" sz="2400" b="1" dirty="0">
                <a:solidFill>
                  <a:srgbClr val="C00000"/>
                </a:solidFill>
              </a:rPr>
            </a:br>
            <a:r>
              <a:rPr lang="ar-IQ" sz="4000" b="1" u="sng" dirty="0">
                <a:solidFill>
                  <a:srgbClr val="002060"/>
                </a:solidFill>
                <a:cs typeface="Ali_K_Samik" pitchFamily="2" charset="-78"/>
              </a:rPr>
              <a:t>الاقتصاد الإسلامي</a:t>
            </a:r>
            <a:br>
              <a:rPr lang="ar-SA" sz="3200" b="1" dirty="0">
                <a:solidFill>
                  <a:srgbClr val="002060"/>
                </a:solidFill>
              </a:rPr>
            </a:br>
            <a:endParaRPr lang="ar-IQ" sz="3200" b="1" dirty="0">
              <a:solidFill>
                <a:srgbClr val="002060"/>
              </a:solidFill>
            </a:endParaRPr>
          </a:p>
          <a:p>
            <a:pPr algn="ctr" rtl="1">
              <a:defRPr/>
            </a:pPr>
            <a:r>
              <a:rPr lang="ar-IQ" sz="3600" b="1" dirty="0">
                <a:solidFill>
                  <a:srgbClr val="002060"/>
                </a:solidFill>
                <a:cs typeface="Ali-A-Samik" pitchFamily="2" charset="-78"/>
              </a:rPr>
              <a:t>طلاب البكالوريوس / المرحلة الثانية </a:t>
            </a:r>
          </a:p>
          <a:p>
            <a:pPr algn="ctr" rtl="1">
              <a:defRPr/>
            </a:pPr>
            <a:r>
              <a:rPr lang="ar-IQ" sz="3600" b="1" dirty="0">
                <a:solidFill>
                  <a:srgbClr val="002060"/>
                </a:solidFill>
                <a:cs typeface="Ali-A-Samik" pitchFamily="2" charset="-78"/>
              </a:rPr>
              <a:t>السنة الدراسية / </a:t>
            </a:r>
            <a:r>
              <a:rPr lang="ar-SA" sz="2800" b="1" dirty="0">
                <a:solidFill>
                  <a:srgbClr val="002060"/>
                </a:solidFill>
                <a:cs typeface="Ali-A-Samik" pitchFamily="2" charset="-78"/>
              </a:rPr>
              <a:t>2022</a:t>
            </a:r>
            <a:r>
              <a:rPr lang="ar-IQ" sz="3600" b="1" dirty="0">
                <a:solidFill>
                  <a:srgbClr val="002060"/>
                </a:solidFill>
                <a:cs typeface="Ali-A-Samik" pitchFamily="2" charset="-78"/>
              </a:rPr>
              <a:t> - </a:t>
            </a:r>
            <a:r>
              <a:rPr lang="ar-SA" sz="2800" b="1" dirty="0">
                <a:solidFill>
                  <a:srgbClr val="002060"/>
                </a:solidFill>
                <a:cs typeface="Ali-A-Samik" pitchFamily="2" charset="-78"/>
              </a:rPr>
              <a:t>2023</a:t>
            </a:r>
            <a:br>
              <a:rPr lang="ar-SA" sz="3600" b="1" dirty="0">
                <a:solidFill>
                  <a:srgbClr val="002060"/>
                </a:solidFill>
                <a:cs typeface="Ali-A-Samik" pitchFamily="2" charset="-78"/>
              </a:rPr>
            </a:br>
            <a:r>
              <a:rPr lang="ar-IQ" sz="3600" b="1" dirty="0">
                <a:solidFill>
                  <a:srgbClr val="002060"/>
                </a:solidFill>
                <a:cs typeface="Ali-A-Samik" pitchFamily="2" charset="-78"/>
              </a:rPr>
              <a:t>م.م. رقيب سعيد المزوري</a:t>
            </a:r>
          </a:p>
          <a:p>
            <a:pPr algn="ctr" rtl="1">
              <a:defRPr/>
            </a:pPr>
            <a:endParaRPr lang="ar-IQ" sz="3200" b="1" dirty="0">
              <a:solidFill>
                <a:srgbClr val="002060"/>
              </a:solidFill>
              <a:cs typeface="Ali_K_Samik" pitchFamily="2" charset="-78"/>
            </a:endParaRPr>
          </a:p>
          <a:p>
            <a:pPr algn="ctr" rtl="1">
              <a:defRPr/>
            </a:pPr>
            <a:r>
              <a:rPr lang="en-US" sz="3200" b="1" dirty="0">
                <a:solidFill>
                  <a:srgbClr val="002060"/>
                </a:solidFill>
                <a:cs typeface="Ali_K_Samik" pitchFamily="2" charset="-78"/>
              </a:rPr>
              <a:t>Mob: 07501447677</a:t>
            </a:r>
          </a:p>
          <a:p>
            <a:pPr algn="ctr" rtl="1">
              <a:defRPr/>
            </a:pPr>
            <a:r>
              <a:rPr lang="en-US" sz="200" b="1" dirty="0">
                <a:solidFill>
                  <a:srgbClr val="C00000"/>
                </a:solidFill>
              </a:rPr>
              <a:t> </a:t>
            </a: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ar-IQ" sz="200" b="1" dirty="0">
              <a:solidFill>
                <a:srgbClr val="C00000"/>
              </a:solidFill>
              <a:cs typeface="Ali_K_Samik" pitchFamily="2" charset="-78"/>
            </a:endParaRPr>
          </a:p>
        </p:txBody>
      </p:sp>
      <p:sp>
        <p:nvSpPr>
          <p:cNvPr id="8" name="Flowchart: Punched Tape 7"/>
          <p:cNvSpPr/>
          <p:nvPr/>
        </p:nvSpPr>
        <p:spPr>
          <a:xfrm>
            <a:off x="990600" y="0"/>
            <a:ext cx="7391400" cy="2209800"/>
          </a:xfrm>
          <a:prstGeom prst="flowChartPunchedTape">
            <a:avLst/>
          </a:prstGeom>
        </p:spPr>
        <p:style>
          <a:lnRef idx="1">
            <a:schemeClr val="accent4"/>
          </a:lnRef>
          <a:fillRef idx="2">
            <a:schemeClr val="accent4"/>
          </a:fillRef>
          <a:effectRef idx="1">
            <a:schemeClr val="accent4"/>
          </a:effectRef>
          <a:fontRef idx="minor">
            <a:schemeClr val="dk1"/>
          </a:fontRef>
        </p:style>
        <p:txBody>
          <a:bodyPr rtlCol="1" anchor="ctr"/>
          <a:lstStyle/>
          <a:p>
            <a:pPr algn="ctr">
              <a:defRPr/>
            </a:pPr>
            <a:r>
              <a:rPr lang="ar-IQ" sz="3600" dirty="0">
                <a:solidFill>
                  <a:srgbClr val="002060"/>
                </a:solidFill>
                <a:cs typeface="Ali_K_Samik" pitchFamily="2" charset="-78"/>
              </a:rPr>
              <a:t>جامعة صلاح الدين ــ أربيل</a:t>
            </a:r>
          </a:p>
          <a:p>
            <a:pPr algn="ctr">
              <a:defRPr/>
            </a:pPr>
            <a:r>
              <a:rPr lang="ar-IQ" sz="3600" dirty="0">
                <a:solidFill>
                  <a:srgbClr val="002060"/>
                </a:solidFill>
                <a:cs typeface="Ali_K_Samik" pitchFamily="2" charset="-78"/>
              </a:rPr>
              <a:t>كلية العلوم الإسلامية ــ قسم التربية الدينية</a:t>
            </a:r>
          </a:p>
        </p:txBody>
      </p:sp>
    </p:spTree>
    <p:extLst>
      <p:ext uri="{BB962C8B-B14F-4D97-AF65-F5344CB8AC3E}">
        <p14:creationId xmlns:p14="http://schemas.microsoft.com/office/powerpoint/2010/main" val="30918808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3500" fill="hold"/>
                                        <p:tgtEl>
                                          <p:spTgt spid="8"/>
                                        </p:tgtEl>
                                        <p:attrNameLst>
                                          <p:attrName>ppt_w</p:attrName>
                                        </p:attrNameLst>
                                      </p:cBhvr>
                                      <p:tavLst>
                                        <p:tav tm="0">
                                          <p:val>
                                            <p:fltVal val="0"/>
                                          </p:val>
                                        </p:tav>
                                        <p:tav tm="100000">
                                          <p:val>
                                            <p:strVal val="#ppt_w"/>
                                          </p:val>
                                        </p:tav>
                                      </p:tavLst>
                                    </p:anim>
                                    <p:anim calcmode="lin" valueType="num">
                                      <p:cBhvr>
                                        <p:cTn id="8" dur="3500" fill="hold"/>
                                        <p:tgtEl>
                                          <p:spTgt spid="8"/>
                                        </p:tgtEl>
                                        <p:attrNameLst>
                                          <p:attrName>ppt_h</p:attrName>
                                        </p:attrNameLst>
                                      </p:cBhvr>
                                      <p:tavLst>
                                        <p:tav tm="0">
                                          <p:val>
                                            <p:fltVal val="0"/>
                                          </p:val>
                                        </p:tav>
                                        <p:tav tm="100000">
                                          <p:val>
                                            <p:strVal val="#ppt_h"/>
                                          </p:val>
                                        </p:tav>
                                      </p:tavLst>
                                    </p:anim>
                                    <p:animEffect transition="in" filter="fade">
                                      <p:cBhvr>
                                        <p:cTn id="9" dur="3500"/>
                                        <p:tgtEl>
                                          <p:spTgt spid="8"/>
                                        </p:tgtEl>
                                      </p:cBhvr>
                                    </p:animEffect>
                                  </p:childTnLst>
                                </p:cTn>
                              </p:par>
                              <p:par>
                                <p:cTn id="10" presetID="31" presetClass="entr" presetSubtype="0" fill="hold" nodeType="with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 calcmode="lin" valueType="num">
                                      <p:cBhvr>
                                        <p:cTn id="12" dur="3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13" dur="3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14" dur="3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15" dur="3000"/>
                                        <p:tgtEl>
                                          <p:spTgt spid="6">
                                            <p:txEl>
                                              <p:pRg st="3" end="3"/>
                                            </p:txEl>
                                          </p:spTgt>
                                        </p:tgtEl>
                                      </p:cBhvr>
                                    </p:animEffect>
                                  </p:childTnLst>
                                </p:cTn>
                              </p:par>
                              <p:par>
                                <p:cTn id="16" presetID="31" presetClass="entr" presetSubtype="0" fill="hold" nodeType="with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 calcmode="lin" valueType="num">
                                      <p:cBhvr>
                                        <p:cTn id="18" dur="3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19" dur="3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20" dur="3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21" dur="3000"/>
                                        <p:tgtEl>
                                          <p:spTgt spid="6">
                                            <p:txEl>
                                              <p:pRg st="4" end="4"/>
                                            </p:txEl>
                                          </p:spTgt>
                                        </p:tgtEl>
                                      </p:cBhvr>
                                    </p:animEffect>
                                  </p:childTnLst>
                                </p:cTn>
                              </p:par>
                              <p:par>
                                <p:cTn id="22" presetID="31" presetClass="entr" presetSubtype="0" fill="hold"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 calcmode="lin" valueType="num">
                                      <p:cBhvr>
                                        <p:cTn id="24" dur="3000" fill="hold"/>
                                        <p:tgtEl>
                                          <p:spTgt spid="6">
                                            <p:txEl>
                                              <p:pRg st="5" end="5"/>
                                            </p:txEl>
                                          </p:spTgt>
                                        </p:tgtEl>
                                        <p:attrNameLst>
                                          <p:attrName>ppt_w</p:attrName>
                                        </p:attrNameLst>
                                      </p:cBhvr>
                                      <p:tavLst>
                                        <p:tav tm="0">
                                          <p:val>
                                            <p:fltVal val="0"/>
                                          </p:val>
                                        </p:tav>
                                        <p:tav tm="100000">
                                          <p:val>
                                            <p:strVal val="#ppt_w"/>
                                          </p:val>
                                        </p:tav>
                                      </p:tavLst>
                                    </p:anim>
                                    <p:anim calcmode="lin" valueType="num">
                                      <p:cBhvr>
                                        <p:cTn id="25" dur="3000" fill="hold"/>
                                        <p:tgtEl>
                                          <p:spTgt spid="6">
                                            <p:txEl>
                                              <p:pRg st="5" end="5"/>
                                            </p:txEl>
                                          </p:spTgt>
                                        </p:tgtEl>
                                        <p:attrNameLst>
                                          <p:attrName>ppt_h</p:attrName>
                                        </p:attrNameLst>
                                      </p:cBhvr>
                                      <p:tavLst>
                                        <p:tav tm="0">
                                          <p:val>
                                            <p:fltVal val="0"/>
                                          </p:val>
                                        </p:tav>
                                        <p:tav tm="100000">
                                          <p:val>
                                            <p:strVal val="#ppt_h"/>
                                          </p:val>
                                        </p:tav>
                                      </p:tavLst>
                                    </p:anim>
                                    <p:anim calcmode="lin" valueType="num">
                                      <p:cBhvr>
                                        <p:cTn id="26" dur="3000" fill="hold"/>
                                        <p:tgtEl>
                                          <p:spTgt spid="6">
                                            <p:txEl>
                                              <p:pRg st="5" end="5"/>
                                            </p:txEl>
                                          </p:spTgt>
                                        </p:tgtEl>
                                        <p:attrNameLst>
                                          <p:attrName>style.rotation</p:attrName>
                                        </p:attrNameLst>
                                      </p:cBhvr>
                                      <p:tavLst>
                                        <p:tav tm="0">
                                          <p:val>
                                            <p:fltVal val="90"/>
                                          </p:val>
                                        </p:tav>
                                        <p:tav tm="100000">
                                          <p:val>
                                            <p:fltVal val="0"/>
                                          </p:val>
                                        </p:tav>
                                      </p:tavLst>
                                    </p:anim>
                                    <p:animEffect transition="in" filter="fade">
                                      <p:cBhvr>
                                        <p:cTn id="27" dur="3000"/>
                                        <p:tgtEl>
                                          <p:spTgt spid="6">
                                            <p:txEl>
                                              <p:pRg st="5" end="5"/>
                                            </p:txEl>
                                          </p:spTgt>
                                        </p:tgtEl>
                                      </p:cBhvr>
                                    </p:animEffect>
                                  </p:childTnLst>
                                </p:cTn>
                              </p:par>
                              <p:par>
                                <p:cTn id="28" presetID="31" presetClass="entr" presetSubtype="0" fill="hold" nodeType="withEffect">
                                  <p:stCondLst>
                                    <p:cond delay="0"/>
                                  </p:stCondLst>
                                  <p:childTnLst>
                                    <p:set>
                                      <p:cBhvr>
                                        <p:cTn id="29" dur="1" fill="hold">
                                          <p:stCondLst>
                                            <p:cond delay="0"/>
                                          </p:stCondLst>
                                        </p:cTn>
                                        <p:tgtEl>
                                          <p:spTgt spid="6">
                                            <p:txEl>
                                              <p:pRg st="7" end="7"/>
                                            </p:txEl>
                                          </p:spTgt>
                                        </p:tgtEl>
                                        <p:attrNameLst>
                                          <p:attrName>style.visibility</p:attrName>
                                        </p:attrNameLst>
                                      </p:cBhvr>
                                      <p:to>
                                        <p:strVal val="visible"/>
                                      </p:to>
                                    </p:set>
                                    <p:anim calcmode="lin" valueType="num">
                                      <p:cBhvr>
                                        <p:cTn id="30" dur="3000" fill="hold"/>
                                        <p:tgtEl>
                                          <p:spTgt spid="6">
                                            <p:txEl>
                                              <p:pRg st="7" end="7"/>
                                            </p:txEl>
                                          </p:spTgt>
                                        </p:tgtEl>
                                        <p:attrNameLst>
                                          <p:attrName>ppt_w</p:attrName>
                                        </p:attrNameLst>
                                      </p:cBhvr>
                                      <p:tavLst>
                                        <p:tav tm="0">
                                          <p:val>
                                            <p:fltVal val="0"/>
                                          </p:val>
                                        </p:tav>
                                        <p:tav tm="100000">
                                          <p:val>
                                            <p:strVal val="#ppt_w"/>
                                          </p:val>
                                        </p:tav>
                                      </p:tavLst>
                                    </p:anim>
                                    <p:anim calcmode="lin" valueType="num">
                                      <p:cBhvr>
                                        <p:cTn id="31" dur="3000" fill="hold"/>
                                        <p:tgtEl>
                                          <p:spTgt spid="6">
                                            <p:txEl>
                                              <p:pRg st="7" end="7"/>
                                            </p:txEl>
                                          </p:spTgt>
                                        </p:tgtEl>
                                        <p:attrNameLst>
                                          <p:attrName>ppt_h</p:attrName>
                                        </p:attrNameLst>
                                      </p:cBhvr>
                                      <p:tavLst>
                                        <p:tav tm="0">
                                          <p:val>
                                            <p:fltVal val="0"/>
                                          </p:val>
                                        </p:tav>
                                        <p:tav tm="100000">
                                          <p:val>
                                            <p:strVal val="#ppt_h"/>
                                          </p:val>
                                        </p:tav>
                                      </p:tavLst>
                                    </p:anim>
                                    <p:anim calcmode="lin" valueType="num">
                                      <p:cBhvr>
                                        <p:cTn id="32" dur="3000" fill="hold"/>
                                        <p:tgtEl>
                                          <p:spTgt spid="6">
                                            <p:txEl>
                                              <p:pRg st="7" end="7"/>
                                            </p:txEl>
                                          </p:spTgt>
                                        </p:tgtEl>
                                        <p:attrNameLst>
                                          <p:attrName>style.rotation</p:attrName>
                                        </p:attrNameLst>
                                      </p:cBhvr>
                                      <p:tavLst>
                                        <p:tav tm="0">
                                          <p:val>
                                            <p:fltVal val="90"/>
                                          </p:val>
                                        </p:tav>
                                        <p:tav tm="100000">
                                          <p:val>
                                            <p:fltVal val="0"/>
                                          </p:val>
                                        </p:tav>
                                      </p:tavLst>
                                    </p:anim>
                                    <p:animEffect transition="in" filter="fade">
                                      <p:cBhvr>
                                        <p:cTn id="33" dur="3000"/>
                                        <p:tgtEl>
                                          <p:spTgt spid="6">
                                            <p:txEl>
                                              <p:pRg st="7" end="7"/>
                                            </p:txEl>
                                          </p:spTgt>
                                        </p:tgtEl>
                                      </p:cBhvr>
                                    </p:animEffect>
                                  </p:childTnLst>
                                </p:cTn>
                              </p:par>
                              <p:par>
                                <p:cTn id="34" presetID="31" presetClass="entr" presetSubtype="0" fill="hold" nodeType="withEffect">
                                  <p:stCondLst>
                                    <p:cond delay="0"/>
                                  </p:stCondLst>
                                  <p:childTnLst>
                                    <p:set>
                                      <p:cBhvr>
                                        <p:cTn id="35" dur="1" fill="hold">
                                          <p:stCondLst>
                                            <p:cond delay="0"/>
                                          </p:stCondLst>
                                        </p:cTn>
                                        <p:tgtEl>
                                          <p:spTgt spid="6">
                                            <p:txEl>
                                              <p:pRg st="8" end="8"/>
                                            </p:txEl>
                                          </p:spTgt>
                                        </p:tgtEl>
                                        <p:attrNameLst>
                                          <p:attrName>style.visibility</p:attrName>
                                        </p:attrNameLst>
                                      </p:cBhvr>
                                      <p:to>
                                        <p:strVal val="visible"/>
                                      </p:to>
                                    </p:set>
                                    <p:anim calcmode="lin" valueType="num">
                                      <p:cBhvr>
                                        <p:cTn id="36" dur="3000" fill="hold"/>
                                        <p:tgtEl>
                                          <p:spTgt spid="6">
                                            <p:txEl>
                                              <p:pRg st="8" end="8"/>
                                            </p:txEl>
                                          </p:spTgt>
                                        </p:tgtEl>
                                        <p:attrNameLst>
                                          <p:attrName>ppt_w</p:attrName>
                                        </p:attrNameLst>
                                      </p:cBhvr>
                                      <p:tavLst>
                                        <p:tav tm="0">
                                          <p:val>
                                            <p:fltVal val="0"/>
                                          </p:val>
                                        </p:tav>
                                        <p:tav tm="100000">
                                          <p:val>
                                            <p:strVal val="#ppt_w"/>
                                          </p:val>
                                        </p:tav>
                                      </p:tavLst>
                                    </p:anim>
                                    <p:anim calcmode="lin" valueType="num">
                                      <p:cBhvr>
                                        <p:cTn id="37" dur="3000" fill="hold"/>
                                        <p:tgtEl>
                                          <p:spTgt spid="6">
                                            <p:txEl>
                                              <p:pRg st="8" end="8"/>
                                            </p:txEl>
                                          </p:spTgt>
                                        </p:tgtEl>
                                        <p:attrNameLst>
                                          <p:attrName>ppt_h</p:attrName>
                                        </p:attrNameLst>
                                      </p:cBhvr>
                                      <p:tavLst>
                                        <p:tav tm="0">
                                          <p:val>
                                            <p:fltVal val="0"/>
                                          </p:val>
                                        </p:tav>
                                        <p:tav tm="100000">
                                          <p:val>
                                            <p:strVal val="#ppt_h"/>
                                          </p:val>
                                        </p:tav>
                                      </p:tavLst>
                                    </p:anim>
                                    <p:anim calcmode="lin" valueType="num">
                                      <p:cBhvr>
                                        <p:cTn id="38" dur="3000" fill="hold"/>
                                        <p:tgtEl>
                                          <p:spTgt spid="6">
                                            <p:txEl>
                                              <p:pRg st="8" end="8"/>
                                            </p:txEl>
                                          </p:spTgt>
                                        </p:tgtEl>
                                        <p:attrNameLst>
                                          <p:attrName>style.rotation</p:attrName>
                                        </p:attrNameLst>
                                      </p:cBhvr>
                                      <p:tavLst>
                                        <p:tav tm="0">
                                          <p:val>
                                            <p:fltVal val="90"/>
                                          </p:val>
                                        </p:tav>
                                        <p:tav tm="100000">
                                          <p:val>
                                            <p:fltVal val="0"/>
                                          </p:val>
                                        </p:tav>
                                      </p:tavLst>
                                    </p:anim>
                                    <p:animEffect transition="in" filter="fade">
                                      <p:cBhvr>
                                        <p:cTn id="39" dur="30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8FE17882-C50E-4768-ADC8-06F2E5005803}" type="slidenum">
              <a:rPr lang="ar-SA" smtClean="0">
                <a:solidFill>
                  <a:srgbClr val="FFFFFF"/>
                </a:solidFill>
              </a:rPr>
              <a:pPr eaLnBrk="1" hangingPunct="1"/>
              <a:t>10</a:t>
            </a:fld>
            <a:endParaRPr lang="en-US">
              <a:solidFill>
                <a:srgbClr val="FFFFFF"/>
              </a:solidFill>
            </a:endParaRPr>
          </a:p>
        </p:txBody>
      </p:sp>
      <p:sp>
        <p:nvSpPr>
          <p:cNvPr id="6" name="Rectangle 5"/>
          <p:cNvSpPr>
            <a:spLocks noChangeArrowheads="1"/>
          </p:cNvSpPr>
          <p:nvPr/>
        </p:nvSpPr>
        <p:spPr bwMode="auto">
          <a:xfrm>
            <a:off x="60278" y="-111456"/>
            <a:ext cx="8991600" cy="674030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defRPr/>
            </a:pPr>
            <a:r>
              <a:rPr lang="ar-IQ" sz="7200" dirty="0">
                <a:solidFill>
                  <a:srgbClr val="000000"/>
                </a:solidFill>
                <a:effectLst/>
                <a:ea typeface="Times New Roman" panose="02020603050405020304" pitchFamily="18" charset="0"/>
                <a:cs typeface="Traditional Arabic" panose="02020603050405020304" pitchFamily="18" charset="-78"/>
              </a:rPr>
              <a:t>وظهر المحاسبون والصيارفة ومارسوا الصناعة، وتفننوا في صناعة النسيج، وصنعوا الأجهزة العملية للكيمياء والرصد الفلكي والجراحة، وطوَّروا مجال الزراعة وصنعوا السلاح والسفن والورق.</a:t>
            </a:r>
            <a:endParaRPr lang="ar-IQ" dirty="0"/>
          </a:p>
        </p:txBody>
      </p:sp>
    </p:spTree>
    <p:extLst>
      <p:ext uri="{BB962C8B-B14F-4D97-AF65-F5344CB8AC3E}">
        <p14:creationId xmlns:p14="http://schemas.microsoft.com/office/powerpoint/2010/main" val="1174474175"/>
      </p:ext>
    </p:extLst>
  </p:cSld>
  <p:clrMapOvr>
    <a:masterClrMapping/>
  </p:clrMapOvr>
  <mc:AlternateContent xmlns:mc="http://schemas.openxmlformats.org/markup-compatibility/2006" xmlns:p14="http://schemas.microsoft.com/office/powerpoint/2010/main">
    <mc:Choice Requires="p14">
      <p:transition spd="slow" p14:dur="3000" advClick="0">
        <p:comb dir="vert"/>
      </p:transition>
    </mc:Choice>
    <mc:Fallback xmlns="">
      <p:transition spd="slow" advClick="0">
        <p:comb dir="vert"/>
      </p:transition>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100</a:t>
            </a:fld>
            <a:endParaRPr lang="en-US">
              <a:solidFill>
                <a:srgbClr val="FFFFFF"/>
              </a:solidFill>
            </a:endParaRPr>
          </a:p>
        </p:txBody>
      </p:sp>
      <p:sp>
        <p:nvSpPr>
          <p:cNvPr id="6" name="Rectangle 5"/>
          <p:cNvSpPr>
            <a:spLocks noChangeArrowheads="1"/>
          </p:cNvSpPr>
          <p:nvPr/>
        </p:nvSpPr>
        <p:spPr bwMode="auto">
          <a:xfrm>
            <a:off x="76200" y="152400"/>
            <a:ext cx="8915400" cy="92333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endParaRPr lang="en-US" sz="5400" dirty="0">
              <a:cs typeface="Ali_K_Samik" pitchFamily="2" charset="-78"/>
            </a:endParaRPr>
          </a:p>
        </p:txBody>
      </p:sp>
    </p:spTree>
    <p:extLst>
      <p:ext uri="{BB962C8B-B14F-4D97-AF65-F5344CB8AC3E}">
        <p14:creationId xmlns:p14="http://schemas.microsoft.com/office/powerpoint/2010/main" val="1037845126"/>
      </p:ext>
    </p:extLst>
  </p:cSld>
  <p:clrMapOvr>
    <a:masterClrMapping/>
  </p:clrMapOvr>
  <mc:AlternateContent xmlns:mc="http://schemas.openxmlformats.org/markup-compatibility/2006" xmlns:p14="http://schemas.microsoft.com/office/powerpoint/2010/main">
    <mc:Choice Requires="p14">
      <p:transition spd="slow" p14:dur="2250">
        <p14:prism isContent="1" isInverted="1"/>
      </p:transition>
    </mc:Choice>
    <mc:Fallback xmlns="">
      <p:transition spd="slow">
        <p:fade/>
      </p:transition>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101</a:t>
            </a:fld>
            <a:endParaRPr lang="en-US">
              <a:solidFill>
                <a:srgbClr val="FFFFFF"/>
              </a:solidFill>
            </a:endParaRPr>
          </a:p>
        </p:txBody>
      </p:sp>
      <p:sp>
        <p:nvSpPr>
          <p:cNvPr id="6" name="Rectangle 5"/>
          <p:cNvSpPr>
            <a:spLocks noChangeArrowheads="1"/>
          </p:cNvSpPr>
          <p:nvPr/>
        </p:nvSpPr>
        <p:spPr bwMode="auto">
          <a:xfrm>
            <a:off x="152400" y="76200"/>
            <a:ext cx="8839200" cy="83099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endParaRPr lang="en-US" sz="4800" dirty="0">
              <a:cs typeface="Ali_K_Samik" pitchFamily="2" charset="-78"/>
            </a:endParaRPr>
          </a:p>
        </p:txBody>
      </p:sp>
    </p:spTree>
    <p:extLst>
      <p:ext uri="{BB962C8B-B14F-4D97-AF65-F5344CB8AC3E}">
        <p14:creationId xmlns:p14="http://schemas.microsoft.com/office/powerpoint/2010/main" val="1037845126"/>
      </p:ext>
    </p:extLst>
  </p:cSld>
  <p:clrMapOvr>
    <a:masterClrMapping/>
  </p:clrMapOvr>
  <mc:AlternateContent xmlns:mc="http://schemas.openxmlformats.org/markup-compatibility/2006" xmlns:p14="http://schemas.microsoft.com/office/powerpoint/2010/main">
    <mc:Choice Requires="p14">
      <p:transition spd="slow" p14:dur="2500">
        <p:blinds dir="vert"/>
      </p:transition>
    </mc:Choice>
    <mc:Fallback xmlns="">
      <p:transition spd="slow">
        <p:blinds dir="vert"/>
      </p:transition>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102</a:t>
            </a:fld>
            <a:endParaRPr lang="en-US">
              <a:solidFill>
                <a:srgbClr val="FFFFFF"/>
              </a:solidFill>
            </a:endParaRPr>
          </a:p>
        </p:txBody>
      </p:sp>
      <p:sp>
        <p:nvSpPr>
          <p:cNvPr id="6" name="Rectangle 5"/>
          <p:cNvSpPr>
            <a:spLocks noChangeArrowheads="1"/>
          </p:cNvSpPr>
          <p:nvPr/>
        </p:nvSpPr>
        <p:spPr bwMode="auto">
          <a:xfrm>
            <a:off x="76200" y="76200"/>
            <a:ext cx="8915400" cy="70788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ctr" rtl="1"/>
            <a:endParaRPr lang="ar-IQ" sz="4000" u="sng" dirty="0">
              <a:cs typeface="Ali_K_Samik" pitchFamily="2" charset="-78"/>
            </a:endParaRPr>
          </a:p>
        </p:txBody>
      </p:sp>
    </p:spTree>
    <p:extLst>
      <p:ext uri="{BB962C8B-B14F-4D97-AF65-F5344CB8AC3E}">
        <p14:creationId xmlns:p14="http://schemas.microsoft.com/office/powerpoint/2010/main" val="10378451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103</a:t>
            </a:fld>
            <a:endParaRPr lang="en-US">
              <a:solidFill>
                <a:srgbClr val="FFFFFF"/>
              </a:solidFill>
            </a:endParaRPr>
          </a:p>
        </p:txBody>
      </p:sp>
      <p:sp>
        <p:nvSpPr>
          <p:cNvPr id="6" name="Rectangle 5"/>
          <p:cNvSpPr>
            <a:spLocks noChangeArrowheads="1"/>
          </p:cNvSpPr>
          <p:nvPr/>
        </p:nvSpPr>
        <p:spPr bwMode="auto">
          <a:xfrm>
            <a:off x="228600" y="152400"/>
            <a:ext cx="8763000" cy="738664"/>
          </a:xfrm>
          <a:prstGeom prst="rect">
            <a:avLst/>
          </a:prstGeom>
          <a:ln>
            <a:headEnd/>
            <a:tailEnd/>
          </a:ln>
        </p:spPr>
        <p:style>
          <a:lnRef idx="1">
            <a:schemeClr val="dk1"/>
          </a:lnRef>
          <a:fillRef idx="2">
            <a:schemeClr val="dk1"/>
          </a:fillRef>
          <a:effectRef idx="1">
            <a:schemeClr val="dk1"/>
          </a:effectRef>
          <a:fontRef idx="minor">
            <a:schemeClr val="dk1"/>
          </a:fontRef>
        </p:style>
        <p:txBody>
          <a:bodyPr wrap="square">
            <a:spAutoFit/>
          </a:bodyPr>
          <a:lstStyle/>
          <a:p>
            <a:pPr algn="just" rtl="1"/>
            <a:endParaRPr lang="en-US" sz="4200" dirty="0">
              <a:cs typeface="Ali_K_Samik" pitchFamily="2" charset="-78"/>
            </a:endParaRPr>
          </a:p>
        </p:txBody>
      </p:sp>
    </p:spTree>
    <p:extLst>
      <p:ext uri="{BB962C8B-B14F-4D97-AF65-F5344CB8AC3E}">
        <p14:creationId xmlns:p14="http://schemas.microsoft.com/office/powerpoint/2010/main" val="4031208181"/>
      </p:ext>
    </p:extLst>
  </p:cSld>
  <p:clrMapOvr>
    <a:masterClrMapping/>
  </p:clrMapOvr>
  <mc:AlternateContent xmlns:mc="http://schemas.openxmlformats.org/markup-compatibility/2006" xmlns:p14="http://schemas.microsoft.com/office/powerpoint/2010/main">
    <mc:Choice Requires="p14">
      <p:transition spd="slow" p14:dur="2500">
        <p14:flip dir="r"/>
      </p:transition>
    </mc:Choice>
    <mc:Fallback xmlns="">
      <p:transition spd="slow">
        <p:fade/>
      </p:transition>
    </mc:Fallback>
  </mc:AlternateContent>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104</a:t>
            </a:fld>
            <a:endParaRPr lang="en-US">
              <a:solidFill>
                <a:srgbClr val="FFFFFF"/>
              </a:solidFill>
            </a:endParaRPr>
          </a:p>
        </p:txBody>
      </p:sp>
      <p:sp>
        <p:nvSpPr>
          <p:cNvPr id="6" name="Rectangle 5"/>
          <p:cNvSpPr>
            <a:spLocks noChangeArrowheads="1"/>
          </p:cNvSpPr>
          <p:nvPr/>
        </p:nvSpPr>
        <p:spPr bwMode="auto">
          <a:xfrm>
            <a:off x="76200" y="76200"/>
            <a:ext cx="9067800" cy="24622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lvl="0" algn="ctr" rtl="1"/>
            <a:endParaRPr lang="ar-IQ" sz="1000" dirty="0">
              <a:cs typeface="Ali_K_Samik" pitchFamily="2" charset="-78"/>
            </a:endParaRPr>
          </a:p>
        </p:txBody>
      </p:sp>
    </p:spTree>
    <p:extLst>
      <p:ext uri="{BB962C8B-B14F-4D97-AF65-F5344CB8AC3E}">
        <p14:creationId xmlns:p14="http://schemas.microsoft.com/office/powerpoint/2010/main" val="113183752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105</a:t>
            </a:fld>
            <a:endParaRPr lang="en-US">
              <a:solidFill>
                <a:srgbClr val="FFFFFF"/>
              </a:solidFill>
            </a:endParaRPr>
          </a:p>
        </p:txBody>
      </p:sp>
      <p:sp>
        <p:nvSpPr>
          <p:cNvPr id="6" name="Rectangle 5"/>
          <p:cNvSpPr>
            <a:spLocks noChangeArrowheads="1"/>
          </p:cNvSpPr>
          <p:nvPr/>
        </p:nvSpPr>
        <p:spPr bwMode="auto">
          <a:xfrm>
            <a:off x="0" y="152401"/>
            <a:ext cx="9144000" cy="63863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endParaRPr lang="ar-IQ" sz="3550" dirty="0">
              <a:cs typeface="Ali_K_Samik" pitchFamily="2" charset="-78"/>
            </a:endParaRPr>
          </a:p>
        </p:txBody>
      </p:sp>
    </p:spTree>
    <p:extLst>
      <p:ext uri="{BB962C8B-B14F-4D97-AF65-F5344CB8AC3E}">
        <p14:creationId xmlns:p14="http://schemas.microsoft.com/office/powerpoint/2010/main" val="414786156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25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106</a:t>
            </a:fld>
            <a:endParaRPr lang="en-US">
              <a:solidFill>
                <a:srgbClr val="FFFFFF"/>
              </a:solidFill>
            </a:endParaRPr>
          </a:p>
        </p:txBody>
      </p:sp>
      <p:sp>
        <p:nvSpPr>
          <p:cNvPr id="6" name="Rectangle 5"/>
          <p:cNvSpPr>
            <a:spLocks noChangeArrowheads="1"/>
          </p:cNvSpPr>
          <p:nvPr/>
        </p:nvSpPr>
        <p:spPr bwMode="auto">
          <a:xfrm>
            <a:off x="76200" y="76200"/>
            <a:ext cx="8991600" cy="63094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endParaRPr lang="en-US" sz="3500" dirty="0">
              <a:cs typeface="Ali_K_Samik" pitchFamily="2" charset="-78"/>
            </a:endParaRPr>
          </a:p>
        </p:txBody>
      </p:sp>
    </p:spTree>
    <p:extLst>
      <p:ext uri="{BB962C8B-B14F-4D97-AF65-F5344CB8AC3E}">
        <p14:creationId xmlns:p14="http://schemas.microsoft.com/office/powerpoint/2010/main" val="1482706394"/>
      </p:ext>
    </p:extLst>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107</a:t>
            </a:fld>
            <a:endParaRPr lang="en-US">
              <a:solidFill>
                <a:srgbClr val="FFFFFF"/>
              </a:solidFill>
            </a:endParaRPr>
          </a:p>
        </p:txBody>
      </p:sp>
      <p:sp>
        <p:nvSpPr>
          <p:cNvPr id="6" name="Rectangle 5"/>
          <p:cNvSpPr>
            <a:spLocks noChangeArrowheads="1"/>
          </p:cNvSpPr>
          <p:nvPr/>
        </p:nvSpPr>
        <p:spPr bwMode="auto">
          <a:xfrm>
            <a:off x="76200" y="76200"/>
            <a:ext cx="8991600" cy="24622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endParaRPr lang="ar-IQ" sz="1000" dirty="0">
              <a:cs typeface="Ali_K_Samik" pitchFamily="2" charset="-78"/>
            </a:endParaRPr>
          </a:p>
        </p:txBody>
      </p:sp>
    </p:spTree>
    <p:extLst>
      <p:ext uri="{BB962C8B-B14F-4D97-AF65-F5344CB8AC3E}">
        <p14:creationId xmlns:p14="http://schemas.microsoft.com/office/powerpoint/2010/main" val="4012177006"/>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1" accel="100000" fill="hold">
                                          <p:stCondLst>
                                            <p:cond delay="1999"/>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108</a:t>
            </a:fld>
            <a:endParaRPr lang="en-US">
              <a:solidFill>
                <a:srgbClr val="FFFFFF"/>
              </a:solidFill>
            </a:endParaRPr>
          </a:p>
        </p:txBody>
      </p:sp>
      <p:sp>
        <p:nvSpPr>
          <p:cNvPr id="6" name="Rectangle 5"/>
          <p:cNvSpPr>
            <a:spLocks noChangeArrowheads="1"/>
          </p:cNvSpPr>
          <p:nvPr/>
        </p:nvSpPr>
        <p:spPr bwMode="auto">
          <a:xfrm>
            <a:off x="76200" y="76200"/>
            <a:ext cx="8915400" cy="24622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endParaRPr lang="ar-IQ" sz="1000" dirty="0">
              <a:cs typeface="Ali_K_Samik" pitchFamily="2" charset="-78"/>
            </a:endParaRPr>
          </a:p>
        </p:txBody>
      </p:sp>
    </p:spTree>
    <p:extLst>
      <p:ext uri="{BB962C8B-B14F-4D97-AF65-F5344CB8AC3E}">
        <p14:creationId xmlns:p14="http://schemas.microsoft.com/office/powerpoint/2010/main" val="338506535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nodePh="1">
                                  <p:stCondLst>
                                    <p:cond delay="0"/>
                                  </p:stCondLst>
                                  <p:endCondLst>
                                    <p:cond evt="begin" delay="0">
                                      <p:tn val="5"/>
                                    </p:cond>
                                  </p:end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 by="(-#ppt_w*2)" calcmode="lin" valueType="num">
                                      <p:cBhvr rctx="PPT">
                                        <p:cTn id="7" dur="1000" autoRev="1" fill="hold">
                                          <p:stCondLst>
                                            <p:cond delay="0"/>
                                          </p:stCondLst>
                                        </p:cTn>
                                        <p:tgtEl>
                                          <p:spTgt spid="6">
                                            <p:txEl>
                                              <p:pRg st="0" end="0"/>
                                            </p:txEl>
                                          </p:spTgt>
                                        </p:tgtEl>
                                        <p:attrNameLst>
                                          <p:attrName>ppt_w</p:attrName>
                                        </p:attrNameLst>
                                      </p:cBhvr>
                                    </p:anim>
                                    <p:anim by="(#ppt_w*0.50)" calcmode="lin" valueType="num">
                                      <p:cBhvr>
                                        <p:cTn id="8" dur="1000" decel="50000" autoRev="1" fill="hold">
                                          <p:stCondLst>
                                            <p:cond delay="0"/>
                                          </p:stCondLst>
                                        </p:cTn>
                                        <p:tgtEl>
                                          <p:spTgt spid="6">
                                            <p:txEl>
                                              <p:pRg st="0" end="0"/>
                                            </p:txEl>
                                          </p:spTgt>
                                        </p:tgtEl>
                                        <p:attrNameLst>
                                          <p:attrName>ppt_x</p:attrName>
                                        </p:attrNameLst>
                                      </p:cBhvr>
                                    </p:anim>
                                    <p:anim from="(-#ppt_h/2)" to="(#ppt_y)" calcmode="lin" valueType="num">
                                      <p:cBhvr>
                                        <p:cTn id="9" dur="2000" fill="hold">
                                          <p:stCondLst>
                                            <p:cond delay="0"/>
                                          </p:stCondLst>
                                        </p:cTn>
                                        <p:tgtEl>
                                          <p:spTgt spid="6">
                                            <p:txEl>
                                              <p:pRg st="0" end="0"/>
                                            </p:txEl>
                                          </p:spTgt>
                                        </p:tgtEl>
                                        <p:attrNameLst>
                                          <p:attrName>ppt_y</p:attrName>
                                        </p:attrNameLst>
                                      </p:cBhvr>
                                    </p:anim>
                                    <p:animRot by="21600000">
                                      <p:cBhvr>
                                        <p:cTn id="10" dur="2000" fill="hold">
                                          <p:stCondLst>
                                            <p:cond delay="0"/>
                                          </p:stCondLst>
                                        </p:cTn>
                                        <p:tgtEl>
                                          <p:spTgt spid="6">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109</a:t>
            </a:fld>
            <a:endParaRPr lang="en-US">
              <a:solidFill>
                <a:srgbClr val="FFFFFF"/>
              </a:solidFill>
            </a:endParaRPr>
          </a:p>
        </p:txBody>
      </p:sp>
      <p:sp>
        <p:nvSpPr>
          <p:cNvPr id="6" name="Rectangle 5"/>
          <p:cNvSpPr>
            <a:spLocks noChangeArrowheads="1"/>
          </p:cNvSpPr>
          <p:nvPr/>
        </p:nvSpPr>
        <p:spPr bwMode="auto">
          <a:xfrm>
            <a:off x="76200" y="152400"/>
            <a:ext cx="8915400" cy="92333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endParaRPr lang="en-US" sz="5400" dirty="0">
              <a:cs typeface="Ali_K_Samik" pitchFamily="2" charset="-78"/>
            </a:endParaRPr>
          </a:p>
        </p:txBody>
      </p:sp>
    </p:spTree>
    <p:extLst>
      <p:ext uri="{BB962C8B-B14F-4D97-AF65-F5344CB8AC3E}">
        <p14:creationId xmlns:p14="http://schemas.microsoft.com/office/powerpoint/2010/main" val="2486121623"/>
      </p:ext>
    </p:extLst>
  </p:cSld>
  <p:clrMapOvr>
    <a:masterClrMapping/>
  </p:clrMapOvr>
  <mc:AlternateContent xmlns:mc="http://schemas.openxmlformats.org/markup-compatibility/2006" xmlns:p14="http://schemas.microsoft.com/office/powerpoint/2010/main">
    <mc:Choice Requires="p14">
      <p:transition spd="slow" p14:dur="2250">
        <p14:prism isContent="1"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76200"/>
            <a:ext cx="8991600" cy="649408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marL="0" marR="0" algn="just" rtl="1">
              <a:spcBef>
                <a:spcPts val="0"/>
              </a:spcBef>
              <a:spcAft>
                <a:spcPts val="0"/>
              </a:spcAft>
            </a:pPr>
            <a:r>
              <a:rPr lang="ar-IQ" sz="5200" dirty="0">
                <a:solidFill>
                  <a:srgbClr val="000000"/>
                </a:solidFill>
                <a:effectLst/>
                <a:ea typeface="Times New Roman" panose="02020603050405020304" pitchFamily="18" charset="0"/>
                <a:cs typeface="Traditional Arabic" panose="02020603050405020304" pitchFamily="18" charset="-78"/>
              </a:rPr>
              <a:t>وإن الممارسات الاقتصادية الإسلامية على المستويين الجزئي والكلي قد عرفت منذ العام الهجري الأول؛ إذ أقام الرسول صلى الله عليه وسلم سوقا للمسلمين بالمدينة ووضع لها الضوابط الشرعية، كما عمل الرسول عليه الصلاة والسلام على تنفيذ أمر الله تعالى في تحريم الربا فقضى على المعاملات الربوية، وأرسى دعائم المشاركة بين العمل ورأس المال، وجمع الزكاة، وحمى أرضا لأغراض مالية ودفاعية .</a:t>
            </a:r>
            <a:endParaRPr lang="en-US" sz="5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78262736"/>
      </p:ext>
    </p:extLst>
  </p:cSld>
  <p:clrMapOvr>
    <a:masterClrMapping/>
  </p:clrMapOvr>
  <mc:AlternateContent xmlns:mc="http://schemas.openxmlformats.org/markup-compatibility/2006" xmlns:p14="http://schemas.microsoft.com/office/powerpoint/2010/main">
    <mc:Choice Requires="p14">
      <p:transition spd="slow" p14:dur="2500" advClick="0">
        <p:push dir="d"/>
      </p:transition>
    </mc:Choice>
    <mc:Fallback xmlns="">
      <p:transition spd="slow" advClick="0">
        <p:push dir="d"/>
      </p:transition>
    </mc:Fallback>
  </mc:AlternateContent>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110</a:t>
            </a:fld>
            <a:endParaRPr lang="en-US">
              <a:solidFill>
                <a:srgbClr val="FFFFFF"/>
              </a:solidFill>
            </a:endParaRPr>
          </a:p>
        </p:txBody>
      </p:sp>
      <p:sp>
        <p:nvSpPr>
          <p:cNvPr id="6" name="Rectangle 5"/>
          <p:cNvSpPr>
            <a:spLocks noChangeArrowheads="1"/>
          </p:cNvSpPr>
          <p:nvPr/>
        </p:nvSpPr>
        <p:spPr bwMode="auto">
          <a:xfrm>
            <a:off x="152400" y="76200"/>
            <a:ext cx="8839200" cy="83099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endParaRPr lang="en-US" sz="4800" dirty="0">
              <a:cs typeface="Ali_K_Samik" pitchFamily="2" charset="-78"/>
            </a:endParaRPr>
          </a:p>
        </p:txBody>
      </p:sp>
    </p:spTree>
    <p:extLst>
      <p:ext uri="{BB962C8B-B14F-4D97-AF65-F5344CB8AC3E}">
        <p14:creationId xmlns:p14="http://schemas.microsoft.com/office/powerpoint/2010/main" val="2233721491"/>
      </p:ext>
    </p:extLst>
  </p:cSld>
  <p:clrMapOvr>
    <a:masterClrMapping/>
  </p:clrMapOvr>
  <mc:AlternateContent xmlns:mc="http://schemas.openxmlformats.org/markup-compatibility/2006" xmlns:p14="http://schemas.microsoft.com/office/powerpoint/2010/main">
    <mc:Choice Requires="p14">
      <p:transition spd="slow" p14:dur="2500">
        <p:blinds dir="vert"/>
      </p:transition>
    </mc:Choice>
    <mc:Fallback xmlns="">
      <p:transition spd="slow">
        <p:blinds dir="vert"/>
      </p:transition>
    </mc:Fallback>
  </mc:AlternateContent>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111</a:t>
            </a:fld>
            <a:endParaRPr lang="en-US">
              <a:solidFill>
                <a:srgbClr val="FFFFFF"/>
              </a:solidFill>
            </a:endParaRPr>
          </a:p>
        </p:txBody>
      </p:sp>
      <p:sp>
        <p:nvSpPr>
          <p:cNvPr id="6" name="Rectangle 5"/>
          <p:cNvSpPr>
            <a:spLocks noChangeArrowheads="1"/>
          </p:cNvSpPr>
          <p:nvPr/>
        </p:nvSpPr>
        <p:spPr bwMode="auto">
          <a:xfrm>
            <a:off x="76200" y="76200"/>
            <a:ext cx="8915400" cy="70788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ctr" rtl="1"/>
            <a:endParaRPr lang="ar-IQ" sz="4000" u="sng" dirty="0">
              <a:cs typeface="Ali_K_Samik" pitchFamily="2" charset="-78"/>
            </a:endParaRPr>
          </a:p>
        </p:txBody>
      </p:sp>
    </p:spTree>
    <p:extLst>
      <p:ext uri="{BB962C8B-B14F-4D97-AF65-F5344CB8AC3E}">
        <p14:creationId xmlns:p14="http://schemas.microsoft.com/office/powerpoint/2010/main" val="346677064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112</a:t>
            </a:fld>
            <a:endParaRPr lang="en-US">
              <a:solidFill>
                <a:srgbClr val="FFFFFF"/>
              </a:solidFill>
            </a:endParaRPr>
          </a:p>
        </p:txBody>
      </p:sp>
      <p:sp>
        <p:nvSpPr>
          <p:cNvPr id="6" name="Rectangle 5"/>
          <p:cNvSpPr>
            <a:spLocks noChangeArrowheads="1"/>
          </p:cNvSpPr>
          <p:nvPr/>
        </p:nvSpPr>
        <p:spPr bwMode="auto">
          <a:xfrm>
            <a:off x="228600" y="152400"/>
            <a:ext cx="8763000" cy="738664"/>
          </a:xfrm>
          <a:prstGeom prst="rect">
            <a:avLst/>
          </a:prstGeom>
          <a:ln>
            <a:headEnd/>
            <a:tailEnd/>
          </a:ln>
        </p:spPr>
        <p:style>
          <a:lnRef idx="1">
            <a:schemeClr val="dk1"/>
          </a:lnRef>
          <a:fillRef idx="2">
            <a:schemeClr val="dk1"/>
          </a:fillRef>
          <a:effectRef idx="1">
            <a:schemeClr val="dk1"/>
          </a:effectRef>
          <a:fontRef idx="minor">
            <a:schemeClr val="dk1"/>
          </a:fontRef>
        </p:style>
        <p:txBody>
          <a:bodyPr wrap="square">
            <a:spAutoFit/>
          </a:bodyPr>
          <a:lstStyle/>
          <a:p>
            <a:pPr algn="just" rtl="1"/>
            <a:endParaRPr lang="en-US" sz="4200" dirty="0">
              <a:cs typeface="Ali_K_Samik" pitchFamily="2" charset="-78"/>
            </a:endParaRPr>
          </a:p>
        </p:txBody>
      </p:sp>
    </p:spTree>
    <p:extLst>
      <p:ext uri="{BB962C8B-B14F-4D97-AF65-F5344CB8AC3E}">
        <p14:creationId xmlns:p14="http://schemas.microsoft.com/office/powerpoint/2010/main" val="1410963360"/>
      </p:ext>
    </p:extLst>
  </p:cSld>
  <p:clrMapOvr>
    <a:masterClrMapping/>
  </p:clrMapOvr>
  <mc:AlternateContent xmlns:mc="http://schemas.openxmlformats.org/markup-compatibility/2006" xmlns:p14="http://schemas.microsoft.com/office/powerpoint/2010/main">
    <mc:Choice Requires="p14">
      <p:transition spd="slow" p14:dur="2500">
        <p14:flip dir="r"/>
      </p:transition>
    </mc:Choice>
    <mc:Fallback xmlns="">
      <p:transition spd="slow">
        <p:fade/>
      </p:transition>
    </mc:Fallback>
  </mc:AlternateContent>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113</a:t>
            </a:fld>
            <a:endParaRPr lang="en-US">
              <a:solidFill>
                <a:srgbClr val="FFFFFF"/>
              </a:solidFill>
            </a:endParaRPr>
          </a:p>
        </p:txBody>
      </p:sp>
      <p:sp>
        <p:nvSpPr>
          <p:cNvPr id="6" name="Rectangle 5"/>
          <p:cNvSpPr>
            <a:spLocks noChangeArrowheads="1"/>
          </p:cNvSpPr>
          <p:nvPr/>
        </p:nvSpPr>
        <p:spPr bwMode="auto">
          <a:xfrm>
            <a:off x="76200" y="76200"/>
            <a:ext cx="9067800" cy="24622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lvl="0" algn="ctr" rtl="1"/>
            <a:endParaRPr lang="ar-IQ" sz="1000" dirty="0">
              <a:cs typeface="Ali_K_Samik" pitchFamily="2" charset="-78"/>
            </a:endParaRPr>
          </a:p>
        </p:txBody>
      </p:sp>
    </p:spTree>
    <p:extLst>
      <p:ext uri="{BB962C8B-B14F-4D97-AF65-F5344CB8AC3E}">
        <p14:creationId xmlns:p14="http://schemas.microsoft.com/office/powerpoint/2010/main" val="113414868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114</a:t>
            </a:fld>
            <a:endParaRPr lang="en-US">
              <a:solidFill>
                <a:srgbClr val="FFFFFF"/>
              </a:solidFill>
            </a:endParaRPr>
          </a:p>
        </p:txBody>
      </p:sp>
      <p:sp>
        <p:nvSpPr>
          <p:cNvPr id="6" name="Rectangle 5"/>
          <p:cNvSpPr>
            <a:spLocks noChangeArrowheads="1"/>
          </p:cNvSpPr>
          <p:nvPr/>
        </p:nvSpPr>
        <p:spPr bwMode="auto">
          <a:xfrm>
            <a:off x="0" y="152401"/>
            <a:ext cx="9144000" cy="63863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endParaRPr lang="ar-IQ" sz="3550" dirty="0">
              <a:cs typeface="Ali_K_Samik" pitchFamily="2" charset="-78"/>
            </a:endParaRPr>
          </a:p>
        </p:txBody>
      </p:sp>
    </p:spTree>
    <p:extLst>
      <p:ext uri="{BB962C8B-B14F-4D97-AF65-F5344CB8AC3E}">
        <p14:creationId xmlns:p14="http://schemas.microsoft.com/office/powerpoint/2010/main" val="112991179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25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115</a:t>
            </a:fld>
            <a:endParaRPr lang="en-US">
              <a:solidFill>
                <a:srgbClr val="FFFFFF"/>
              </a:solidFill>
            </a:endParaRPr>
          </a:p>
        </p:txBody>
      </p:sp>
      <p:sp>
        <p:nvSpPr>
          <p:cNvPr id="6" name="Rectangle 5"/>
          <p:cNvSpPr>
            <a:spLocks noChangeArrowheads="1"/>
          </p:cNvSpPr>
          <p:nvPr/>
        </p:nvSpPr>
        <p:spPr bwMode="auto">
          <a:xfrm>
            <a:off x="76200" y="76200"/>
            <a:ext cx="8991600" cy="63094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endParaRPr lang="en-US" sz="3500" dirty="0">
              <a:cs typeface="Ali_K_Samik" pitchFamily="2" charset="-78"/>
            </a:endParaRPr>
          </a:p>
        </p:txBody>
      </p:sp>
    </p:spTree>
    <p:extLst>
      <p:ext uri="{BB962C8B-B14F-4D97-AF65-F5344CB8AC3E}">
        <p14:creationId xmlns:p14="http://schemas.microsoft.com/office/powerpoint/2010/main" val="1038095213"/>
      </p:ext>
    </p:extLst>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116</a:t>
            </a:fld>
            <a:endParaRPr lang="en-US">
              <a:solidFill>
                <a:srgbClr val="FFFFFF"/>
              </a:solidFill>
            </a:endParaRPr>
          </a:p>
        </p:txBody>
      </p:sp>
      <p:sp>
        <p:nvSpPr>
          <p:cNvPr id="6" name="Rectangle 5"/>
          <p:cNvSpPr>
            <a:spLocks noChangeArrowheads="1"/>
          </p:cNvSpPr>
          <p:nvPr/>
        </p:nvSpPr>
        <p:spPr bwMode="auto">
          <a:xfrm>
            <a:off x="76200" y="76200"/>
            <a:ext cx="8991600" cy="24622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endParaRPr lang="ar-IQ" sz="1000" dirty="0">
              <a:cs typeface="Ali_K_Samik" pitchFamily="2" charset="-78"/>
            </a:endParaRPr>
          </a:p>
        </p:txBody>
      </p:sp>
    </p:spTree>
    <p:extLst>
      <p:ext uri="{BB962C8B-B14F-4D97-AF65-F5344CB8AC3E}">
        <p14:creationId xmlns:p14="http://schemas.microsoft.com/office/powerpoint/2010/main" val="689894776"/>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1" accel="100000" fill="hold">
                                          <p:stCondLst>
                                            <p:cond delay="1999"/>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117</a:t>
            </a:fld>
            <a:endParaRPr lang="en-US">
              <a:solidFill>
                <a:srgbClr val="FFFFFF"/>
              </a:solidFill>
            </a:endParaRPr>
          </a:p>
        </p:txBody>
      </p:sp>
      <p:sp>
        <p:nvSpPr>
          <p:cNvPr id="6" name="Rectangle 5"/>
          <p:cNvSpPr>
            <a:spLocks noChangeArrowheads="1"/>
          </p:cNvSpPr>
          <p:nvPr/>
        </p:nvSpPr>
        <p:spPr bwMode="auto">
          <a:xfrm>
            <a:off x="76200" y="76200"/>
            <a:ext cx="8915400" cy="24622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endParaRPr lang="ar-IQ" sz="1000" dirty="0">
              <a:cs typeface="Ali_K_Samik" pitchFamily="2" charset="-78"/>
            </a:endParaRPr>
          </a:p>
        </p:txBody>
      </p:sp>
    </p:spTree>
    <p:extLst>
      <p:ext uri="{BB962C8B-B14F-4D97-AF65-F5344CB8AC3E}">
        <p14:creationId xmlns:p14="http://schemas.microsoft.com/office/powerpoint/2010/main" val="334033442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nodePh="1">
                                  <p:stCondLst>
                                    <p:cond delay="0"/>
                                  </p:stCondLst>
                                  <p:endCondLst>
                                    <p:cond evt="begin" delay="0">
                                      <p:tn val="5"/>
                                    </p:cond>
                                  </p:end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 by="(-#ppt_w*2)" calcmode="lin" valueType="num">
                                      <p:cBhvr rctx="PPT">
                                        <p:cTn id="7" dur="1000" autoRev="1" fill="hold">
                                          <p:stCondLst>
                                            <p:cond delay="0"/>
                                          </p:stCondLst>
                                        </p:cTn>
                                        <p:tgtEl>
                                          <p:spTgt spid="6">
                                            <p:txEl>
                                              <p:pRg st="0" end="0"/>
                                            </p:txEl>
                                          </p:spTgt>
                                        </p:tgtEl>
                                        <p:attrNameLst>
                                          <p:attrName>ppt_w</p:attrName>
                                        </p:attrNameLst>
                                      </p:cBhvr>
                                    </p:anim>
                                    <p:anim by="(#ppt_w*0.50)" calcmode="lin" valueType="num">
                                      <p:cBhvr>
                                        <p:cTn id="8" dur="1000" decel="50000" autoRev="1" fill="hold">
                                          <p:stCondLst>
                                            <p:cond delay="0"/>
                                          </p:stCondLst>
                                        </p:cTn>
                                        <p:tgtEl>
                                          <p:spTgt spid="6">
                                            <p:txEl>
                                              <p:pRg st="0" end="0"/>
                                            </p:txEl>
                                          </p:spTgt>
                                        </p:tgtEl>
                                        <p:attrNameLst>
                                          <p:attrName>ppt_x</p:attrName>
                                        </p:attrNameLst>
                                      </p:cBhvr>
                                    </p:anim>
                                    <p:anim from="(-#ppt_h/2)" to="(#ppt_y)" calcmode="lin" valueType="num">
                                      <p:cBhvr>
                                        <p:cTn id="9" dur="2000" fill="hold">
                                          <p:stCondLst>
                                            <p:cond delay="0"/>
                                          </p:stCondLst>
                                        </p:cTn>
                                        <p:tgtEl>
                                          <p:spTgt spid="6">
                                            <p:txEl>
                                              <p:pRg st="0" end="0"/>
                                            </p:txEl>
                                          </p:spTgt>
                                        </p:tgtEl>
                                        <p:attrNameLst>
                                          <p:attrName>ppt_y</p:attrName>
                                        </p:attrNameLst>
                                      </p:cBhvr>
                                    </p:anim>
                                    <p:animRot by="21600000">
                                      <p:cBhvr>
                                        <p:cTn id="10" dur="2000" fill="hold">
                                          <p:stCondLst>
                                            <p:cond delay="0"/>
                                          </p:stCondLst>
                                        </p:cTn>
                                        <p:tgtEl>
                                          <p:spTgt spid="6">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118</a:t>
            </a:fld>
            <a:endParaRPr lang="en-US">
              <a:solidFill>
                <a:srgbClr val="FFFFFF"/>
              </a:solidFill>
            </a:endParaRPr>
          </a:p>
        </p:txBody>
      </p:sp>
      <p:sp>
        <p:nvSpPr>
          <p:cNvPr id="6" name="Rectangle 5"/>
          <p:cNvSpPr>
            <a:spLocks noChangeArrowheads="1"/>
          </p:cNvSpPr>
          <p:nvPr/>
        </p:nvSpPr>
        <p:spPr bwMode="auto">
          <a:xfrm>
            <a:off x="76200" y="152400"/>
            <a:ext cx="8915400" cy="92333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endParaRPr lang="en-US" sz="5400" dirty="0">
              <a:cs typeface="Ali_K_Samik" pitchFamily="2" charset="-78"/>
            </a:endParaRPr>
          </a:p>
        </p:txBody>
      </p:sp>
    </p:spTree>
    <p:extLst>
      <p:ext uri="{BB962C8B-B14F-4D97-AF65-F5344CB8AC3E}">
        <p14:creationId xmlns:p14="http://schemas.microsoft.com/office/powerpoint/2010/main" val="3605100017"/>
      </p:ext>
    </p:extLst>
  </p:cSld>
  <p:clrMapOvr>
    <a:masterClrMapping/>
  </p:clrMapOvr>
  <mc:AlternateContent xmlns:mc="http://schemas.openxmlformats.org/markup-compatibility/2006" xmlns:p14="http://schemas.microsoft.com/office/powerpoint/2010/main">
    <mc:Choice Requires="p14">
      <p:transition spd="slow" p14:dur="2250">
        <p14:prism isContent="1" isInverted="1"/>
      </p:transition>
    </mc:Choice>
    <mc:Fallback xmlns="">
      <p:transition spd="slow">
        <p:fade/>
      </p:transition>
    </mc:Fallback>
  </mc:AlternateContent>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119</a:t>
            </a:fld>
            <a:endParaRPr lang="en-US">
              <a:solidFill>
                <a:srgbClr val="FFFFFF"/>
              </a:solidFill>
            </a:endParaRPr>
          </a:p>
        </p:txBody>
      </p:sp>
      <p:sp>
        <p:nvSpPr>
          <p:cNvPr id="6" name="Rectangle 5"/>
          <p:cNvSpPr>
            <a:spLocks noChangeArrowheads="1"/>
          </p:cNvSpPr>
          <p:nvPr/>
        </p:nvSpPr>
        <p:spPr bwMode="auto">
          <a:xfrm>
            <a:off x="152400" y="76200"/>
            <a:ext cx="8839200" cy="83099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endParaRPr lang="en-US" sz="4800" dirty="0">
              <a:cs typeface="Ali_K_Samik" pitchFamily="2" charset="-78"/>
            </a:endParaRPr>
          </a:p>
        </p:txBody>
      </p:sp>
    </p:spTree>
    <p:extLst>
      <p:ext uri="{BB962C8B-B14F-4D97-AF65-F5344CB8AC3E}">
        <p14:creationId xmlns:p14="http://schemas.microsoft.com/office/powerpoint/2010/main" val="3048341257"/>
      </p:ext>
    </p:extLst>
  </p:cSld>
  <p:clrMapOvr>
    <a:masterClrMapping/>
  </p:clrMapOvr>
  <mc:AlternateContent xmlns:mc="http://schemas.openxmlformats.org/markup-compatibility/2006" xmlns:p14="http://schemas.microsoft.com/office/powerpoint/2010/main">
    <mc:Choice Requires="p14">
      <p:transition spd="slow" p14:dur="2500">
        <p:blinds dir="vert"/>
      </p:transition>
    </mc:Choice>
    <mc:Fallback xmlns="">
      <p:transition spd="slow">
        <p:blinds dir="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64827" y="85175"/>
            <a:ext cx="8991600" cy="644791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defRPr/>
            </a:pPr>
            <a:r>
              <a:rPr lang="ar-IQ" sz="5900" dirty="0">
                <a:solidFill>
                  <a:srgbClr val="000000"/>
                </a:solidFill>
                <a:effectLst/>
                <a:ea typeface="Times New Roman" panose="02020603050405020304" pitchFamily="18" charset="0"/>
                <a:cs typeface="Traditional Arabic" panose="02020603050405020304" pitchFamily="18" charset="-78"/>
              </a:rPr>
              <a:t>ومع الممارسات الصحيحة للصحابة والتابعين لهم واجتهادات علماء المسلمين في القرون الأولى للدولة الإسلامية ازدادت القواعد التى وضعها الرسول صلى الله عليه وسلم رسوخا من حيث المبدأ، في حين اتضح تدريجيا جانب المرونة فيها من خلال التطبيقات في أماكن وأزمنة مختلفة ..</a:t>
            </a:r>
            <a:r>
              <a:rPr lang="ar-IQ" sz="5900" dirty="0">
                <a:solidFill>
                  <a:srgbClr val="002060"/>
                </a:solidFill>
                <a:effectLst/>
                <a:ea typeface="Times New Roman" panose="02020603050405020304" pitchFamily="18" charset="0"/>
                <a:cs typeface="Ali_K_Samik" pitchFamily="2" charset="-78"/>
              </a:rPr>
              <a:t>       </a:t>
            </a:r>
          </a:p>
        </p:txBody>
      </p:sp>
    </p:spTree>
    <p:extLst>
      <p:ext uri="{BB962C8B-B14F-4D97-AF65-F5344CB8AC3E}">
        <p14:creationId xmlns:p14="http://schemas.microsoft.com/office/powerpoint/2010/main" val="2123085801"/>
      </p:ext>
    </p:extLst>
  </p:cSld>
  <p:clrMapOvr>
    <a:masterClrMapping/>
  </p:clrMapOvr>
  <mc:AlternateContent xmlns:mc="http://schemas.openxmlformats.org/markup-compatibility/2006" xmlns:p14="http://schemas.microsoft.com/office/powerpoint/2010/main">
    <mc:Choice Requires="p14">
      <p:transition spd="slow" p14:dur="2500" advClick="0">
        <p:push dir="d"/>
      </p:transition>
    </mc:Choice>
    <mc:Fallback xmlns="">
      <p:transition spd="slow" advClick="0">
        <p:push dir="d"/>
      </p:transition>
    </mc:Fallback>
  </mc:AlternateContent>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120</a:t>
            </a:fld>
            <a:endParaRPr lang="en-US">
              <a:solidFill>
                <a:srgbClr val="FFFFFF"/>
              </a:solidFill>
            </a:endParaRPr>
          </a:p>
        </p:txBody>
      </p:sp>
      <p:sp>
        <p:nvSpPr>
          <p:cNvPr id="6" name="Rectangle 5"/>
          <p:cNvSpPr>
            <a:spLocks noChangeArrowheads="1"/>
          </p:cNvSpPr>
          <p:nvPr/>
        </p:nvSpPr>
        <p:spPr bwMode="auto">
          <a:xfrm>
            <a:off x="76200" y="76200"/>
            <a:ext cx="8915400" cy="70788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ctr" rtl="1"/>
            <a:endParaRPr lang="ar-IQ" sz="4000" u="sng" dirty="0">
              <a:cs typeface="Ali_K_Samik" pitchFamily="2" charset="-78"/>
            </a:endParaRPr>
          </a:p>
        </p:txBody>
      </p:sp>
    </p:spTree>
    <p:extLst>
      <p:ext uri="{BB962C8B-B14F-4D97-AF65-F5344CB8AC3E}">
        <p14:creationId xmlns:p14="http://schemas.microsoft.com/office/powerpoint/2010/main" val="157352874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121</a:t>
            </a:fld>
            <a:endParaRPr lang="en-US">
              <a:solidFill>
                <a:srgbClr val="FFFFFF"/>
              </a:solidFill>
            </a:endParaRPr>
          </a:p>
        </p:txBody>
      </p:sp>
      <p:sp>
        <p:nvSpPr>
          <p:cNvPr id="6" name="Rectangle 5"/>
          <p:cNvSpPr>
            <a:spLocks noChangeArrowheads="1"/>
          </p:cNvSpPr>
          <p:nvPr/>
        </p:nvSpPr>
        <p:spPr bwMode="auto">
          <a:xfrm>
            <a:off x="228600" y="152400"/>
            <a:ext cx="8763000" cy="738664"/>
          </a:xfrm>
          <a:prstGeom prst="rect">
            <a:avLst/>
          </a:prstGeom>
          <a:ln>
            <a:headEnd/>
            <a:tailEnd/>
          </a:ln>
        </p:spPr>
        <p:style>
          <a:lnRef idx="1">
            <a:schemeClr val="dk1"/>
          </a:lnRef>
          <a:fillRef idx="2">
            <a:schemeClr val="dk1"/>
          </a:fillRef>
          <a:effectRef idx="1">
            <a:schemeClr val="dk1"/>
          </a:effectRef>
          <a:fontRef idx="minor">
            <a:schemeClr val="dk1"/>
          </a:fontRef>
        </p:style>
        <p:txBody>
          <a:bodyPr wrap="square">
            <a:spAutoFit/>
          </a:bodyPr>
          <a:lstStyle/>
          <a:p>
            <a:pPr algn="just" rtl="1"/>
            <a:endParaRPr lang="en-US" sz="4200" dirty="0">
              <a:cs typeface="Ali_K_Samik" pitchFamily="2" charset="-78"/>
            </a:endParaRPr>
          </a:p>
        </p:txBody>
      </p:sp>
    </p:spTree>
    <p:extLst>
      <p:ext uri="{BB962C8B-B14F-4D97-AF65-F5344CB8AC3E}">
        <p14:creationId xmlns:p14="http://schemas.microsoft.com/office/powerpoint/2010/main" val="1683897621"/>
      </p:ext>
    </p:extLst>
  </p:cSld>
  <p:clrMapOvr>
    <a:masterClrMapping/>
  </p:clrMapOvr>
  <mc:AlternateContent xmlns:mc="http://schemas.openxmlformats.org/markup-compatibility/2006" xmlns:p14="http://schemas.microsoft.com/office/powerpoint/2010/main">
    <mc:Choice Requires="p14">
      <p:transition spd="slow" p14:dur="2500">
        <p14:flip dir="r"/>
      </p:transition>
    </mc:Choice>
    <mc:Fallback xmlns="">
      <p:transition spd="slow">
        <p:fade/>
      </p:transition>
    </mc:Fallback>
  </mc:AlternateContent>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122</a:t>
            </a:fld>
            <a:endParaRPr lang="en-US">
              <a:solidFill>
                <a:srgbClr val="FFFFFF"/>
              </a:solidFill>
            </a:endParaRPr>
          </a:p>
        </p:txBody>
      </p:sp>
      <p:sp>
        <p:nvSpPr>
          <p:cNvPr id="6" name="Rectangle 5"/>
          <p:cNvSpPr>
            <a:spLocks noChangeArrowheads="1"/>
          </p:cNvSpPr>
          <p:nvPr/>
        </p:nvSpPr>
        <p:spPr bwMode="auto">
          <a:xfrm>
            <a:off x="76200" y="76200"/>
            <a:ext cx="9067800" cy="24622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lvl="0" algn="ctr" rtl="1"/>
            <a:endParaRPr lang="ar-IQ" sz="1000" dirty="0">
              <a:cs typeface="Ali_K_Samik" pitchFamily="2" charset="-78"/>
            </a:endParaRPr>
          </a:p>
        </p:txBody>
      </p:sp>
    </p:spTree>
    <p:extLst>
      <p:ext uri="{BB962C8B-B14F-4D97-AF65-F5344CB8AC3E}">
        <p14:creationId xmlns:p14="http://schemas.microsoft.com/office/powerpoint/2010/main" val="299156131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123</a:t>
            </a:fld>
            <a:endParaRPr lang="en-US">
              <a:solidFill>
                <a:srgbClr val="FFFFFF"/>
              </a:solidFill>
            </a:endParaRPr>
          </a:p>
        </p:txBody>
      </p:sp>
      <p:sp>
        <p:nvSpPr>
          <p:cNvPr id="6" name="Rectangle 5"/>
          <p:cNvSpPr>
            <a:spLocks noChangeArrowheads="1"/>
          </p:cNvSpPr>
          <p:nvPr/>
        </p:nvSpPr>
        <p:spPr bwMode="auto">
          <a:xfrm>
            <a:off x="0" y="152401"/>
            <a:ext cx="9144000" cy="63863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endParaRPr lang="ar-IQ" sz="3550" dirty="0">
              <a:cs typeface="Ali_K_Samik" pitchFamily="2" charset="-78"/>
            </a:endParaRPr>
          </a:p>
        </p:txBody>
      </p:sp>
    </p:spTree>
    <p:extLst>
      <p:ext uri="{BB962C8B-B14F-4D97-AF65-F5344CB8AC3E}">
        <p14:creationId xmlns:p14="http://schemas.microsoft.com/office/powerpoint/2010/main" val="232064212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25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124</a:t>
            </a:fld>
            <a:endParaRPr lang="en-US">
              <a:solidFill>
                <a:srgbClr val="FFFFFF"/>
              </a:solidFill>
            </a:endParaRPr>
          </a:p>
        </p:txBody>
      </p:sp>
      <p:sp>
        <p:nvSpPr>
          <p:cNvPr id="6" name="Rectangle 5"/>
          <p:cNvSpPr>
            <a:spLocks noChangeArrowheads="1"/>
          </p:cNvSpPr>
          <p:nvPr/>
        </p:nvSpPr>
        <p:spPr bwMode="auto">
          <a:xfrm>
            <a:off x="76200" y="76200"/>
            <a:ext cx="8991600" cy="63094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endParaRPr lang="en-US" sz="3500" dirty="0">
              <a:cs typeface="Ali_K_Samik" pitchFamily="2" charset="-78"/>
            </a:endParaRPr>
          </a:p>
        </p:txBody>
      </p:sp>
    </p:spTree>
    <p:extLst>
      <p:ext uri="{BB962C8B-B14F-4D97-AF65-F5344CB8AC3E}">
        <p14:creationId xmlns:p14="http://schemas.microsoft.com/office/powerpoint/2010/main" val="1017072310"/>
      </p:ext>
    </p:extLst>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125</a:t>
            </a:fld>
            <a:endParaRPr lang="en-US">
              <a:solidFill>
                <a:srgbClr val="FFFFFF"/>
              </a:solidFill>
            </a:endParaRPr>
          </a:p>
        </p:txBody>
      </p:sp>
      <p:sp>
        <p:nvSpPr>
          <p:cNvPr id="6" name="Rectangle 5"/>
          <p:cNvSpPr>
            <a:spLocks noChangeArrowheads="1"/>
          </p:cNvSpPr>
          <p:nvPr/>
        </p:nvSpPr>
        <p:spPr bwMode="auto">
          <a:xfrm>
            <a:off x="76200" y="76200"/>
            <a:ext cx="8991600" cy="24622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endParaRPr lang="ar-IQ" sz="1000" dirty="0">
              <a:cs typeface="Ali_K_Samik" pitchFamily="2" charset="-78"/>
            </a:endParaRPr>
          </a:p>
        </p:txBody>
      </p:sp>
    </p:spTree>
    <p:extLst>
      <p:ext uri="{BB962C8B-B14F-4D97-AF65-F5344CB8AC3E}">
        <p14:creationId xmlns:p14="http://schemas.microsoft.com/office/powerpoint/2010/main" val="1605523785"/>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1" accel="100000" fill="hold">
                                          <p:stCondLst>
                                            <p:cond delay="1999"/>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126</a:t>
            </a:fld>
            <a:endParaRPr lang="en-US">
              <a:solidFill>
                <a:srgbClr val="FFFFFF"/>
              </a:solidFill>
            </a:endParaRPr>
          </a:p>
        </p:txBody>
      </p:sp>
      <p:sp>
        <p:nvSpPr>
          <p:cNvPr id="6" name="Rectangle 5"/>
          <p:cNvSpPr>
            <a:spLocks noChangeArrowheads="1"/>
          </p:cNvSpPr>
          <p:nvPr/>
        </p:nvSpPr>
        <p:spPr bwMode="auto">
          <a:xfrm>
            <a:off x="76200" y="76200"/>
            <a:ext cx="8915400" cy="24622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endParaRPr lang="ar-IQ" sz="1000" dirty="0">
              <a:cs typeface="Ali_K_Samik" pitchFamily="2" charset="-78"/>
            </a:endParaRPr>
          </a:p>
        </p:txBody>
      </p:sp>
    </p:spTree>
    <p:extLst>
      <p:ext uri="{BB962C8B-B14F-4D97-AF65-F5344CB8AC3E}">
        <p14:creationId xmlns:p14="http://schemas.microsoft.com/office/powerpoint/2010/main" val="110910729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nodePh="1">
                                  <p:stCondLst>
                                    <p:cond delay="0"/>
                                  </p:stCondLst>
                                  <p:endCondLst>
                                    <p:cond evt="begin" delay="0">
                                      <p:tn val="5"/>
                                    </p:cond>
                                  </p:end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 by="(-#ppt_w*2)" calcmode="lin" valueType="num">
                                      <p:cBhvr rctx="PPT">
                                        <p:cTn id="7" dur="1000" autoRev="1" fill="hold">
                                          <p:stCondLst>
                                            <p:cond delay="0"/>
                                          </p:stCondLst>
                                        </p:cTn>
                                        <p:tgtEl>
                                          <p:spTgt spid="6">
                                            <p:txEl>
                                              <p:pRg st="0" end="0"/>
                                            </p:txEl>
                                          </p:spTgt>
                                        </p:tgtEl>
                                        <p:attrNameLst>
                                          <p:attrName>ppt_w</p:attrName>
                                        </p:attrNameLst>
                                      </p:cBhvr>
                                    </p:anim>
                                    <p:anim by="(#ppt_w*0.50)" calcmode="lin" valueType="num">
                                      <p:cBhvr>
                                        <p:cTn id="8" dur="1000" decel="50000" autoRev="1" fill="hold">
                                          <p:stCondLst>
                                            <p:cond delay="0"/>
                                          </p:stCondLst>
                                        </p:cTn>
                                        <p:tgtEl>
                                          <p:spTgt spid="6">
                                            <p:txEl>
                                              <p:pRg st="0" end="0"/>
                                            </p:txEl>
                                          </p:spTgt>
                                        </p:tgtEl>
                                        <p:attrNameLst>
                                          <p:attrName>ppt_x</p:attrName>
                                        </p:attrNameLst>
                                      </p:cBhvr>
                                    </p:anim>
                                    <p:anim from="(-#ppt_h/2)" to="(#ppt_y)" calcmode="lin" valueType="num">
                                      <p:cBhvr>
                                        <p:cTn id="9" dur="2000" fill="hold">
                                          <p:stCondLst>
                                            <p:cond delay="0"/>
                                          </p:stCondLst>
                                        </p:cTn>
                                        <p:tgtEl>
                                          <p:spTgt spid="6">
                                            <p:txEl>
                                              <p:pRg st="0" end="0"/>
                                            </p:txEl>
                                          </p:spTgt>
                                        </p:tgtEl>
                                        <p:attrNameLst>
                                          <p:attrName>ppt_y</p:attrName>
                                        </p:attrNameLst>
                                      </p:cBhvr>
                                    </p:anim>
                                    <p:animRot by="21600000">
                                      <p:cBhvr>
                                        <p:cTn id="10" dur="2000" fill="hold">
                                          <p:stCondLst>
                                            <p:cond delay="0"/>
                                          </p:stCondLst>
                                        </p:cTn>
                                        <p:tgtEl>
                                          <p:spTgt spid="6">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127</a:t>
            </a:fld>
            <a:endParaRPr lang="en-US">
              <a:solidFill>
                <a:srgbClr val="FFFFFF"/>
              </a:solidFill>
            </a:endParaRPr>
          </a:p>
        </p:txBody>
      </p:sp>
      <p:sp>
        <p:nvSpPr>
          <p:cNvPr id="6" name="Rectangle 5"/>
          <p:cNvSpPr>
            <a:spLocks noChangeArrowheads="1"/>
          </p:cNvSpPr>
          <p:nvPr/>
        </p:nvSpPr>
        <p:spPr bwMode="auto">
          <a:xfrm>
            <a:off x="76200" y="152400"/>
            <a:ext cx="8915400" cy="92333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endParaRPr lang="en-US" sz="5400" dirty="0">
              <a:cs typeface="Ali_K_Samik" pitchFamily="2" charset="-78"/>
            </a:endParaRPr>
          </a:p>
        </p:txBody>
      </p:sp>
    </p:spTree>
    <p:extLst>
      <p:ext uri="{BB962C8B-B14F-4D97-AF65-F5344CB8AC3E}">
        <p14:creationId xmlns:p14="http://schemas.microsoft.com/office/powerpoint/2010/main" val="4240650719"/>
      </p:ext>
    </p:extLst>
  </p:cSld>
  <p:clrMapOvr>
    <a:masterClrMapping/>
  </p:clrMapOvr>
  <mc:AlternateContent xmlns:mc="http://schemas.openxmlformats.org/markup-compatibility/2006" xmlns:p14="http://schemas.microsoft.com/office/powerpoint/2010/main">
    <mc:Choice Requires="p14">
      <p:transition spd="slow" p14:dur="2250">
        <p14:prism isContent="1" isInverted="1"/>
      </p:transition>
    </mc:Choice>
    <mc:Fallback xmlns="">
      <p:transition spd="slow">
        <p:fade/>
      </p:transition>
    </mc:Fallback>
  </mc:AlternateContent>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128</a:t>
            </a:fld>
            <a:endParaRPr lang="en-US">
              <a:solidFill>
                <a:srgbClr val="FFFFFF"/>
              </a:solidFill>
            </a:endParaRPr>
          </a:p>
        </p:txBody>
      </p:sp>
      <p:sp>
        <p:nvSpPr>
          <p:cNvPr id="6" name="Rectangle 5"/>
          <p:cNvSpPr>
            <a:spLocks noChangeArrowheads="1"/>
          </p:cNvSpPr>
          <p:nvPr/>
        </p:nvSpPr>
        <p:spPr bwMode="auto">
          <a:xfrm>
            <a:off x="152400" y="76200"/>
            <a:ext cx="8839200" cy="83099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endParaRPr lang="en-US" sz="4800" dirty="0">
              <a:cs typeface="Ali_K_Samik" pitchFamily="2" charset="-78"/>
            </a:endParaRPr>
          </a:p>
        </p:txBody>
      </p:sp>
    </p:spTree>
    <p:extLst>
      <p:ext uri="{BB962C8B-B14F-4D97-AF65-F5344CB8AC3E}">
        <p14:creationId xmlns:p14="http://schemas.microsoft.com/office/powerpoint/2010/main" val="1496482005"/>
      </p:ext>
    </p:extLst>
  </p:cSld>
  <p:clrMapOvr>
    <a:masterClrMapping/>
  </p:clrMapOvr>
  <mc:AlternateContent xmlns:mc="http://schemas.openxmlformats.org/markup-compatibility/2006" xmlns:p14="http://schemas.microsoft.com/office/powerpoint/2010/main">
    <mc:Choice Requires="p14">
      <p:transition spd="slow" p14:dur="2500">
        <p:blinds dir="vert"/>
      </p:transition>
    </mc:Choice>
    <mc:Fallback xmlns="">
      <p:transition spd="slow">
        <p:blinds dir="vert"/>
      </p:transition>
    </mc:Fallback>
  </mc:AlternateContent>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129</a:t>
            </a:fld>
            <a:endParaRPr lang="en-US">
              <a:solidFill>
                <a:srgbClr val="FFFFFF"/>
              </a:solidFill>
            </a:endParaRPr>
          </a:p>
        </p:txBody>
      </p:sp>
      <p:sp>
        <p:nvSpPr>
          <p:cNvPr id="6" name="Rectangle 5"/>
          <p:cNvSpPr>
            <a:spLocks noChangeArrowheads="1"/>
          </p:cNvSpPr>
          <p:nvPr/>
        </p:nvSpPr>
        <p:spPr bwMode="auto">
          <a:xfrm>
            <a:off x="76200" y="76200"/>
            <a:ext cx="8915400" cy="70788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ctr" rtl="1"/>
            <a:endParaRPr lang="ar-IQ" sz="4000" u="sng" dirty="0">
              <a:cs typeface="Ali_K_Samik" pitchFamily="2" charset="-78"/>
            </a:endParaRPr>
          </a:p>
        </p:txBody>
      </p:sp>
    </p:spTree>
    <p:extLst>
      <p:ext uri="{BB962C8B-B14F-4D97-AF65-F5344CB8AC3E}">
        <p14:creationId xmlns:p14="http://schemas.microsoft.com/office/powerpoint/2010/main" val="24571753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45492"/>
            <a:ext cx="8991600" cy="674030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marL="0" marR="0" algn="just" rtl="1">
              <a:spcBef>
                <a:spcPts val="0"/>
              </a:spcBef>
              <a:spcAft>
                <a:spcPts val="600"/>
              </a:spcAft>
            </a:pPr>
            <a:r>
              <a:rPr lang="ar-IQ" sz="5400" dirty="0">
                <a:effectLst/>
                <a:latin typeface="Times New Roman" panose="02020603050405020304" pitchFamily="18" charset="0"/>
                <a:ea typeface="Times New Roman" panose="02020603050405020304" pitchFamily="18" charset="0"/>
                <a:cs typeface="Traditional Arabic" panose="02020603050405020304" pitchFamily="18" charset="-78"/>
              </a:rPr>
              <a:t>وخلال القرون العديدة الممتدة ما بين عصر الرسالة والراشدين من جهة ونهاية عصر الازدهار الإسلامي في القرن الخامس عشر الميلادي ظهرت اجتهادات فكرية مميزة في مجال المالية العامة للدولة والتسعير والأسواق والنقود وتقسيم العمل والعمران الاقتصادي و التوزيع عن طريق علماء مميزين، أمثال: أبي يوسف، والغزالي، وابن تيمية، وابن قيم الجوزية، والماوردي والمقريزي وغيرهم.</a:t>
            </a:r>
            <a:endParaRPr lang="en-US" sz="5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74981637"/>
      </p:ext>
    </p:extLst>
  </p:cSld>
  <p:clrMapOvr>
    <a:masterClrMapping/>
  </p:clrMapOvr>
  <mc:AlternateContent xmlns:mc="http://schemas.openxmlformats.org/markup-compatibility/2006" xmlns:p14="http://schemas.microsoft.com/office/powerpoint/2010/main">
    <mc:Choice Requires="p14">
      <p:transition spd="slow" p14:dur="2500">
        <p:pull/>
      </p:transition>
    </mc:Choice>
    <mc:Fallback xmlns="">
      <p:transition spd="slow">
        <p:pull/>
      </p:transition>
    </mc:Fallback>
  </mc:AlternateContent>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130</a:t>
            </a:fld>
            <a:endParaRPr lang="en-US">
              <a:solidFill>
                <a:srgbClr val="FFFFFF"/>
              </a:solidFill>
            </a:endParaRPr>
          </a:p>
        </p:txBody>
      </p:sp>
      <p:sp>
        <p:nvSpPr>
          <p:cNvPr id="6" name="Rectangle 5"/>
          <p:cNvSpPr>
            <a:spLocks noChangeArrowheads="1"/>
          </p:cNvSpPr>
          <p:nvPr/>
        </p:nvSpPr>
        <p:spPr bwMode="auto">
          <a:xfrm>
            <a:off x="228600" y="152400"/>
            <a:ext cx="8763000" cy="738664"/>
          </a:xfrm>
          <a:prstGeom prst="rect">
            <a:avLst/>
          </a:prstGeom>
          <a:ln>
            <a:headEnd/>
            <a:tailEnd/>
          </a:ln>
        </p:spPr>
        <p:style>
          <a:lnRef idx="1">
            <a:schemeClr val="dk1"/>
          </a:lnRef>
          <a:fillRef idx="2">
            <a:schemeClr val="dk1"/>
          </a:fillRef>
          <a:effectRef idx="1">
            <a:schemeClr val="dk1"/>
          </a:effectRef>
          <a:fontRef idx="minor">
            <a:schemeClr val="dk1"/>
          </a:fontRef>
        </p:style>
        <p:txBody>
          <a:bodyPr wrap="square">
            <a:spAutoFit/>
          </a:bodyPr>
          <a:lstStyle/>
          <a:p>
            <a:pPr algn="just" rtl="1"/>
            <a:endParaRPr lang="en-US" sz="4200" dirty="0">
              <a:cs typeface="Ali_K_Samik" pitchFamily="2" charset="-78"/>
            </a:endParaRPr>
          </a:p>
        </p:txBody>
      </p:sp>
    </p:spTree>
    <p:extLst>
      <p:ext uri="{BB962C8B-B14F-4D97-AF65-F5344CB8AC3E}">
        <p14:creationId xmlns:p14="http://schemas.microsoft.com/office/powerpoint/2010/main" val="1099776045"/>
      </p:ext>
    </p:extLst>
  </p:cSld>
  <p:clrMapOvr>
    <a:masterClrMapping/>
  </p:clrMapOvr>
  <mc:AlternateContent xmlns:mc="http://schemas.openxmlformats.org/markup-compatibility/2006" xmlns:p14="http://schemas.microsoft.com/office/powerpoint/2010/main">
    <mc:Choice Requires="p14">
      <p:transition spd="slow" p14:dur="2500">
        <p14:flip dir="r"/>
      </p:transition>
    </mc:Choice>
    <mc:Fallback xmlns="">
      <p:transition spd="slow">
        <p:fade/>
      </p:transition>
    </mc:Fallback>
  </mc:AlternateContent>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131</a:t>
            </a:fld>
            <a:endParaRPr lang="en-US">
              <a:solidFill>
                <a:srgbClr val="FFFFFF"/>
              </a:solidFill>
            </a:endParaRPr>
          </a:p>
        </p:txBody>
      </p:sp>
      <p:sp>
        <p:nvSpPr>
          <p:cNvPr id="6" name="Rectangle 5"/>
          <p:cNvSpPr>
            <a:spLocks noChangeArrowheads="1"/>
          </p:cNvSpPr>
          <p:nvPr/>
        </p:nvSpPr>
        <p:spPr bwMode="auto">
          <a:xfrm>
            <a:off x="76200" y="76200"/>
            <a:ext cx="9067800" cy="24622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lvl="0" algn="ctr" rtl="1"/>
            <a:endParaRPr lang="ar-IQ" sz="1000" dirty="0">
              <a:cs typeface="Ali_K_Samik" pitchFamily="2" charset="-78"/>
            </a:endParaRPr>
          </a:p>
        </p:txBody>
      </p:sp>
    </p:spTree>
    <p:extLst>
      <p:ext uri="{BB962C8B-B14F-4D97-AF65-F5344CB8AC3E}">
        <p14:creationId xmlns:p14="http://schemas.microsoft.com/office/powerpoint/2010/main" val="273930162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132</a:t>
            </a:fld>
            <a:endParaRPr lang="en-US">
              <a:solidFill>
                <a:srgbClr val="FFFFFF"/>
              </a:solidFill>
            </a:endParaRPr>
          </a:p>
        </p:txBody>
      </p:sp>
      <p:sp>
        <p:nvSpPr>
          <p:cNvPr id="6" name="Rectangle 5"/>
          <p:cNvSpPr>
            <a:spLocks noChangeArrowheads="1"/>
          </p:cNvSpPr>
          <p:nvPr/>
        </p:nvSpPr>
        <p:spPr bwMode="auto">
          <a:xfrm>
            <a:off x="0" y="152401"/>
            <a:ext cx="9144000" cy="63863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endParaRPr lang="ar-IQ" sz="3550" dirty="0">
              <a:cs typeface="Ali_K_Samik" pitchFamily="2" charset="-78"/>
            </a:endParaRPr>
          </a:p>
        </p:txBody>
      </p:sp>
    </p:spTree>
    <p:extLst>
      <p:ext uri="{BB962C8B-B14F-4D97-AF65-F5344CB8AC3E}">
        <p14:creationId xmlns:p14="http://schemas.microsoft.com/office/powerpoint/2010/main" val="17808759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25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133</a:t>
            </a:fld>
            <a:endParaRPr lang="en-US">
              <a:solidFill>
                <a:srgbClr val="FFFFFF"/>
              </a:solidFill>
            </a:endParaRPr>
          </a:p>
        </p:txBody>
      </p:sp>
      <p:sp>
        <p:nvSpPr>
          <p:cNvPr id="6" name="Rectangle 5"/>
          <p:cNvSpPr>
            <a:spLocks noChangeArrowheads="1"/>
          </p:cNvSpPr>
          <p:nvPr/>
        </p:nvSpPr>
        <p:spPr bwMode="auto">
          <a:xfrm>
            <a:off x="76200" y="76200"/>
            <a:ext cx="8991600" cy="63094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endParaRPr lang="en-US" sz="3500" dirty="0">
              <a:cs typeface="Ali_K_Samik" pitchFamily="2" charset="-78"/>
            </a:endParaRPr>
          </a:p>
        </p:txBody>
      </p:sp>
    </p:spTree>
    <p:extLst>
      <p:ext uri="{BB962C8B-B14F-4D97-AF65-F5344CB8AC3E}">
        <p14:creationId xmlns:p14="http://schemas.microsoft.com/office/powerpoint/2010/main" val="1000047254"/>
      </p:ext>
    </p:extLst>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134</a:t>
            </a:fld>
            <a:endParaRPr lang="en-US">
              <a:solidFill>
                <a:srgbClr val="FFFFFF"/>
              </a:solidFill>
            </a:endParaRPr>
          </a:p>
        </p:txBody>
      </p:sp>
      <p:sp>
        <p:nvSpPr>
          <p:cNvPr id="6" name="Rectangle 5"/>
          <p:cNvSpPr>
            <a:spLocks noChangeArrowheads="1"/>
          </p:cNvSpPr>
          <p:nvPr/>
        </p:nvSpPr>
        <p:spPr bwMode="auto">
          <a:xfrm>
            <a:off x="76200" y="76200"/>
            <a:ext cx="8991600" cy="24622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endParaRPr lang="ar-IQ" sz="1000" dirty="0">
              <a:cs typeface="Ali_K_Samik" pitchFamily="2" charset="-78"/>
            </a:endParaRPr>
          </a:p>
        </p:txBody>
      </p:sp>
    </p:spTree>
    <p:extLst>
      <p:ext uri="{BB962C8B-B14F-4D97-AF65-F5344CB8AC3E}">
        <p14:creationId xmlns:p14="http://schemas.microsoft.com/office/powerpoint/2010/main" val="2179156078"/>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1" accel="100000" fill="hold">
                                          <p:stCondLst>
                                            <p:cond delay="1999"/>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135</a:t>
            </a:fld>
            <a:endParaRPr lang="en-US">
              <a:solidFill>
                <a:srgbClr val="FFFFFF"/>
              </a:solidFill>
            </a:endParaRPr>
          </a:p>
        </p:txBody>
      </p:sp>
      <p:sp>
        <p:nvSpPr>
          <p:cNvPr id="6" name="Rectangle 5"/>
          <p:cNvSpPr>
            <a:spLocks noChangeArrowheads="1"/>
          </p:cNvSpPr>
          <p:nvPr/>
        </p:nvSpPr>
        <p:spPr bwMode="auto">
          <a:xfrm>
            <a:off x="76200" y="76200"/>
            <a:ext cx="8915400" cy="24622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endParaRPr lang="ar-IQ" sz="1000" dirty="0">
              <a:cs typeface="Ali_K_Samik" pitchFamily="2" charset="-78"/>
            </a:endParaRPr>
          </a:p>
        </p:txBody>
      </p:sp>
    </p:spTree>
    <p:extLst>
      <p:ext uri="{BB962C8B-B14F-4D97-AF65-F5344CB8AC3E}">
        <p14:creationId xmlns:p14="http://schemas.microsoft.com/office/powerpoint/2010/main" val="262773248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nodePh="1">
                                  <p:stCondLst>
                                    <p:cond delay="0"/>
                                  </p:stCondLst>
                                  <p:endCondLst>
                                    <p:cond evt="begin" delay="0">
                                      <p:tn val="5"/>
                                    </p:cond>
                                  </p:end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 by="(-#ppt_w*2)" calcmode="lin" valueType="num">
                                      <p:cBhvr rctx="PPT">
                                        <p:cTn id="7" dur="1000" autoRev="1" fill="hold">
                                          <p:stCondLst>
                                            <p:cond delay="0"/>
                                          </p:stCondLst>
                                        </p:cTn>
                                        <p:tgtEl>
                                          <p:spTgt spid="6">
                                            <p:txEl>
                                              <p:pRg st="0" end="0"/>
                                            </p:txEl>
                                          </p:spTgt>
                                        </p:tgtEl>
                                        <p:attrNameLst>
                                          <p:attrName>ppt_w</p:attrName>
                                        </p:attrNameLst>
                                      </p:cBhvr>
                                    </p:anim>
                                    <p:anim by="(#ppt_w*0.50)" calcmode="lin" valueType="num">
                                      <p:cBhvr>
                                        <p:cTn id="8" dur="1000" decel="50000" autoRev="1" fill="hold">
                                          <p:stCondLst>
                                            <p:cond delay="0"/>
                                          </p:stCondLst>
                                        </p:cTn>
                                        <p:tgtEl>
                                          <p:spTgt spid="6">
                                            <p:txEl>
                                              <p:pRg st="0" end="0"/>
                                            </p:txEl>
                                          </p:spTgt>
                                        </p:tgtEl>
                                        <p:attrNameLst>
                                          <p:attrName>ppt_x</p:attrName>
                                        </p:attrNameLst>
                                      </p:cBhvr>
                                    </p:anim>
                                    <p:anim from="(-#ppt_h/2)" to="(#ppt_y)" calcmode="lin" valueType="num">
                                      <p:cBhvr>
                                        <p:cTn id="9" dur="2000" fill="hold">
                                          <p:stCondLst>
                                            <p:cond delay="0"/>
                                          </p:stCondLst>
                                        </p:cTn>
                                        <p:tgtEl>
                                          <p:spTgt spid="6">
                                            <p:txEl>
                                              <p:pRg st="0" end="0"/>
                                            </p:txEl>
                                          </p:spTgt>
                                        </p:tgtEl>
                                        <p:attrNameLst>
                                          <p:attrName>ppt_y</p:attrName>
                                        </p:attrNameLst>
                                      </p:cBhvr>
                                    </p:anim>
                                    <p:animRot by="21600000">
                                      <p:cBhvr>
                                        <p:cTn id="10" dur="2000" fill="hold">
                                          <p:stCondLst>
                                            <p:cond delay="0"/>
                                          </p:stCondLst>
                                        </p:cTn>
                                        <p:tgtEl>
                                          <p:spTgt spid="6">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136</a:t>
            </a:fld>
            <a:endParaRPr lang="en-US">
              <a:solidFill>
                <a:srgbClr val="FFFFFF"/>
              </a:solidFill>
            </a:endParaRPr>
          </a:p>
        </p:txBody>
      </p:sp>
      <p:sp>
        <p:nvSpPr>
          <p:cNvPr id="6" name="Rectangle 5"/>
          <p:cNvSpPr>
            <a:spLocks noChangeArrowheads="1"/>
          </p:cNvSpPr>
          <p:nvPr/>
        </p:nvSpPr>
        <p:spPr bwMode="auto">
          <a:xfrm>
            <a:off x="76200" y="152400"/>
            <a:ext cx="8915400" cy="92333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endParaRPr lang="en-US" sz="5400" dirty="0">
              <a:cs typeface="Ali_K_Samik" pitchFamily="2" charset="-78"/>
            </a:endParaRPr>
          </a:p>
        </p:txBody>
      </p:sp>
    </p:spTree>
    <p:extLst>
      <p:ext uri="{BB962C8B-B14F-4D97-AF65-F5344CB8AC3E}">
        <p14:creationId xmlns:p14="http://schemas.microsoft.com/office/powerpoint/2010/main" val="3717843363"/>
      </p:ext>
    </p:extLst>
  </p:cSld>
  <p:clrMapOvr>
    <a:masterClrMapping/>
  </p:clrMapOvr>
  <mc:AlternateContent xmlns:mc="http://schemas.openxmlformats.org/markup-compatibility/2006" xmlns:p14="http://schemas.microsoft.com/office/powerpoint/2010/main">
    <mc:Choice Requires="p14">
      <p:transition spd="slow" p14:dur="2250">
        <p14:prism isContent="1" isInverted="1"/>
      </p:transition>
    </mc:Choice>
    <mc:Fallback xmlns="">
      <p:transition spd="slow">
        <p:fade/>
      </p:transition>
    </mc:Fallback>
  </mc:AlternateContent>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137</a:t>
            </a:fld>
            <a:endParaRPr lang="en-US">
              <a:solidFill>
                <a:srgbClr val="FFFFFF"/>
              </a:solidFill>
            </a:endParaRPr>
          </a:p>
        </p:txBody>
      </p:sp>
      <p:sp>
        <p:nvSpPr>
          <p:cNvPr id="6" name="Rectangle 5"/>
          <p:cNvSpPr>
            <a:spLocks noChangeArrowheads="1"/>
          </p:cNvSpPr>
          <p:nvPr/>
        </p:nvSpPr>
        <p:spPr bwMode="auto">
          <a:xfrm>
            <a:off x="152400" y="76200"/>
            <a:ext cx="8839200" cy="83099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endParaRPr lang="en-US" sz="4800" dirty="0">
              <a:cs typeface="Ali_K_Samik" pitchFamily="2" charset="-78"/>
            </a:endParaRPr>
          </a:p>
        </p:txBody>
      </p:sp>
    </p:spTree>
    <p:extLst>
      <p:ext uri="{BB962C8B-B14F-4D97-AF65-F5344CB8AC3E}">
        <p14:creationId xmlns:p14="http://schemas.microsoft.com/office/powerpoint/2010/main" val="3797153803"/>
      </p:ext>
    </p:extLst>
  </p:cSld>
  <p:clrMapOvr>
    <a:masterClrMapping/>
  </p:clrMapOvr>
  <mc:AlternateContent xmlns:mc="http://schemas.openxmlformats.org/markup-compatibility/2006" xmlns:p14="http://schemas.microsoft.com/office/powerpoint/2010/main">
    <mc:Choice Requires="p14">
      <p:transition spd="slow" p14:dur="2500">
        <p:blinds dir="vert"/>
      </p:transition>
    </mc:Choice>
    <mc:Fallback xmlns="">
      <p:transition spd="slow">
        <p:blinds dir="vert"/>
      </p:transition>
    </mc:Fallback>
  </mc:AlternateContent>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138</a:t>
            </a:fld>
            <a:endParaRPr lang="en-US">
              <a:solidFill>
                <a:srgbClr val="FFFFFF"/>
              </a:solidFill>
            </a:endParaRPr>
          </a:p>
        </p:txBody>
      </p:sp>
      <p:sp>
        <p:nvSpPr>
          <p:cNvPr id="6" name="Rectangle 5"/>
          <p:cNvSpPr>
            <a:spLocks noChangeArrowheads="1"/>
          </p:cNvSpPr>
          <p:nvPr/>
        </p:nvSpPr>
        <p:spPr bwMode="auto">
          <a:xfrm>
            <a:off x="76200" y="76200"/>
            <a:ext cx="8915400" cy="70788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ctr" rtl="1"/>
            <a:endParaRPr lang="ar-IQ" sz="4000" u="sng" dirty="0">
              <a:cs typeface="Ali_K_Samik" pitchFamily="2" charset="-78"/>
            </a:endParaRPr>
          </a:p>
        </p:txBody>
      </p:sp>
    </p:spTree>
    <p:extLst>
      <p:ext uri="{BB962C8B-B14F-4D97-AF65-F5344CB8AC3E}">
        <p14:creationId xmlns:p14="http://schemas.microsoft.com/office/powerpoint/2010/main" val="367465953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ln>
            <a:miter lim="800000"/>
            <a:headEnd/>
            <a:tailEnd/>
          </a:ln>
        </p:spPr>
        <p:style>
          <a:lnRef idx="1">
            <a:schemeClr val="accent3"/>
          </a:lnRef>
          <a:fillRef idx="2">
            <a:schemeClr val="accent3"/>
          </a:fillRef>
          <a:effectRef idx="1">
            <a:schemeClr val="accent3"/>
          </a:effectRef>
          <a:fontRef idx="minor">
            <a:schemeClr val="dk1"/>
          </a:fontRef>
        </p:style>
        <p:txBody>
          <a:bodyPr>
            <a:normAutofit/>
          </a:bodyPr>
          <a:lstStyle/>
          <a:p>
            <a:pPr algn="ctr">
              <a:buFont typeface="Wingdings" pitchFamily="2" charset="2"/>
              <a:buNone/>
              <a:defRPr/>
            </a:pPr>
            <a:r>
              <a:rPr lang="ar-IQ" sz="6600" dirty="0">
                <a:solidFill>
                  <a:srgbClr val="002060"/>
                </a:solidFill>
                <a:latin typeface="Rabar_002" pitchFamily="18" charset="-78"/>
                <a:cs typeface="Ali_K_Samik" pitchFamily="2" charset="-78"/>
              </a:rPr>
              <a:t>سؤثاس بؤ ئامادةبوونتان و </a:t>
            </a:r>
          </a:p>
          <a:p>
            <a:pPr algn="ctr">
              <a:buFont typeface="Wingdings" pitchFamily="2" charset="2"/>
              <a:buNone/>
              <a:defRPr/>
            </a:pPr>
            <a:r>
              <a:rPr lang="ar-IQ" sz="6600" dirty="0">
                <a:solidFill>
                  <a:srgbClr val="002060"/>
                </a:solidFill>
                <a:latin typeface="Rabar_002" pitchFamily="18" charset="-78"/>
                <a:cs typeface="Ali_K_Samik" pitchFamily="2" charset="-78"/>
              </a:rPr>
              <a:t>هيواى سةركةوتنتان بؤ دةخوازم..</a:t>
            </a:r>
          </a:p>
        </p:txBody>
      </p:sp>
      <p:sp>
        <p:nvSpPr>
          <p:cNvPr id="100357" name="عنصر نائب للتذييل 6"/>
          <p:cNvSpPr>
            <a:spLocks noGrp="1"/>
          </p:cNvSpPr>
          <p:nvPr>
            <p:ph type="ftr" sz="quarter" idx="12"/>
          </p:nvPr>
        </p:nvSpPr>
        <p:spPr bwMode="auto">
          <a:xfrm>
            <a:off x="8129588" y="5734050"/>
            <a:ext cx="609600" cy="520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algn="ctr" eaLnBrk="1" hangingPunct="1"/>
            <a:r>
              <a:rPr lang="ar-SA" sz="1400" b="1">
                <a:solidFill>
                  <a:srgbClr val="FFFFFF"/>
                </a:solidFill>
              </a:rPr>
              <a:t>منهج البحث العلمي                                                 د. إبراهيم أحمد سليمان</a:t>
            </a:r>
            <a:endParaRPr lang="en-US" sz="1400" b="1">
              <a:solidFill>
                <a:srgbClr val="FFFFFF"/>
              </a:solidFill>
            </a:endParaRPr>
          </a:p>
        </p:txBody>
      </p:sp>
      <p:pic>
        <p:nvPicPr>
          <p:cNvPr id="100358" name="عنصر نائب للمحتوى 5" descr="10.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438401"/>
            <a:ext cx="466725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59" name="عنصر نائب للمحتوى 3" descr="4.bmp"/>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667250" y="2438401"/>
            <a:ext cx="4476750" cy="4419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908616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51179"/>
            <a:ext cx="8991600" cy="67403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fontAlgn="base"/>
            <a:r>
              <a:rPr lang="ar-IQ" sz="5400" dirty="0"/>
              <a:t>وعلى الرغم من الأسس الشرعية والفكرية القديمة للاقتصاد في الفكر الإسلامي، إلا أن مصطلح الاقتصاد الإسلامي في حدّ ذاته لم يظهر إلا في القرن العشرين، تخصيصا في النصف الثاني منه، وإن ظهور المصطلح لم يكن مجرد عثور على اسم لشيء كان موجودا، </a:t>
            </a:r>
            <a:endParaRPr lang="en-US" sz="1050" dirty="0">
              <a:solidFill>
                <a:schemeClr val="bg1"/>
              </a:solidFill>
            </a:endParaRPr>
          </a:p>
        </p:txBody>
      </p:sp>
    </p:spTree>
    <p:extLst>
      <p:ext uri="{BB962C8B-B14F-4D97-AF65-F5344CB8AC3E}">
        <p14:creationId xmlns:p14="http://schemas.microsoft.com/office/powerpoint/2010/main" val="418167800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26158"/>
            <a:ext cx="8991600" cy="655564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fontAlgn="base"/>
            <a:r>
              <a:rPr lang="ar-IQ" sz="6000" dirty="0"/>
              <a:t>ولقد كان المصطلح مرتبطا بعدة أمور  بالرغبة في إقامة نظام اقتصادي عصري في إطار الشريعة الإسلامية وصياغة نظريات وسياسات اقتصادية تلائم احتياجات الأقطار الإسلامية وتساعدها على التقدم.</a:t>
            </a:r>
            <a:endParaRPr lang="en-US" sz="1200" dirty="0">
              <a:solidFill>
                <a:schemeClr val="bg1"/>
              </a:solidFill>
            </a:endParaRPr>
          </a:p>
        </p:txBody>
      </p:sp>
    </p:spTree>
    <p:extLst>
      <p:ext uri="{BB962C8B-B14F-4D97-AF65-F5344CB8AC3E}">
        <p14:creationId xmlns:p14="http://schemas.microsoft.com/office/powerpoint/2010/main" val="783295094"/>
      </p:ext>
    </p:extLst>
  </p:cSld>
  <p:clrMapOvr>
    <a:masterClrMapping/>
  </p:clrMapOvr>
  <mc:AlternateContent xmlns:mc="http://schemas.openxmlformats.org/markup-compatibility/2006" xmlns:p14="http://schemas.microsoft.com/office/powerpoint/2010/main">
    <mc:Choice Requires="p14">
      <p:transition spd="slow" p14:dur="2500">
        <p:wheel spokes="3"/>
      </p:transition>
    </mc:Choice>
    <mc:Fallback xmlns="">
      <p:transition spd="slow">
        <p:wheel spokes="3"/>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76200"/>
            <a:ext cx="8991600" cy="667875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endParaRPr lang="ar-IQ" sz="4800" b="1" dirty="0"/>
          </a:p>
          <a:p>
            <a:pPr algn="just" rtl="1"/>
            <a:r>
              <a:rPr lang="ar-IQ" sz="4800" b="1" dirty="0"/>
              <a:t>المبحث الثالث: مصادر الاقتصاد الإسلامي</a:t>
            </a:r>
            <a:endParaRPr lang="en-US" sz="4800" dirty="0"/>
          </a:p>
          <a:p>
            <a:pPr algn="just" rtl="1"/>
            <a:r>
              <a:rPr lang="ar-IQ" sz="6000" b="1" dirty="0"/>
              <a:t> </a:t>
            </a:r>
            <a:endParaRPr lang="en-US" sz="6000" dirty="0"/>
          </a:p>
          <a:p>
            <a:pPr algn="just" rtl="1"/>
            <a:r>
              <a:rPr lang="ar-IQ" sz="6000" dirty="0"/>
              <a:t>يستمدُّ الاقتصاد الإسلامي قواعده من مصادر الشريعة الإسلامية؛ لأن الاقتصاد الإسلامى جزء لا يتجزأ من الإسلام ككل، ومصادره هي:- </a:t>
            </a:r>
            <a:r>
              <a:rPr lang="ar-IQ" sz="300" dirty="0"/>
              <a:t>                        </a:t>
            </a:r>
          </a:p>
          <a:p>
            <a:pPr algn="just" rtl="1"/>
            <a:endParaRPr lang="ar-IQ" sz="300" dirty="0"/>
          </a:p>
          <a:p>
            <a:pPr algn="just" rtl="1"/>
            <a:endParaRPr lang="ar-IQ" sz="300" dirty="0"/>
          </a:p>
          <a:p>
            <a:pPr algn="just" rtl="1"/>
            <a:endParaRPr lang="ar-IQ" sz="300" dirty="0"/>
          </a:p>
          <a:p>
            <a:pPr algn="just" rtl="1"/>
            <a:endParaRPr lang="ar-IQ" sz="300" dirty="0"/>
          </a:p>
          <a:p>
            <a:pPr algn="just" rtl="1"/>
            <a:endParaRPr lang="ar-IQ" sz="300" dirty="0"/>
          </a:p>
          <a:p>
            <a:pPr algn="just" rtl="1"/>
            <a:endParaRPr lang="ar-IQ" sz="300" dirty="0"/>
          </a:p>
          <a:p>
            <a:pPr algn="just" rtl="1"/>
            <a:endParaRPr lang="ar-IQ" sz="300" dirty="0"/>
          </a:p>
          <a:p>
            <a:pPr algn="just" rtl="1"/>
            <a:endParaRPr lang="ar-IQ" sz="300" dirty="0"/>
          </a:p>
          <a:p>
            <a:pPr algn="just" rtl="1"/>
            <a:endParaRPr lang="ar-IQ" sz="300" dirty="0"/>
          </a:p>
          <a:p>
            <a:pPr algn="just" rtl="1"/>
            <a:endParaRPr lang="ar-IQ" sz="300" dirty="0"/>
          </a:p>
          <a:p>
            <a:pPr algn="just" rtl="1"/>
            <a:endParaRPr lang="en-US" sz="200" dirty="0"/>
          </a:p>
        </p:txBody>
      </p:sp>
    </p:spTree>
    <p:extLst>
      <p:ext uri="{BB962C8B-B14F-4D97-AF65-F5344CB8AC3E}">
        <p14:creationId xmlns:p14="http://schemas.microsoft.com/office/powerpoint/2010/main" val="2362602311"/>
      </p:ext>
    </p:extLst>
  </p:cSld>
  <p:clrMapOvr>
    <a:masterClrMapping/>
  </p:clrMapOvr>
  <mc:AlternateContent xmlns:mc="http://schemas.openxmlformats.org/markup-compatibility/2006" xmlns:p14="http://schemas.microsoft.com/office/powerpoint/2010/main">
    <mc:Choice Requires="p14">
      <p:transition spd="slow" p14:dur="3000">
        <p:pull dir="ru"/>
      </p:transition>
    </mc:Choice>
    <mc:Fallback xmlns="">
      <p:transition spd="slow">
        <p:pull dir="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3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8" dur="3000" fill="hold"/>
                                        <p:tgtEl>
                                          <p:spTgt spid="6">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p:cTn id="13" dur="3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4" dur="3000" fill="hold"/>
                                        <p:tgtEl>
                                          <p:spTgt spid="6">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p:cTn id="19" dur="3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20" dur="3000" fill="hold"/>
                                        <p:tgtEl>
                                          <p:spTgt spid="6">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76200"/>
            <a:ext cx="8991600" cy="674030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r>
              <a:rPr lang="ar-IQ" sz="4800" b="1" dirty="0"/>
              <a:t>1- القرآن الكريم :</a:t>
            </a:r>
          </a:p>
          <a:p>
            <a:pPr algn="just" rtl="1"/>
            <a:endParaRPr lang="en-US" sz="4800" dirty="0"/>
          </a:p>
          <a:p>
            <a:pPr algn="just" rtl="1"/>
            <a:r>
              <a:rPr lang="ar-IQ" sz="4800" dirty="0"/>
              <a:t>لقد نظم القرآن الكريم الحياة الاقتصادية بدقة من خلال وضعه لأصول عامة ، وقواعد تفصيلية لأحكام اقتصادية ، وذلك كالآيات التى تتحدث عن إباحة البيع وحرمة الربا ، والإيفاء بالعقود ، وأن البيع يكون بالتراضي ، و حرمة القمار وأكل أموال الناس بالباطل ، وأن البيع والإجارة والسلم أمور مشروعة .</a:t>
            </a:r>
            <a:endParaRPr lang="en-US" sz="4800" dirty="0"/>
          </a:p>
        </p:txBody>
      </p:sp>
    </p:spTree>
    <p:extLst>
      <p:ext uri="{BB962C8B-B14F-4D97-AF65-F5344CB8AC3E}">
        <p14:creationId xmlns:p14="http://schemas.microsoft.com/office/powerpoint/2010/main" val="2301939319"/>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34119"/>
            <a:ext cx="8991600" cy="67403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4800" b="1" dirty="0"/>
              <a:t>2- السنة النبوية :</a:t>
            </a:r>
          </a:p>
          <a:p>
            <a:pPr algn="just" rtl="1"/>
            <a:endParaRPr lang="en-US" sz="4800" dirty="0"/>
          </a:p>
          <a:p>
            <a:pPr algn="just" rtl="1"/>
            <a:r>
              <a:rPr lang="ar-IQ" sz="4800" dirty="0"/>
              <a:t>اعتنت السنة النبوية بتنظيم الحياة الاقتصادية وبناءها في المجتمع الإسلامي، فتناولت الأحاديثُ النبوية كافةَ الموضوعات المتعلقة بالبيع والشراء والإيجار والرهن والزراعة وغيرها من الموضوعات المالية والاقتصادية التي لها شأن في الحياة. </a:t>
            </a:r>
          </a:p>
          <a:p>
            <a:pPr algn="just" rtl="1"/>
            <a:endParaRPr lang="en-US" sz="4800" dirty="0"/>
          </a:p>
        </p:txBody>
      </p:sp>
    </p:spTree>
    <p:extLst>
      <p:ext uri="{BB962C8B-B14F-4D97-AF65-F5344CB8AC3E}">
        <p14:creationId xmlns:p14="http://schemas.microsoft.com/office/powerpoint/2010/main" val="2016732751"/>
      </p:ext>
    </p:extLst>
  </p:cSld>
  <p:clrMapOvr>
    <a:masterClrMapping/>
  </p:clrMapOvr>
  <mc:AlternateContent xmlns:mc="http://schemas.openxmlformats.org/markup-compatibility/2006" xmlns:p14="http://schemas.microsoft.com/office/powerpoint/2010/main">
    <mc:Choice Requires="p14">
      <p:transition spd="slow" p14:dur="25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76200"/>
            <a:ext cx="8991600" cy="6724918"/>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ar-IQ" sz="5400" b="1" dirty="0"/>
              <a:t>3- الإجماع :</a:t>
            </a:r>
            <a:endParaRPr lang="ar-SA" sz="5400" b="1" dirty="0"/>
          </a:p>
          <a:p>
            <a:pPr algn="just" rtl="1"/>
            <a:r>
              <a:rPr lang="ar-IQ" sz="5400" dirty="0"/>
              <a:t> </a:t>
            </a:r>
            <a:r>
              <a:rPr lang="ar-IQ" sz="6600" dirty="0"/>
              <a:t>عرف الأصوليون الإجماع بأنه: " اتفاق جميع المجتهدين من أمة محمد صلى الله عليه وسلم بعد وفاته في عصر من العصور على حكم شرعي اجتهادي لسند".</a:t>
            </a:r>
            <a:r>
              <a:rPr lang="ar-SA" sz="300" dirty="0"/>
              <a:t>      </a:t>
            </a:r>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en-US" sz="200" dirty="0"/>
          </a:p>
        </p:txBody>
      </p:sp>
    </p:spTree>
    <p:extLst>
      <p:ext uri="{BB962C8B-B14F-4D97-AF65-F5344CB8AC3E}">
        <p14:creationId xmlns:p14="http://schemas.microsoft.com/office/powerpoint/2010/main" val="1378465509"/>
      </p:ext>
    </p:extLst>
  </p:cSld>
  <p:clrMapOvr>
    <a:masterClrMapping/>
  </p:clrMapOvr>
  <p:transition spd="med">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500" decel="50000" fill="hold">
                                          <p:stCondLst>
                                            <p:cond delay="0"/>
                                          </p:stCondLst>
                                        </p:cTn>
                                        <p:tgtEl>
                                          <p:spTgt spid="6">
                                            <p:txEl>
                                              <p:pRg st="0" end="0"/>
                                            </p:txEl>
                                          </p:spTgt>
                                        </p:tgtEl>
                                        <p:attrNameLst>
                                          <p:attrName>style.rotation</p:attrName>
                                        </p:attrNameLst>
                                      </p:cBhvr>
                                      <p:tavLst>
                                        <p:tav tm="0">
                                          <p:val>
                                            <p:fltVal val="-90"/>
                                          </p:val>
                                        </p:tav>
                                        <p:tav tm="100000">
                                          <p:val>
                                            <p:fltVal val="0"/>
                                          </p:val>
                                        </p:tav>
                                      </p:tavLst>
                                    </p:anim>
                                    <p:anim calcmode="lin" valueType="num">
                                      <p:cBhvr>
                                        <p:cTn id="8" dur="1500" decel="50000" fill="hold">
                                          <p:stCondLst>
                                            <p:cond delay="0"/>
                                          </p:stCondLst>
                                        </p:cTn>
                                        <p:tgtEl>
                                          <p:spTgt spid="6">
                                            <p:txEl>
                                              <p:pRg st="0" end="0"/>
                                            </p:txEl>
                                          </p:spTgt>
                                        </p:tgtEl>
                                        <p:attrNameLst>
                                          <p:attrName>ppt_w</p:attrName>
                                        </p:attrNameLst>
                                      </p:cBhvr>
                                      <p:tavLst>
                                        <p:tav tm="0">
                                          <p:val>
                                            <p:strVal val="#ppt_w"/>
                                          </p:val>
                                        </p:tav>
                                        <p:tav tm="100000">
                                          <p:val>
                                            <p:strVal val="#ppt_w*.05"/>
                                          </p:val>
                                        </p:tav>
                                      </p:tavLst>
                                    </p:anim>
                                    <p:anim calcmode="lin" valueType="num">
                                      <p:cBhvr>
                                        <p:cTn id="9" dur="1500" accel="50000" fill="hold">
                                          <p:stCondLst>
                                            <p:cond delay="1500"/>
                                          </p:stCondLst>
                                        </p:cTn>
                                        <p:tgtEl>
                                          <p:spTgt spid="6">
                                            <p:txEl>
                                              <p:pRg st="0" end="0"/>
                                            </p:txEl>
                                          </p:spTgt>
                                        </p:tgtEl>
                                        <p:attrNameLst>
                                          <p:attrName>ppt_w</p:attrName>
                                        </p:attrNameLst>
                                      </p:cBhvr>
                                      <p:tavLst>
                                        <p:tav tm="0">
                                          <p:val>
                                            <p:strVal val="#ppt_w*.05"/>
                                          </p:val>
                                        </p:tav>
                                        <p:tav tm="100000">
                                          <p:val>
                                            <p:strVal val="#ppt_w"/>
                                          </p:val>
                                        </p:tav>
                                      </p:tavLst>
                                    </p:anim>
                                    <p:anim calcmode="lin" valueType="num">
                                      <p:cBhvr>
                                        <p:cTn id="10" dur="30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11" dur="1500" decel="50000" fill="hold">
                                          <p:stCondLst>
                                            <p:cond delay="0"/>
                                          </p:stCondLst>
                                        </p:cTn>
                                        <p:tgtEl>
                                          <p:spTgt spid="6">
                                            <p:txEl>
                                              <p:pRg st="0" end="0"/>
                                            </p:txEl>
                                          </p:spTgt>
                                        </p:tgtEl>
                                        <p:attrNameLst>
                                          <p:attrName>ppt_x</p:attrName>
                                        </p:attrNameLst>
                                      </p:cBhvr>
                                      <p:tavLst>
                                        <p:tav tm="0">
                                          <p:val>
                                            <p:strVal val="#ppt_x+.4"/>
                                          </p:val>
                                        </p:tav>
                                        <p:tav tm="100000">
                                          <p:val>
                                            <p:strVal val="#ppt_x"/>
                                          </p:val>
                                        </p:tav>
                                      </p:tavLst>
                                    </p:anim>
                                    <p:anim calcmode="lin" valueType="num">
                                      <p:cBhvr>
                                        <p:cTn id="12" dur="1500" decel="50000" fill="hold">
                                          <p:stCondLst>
                                            <p:cond delay="0"/>
                                          </p:stCondLst>
                                        </p:cTn>
                                        <p:tgtEl>
                                          <p:spTgt spid="6">
                                            <p:txEl>
                                              <p:pRg st="0" end="0"/>
                                            </p:txEl>
                                          </p:spTgt>
                                        </p:tgtEl>
                                        <p:attrNameLst>
                                          <p:attrName>ppt_y</p:attrName>
                                        </p:attrNameLst>
                                      </p:cBhvr>
                                      <p:tavLst>
                                        <p:tav tm="0">
                                          <p:val>
                                            <p:strVal val="#ppt_y-.2"/>
                                          </p:val>
                                        </p:tav>
                                        <p:tav tm="100000">
                                          <p:val>
                                            <p:strVal val="#ppt_y+.1"/>
                                          </p:val>
                                        </p:tav>
                                      </p:tavLst>
                                    </p:anim>
                                    <p:anim calcmode="lin" valueType="num">
                                      <p:cBhvr>
                                        <p:cTn id="13" dur="1500" accel="50000" fill="hold">
                                          <p:stCondLst>
                                            <p:cond delay="1500"/>
                                          </p:stCondLst>
                                        </p:cTn>
                                        <p:tgtEl>
                                          <p:spTgt spid="6">
                                            <p:txEl>
                                              <p:pRg st="0" end="0"/>
                                            </p:txEl>
                                          </p:spTgt>
                                        </p:tgtEl>
                                        <p:attrNameLst>
                                          <p:attrName>ppt_y</p:attrName>
                                        </p:attrNameLst>
                                      </p:cBhvr>
                                      <p:tavLst>
                                        <p:tav tm="0">
                                          <p:val>
                                            <p:strVal val="#ppt_y+.1"/>
                                          </p:val>
                                        </p:tav>
                                        <p:tav tm="100000">
                                          <p:val>
                                            <p:strVal val="#ppt_y"/>
                                          </p:val>
                                        </p:tav>
                                      </p:tavLst>
                                    </p:anim>
                                    <p:animEffect transition="in" filter="fade">
                                      <p:cBhvr>
                                        <p:cTn id="14" dur="3000" decel="50000">
                                          <p:stCondLst>
                                            <p:cond delay="0"/>
                                          </p:stCondLst>
                                        </p:cTn>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p:cTn id="19" dur="1500" decel="50000" fill="hold">
                                          <p:stCondLst>
                                            <p:cond delay="0"/>
                                          </p:stCondLst>
                                        </p:cTn>
                                        <p:tgtEl>
                                          <p:spTgt spid="6">
                                            <p:txEl>
                                              <p:pRg st="1" end="1"/>
                                            </p:txEl>
                                          </p:spTgt>
                                        </p:tgtEl>
                                        <p:attrNameLst>
                                          <p:attrName>style.rotation</p:attrName>
                                        </p:attrNameLst>
                                      </p:cBhvr>
                                      <p:tavLst>
                                        <p:tav tm="0">
                                          <p:val>
                                            <p:fltVal val="-90"/>
                                          </p:val>
                                        </p:tav>
                                        <p:tav tm="100000">
                                          <p:val>
                                            <p:fltVal val="0"/>
                                          </p:val>
                                        </p:tav>
                                      </p:tavLst>
                                    </p:anim>
                                    <p:anim calcmode="lin" valueType="num">
                                      <p:cBhvr>
                                        <p:cTn id="20" dur="1500" decel="50000" fill="hold">
                                          <p:stCondLst>
                                            <p:cond delay="0"/>
                                          </p:stCondLst>
                                        </p:cTn>
                                        <p:tgtEl>
                                          <p:spTgt spid="6">
                                            <p:txEl>
                                              <p:pRg st="1" end="1"/>
                                            </p:txEl>
                                          </p:spTgt>
                                        </p:tgtEl>
                                        <p:attrNameLst>
                                          <p:attrName>ppt_w</p:attrName>
                                        </p:attrNameLst>
                                      </p:cBhvr>
                                      <p:tavLst>
                                        <p:tav tm="0">
                                          <p:val>
                                            <p:strVal val="#ppt_w"/>
                                          </p:val>
                                        </p:tav>
                                        <p:tav tm="100000">
                                          <p:val>
                                            <p:strVal val="#ppt_w*.05"/>
                                          </p:val>
                                        </p:tav>
                                      </p:tavLst>
                                    </p:anim>
                                    <p:anim calcmode="lin" valueType="num">
                                      <p:cBhvr>
                                        <p:cTn id="21" dur="1500" accel="50000" fill="hold">
                                          <p:stCondLst>
                                            <p:cond delay="1500"/>
                                          </p:stCondLst>
                                        </p:cTn>
                                        <p:tgtEl>
                                          <p:spTgt spid="6">
                                            <p:txEl>
                                              <p:pRg st="1" end="1"/>
                                            </p:txEl>
                                          </p:spTgt>
                                        </p:tgtEl>
                                        <p:attrNameLst>
                                          <p:attrName>ppt_w</p:attrName>
                                        </p:attrNameLst>
                                      </p:cBhvr>
                                      <p:tavLst>
                                        <p:tav tm="0">
                                          <p:val>
                                            <p:strVal val="#ppt_w*.05"/>
                                          </p:val>
                                        </p:tav>
                                        <p:tav tm="100000">
                                          <p:val>
                                            <p:strVal val="#ppt_w"/>
                                          </p:val>
                                        </p:tav>
                                      </p:tavLst>
                                    </p:anim>
                                    <p:anim calcmode="lin" valueType="num">
                                      <p:cBhvr>
                                        <p:cTn id="22" dur="3000" fill="hold"/>
                                        <p:tgtEl>
                                          <p:spTgt spid="6">
                                            <p:txEl>
                                              <p:pRg st="1" end="1"/>
                                            </p:txEl>
                                          </p:spTgt>
                                        </p:tgtEl>
                                        <p:attrNameLst>
                                          <p:attrName>ppt_h</p:attrName>
                                        </p:attrNameLst>
                                      </p:cBhvr>
                                      <p:tavLst>
                                        <p:tav tm="0">
                                          <p:val>
                                            <p:strVal val="#ppt_h"/>
                                          </p:val>
                                        </p:tav>
                                        <p:tav tm="100000">
                                          <p:val>
                                            <p:strVal val="#ppt_h"/>
                                          </p:val>
                                        </p:tav>
                                      </p:tavLst>
                                    </p:anim>
                                    <p:anim calcmode="lin" valueType="num">
                                      <p:cBhvr>
                                        <p:cTn id="23" dur="1500" decel="50000" fill="hold">
                                          <p:stCondLst>
                                            <p:cond delay="0"/>
                                          </p:stCondLst>
                                        </p:cTn>
                                        <p:tgtEl>
                                          <p:spTgt spid="6">
                                            <p:txEl>
                                              <p:pRg st="1" end="1"/>
                                            </p:txEl>
                                          </p:spTgt>
                                        </p:tgtEl>
                                        <p:attrNameLst>
                                          <p:attrName>ppt_x</p:attrName>
                                        </p:attrNameLst>
                                      </p:cBhvr>
                                      <p:tavLst>
                                        <p:tav tm="0">
                                          <p:val>
                                            <p:strVal val="#ppt_x+.4"/>
                                          </p:val>
                                        </p:tav>
                                        <p:tav tm="100000">
                                          <p:val>
                                            <p:strVal val="#ppt_x"/>
                                          </p:val>
                                        </p:tav>
                                      </p:tavLst>
                                    </p:anim>
                                    <p:anim calcmode="lin" valueType="num">
                                      <p:cBhvr>
                                        <p:cTn id="24" dur="1500" decel="50000" fill="hold">
                                          <p:stCondLst>
                                            <p:cond delay="0"/>
                                          </p:stCondLst>
                                        </p:cTn>
                                        <p:tgtEl>
                                          <p:spTgt spid="6">
                                            <p:txEl>
                                              <p:pRg st="1" end="1"/>
                                            </p:txEl>
                                          </p:spTgt>
                                        </p:tgtEl>
                                        <p:attrNameLst>
                                          <p:attrName>ppt_y</p:attrName>
                                        </p:attrNameLst>
                                      </p:cBhvr>
                                      <p:tavLst>
                                        <p:tav tm="0">
                                          <p:val>
                                            <p:strVal val="#ppt_y-.2"/>
                                          </p:val>
                                        </p:tav>
                                        <p:tav tm="100000">
                                          <p:val>
                                            <p:strVal val="#ppt_y+.1"/>
                                          </p:val>
                                        </p:tav>
                                      </p:tavLst>
                                    </p:anim>
                                    <p:anim calcmode="lin" valueType="num">
                                      <p:cBhvr>
                                        <p:cTn id="25" dur="1500" accel="50000" fill="hold">
                                          <p:stCondLst>
                                            <p:cond delay="1500"/>
                                          </p:stCondLst>
                                        </p:cTn>
                                        <p:tgtEl>
                                          <p:spTgt spid="6">
                                            <p:txEl>
                                              <p:pRg st="1" end="1"/>
                                            </p:txEl>
                                          </p:spTgt>
                                        </p:tgtEl>
                                        <p:attrNameLst>
                                          <p:attrName>ppt_y</p:attrName>
                                        </p:attrNameLst>
                                      </p:cBhvr>
                                      <p:tavLst>
                                        <p:tav tm="0">
                                          <p:val>
                                            <p:strVal val="#ppt_y+.1"/>
                                          </p:val>
                                        </p:tav>
                                        <p:tav tm="100000">
                                          <p:val>
                                            <p:strVal val="#ppt_y"/>
                                          </p:val>
                                        </p:tav>
                                      </p:tavLst>
                                    </p:anim>
                                    <p:animEffect transition="in" filter="fade">
                                      <p:cBhvr>
                                        <p:cTn id="26" dur="3000" decel="50000">
                                          <p:stCondLst>
                                            <p:cond delay="0"/>
                                          </p:stCondLst>
                                        </p:cTn>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E27016FB-5F36-4C8D-95E9-EE5CC27C2222}" type="slidenum">
              <a:rPr lang="ar-SA" smtClean="0">
                <a:solidFill>
                  <a:srgbClr val="FFFFFF"/>
                </a:solidFill>
              </a:rPr>
              <a:pPr eaLnBrk="1" hangingPunct="1"/>
              <a:t>2</a:t>
            </a:fld>
            <a:endParaRPr lang="en-US">
              <a:solidFill>
                <a:srgbClr val="FFFFFF"/>
              </a:solidFill>
            </a:endParaRPr>
          </a:p>
        </p:txBody>
      </p:sp>
      <p:sp>
        <p:nvSpPr>
          <p:cNvPr id="6" name="Rectangle 5"/>
          <p:cNvSpPr>
            <a:spLocks noChangeArrowheads="1"/>
          </p:cNvSpPr>
          <p:nvPr/>
        </p:nvSpPr>
        <p:spPr bwMode="auto">
          <a:xfrm>
            <a:off x="76200" y="23884"/>
            <a:ext cx="8915400" cy="669414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IQ" sz="4400" dirty="0"/>
              <a:t>بسم الله الرحمن الرحيم</a:t>
            </a:r>
          </a:p>
          <a:p>
            <a:pPr algn="ctr" rtl="1"/>
            <a:endParaRPr lang="en-US" sz="3200" dirty="0"/>
          </a:p>
          <a:p>
            <a:pPr algn="just" rtl="1"/>
            <a:r>
              <a:rPr lang="ar-IQ" sz="4400" dirty="0"/>
              <a:t>مقدِّمة:</a:t>
            </a:r>
          </a:p>
          <a:p>
            <a:pPr algn="just" rtl="1"/>
            <a:endParaRPr lang="en-US" sz="100" dirty="0"/>
          </a:p>
          <a:p>
            <a:pPr algn="just" rtl="1"/>
            <a:r>
              <a:rPr lang="ar-IQ" sz="4400" dirty="0"/>
              <a:t>الحمد لله الذي أسس أصول الاقتصاد الإسلامي بإبداع وإحكام، والصلاة والسلام على نبينا محمد  </a:t>
            </a:r>
            <a:r>
              <a:rPr lang="ar-IQ" sz="2800" dirty="0"/>
              <a:t>( صلى الله عليه وسلم ) </a:t>
            </a:r>
            <a:r>
              <a:rPr lang="ar-IQ" sz="4400" dirty="0"/>
              <a:t>الذي رسم الخطوط الكبرى للاقتصاد الإسلامي باتساق وإتقان، وعلى آله وأصحابه وأتباعه الذين قاموا بالتخريجات الاقتصادية، في ضوء هذه الأصول وتلك الخطوط.</a:t>
            </a:r>
          </a:p>
        </p:txBody>
      </p:sp>
    </p:spTree>
    <p:extLst>
      <p:ext uri="{BB962C8B-B14F-4D97-AF65-F5344CB8AC3E}">
        <p14:creationId xmlns:p14="http://schemas.microsoft.com/office/powerpoint/2010/main" val="3924280276"/>
      </p:ext>
    </p:extLst>
  </p:cSld>
  <p:clrMapOvr>
    <a:masterClrMapping/>
  </p:clrMapOvr>
  <mc:AlternateContent xmlns:mc="http://schemas.openxmlformats.org/markup-compatibility/2006" xmlns:p14="http://schemas.microsoft.com/office/powerpoint/2010/main">
    <mc:Choice Requires="p14">
      <p:transition spd="slow" p14:dur="2500" advClick="0">
        <p:blinds dir="vert"/>
      </p:transition>
    </mc:Choice>
    <mc:Fallback xmlns="">
      <p:transition spd="slow" advClick="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500" fill="hold"/>
                                        <p:tgtEl>
                                          <p:spTgt spid="6">
                                            <p:txEl>
                                              <p:pRg st="0" end="0"/>
                                            </p:txEl>
                                          </p:spTgt>
                                        </p:tgtEl>
                                        <p:attrNameLst>
                                          <p:attrName>ppt_w</p:attrName>
                                        </p:attrNameLst>
                                      </p:cBhvr>
                                      <p:tavLst>
                                        <p:tav tm="0">
                                          <p:val>
                                            <p:strVal val="#ppt_w*0.05"/>
                                          </p:val>
                                        </p:tav>
                                        <p:tav tm="100000">
                                          <p:val>
                                            <p:strVal val="#ppt_w"/>
                                          </p:val>
                                        </p:tav>
                                      </p:tavLst>
                                    </p:anim>
                                    <p:anim calcmode="lin" valueType="num">
                                      <p:cBhvr>
                                        <p:cTn id="8" dur="15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9" dur="15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10" dur="1500" fill="hold"/>
                                        <p:tgtEl>
                                          <p:spTgt spid="6">
                                            <p:txEl>
                                              <p:pRg st="0" end="0"/>
                                            </p:txEl>
                                          </p:spTgt>
                                        </p:tgtEl>
                                        <p:attrNameLst>
                                          <p:attrName>ppt_y</p:attrName>
                                        </p:attrNameLst>
                                      </p:cBhvr>
                                      <p:tavLst>
                                        <p:tav tm="0">
                                          <p:val>
                                            <p:strVal val="#ppt_y"/>
                                          </p:val>
                                        </p:tav>
                                        <p:tav tm="100000">
                                          <p:val>
                                            <p:strVal val="#ppt_y"/>
                                          </p:val>
                                        </p:tav>
                                      </p:tavLst>
                                    </p:anim>
                                    <p:animEffect transition="in" filter="fade">
                                      <p:cBhvr>
                                        <p:cTn id="11" dur="1500"/>
                                        <p:tgtEl>
                                          <p:spTgt spid="6">
                                            <p:txEl>
                                              <p:pRg st="0" end="0"/>
                                            </p:txEl>
                                          </p:spTgt>
                                        </p:tgtEl>
                                      </p:cBhvr>
                                    </p:animEffect>
                                  </p:childTnLst>
                                </p:cTn>
                              </p:par>
                              <p:par>
                                <p:cTn id="12" presetID="54" presetClass="entr" presetSubtype="0" accel="100000" fill="hold" nodeType="with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 calcmode="lin" valueType="num">
                                      <p:cBhvr>
                                        <p:cTn id="14" dur="1500" fill="hold"/>
                                        <p:tgtEl>
                                          <p:spTgt spid="6">
                                            <p:txEl>
                                              <p:pRg st="2" end="2"/>
                                            </p:txEl>
                                          </p:spTgt>
                                        </p:tgtEl>
                                        <p:attrNameLst>
                                          <p:attrName>ppt_w</p:attrName>
                                        </p:attrNameLst>
                                      </p:cBhvr>
                                      <p:tavLst>
                                        <p:tav tm="0">
                                          <p:val>
                                            <p:strVal val="#ppt_w*0.05"/>
                                          </p:val>
                                        </p:tav>
                                        <p:tav tm="100000">
                                          <p:val>
                                            <p:strVal val="#ppt_w"/>
                                          </p:val>
                                        </p:tav>
                                      </p:tavLst>
                                    </p:anim>
                                    <p:anim calcmode="lin" valueType="num">
                                      <p:cBhvr>
                                        <p:cTn id="15" dur="1500" fill="hold"/>
                                        <p:tgtEl>
                                          <p:spTgt spid="6">
                                            <p:txEl>
                                              <p:pRg st="2" end="2"/>
                                            </p:txEl>
                                          </p:spTgt>
                                        </p:tgtEl>
                                        <p:attrNameLst>
                                          <p:attrName>ppt_h</p:attrName>
                                        </p:attrNameLst>
                                      </p:cBhvr>
                                      <p:tavLst>
                                        <p:tav tm="0">
                                          <p:val>
                                            <p:strVal val="#ppt_h"/>
                                          </p:val>
                                        </p:tav>
                                        <p:tav tm="100000">
                                          <p:val>
                                            <p:strVal val="#ppt_h"/>
                                          </p:val>
                                        </p:tav>
                                      </p:tavLst>
                                    </p:anim>
                                    <p:anim calcmode="lin" valueType="num">
                                      <p:cBhvr>
                                        <p:cTn id="16" dur="1500" fill="hold"/>
                                        <p:tgtEl>
                                          <p:spTgt spid="6">
                                            <p:txEl>
                                              <p:pRg st="2" end="2"/>
                                            </p:txEl>
                                          </p:spTgt>
                                        </p:tgtEl>
                                        <p:attrNameLst>
                                          <p:attrName>ppt_x</p:attrName>
                                        </p:attrNameLst>
                                      </p:cBhvr>
                                      <p:tavLst>
                                        <p:tav tm="0">
                                          <p:val>
                                            <p:strVal val="#ppt_x-.2"/>
                                          </p:val>
                                        </p:tav>
                                        <p:tav tm="100000">
                                          <p:val>
                                            <p:strVal val="#ppt_x"/>
                                          </p:val>
                                        </p:tav>
                                      </p:tavLst>
                                    </p:anim>
                                    <p:anim calcmode="lin" valueType="num">
                                      <p:cBhvr>
                                        <p:cTn id="17" dur="1500" fill="hold"/>
                                        <p:tgtEl>
                                          <p:spTgt spid="6">
                                            <p:txEl>
                                              <p:pRg st="2" end="2"/>
                                            </p:txEl>
                                          </p:spTgt>
                                        </p:tgtEl>
                                        <p:attrNameLst>
                                          <p:attrName>ppt_y</p:attrName>
                                        </p:attrNameLst>
                                      </p:cBhvr>
                                      <p:tavLst>
                                        <p:tav tm="0">
                                          <p:val>
                                            <p:strVal val="#ppt_y"/>
                                          </p:val>
                                        </p:tav>
                                        <p:tav tm="100000">
                                          <p:val>
                                            <p:strVal val="#ppt_y"/>
                                          </p:val>
                                        </p:tav>
                                      </p:tavLst>
                                    </p:anim>
                                    <p:animEffect transition="in" filter="fade">
                                      <p:cBhvr>
                                        <p:cTn id="18" dur="1500"/>
                                        <p:tgtEl>
                                          <p:spTgt spid="6">
                                            <p:txEl>
                                              <p:pRg st="2" end="2"/>
                                            </p:txEl>
                                          </p:spTgt>
                                        </p:tgtEl>
                                      </p:cBhvr>
                                    </p:animEffect>
                                  </p:childTnLst>
                                </p:cTn>
                              </p:par>
                              <p:par>
                                <p:cTn id="19" presetID="54" presetClass="entr" presetSubtype="0" accel="100000"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 calcmode="lin" valueType="num">
                                      <p:cBhvr>
                                        <p:cTn id="21" dur="1500" fill="hold"/>
                                        <p:tgtEl>
                                          <p:spTgt spid="6">
                                            <p:txEl>
                                              <p:pRg st="4" end="4"/>
                                            </p:txEl>
                                          </p:spTgt>
                                        </p:tgtEl>
                                        <p:attrNameLst>
                                          <p:attrName>ppt_w</p:attrName>
                                        </p:attrNameLst>
                                      </p:cBhvr>
                                      <p:tavLst>
                                        <p:tav tm="0">
                                          <p:val>
                                            <p:strVal val="#ppt_w*0.05"/>
                                          </p:val>
                                        </p:tav>
                                        <p:tav tm="100000">
                                          <p:val>
                                            <p:strVal val="#ppt_w"/>
                                          </p:val>
                                        </p:tav>
                                      </p:tavLst>
                                    </p:anim>
                                    <p:anim calcmode="lin" valueType="num">
                                      <p:cBhvr>
                                        <p:cTn id="22" dur="1500" fill="hold"/>
                                        <p:tgtEl>
                                          <p:spTgt spid="6">
                                            <p:txEl>
                                              <p:pRg st="4" end="4"/>
                                            </p:txEl>
                                          </p:spTgt>
                                        </p:tgtEl>
                                        <p:attrNameLst>
                                          <p:attrName>ppt_h</p:attrName>
                                        </p:attrNameLst>
                                      </p:cBhvr>
                                      <p:tavLst>
                                        <p:tav tm="0">
                                          <p:val>
                                            <p:strVal val="#ppt_h"/>
                                          </p:val>
                                        </p:tav>
                                        <p:tav tm="100000">
                                          <p:val>
                                            <p:strVal val="#ppt_h"/>
                                          </p:val>
                                        </p:tav>
                                      </p:tavLst>
                                    </p:anim>
                                    <p:anim calcmode="lin" valueType="num">
                                      <p:cBhvr>
                                        <p:cTn id="23" dur="1500" fill="hold"/>
                                        <p:tgtEl>
                                          <p:spTgt spid="6">
                                            <p:txEl>
                                              <p:pRg st="4" end="4"/>
                                            </p:txEl>
                                          </p:spTgt>
                                        </p:tgtEl>
                                        <p:attrNameLst>
                                          <p:attrName>ppt_x</p:attrName>
                                        </p:attrNameLst>
                                      </p:cBhvr>
                                      <p:tavLst>
                                        <p:tav tm="0">
                                          <p:val>
                                            <p:strVal val="#ppt_x-.2"/>
                                          </p:val>
                                        </p:tav>
                                        <p:tav tm="100000">
                                          <p:val>
                                            <p:strVal val="#ppt_x"/>
                                          </p:val>
                                        </p:tav>
                                      </p:tavLst>
                                    </p:anim>
                                    <p:anim calcmode="lin" valueType="num">
                                      <p:cBhvr>
                                        <p:cTn id="24" dur="1500" fill="hold"/>
                                        <p:tgtEl>
                                          <p:spTgt spid="6">
                                            <p:txEl>
                                              <p:pRg st="4" end="4"/>
                                            </p:txEl>
                                          </p:spTgt>
                                        </p:tgtEl>
                                        <p:attrNameLst>
                                          <p:attrName>ppt_y</p:attrName>
                                        </p:attrNameLst>
                                      </p:cBhvr>
                                      <p:tavLst>
                                        <p:tav tm="0">
                                          <p:val>
                                            <p:strVal val="#ppt_y"/>
                                          </p:val>
                                        </p:tav>
                                        <p:tav tm="100000">
                                          <p:val>
                                            <p:strVal val="#ppt_y"/>
                                          </p:val>
                                        </p:tav>
                                      </p:tavLst>
                                    </p:anim>
                                    <p:animEffect transition="in" filter="fade">
                                      <p:cBhvr>
                                        <p:cTn id="25" dur="1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76200"/>
            <a:ext cx="9047328" cy="6724918"/>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r>
              <a:rPr lang="ar-IQ" sz="8000" dirty="0"/>
              <a:t>وإن الغرض من الإجماع هو اكتشاف حكم شرعي لواقعة لم يثبت حكمها لا في القرآن ولا في السنة.</a:t>
            </a:r>
            <a:endParaRPr lang="ar-SA" sz="8000" dirty="0"/>
          </a:p>
          <a:p>
            <a:pPr algn="just" rtl="1"/>
            <a:r>
              <a:rPr lang="ar-SA" sz="300" dirty="0"/>
              <a:t>        </a:t>
            </a:r>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en-US" sz="300" dirty="0"/>
          </a:p>
        </p:txBody>
      </p:sp>
    </p:spTree>
    <p:extLst>
      <p:ext uri="{BB962C8B-B14F-4D97-AF65-F5344CB8AC3E}">
        <p14:creationId xmlns:p14="http://schemas.microsoft.com/office/powerpoint/2010/main" val="2651595208"/>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3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8" dur="3000" fill="hold"/>
                                        <p:tgtEl>
                                          <p:spTgt spid="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p:cTn id="13" dur="3000" fill="hold"/>
                                        <p:tgtEl>
                                          <p:spTgt spid="6">
                                            <p:txEl>
                                              <p:pRg st="1" end="1"/>
                                            </p:txEl>
                                          </p:spTgt>
                                        </p:tgtEl>
                                        <p:attrNameLst>
                                          <p:attrName>ppt_w</p:attrName>
                                        </p:attrNameLst>
                                      </p:cBhvr>
                                      <p:tavLst>
                                        <p:tav tm="0" fmla="#ppt_w*sin(2.5*pi*$)">
                                          <p:val>
                                            <p:fltVal val="0"/>
                                          </p:val>
                                        </p:tav>
                                        <p:tav tm="100000">
                                          <p:val>
                                            <p:fltVal val="1"/>
                                          </p:val>
                                        </p:tav>
                                      </p:tavLst>
                                    </p:anim>
                                    <p:anim calcmode="lin" valueType="num">
                                      <p:cBhvr>
                                        <p:cTn id="14" dur="3000" fill="hold"/>
                                        <p:tgtEl>
                                          <p:spTgt spid="6">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0"/>
            <a:ext cx="8991600" cy="67403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5400" b="1" dirty="0"/>
              <a:t>4- مقاصد الشريعة الإسلامية: </a:t>
            </a:r>
            <a:r>
              <a:rPr lang="ar-SA" sz="5400" dirty="0"/>
              <a:t>"</a:t>
            </a:r>
            <a:r>
              <a:rPr lang="ar-IQ" sz="5400" dirty="0"/>
              <a:t>وهي المصدر الذي يصدر عنه الفقيه وهو يتلمس أحكام الشريعة بالقياس، فإن لم يحقق له القياس مقاصد الشريعة عدل عنه إلى قياس آخر يحقق ذلك مادام هذا العدول ممكنا، فإن لم يكن هذا العدول هجر القياس إلى الاستحسان".</a:t>
            </a:r>
            <a:endParaRPr lang="ar-SA" sz="5400" dirty="0"/>
          </a:p>
          <a:p>
            <a:pPr algn="just" rtl="1"/>
            <a:endParaRPr lang="en-US" sz="5400" dirty="0"/>
          </a:p>
        </p:txBody>
      </p:sp>
    </p:spTree>
    <p:extLst>
      <p:ext uri="{BB962C8B-B14F-4D97-AF65-F5344CB8AC3E}">
        <p14:creationId xmlns:p14="http://schemas.microsoft.com/office/powerpoint/2010/main" val="1372241866"/>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76200"/>
            <a:ext cx="8991600" cy="672491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pPr algn="ctr" rtl="1"/>
            <a:r>
              <a:rPr lang="ar-IQ" sz="6600" b="1" dirty="0"/>
              <a:t>المبحث الرابع:</a:t>
            </a:r>
            <a:endParaRPr lang="ar-SA" sz="6600" b="1" dirty="0"/>
          </a:p>
          <a:p>
            <a:pPr algn="ctr" rtl="1"/>
            <a:r>
              <a:rPr lang="ar-IQ" sz="6600" b="1" dirty="0"/>
              <a:t> مبادئ الاقتصاد الإسلامي</a:t>
            </a:r>
            <a:endParaRPr lang="en-US" sz="6600" dirty="0"/>
          </a:p>
          <a:p>
            <a:pPr algn="just" rtl="1"/>
            <a:r>
              <a:rPr lang="ar-IQ" sz="6600" dirty="0"/>
              <a:t> </a:t>
            </a:r>
            <a:endParaRPr lang="en-US" sz="6600" dirty="0"/>
          </a:p>
          <a:p>
            <a:pPr algn="just" rtl="1"/>
            <a:r>
              <a:rPr lang="ar-IQ" sz="6600" dirty="0"/>
              <a:t>يتأسس الاقتصاد الإسلامى على مبادئ سامية، وأصول ثابتة، وهي:-</a:t>
            </a:r>
            <a:r>
              <a:rPr lang="ar-SA" sz="400" dirty="0"/>
              <a:t>              </a:t>
            </a:r>
          </a:p>
          <a:p>
            <a:pPr algn="just" rtl="1"/>
            <a:endParaRPr lang="ar-SA" sz="400" dirty="0"/>
          </a:p>
          <a:p>
            <a:pPr algn="just" rtl="1"/>
            <a:endParaRPr lang="ar-SA" sz="400" dirty="0"/>
          </a:p>
          <a:p>
            <a:pPr algn="just" rtl="1"/>
            <a:endParaRPr lang="ar-SA" sz="400" dirty="0"/>
          </a:p>
          <a:p>
            <a:pPr algn="just" rtl="1"/>
            <a:endParaRPr lang="ar-SA" sz="400" dirty="0"/>
          </a:p>
          <a:p>
            <a:pPr algn="just" rtl="1"/>
            <a:endParaRPr lang="ar-SA" sz="400" dirty="0"/>
          </a:p>
          <a:p>
            <a:pPr algn="just" rtl="1"/>
            <a:endParaRPr lang="ar-SA" sz="400" dirty="0"/>
          </a:p>
          <a:p>
            <a:pPr algn="just" rtl="1"/>
            <a:endParaRPr lang="ar-SA" sz="400" dirty="0"/>
          </a:p>
          <a:p>
            <a:pPr algn="just" rtl="1"/>
            <a:endParaRPr lang="ar-SA" sz="400" dirty="0"/>
          </a:p>
          <a:p>
            <a:pPr algn="just" rtl="1"/>
            <a:endParaRPr lang="en-US" sz="300" dirty="0"/>
          </a:p>
        </p:txBody>
      </p:sp>
    </p:spTree>
    <p:extLst>
      <p:ext uri="{BB962C8B-B14F-4D97-AF65-F5344CB8AC3E}">
        <p14:creationId xmlns:p14="http://schemas.microsoft.com/office/powerpoint/2010/main" val="116409342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4000" decel="100000"/>
                                        <p:tgtEl>
                                          <p:spTgt spid="6"/>
                                        </p:tgtEl>
                                      </p:cBhvr>
                                    </p:animEffect>
                                    <p:anim calcmode="lin" valueType="num">
                                      <p:cBhvr>
                                        <p:cTn id="8" dur="4000" decel="100000" fill="hold"/>
                                        <p:tgtEl>
                                          <p:spTgt spid="6"/>
                                        </p:tgtEl>
                                        <p:attrNameLst>
                                          <p:attrName>style.rotation</p:attrName>
                                        </p:attrNameLst>
                                      </p:cBhvr>
                                      <p:tavLst>
                                        <p:tav tm="0">
                                          <p:val>
                                            <p:fltVal val="-90"/>
                                          </p:val>
                                        </p:tav>
                                        <p:tav tm="100000">
                                          <p:val>
                                            <p:fltVal val="0"/>
                                          </p:val>
                                        </p:tav>
                                      </p:tavLst>
                                    </p:anim>
                                    <p:anim calcmode="lin" valueType="num">
                                      <p:cBhvr>
                                        <p:cTn id="9" dur="4000" decel="100000" fill="hold"/>
                                        <p:tgtEl>
                                          <p:spTgt spid="6"/>
                                        </p:tgtEl>
                                        <p:attrNameLst>
                                          <p:attrName>ppt_x</p:attrName>
                                        </p:attrNameLst>
                                      </p:cBhvr>
                                      <p:tavLst>
                                        <p:tav tm="0">
                                          <p:val>
                                            <p:strVal val="#ppt_x+0.4"/>
                                          </p:val>
                                        </p:tav>
                                        <p:tav tm="100000">
                                          <p:val>
                                            <p:strVal val="#ppt_x-0.05"/>
                                          </p:val>
                                        </p:tav>
                                      </p:tavLst>
                                    </p:anim>
                                    <p:anim calcmode="lin" valueType="num">
                                      <p:cBhvr>
                                        <p:cTn id="10" dur="4000" decel="100000" fill="hold"/>
                                        <p:tgtEl>
                                          <p:spTgt spid="6"/>
                                        </p:tgtEl>
                                        <p:attrNameLst>
                                          <p:attrName>ppt_y</p:attrName>
                                        </p:attrNameLst>
                                      </p:cBhvr>
                                      <p:tavLst>
                                        <p:tav tm="0">
                                          <p:val>
                                            <p:strVal val="#ppt_y-0.4"/>
                                          </p:val>
                                        </p:tav>
                                        <p:tav tm="100000">
                                          <p:val>
                                            <p:strVal val="#ppt_y+0.1"/>
                                          </p:val>
                                        </p:tav>
                                      </p:tavLst>
                                    </p:anim>
                                    <p:anim calcmode="lin" valueType="num">
                                      <p:cBhvr>
                                        <p:cTn id="11" dur="1000" accel="100000" fill="hold">
                                          <p:stCondLst>
                                            <p:cond delay="4000"/>
                                          </p:stCondLst>
                                        </p:cTn>
                                        <p:tgtEl>
                                          <p:spTgt spid="6"/>
                                        </p:tgtEl>
                                        <p:attrNameLst>
                                          <p:attrName>ppt_x</p:attrName>
                                        </p:attrNameLst>
                                      </p:cBhvr>
                                      <p:tavLst>
                                        <p:tav tm="0">
                                          <p:val>
                                            <p:strVal val="#ppt_x-0.05"/>
                                          </p:val>
                                        </p:tav>
                                        <p:tav tm="100000">
                                          <p:val>
                                            <p:strVal val="#ppt_x"/>
                                          </p:val>
                                        </p:tav>
                                      </p:tavLst>
                                    </p:anim>
                                    <p:anim calcmode="lin" valueType="num">
                                      <p:cBhvr>
                                        <p:cTn id="12" dur="1000" accel="100000" fill="hold">
                                          <p:stCondLst>
                                            <p:cond delay="40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69376"/>
            <a:ext cx="8991600" cy="655564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lvl="0" algn="just" rtl="1"/>
            <a:r>
              <a:rPr lang="ar-SA" sz="4400" b="1" dirty="0"/>
              <a:t>1 ــ </a:t>
            </a:r>
            <a:r>
              <a:rPr lang="ar-IQ" sz="4400" b="1" dirty="0"/>
              <a:t>الملكية المزدوجة الخاصة والعامة</a:t>
            </a:r>
            <a:r>
              <a:rPr lang="ar-IQ" sz="4000" b="1" dirty="0"/>
              <a:t>:</a:t>
            </a:r>
            <a:endParaRPr lang="ar-SA" sz="4000" b="1" dirty="0"/>
          </a:p>
          <a:p>
            <a:pPr lvl="0" algn="just" rtl="1"/>
            <a:endParaRPr lang="en-US" sz="4000" dirty="0"/>
          </a:p>
          <a:p>
            <a:pPr algn="just" rtl="1"/>
            <a:r>
              <a:rPr lang="ar-IQ" sz="4800" dirty="0"/>
              <a:t>الأصل أن الملكية التامة هي لله – عزوجلَّ - ، قال تعالى: ﴿وَءَاتُوهُم مِّن مَّالِ ٱللَّهِ ٱلَّذِيٓ ءَاتَىٰكُمۡۚ ﴾ </a:t>
            </a:r>
            <a:r>
              <a:rPr lang="ar-SA" sz="4800" dirty="0"/>
              <a:t>[النور: ٣٣ ]، </a:t>
            </a:r>
            <a:r>
              <a:rPr lang="ar-IQ" sz="4800" dirty="0"/>
              <a:t>وأن ملكية البشر استخلافية ، قال تعالى:﴿ءَامِنُواْ بِٱللَّهِ وَرَسُولِهِۦ وَأَنفِقُواْ مِمَّا جَعَلَكُم مُّسۡتَخۡلَفِينَ فِيهِۖ فَٱلَّذِينَ ءَامَنُواْ مِنكُمۡ وَأَنفَقُواْ لَهُمۡ أَجۡرٞ كَبِيرٞ﴾</a:t>
            </a:r>
            <a:r>
              <a:rPr lang="ar-SA" sz="4800" dirty="0"/>
              <a:t> [ الحديد: ٧]</a:t>
            </a:r>
            <a:r>
              <a:rPr lang="ar-IQ" sz="4800" dirty="0"/>
              <a:t>. فجعل الله للبشر حق المنفعة والتصرف.</a:t>
            </a:r>
            <a:endParaRPr lang="en-US" sz="4800" dirty="0"/>
          </a:p>
        </p:txBody>
      </p:sp>
    </p:spTree>
    <p:extLst>
      <p:ext uri="{BB962C8B-B14F-4D97-AF65-F5344CB8AC3E}">
        <p14:creationId xmlns:p14="http://schemas.microsoft.com/office/powerpoint/2010/main" val="27084777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250" decel="50000" fill="hold">
                                          <p:stCondLst>
                                            <p:cond delay="0"/>
                                          </p:stCondLst>
                                        </p:cTn>
                                        <p:tgtEl>
                                          <p:spTgt spid="6">
                                            <p:txEl>
                                              <p:pRg st="0" end="0"/>
                                            </p:txEl>
                                          </p:spTgt>
                                        </p:tgtEl>
                                        <p:attrNameLst>
                                          <p:attrName>style.rotation</p:attrName>
                                        </p:attrNameLst>
                                      </p:cBhvr>
                                      <p:tavLst>
                                        <p:tav tm="0">
                                          <p:val>
                                            <p:fltVal val="-90"/>
                                          </p:val>
                                        </p:tav>
                                        <p:tav tm="100000">
                                          <p:val>
                                            <p:fltVal val="0"/>
                                          </p:val>
                                        </p:tav>
                                      </p:tavLst>
                                    </p:anim>
                                    <p:anim calcmode="lin" valueType="num">
                                      <p:cBhvr>
                                        <p:cTn id="8" dur="1250" decel="50000" fill="hold">
                                          <p:stCondLst>
                                            <p:cond delay="0"/>
                                          </p:stCondLst>
                                        </p:cTn>
                                        <p:tgtEl>
                                          <p:spTgt spid="6">
                                            <p:txEl>
                                              <p:pRg st="0" end="0"/>
                                            </p:txEl>
                                          </p:spTgt>
                                        </p:tgtEl>
                                        <p:attrNameLst>
                                          <p:attrName>ppt_w</p:attrName>
                                        </p:attrNameLst>
                                      </p:cBhvr>
                                      <p:tavLst>
                                        <p:tav tm="0">
                                          <p:val>
                                            <p:strVal val="#ppt_w"/>
                                          </p:val>
                                        </p:tav>
                                        <p:tav tm="100000">
                                          <p:val>
                                            <p:strVal val="#ppt_w*.05"/>
                                          </p:val>
                                        </p:tav>
                                      </p:tavLst>
                                    </p:anim>
                                    <p:anim calcmode="lin" valueType="num">
                                      <p:cBhvr>
                                        <p:cTn id="9" dur="1250" accel="50000" fill="hold">
                                          <p:stCondLst>
                                            <p:cond delay="1250"/>
                                          </p:stCondLst>
                                        </p:cTn>
                                        <p:tgtEl>
                                          <p:spTgt spid="6">
                                            <p:txEl>
                                              <p:pRg st="0" end="0"/>
                                            </p:txEl>
                                          </p:spTgt>
                                        </p:tgtEl>
                                        <p:attrNameLst>
                                          <p:attrName>ppt_w</p:attrName>
                                        </p:attrNameLst>
                                      </p:cBhvr>
                                      <p:tavLst>
                                        <p:tav tm="0">
                                          <p:val>
                                            <p:strVal val="#ppt_w*.05"/>
                                          </p:val>
                                        </p:tav>
                                        <p:tav tm="100000">
                                          <p:val>
                                            <p:strVal val="#ppt_w"/>
                                          </p:val>
                                        </p:tav>
                                      </p:tavLst>
                                    </p:anim>
                                    <p:anim calcmode="lin" valueType="num">
                                      <p:cBhvr>
                                        <p:cTn id="10" dur="25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11" dur="1250" decel="50000" fill="hold">
                                          <p:stCondLst>
                                            <p:cond delay="0"/>
                                          </p:stCondLst>
                                        </p:cTn>
                                        <p:tgtEl>
                                          <p:spTgt spid="6">
                                            <p:txEl>
                                              <p:pRg st="0" end="0"/>
                                            </p:txEl>
                                          </p:spTgt>
                                        </p:tgtEl>
                                        <p:attrNameLst>
                                          <p:attrName>ppt_x</p:attrName>
                                        </p:attrNameLst>
                                      </p:cBhvr>
                                      <p:tavLst>
                                        <p:tav tm="0">
                                          <p:val>
                                            <p:strVal val="#ppt_x+.4"/>
                                          </p:val>
                                        </p:tav>
                                        <p:tav tm="100000">
                                          <p:val>
                                            <p:strVal val="#ppt_x"/>
                                          </p:val>
                                        </p:tav>
                                      </p:tavLst>
                                    </p:anim>
                                    <p:anim calcmode="lin" valueType="num">
                                      <p:cBhvr>
                                        <p:cTn id="12" dur="1250" decel="50000" fill="hold">
                                          <p:stCondLst>
                                            <p:cond delay="0"/>
                                          </p:stCondLst>
                                        </p:cTn>
                                        <p:tgtEl>
                                          <p:spTgt spid="6">
                                            <p:txEl>
                                              <p:pRg st="0" end="0"/>
                                            </p:txEl>
                                          </p:spTgt>
                                        </p:tgtEl>
                                        <p:attrNameLst>
                                          <p:attrName>ppt_y</p:attrName>
                                        </p:attrNameLst>
                                      </p:cBhvr>
                                      <p:tavLst>
                                        <p:tav tm="0">
                                          <p:val>
                                            <p:strVal val="#ppt_y-.2"/>
                                          </p:val>
                                        </p:tav>
                                        <p:tav tm="100000">
                                          <p:val>
                                            <p:strVal val="#ppt_y+.1"/>
                                          </p:val>
                                        </p:tav>
                                      </p:tavLst>
                                    </p:anim>
                                    <p:anim calcmode="lin" valueType="num">
                                      <p:cBhvr>
                                        <p:cTn id="13" dur="1250" accel="50000" fill="hold">
                                          <p:stCondLst>
                                            <p:cond delay="1250"/>
                                          </p:stCondLst>
                                        </p:cTn>
                                        <p:tgtEl>
                                          <p:spTgt spid="6">
                                            <p:txEl>
                                              <p:pRg st="0" end="0"/>
                                            </p:txEl>
                                          </p:spTgt>
                                        </p:tgtEl>
                                        <p:attrNameLst>
                                          <p:attrName>ppt_y</p:attrName>
                                        </p:attrNameLst>
                                      </p:cBhvr>
                                      <p:tavLst>
                                        <p:tav tm="0">
                                          <p:val>
                                            <p:strVal val="#ppt_y+.1"/>
                                          </p:val>
                                        </p:tav>
                                        <p:tav tm="100000">
                                          <p:val>
                                            <p:strVal val="#ppt_y"/>
                                          </p:val>
                                        </p:tav>
                                      </p:tavLst>
                                    </p:anim>
                                    <p:animEffect transition="in" filter="fade">
                                      <p:cBhvr>
                                        <p:cTn id="14" dur="2500" decel="50000">
                                          <p:stCondLst>
                                            <p:cond delay="0"/>
                                          </p:stCondLst>
                                        </p:cTn>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p:cTn id="19" dur="1250" decel="50000" fill="hold">
                                          <p:stCondLst>
                                            <p:cond delay="0"/>
                                          </p:stCondLst>
                                        </p:cTn>
                                        <p:tgtEl>
                                          <p:spTgt spid="6">
                                            <p:txEl>
                                              <p:pRg st="2" end="2"/>
                                            </p:txEl>
                                          </p:spTgt>
                                        </p:tgtEl>
                                        <p:attrNameLst>
                                          <p:attrName>style.rotation</p:attrName>
                                        </p:attrNameLst>
                                      </p:cBhvr>
                                      <p:tavLst>
                                        <p:tav tm="0">
                                          <p:val>
                                            <p:fltVal val="-90"/>
                                          </p:val>
                                        </p:tav>
                                        <p:tav tm="100000">
                                          <p:val>
                                            <p:fltVal val="0"/>
                                          </p:val>
                                        </p:tav>
                                      </p:tavLst>
                                    </p:anim>
                                    <p:anim calcmode="lin" valueType="num">
                                      <p:cBhvr>
                                        <p:cTn id="20" dur="1250" decel="50000" fill="hold">
                                          <p:stCondLst>
                                            <p:cond delay="0"/>
                                          </p:stCondLst>
                                        </p:cTn>
                                        <p:tgtEl>
                                          <p:spTgt spid="6">
                                            <p:txEl>
                                              <p:pRg st="2" end="2"/>
                                            </p:txEl>
                                          </p:spTgt>
                                        </p:tgtEl>
                                        <p:attrNameLst>
                                          <p:attrName>ppt_w</p:attrName>
                                        </p:attrNameLst>
                                      </p:cBhvr>
                                      <p:tavLst>
                                        <p:tav tm="0">
                                          <p:val>
                                            <p:strVal val="#ppt_w"/>
                                          </p:val>
                                        </p:tav>
                                        <p:tav tm="100000">
                                          <p:val>
                                            <p:strVal val="#ppt_w*.05"/>
                                          </p:val>
                                        </p:tav>
                                      </p:tavLst>
                                    </p:anim>
                                    <p:anim calcmode="lin" valueType="num">
                                      <p:cBhvr>
                                        <p:cTn id="21" dur="1250" accel="50000" fill="hold">
                                          <p:stCondLst>
                                            <p:cond delay="1250"/>
                                          </p:stCondLst>
                                        </p:cTn>
                                        <p:tgtEl>
                                          <p:spTgt spid="6">
                                            <p:txEl>
                                              <p:pRg st="2" end="2"/>
                                            </p:txEl>
                                          </p:spTgt>
                                        </p:tgtEl>
                                        <p:attrNameLst>
                                          <p:attrName>ppt_w</p:attrName>
                                        </p:attrNameLst>
                                      </p:cBhvr>
                                      <p:tavLst>
                                        <p:tav tm="0">
                                          <p:val>
                                            <p:strVal val="#ppt_w*.05"/>
                                          </p:val>
                                        </p:tav>
                                        <p:tav tm="100000">
                                          <p:val>
                                            <p:strVal val="#ppt_w"/>
                                          </p:val>
                                        </p:tav>
                                      </p:tavLst>
                                    </p:anim>
                                    <p:anim calcmode="lin" valueType="num">
                                      <p:cBhvr>
                                        <p:cTn id="22" dur="2500" fill="hold"/>
                                        <p:tgtEl>
                                          <p:spTgt spid="6">
                                            <p:txEl>
                                              <p:pRg st="2" end="2"/>
                                            </p:txEl>
                                          </p:spTgt>
                                        </p:tgtEl>
                                        <p:attrNameLst>
                                          <p:attrName>ppt_h</p:attrName>
                                        </p:attrNameLst>
                                      </p:cBhvr>
                                      <p:tavLst>
                                        <p:tav tm="0">
                                          <p:val>
                                            <p:strVal val="#ppt_h"/>
                                          </p:val>
                                        </p:tav>
                                        <p:tav tm="100000">
                                          <p:val>
                                            <p:strVal val="#ppt_h"/>
                                          </p:val>
                                        </p:tav>
                                      </p:tavLst>
                                    </p:anim>
                                    <p:anim calcmode="lin" valueType="num">
                                      <p:cBhvr>
                                        <p:cTn id="23" dur="1250" decel="50000" fill="hold">
                                          <p:stCondLst>
                                            <p:cond delay="0"/>
                                          </p:stCondLst>
                                        </p:cTn>
                                        <p:tgtEl>
                                          <p:spTgt spid="6">
                                            <p:txEl>
                                              <p:pRg st="2" end="2"/>
                                            </p:txEl>
                                          </p:spTgt>
                                        </p:tgtEl>
                                        <p:attrNameLst>
                                          <p:attrName>ppt_x</p:attrName>
                                        </p:attrNameLst>
                                      </p:cBhvr>
                                      <p:tavLst>
                                        <p:tav tm="0">
                                          <p:val>
                                            <p:strVal val="#ppt_x+.4"/>
                                          </p:val>
                                        </p:tav>
                                        <p:tav tm="100000">
                                          <p:val>
                                            <p:strVal val="#ppt_x"/>
                                          </p:val>
                                        </p:tav>
                                      </p:tavLst>
                                    </p:anim>
                                    <p:anim calcmode="lin" valueType="num">
                                      <p:cBhvr>
                                        <p:cTn id="24" dur="1250" decel="50000" fill="hold">
                                          <p:stCondLst>
                                            <p:cond delay="0"/>
                                          </p:stCondLst>
                                        </p:cTn>
                                        <p:tgtEl>
                                          <p:spTgt spid="6">
                                            <p:txEl>
                                              <p:pRg st="2" end="2"/>
                                            </p:txEl>
                                          </p:spTgt>
                                        </p:tgtEl>
                                        <p:attrNameLst>
                                          <p:attrName>ppt_y</p:attrName>
                                        </p:attrNameLst>
                                      </p:cBhvr>
                                      <p:tavLst>
                                        <p:tav tm="0">
                                          <p:val>
                                            <p:strVal val="#ppt_y-.2"/>
                                          </p:val>
                                        </p:tav>
                                        <p:tav tm="100000">
                                          <p:val>
                                            <p:strVal val="#ppt_y+.1"/>
                                          </p:val>
                                        </p:tav>
                                      </p:tavLst>
                                    </p:anim>
                                    <p:anim calcmode="lin" valueType="num">
                                      <p:cBhvr>
                                        <p:cTn id="25" dur="1250" accel="50000" fill="hold">
                                          <p:stCondLst>
                                            <p:cond delay="1250"/>
                                          </p:stCondLst>
                                        </p:cTn>
                                        <p:tgtEl>
                                          <p:spTgt spid="6">
                                            <p:txEl>
                                              <p:pRg st="2" end="2"/>
                                            </p:txEl>
                                          </p:spTgt>
                                        </p:tgtEl>
                                        <p:attrNameLst>
                                          <p:attrName>ppt_y</p:attrName>
                                        </p:attrNameLst>
                                      </p:cBhvr>
                                      <p:tavLst>
                                        <p:tav tm="0">
                                          <p:val>
                                            <p:strVal val="#ppt_y+.1"/>
                                          </p:val>
                                        </p:tav>
                                        <p:tav tm="100000">
                                          <p:val>
                                            <p:strVal val="#ppt_y"/>
                                          </p:val>
                                        </p:tav>
                                      </p:tavLst>
                                    </p:anim>
                                    <p:animEffect transition="in" filter="fade">
                                      <p:cBhvr>
                                        <p:cTn id="26" dur="2500" decel="50000">
                                          <p:stCondLst>
                                            <p:cond delay="0"/>
                                          </p:stCondLst>
                                        </p:cTn>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14300" y="19878"/>
            <a:ext cx="8915400" cy="655564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r>
              <a:rPr lang="ar-IQ" sz="6000" dirty="0"/>
              <a:t>ويقصد بالملكية الخاصة: </a:t>
            </a:r>
            <a:endParaRPr lang="ar-SA" sz="6000" dirty="0"/>
          </a:p>
          <a:p>
            <a:pPr algn="just" rtl="1"/>
            <a:r>
              <a:rPr lang="ar-IQ" sz="6000" dirty="0"/>
              <a:t>حرية الأفراد والشركات في تملك المال والأرض ووسائل الإنتاج، وتهيء حرية الملكية الخاصة اختيار المهنة الملائمة، والمشروع ذي الجدوى، مما يؤدي إلى زيادة الاستثمار والإنتاجية .</a:t>
            </a:r>
            <a:endParaRPr lang="en-US" sz="6000" dirty="0"/>
          </a:p>
        </p:txBody>
      </p:sp>
    </p:spTree>
    <p:extLst>
      <p:ext uri="{BB962C8B-B14F-4D97-AF65-F5344CB8AC3E}">
        <p14:creationId xmlns:p14="http://schemas.microsoft.com/office/powerpoint/2010/main" val="326970297"/>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20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20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31845"/>
            <a:ext cx="8991600" cy="674030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r>
              <a:rPr lang="ar-IQ" sz="5400" dirty="0"/>
              <a:t>أما الملكية العامة فهي ملكية مجموع الناس، يشتركون فيها شركة "إباحة"، فلا يختص بها فرد ولا دولة، ولايجوز التصرف بها بيعاً ولا إقطاعاً ولاهبةً؛ لأنها موقوفة على مجموع المسلمين، ومن أمثلتها: ملكية المرافق العامة، وأرض الحمى، والأوقاف.</a:t>
            </a:r>
            <a:endParaRPr lang="ar-SA" sz="5400"/>
          </a:p>
          <a:p>
            <a:pPr algn="just" rtl="1"/>
            <a:endParaRPr lang="en-US" sz="5400" dirty="0"/>
          </a:p>
        </p:txBody>
      </p:sp>
    </p:spTree>
    <p:extLst>
      <p:ext uri="{BB962C8B-B14F-4D97-AF65-F5344CB8AC3E}">
        <p14:creationId xmlns:p14="http://schemas.microsoft.com/office/powerpoint/2010/main" val="86480809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2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2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100869"/>
            <a:ext cx="8991600" cy="6678751"/>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6600" dirty="0"/>
              <a:t>وإنما أباح الإسلام الملكية الخاصة؛ لإشباع الفطرة الإنسانية، وخلق روح المنافسة من أجل الجودة، وكثرة الإنتاج، وازدهار الحياة، وليشعر الإنسان أنه </a:t>
            </a:r>
            <a:r>
              <a:rPr lang="ar-SA" sz="6600" dirty="0"/>
              <a:t>  </a:t>
            </a:r>
            <a:r>
              <a:rPr lang="ar-IQ" sz="6600" dirty="0"/>
              <a:t>سيُحاسب</a:t>
            </a:r>
            <a:r>
              <a:rPr lang="ar-SA" sz="6600" dirty="0"/>
              <a:t>  </a:t>
            </a:r>
            <a:r>
              <a:rPr lang="ar-IQ" sz="6600" dirty="0"/>
              <a:t> فيما </a:t>
            </a:r>
            <a:r>
              <a:rPr lang="ar-SA" sz="6600" dirty="0"/>
              <a:t>  </a:t>
            </a:r>
            <a:r>
              <a:rPr lang="ar-IQ" sz="6600" dirty="0"/>
              <a:t>ملك.</a:t>
            </a:r>
            <a:r>
              <a:rPr lang="ar-SA" sz="300" dirty="0"/>
              <a:t>                                </a:t>
            </a:r>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en-US" sz="200" dirty="0"/>
          </a:p>
        </p:txBody>
      </p:sp>
    </p:spTree>
    <p:extLst>
      <p:ext uri="{BB962C8B-B14F-4D97-AF65-F5344CB8AC3E}">
        <p14:creationId xmlns:p14="http://schemas.microsoft.com/office/powerpoint/2010/main" val="685976050"/>
      </p:ext>
    </p:extLst>
  </p:cSld>
  <p:clrMapOvr>
    <a:masterClrMapping/>
  </p:clrMapOvr>
  <p:transition spd="slow">
    <p:wheel spokes="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52400" y="152400"/>
            <a:ext cx="8915400" cy="658641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pPr algn="just" rtl="1"/>
            <a:r>
              <a:rPr lang="ar-IQ" sz="5400" b="1" dirty="0"/>
              <a:t>2 ـــ التكافل الاجتماعي : </a:t>
            </a:r>
            <a:endParaRPr lang="en-US" sz="5400" dirty="0"/>
          </a:p>
          <a:p>
            <a:pPr algn="just" rtl="1"/>
            <a:r>
              <a:rPr lang="ar-IQ" sz="6600" dirty="0"/>
              <a:t>يقصد بالتكافل الاجتماعي ضمان دخل معين للفرد، أو تقديم مساعدة له في حالة العجز عن الكسب، لبطالة أو مرض أو شيخوخة أو غيرها من الأسباب.</a:t>
            </a:r>
            <a:r>
              <a:rPr lang="ar-SA" sz="300" dirty="0"/>
              <a:t>            </a:t>
            </a:r>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en-US" sz="200" dirty="0"/>
          </a:p>
        </p:txBody>
      </p:sp>
    </p:spTree>
    <p:extLst>
      <p:ext uri="{BB962C8B-B14F-4D97-AF65-F5344CB8AC3E}">
        <p14:creationId xmlns:p14="http://schemas.microsoft.com/office/powerpoint/2010/main" val="3832780907"/>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p:cTn id="13" dur="2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5" dur="2000" fill="hold"/>
                                        <p:tgtEl>
                                          <p:spTgt spid="6">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2000" fill="hold"/>
                                        <p:tgtEl>
                                          <p:spTgt spid="6">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76200"/>
            <a:ext cx="8915400" cy="674030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ar-IQ" sz="4800" dirty="0"/>
              <a:t>فالضمان الاجتماعي هو التزام الدولة  الإسلامية نحو مواطنيها، وهو من أولويات الاقتصاد الإسلامي، وهو بمعنى كفالة المستوى  اللائق لمعيشة  كل مواطن في المجتمع ، والذي عبر عنه الفقهاء باصطلاح "حد الكفاية". ويشمل جميع الاحتياجات  الضرورية لمعيشة  المواطن،  ويختلف باختلاف الزمان  والمكان.</a:t>
            </a:r>
            <a:endParaRPr lang="ar-SA" sz="4800" dirty="0"/>
          </a:p>
          <a:p>
            <a:pPr algn="just" rtl="1"/>
            <a:endParaRPr lang="en-US" sz="4800" dirty="0"/>
          </a:p>
        </p:txBody>
      </p:sp>
    </p:spTree>
    <p:extLst>
      <p:ext uri="{BB962C8B-B14F-4D97-AF65-F5344CB8AC3E}">
        <p14:creationId xmlns:p14="http://schemas.microsoft.com/office/powerpoint/2010/main" val="2122519022"/>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400" decel="100000"/>
                                        <p:tgtEl>
                                          <p:spTgt spid="6">
                                            <p:txEl>
                                              <p:pRg st="0" end="0"/>
                                            </p:txEl>
                                          </p:spTgt>
                                        </p:tgtEl>
                                      </p:cBhvr>
                                    </p:animEffect>
                                    <p:anim calcmode="lin" valueType="num">
                                      <p:cBhvr>
                                        <p:cTn id="8" dur="2400" decel="100000" fill="hold"/>
                                        <p:tgtEl>
                                          <p:spTgt spid="6">
                                            <p:txEl>
                                              <p:pRg st="0" end="0"/>
                                            </p:txEl>
                                          </p:spTgt>
                                        </p:tgtEl>
                                        <p:attrNameLst>
                                          <p:attrName>style.rotation</p:attrName>
                                        </p:attrNameLst>
                                      </p:cBhvr>
                                      <p:tavLst>
                                        <p:tav tm="0">
                                          <p:val>
                                            <p:fltVal val="-90"/>
                                          </p:val>
                                        </p:tav>
                                        <p:tav tm="100000">
                                          <p:val>
                                            <p:fltVal val="0"/>
                                          </p:val>
                                        </p:tav>
                                      </p:tavLst>
                                    </p:anim>
                                    <p:anim calcmode="lin" valueType="num">
                                      <p:cBhvr>
                                        <p:cTn id="9" dur="2400" decel="100000" fill="hold"/>
                                        <p:tgtEl>
                                          <p:spTgt spid="6">
                                            <p:txEl>
                                              <p:pRg st="0" end="0"/>
                                            </p:txEl>
                                          </p:spTgt>
                                        </p:tgtEl>
                                        <p:attrNameLst>
                                          <p:attrName>ppt_x</p:attrName>
                                        </p:attrNameLst>
                                      </p:cBhvr>
                                      <p:tavLst>
                                        <p:tav tm="0">
                                          <p:val>
                                            <p:strVal val="#ppt_x+0.4"/>
                                          </p:val>
                                        </p:tav>
                                        <p:tav tm="100000">
                                          <p:val>
                                            <p:strVal val="#ppt_x-0.05"/>
                                          </p:val>
                                        </p:tav>
                                      </p:tavLst>
                                    </p:anim>
                                    <p:anim calcmode="lin" valueType="num">
                                      <p:cBhvr>
                                        <p:cTn id="10" dur="2400" decel="100000" fill="hold"/>
                                        <p:tgtEl>
                                          <p:spTgt spid="6">
                                            <p:txEl>
                                              <p:pRg st="0" end="0"/>
                                            </p:txEl>
                                          </p:spTgt>
                                        </p:tgtEl>
                                        <p:attrNameLst>
                                          <p:attrName>ppt_y</p:attrName>
                                        </p:attrNameLst>
                                      </p:cBhvr>
                                      <p:tavLst>
                                        <p:tav tm="0">
                                          <p:val>
                                            <p:strVal val="#ppt_y-0.4"/>
                                          </p:val>
                                        </p:tav>
                                        <p:tav tm="100000">
                                          <p:val>
                                            <p:strVal val="#ppt_y+0.1"/>
                                          </p:val>
                                        </p:tav>
                                      </p:tavLst>
                                    </p:anim>
                                    <p:anim calcmode="lin" valueType="num">
                                      <p:cBhvr>
                                        <p:cTn id="11" dur="600" accel="100000" fill="hold">
                                          <p:stCondLst>
                                            <p:cond delay="2400"/>
                                          </p:stCondLst>
                                        </p:cTn>
                                        <p:tgtEl>
                                          <p:spTgt spid="6">
                                            <p:txEl>
                                              <p:pRg st="0" end="0"/>
                                            </p:txEl>
                                          </p:spTgt>
                                        </p:tgtEl>
                                        <p:attrNameLst>
                                          <p:attrName>ppt_x</p:attrName>
                                        </p:attrNameLst>
                                      </p:cBhvr>
                                      <p:tavLst>
                                        <p:tav tm="0">
                                          <p:val>
                                            <p:strVal val="#ppt_x-0.05"/>
                                          </p:val>
                                        </p:tav>
                                        <p:tav tm="100000">
                                          <p:val>
                                            <p:strVal val="#ppt_x"/>
                                          </p:val>
                                        </p:tav>
                                      </p:tavLst>
                                    </p:anim>
                                    <p:anim calcmode="lin" valueType="num">
                                      <p:cBhvr>
                                        <p:cTn id="12" dur="600" accel="100000" fill="hold">
                                          <p:stCondLst>
                                            <p:cond delay="2400"/>
                                          </p:stCondLst>
                                        </p:cTn>
                                        <p:tgtEl>
                                          <p:spTgt spid="6">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59646"/>
            <a:ext cx="8915400" cy="655564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r>
              <a:rPr lang="ar-IQ" sz="6000" b="1" dirty="0"/>
              <a:t>3- الحرية المنضبطة: </a:t>
            </a:r>
            <a:endParaRPr lang="en-US" sz="6000" dirty="0"/>
          </a:p>
          <a:p>
            <a:pPr algn="just" rtl="1"/>
            <a:r>
              <a:rPr lang="ar-IQ" sz="6000" dirty="0"/>
              <a:t>تعد الحرية المنضبطة مبدأ هامّا من مبادئ الاقتصاد الإسلامى، فالأصل في المعاملات والاستثمارات والتجارات في الاقتصاد الإسلامي الإباحة والحرية، إلا إذا ورد نص صحيح صريح يحرِّم ذلك.</a:t>
            </a:r>
            <a:endParaRPr lang="en-US" sz="6000" dirty="0"/>
          </a:p>
        </p:txBody>
      </p:sp>
    </p:spTree>
    <p:extLst>
      <p:ext uri="{BB962C8B-B14F-4D97-AF65-F5344CB8AC3E}">
        <p14:creationId xmlns:p14="http://schemas.microsoft.com/office/powerpoint/2010/main" val="1729430135"/>
      </p:ext>
    </p:extLst>
  </p:cSld>
  <p:clrMapOvr>
    <a:masterClrMapping/>
  </p:clrMapOvr>
  <p:transition spd="slow">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6">
                                            <p:txEl>
                                              <p:pRg st="0" end="0"/>
                                            </p:txEl>
                                          </p:spTgt>
                                        </p:tgtEl>
                                        <p:attrNameLst>
                                          <p:attrName>ppt_h</p:attrName>
                                        </p:attrNameLst>
                                      </p:cBhvr>
                                      <p:tavLst>
                                        <p:tav tm="0">
                                          <p:val>
                                            <p:strVal val="#ppt_h"/>
                                          </p:val>
                                        </p:tav>
                                        <p:tav tm="100000">
                                          <p:val>
                                            <p:strVal val="#ppt_h"/>
                                          </p:val>
                                        </p:tav>
                                      </p:tavLst>
                                    </p:anim>
                                  </p:childTnLst>
                                </p:cTn>
                              </p:par>
                              <p:par>
                                <p:cTn id="9" presetID="19" presetClass="entr" presetSubtype="10"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p:cTn id="11" dur="5000" fill="hold"/>
                                        <p:tgtEl>
                                          <p:spTgt spid="6">
                                            <p:txEl>
                                              <p:pRg st="1" end="1"/>
                                            </p:txEl>
                                          </p:spTgt>
                                        </p:tgtEl>
                                        <p:attrNameLst>
                                          <p:attrName>ppt_w</p:attrName>
                                        </p:attrNameLst>
                                      </p:cBhvr>
                                      <p:tavLst>
                                        <p:tav tm="0" fmla="#ppt_w*sin(2.5*pi*$)">
                                          <p:val>
                                            <p:fltVal val="0"/>
                                          </p:val>
                                        </p:tav>
                                        <p:tav tm="100000">
                                          <p:val>
                                            <p:fltVal val="1"/>
                                          </p:val>
                                        </p:tav>
                                      </p:tavLst>
                                    </p:anim>
                                    <p:anim calcmode="lin" valueType="num">
                                      <p:cBhvr>
                                        <p:cTn id="12" dur="5000" fill="hold"/>
                                        <p:tgtEl>
                                          <p:spTgt spid="6">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BA10A116-524A-4D7E-93D2-5077A9057B19}" type="slidenum">
              <a:rPr lang="ar-SA" smtClean="0">
                <a:solidFill>
                  <a:srgbClr val="FFFFFF"/>
                </a:solidFill>
              </a:rPr>
              <a:pPr eaLnBrk="1" hangingPunct="1"/>
              <a:t>3</a:t>
            </a:fld>
            <a:endParaRPr lang="en-US">
              <a:solidFill>
                <a:srgbClr val="FFFFFF"/>
              </a:solidFill>
            </a:endParaRPr>
          </a:p>
        </p:txBody>
      </p:sp>
      <p:sp>
        <p:nvSpPr>
          <p:cNvPr id="6" name="Rectangle 5"/>
          <p:cNvSpPr>
            <a:spLocks noChangeArrowheads="1"/>
          </p:cNvSpPr>
          <p:nvPr/>
        </p:nvSpPr>
        <p:spPr bwMode="auto">
          <a:xfrm>
            <a:off x="76200" y="31845"/>
            <a:ext cx="8991600" cy="6524863"/>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marL="0" marR="0" algn="just" rtl="1">
              <a:spcBef>
                <a:spcPts val="0"/>
              </a:spcBef>
              <a:spcAft>
                <a:spcPts val="600"/>
              </a:spcAft>
            </a:pPr>
            <a:r>
              <a:rPr lang="ar-IQ" sz="48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أما بعد:</a:t>
            </a:r>
            <a:endParaRPr lang="en-US" sz="48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pPr>
            <a:r>
              <a:rPr lang="ar-IQ" sz="45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فإنَّ الاقتصاد الإسلامي نشأ مع نشأة العلوم الإسلامية، إذ وجدت أصوله ومبادئه في عهد الرِّسالة والخلافة، ولمسه الصحابة والتابعون، وعلمه السلف والخلف، إلا أنه لم يكن علما مستقلاً، ولم يُصنَّف فيه تصنيف بذاته وقتئذ.</a:t>
            </a:r>
            <a:endParaRPr lang="en-US" sz="4500" dirty="0">
              <a:effectLst/>
              <a:latin typeface="Times New Roman" panose="02020603050405020304" pitchFamily="18" charset="0"/>
              <a:ea typeface="Times New Roman" panose="02020603050405020304" pitchFamily="18" charset="0"/>
            </a:endParaRPr>
          </a:p>
          <a:p>
            <a:pPr algn="just" rtl="1"/>
            <a:r>
              <a:rPr lang="ar-IQ" sz="4500" dirty="0">
                <a:solidFill>
                  <a:srgbClr val="000000"/>
                </a:solidFill>
                <a:effectLst/>
                <a:ea typeface="Times New Roman" panose="02020603050405020304" pitchFamily="18" charset="0"/>
                <a:cs typeface="Traditional Arabic" panose="02020603050405020304" pitchFamily="18" charset="-78"/>
              </a:rPr>
              <a:t> </a:t>
            </a:r>
            <a:r>
              <a:rPr lang="ar-SA" sz="4500" dirty="0">
                <a:solidFill>
                  <a:srgbClr val="000000"/>
                </a:solidFill>
                <a:effectLst/>
                <a:ea typeface="Times New Roman" panose="02020603050405020304" pitchFamily="18" charset="0"/>
                <a:cs typeface="Traditional Arabic" panose="02020603050405020304" pitchFamily="18" charset="-78"/>
              </a:rPr>
              <a:t>وقد تطور الاقتصاد الإسلامي في الآونة الأخيرة، فبدأ الباحثون الإسلاميون بالكتابة فيه، وأصبح مادة مستقلة تُدرس في الجامعات الإسلامية وكليات الاقتصاد، وصار تخصصا دقيقا  لطلاب الدراسات العليا.</a:t>
            </a:r>
            <a:r>
              <a:rPr lang="ar-IQ" sz="4500" dirty="0">
                <a:solidFill>
                  <a:srgbClr val="000000"/>
                </a:solidFill>
                <a:ea typeface="Times New Roman" panose="02020603050405020304" pitchFamily="18" charset="0"/>
                <a:cs typeface="Traditional Arabic" panose="02020603050405020304" pitchFamily="18" charset="-78"/>
              </a:rPr>
              <a:t>         </a:t>
            </a:r>
          </a:p>
        </p:txBody>
      </p:sp>
    </p:spTree>
    <p:extLst>
      <p:ext uri="{BB962C8B-B14F-4D97-AF65-F5344CB8AC3E}">
        <p14:creationId xmlns:p14="http://schemas.microsoft.com/office/powerpoint/2010/main" val="251255761"/>
      </p:ext>
    </p:extLst>
  </p:cSld>
  <p:clrMapOvr>
    <a:masterClrMapping/>
  </p:clrMapOvr>
  <mc:AlternateContent xmlns:mc="http://schemas.openxmlformats.org/markup-compatibility/2006" xmlns:p14="http://schemas.microsoft.com/office/powerpoint/2010/main">
    <mc:Choice Requires="p14">
      <p:transition spd="slow" p14:dur="3000" advClick="0">
        <p:newsflash/>
      </p:transition>
    </mc:Choice>
    <mc:Fallback xmlns="">
      <p:transition spd="slow" advClick="0">
        <p:newsflash/>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6629400"/>
          </a:xfrm>
        </p:spPr>
        <p:style>
          <a:lnRef idx="1">
            <a:schemeClr val="accent2"/>
          </a:lnRef>
          <a:fillRef idx="2">
            <a:schemeClr val="accent2"/>
          </a:fillRef>
          <a:effectRef idx="1">
            <a:schemeClr val="accent2"/>
          </a:effectRef>
          <a:fontRef idx="minor">
            <a:schemeClr val="dk1"/>
          </a:fontRef>
        </p:style>
        <p:txBody>
          <a:bodyPr>
            <a:noAutofit/>
          </a:bodyPr>
          <a:lstStyle/>
          <a:p>
            <a:pPr rtl="1"/>
            <a:r>
              <a:rPr lang="ar-IQ" sz="5400" dirty="0"/>
              <a:t>وإن المسلم حرّ في اختيار العمل المناسب له ، وسبل الكسب والاتجار التى يستريح لها، والتملك الذي يفضله، والإنفاق المشبع لرغباته ، ومع أن الحرية الفردية مضمونة ، ولكنها " مقيدة" بحدود معينة حسب التعاليم الإسلامية ..</a:t>
            </a:r>
            <a:endParaRPr lang="en-US" sz="5400" dirty="0"/>
          </a:p>
        </p:txBody>
      </p:sp>
      <p:sp>
        <p:nvSpPr>
          <p:cNvPr id="3584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B490A6F8-AF8A-40D2-80DF-86E4AF2F548C}" type="slidenum">
              <a:rPr lang="ar-SA" smtClean="0">
                <a:solidFill>
                  <a:srgbClr val="FFFFFF"/>
                </a:solidFill>
              </a:rPr>
              <a:pPr eaLnBrk="1" hangingPunct="1"/>
              <a:t>30</a:t>
            </a:fld>
            <a:endParaRPr lang="en-US">
              <a:solidFill>
                <a:srgbClr val="FFFFFF"/>
              </a:solidFill>
            </a:endParaRPr>
          </a:p>
        </p:txBody>
      </p:sp>
    </p:spTree>
    <p:extLst>
      <p:ext uri="{BB962C8B-B14F-4D97-AF65-F5344CB8AC3E}">
        <p14:creationId xmlns:p14="http://schemas.microsoft.com/office/powerpoint/2010/main" val="552183905"/>
      </p:ext>
    </p:extLst>
  </p:cSld>
  <p:clrMapOvr>
    <a:masterClrMapping/>
  </p:clrMapOvr>
  <mc:AlternateContent xmlns:mc="http://schemas.openxmlformats.org/markup-compatibility/2006" xmlns:p14="http://schemas.microsoft.com/office/powerpoint/2010/main">
    <mc:Choice Requires="p14">
      <p:transition spd="slow" p14:dur="20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250" fill="hold"/>
                                        <p:tgtEl>
                                          <p:spTgt spid="2"/>
                                        </p:tgtEl>
                                        <p:attrNameLst>
                                          <p:attrName>ppt_w</p:attrName>
                                        </p:attrNameLst>
                                      </p:cBhvr>
                                      <p:tavLst>
                                        <p:tav tm="0">
                                          <p:val>
                                            <p:fltVal val="0"/>
                                          </p:val>
                                        </p:tav>
                                        <p:tav tm="100000">
                                          <p:val>
                                            <p:strVal val="#ppt_w"/>
                                          </p:val>
                                        </p:tav>
                                      </p:tavLst>
                                    </p:anim>
                                    <p:anim calcmode="lin" valueType="num">
                                      <p:cBhvr>
                                        <p:cTn id="8" dur="2250" fill="hold"/>
                                        <p:tgtEl>
                                          <p:spTgt spid="2"/>
                                        </p:tgtEl>
                                        <p:attrNameLst>
                                          <p:attrName>ppt_h</p:attrName>
                                        </p:attrNameLst>
                                      </p:cBhvr>
                                      <p:tavLst>
                                        <p:tav tm="0">
                                          <p:val>
                                            <p:fltVal val="0"/>
                                          </p:val>
                                        </p:tav>
                                        <p:tav tm="100000">
                                          <p:val>
                                            <p:strVal val="#ppt_h"/>
                                          </p:val>
                                        </p:tav>
                                      </p:tavLst>
                                    </p:anim>
                                    <p:anim calcmode="lin" valueType="num">
                                      <p:cBhvr>
                                        <p:cTn id="9" dur="225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25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52400" y="45493"/>
            <a:ext cx="8839200" cy="664797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5400" dirty="0"/>
              <a:t>ويجب أن يكون دور الدولة محصوراً في نطاق الفكر الإسلامي المستنير، وأن تسعى إلى تحقيق التوازن بين مصلحة الفرد والجماعة، بحيث لاتطغى حرية الشخص في التملك واتخاذ القرارات المتعلقة بالاستهلاك أو الاستثمار أو الإنتاج على المصلحة العامة .</a:t>
            </a:r>
          </a:p>
          <a:p>
            <a:pPr algn="just" rtl="1"/>
            <a:endParaRPr lang="en-US" sz="4800" dirty="0">
              <a:solidFill>
                <a:schemeClr val="bg1"/>
              </a:solidFill>
            </a:endParaRPr>
          </a:p>
        </p:txBody>
      </p:sp>
    </p:spTree>
    <p:extLst>
      <p:ext uri="{BB962C8B-B14F-4D97-AF65-F5344CB8AC3E}">
        <p14:creationId xmlns:p14="http://schemas.microsoft.com/office/powerpoint/2010/main" val="3008180106"/>
      </p:ext>
    </p:extLst>
  </p:cSld>
  <p:clrMapOvr>
    <a:masterClrMapping/>
  </p:clrMapOvr>
  <mc:AlternateContent xmlns:mc="http://schemas.openxmlformats.org/markup-compatibility/2006" xmlns:p14="http://schemas.microsoft.com/office/powerpoint/2010/main">
    <mc:Choice Requires="p14">
      <p:transition spd="slow" p14:dur="2500">
        <p:push dir="d"/>
      </p:transition>
    </mc:Choice>
    <mc:Fallback xmlns="">
      <p:transition spd="slow">
        <p:push dir="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decel="100000"/>
                                        <p:tgtEl>
                                          <p:spTgt spid="6">
                                            <p:txEl>
                                              <p:pRg st="0" end="0"/>
                                            </p:txEl>
                                          </p:spTgt>
                                        </p:tgtEl>
                                      </p:cBhvr>
                                    </p:animEffect>
                                    <p:anim calcmode="lin" valueType="num">
                                      <p:cBhvr>
                                        <p:cTn id="8" dur="2000" decel="100000" fill="hold"/>
                                        <p:tgtEl>
                                          <p:spTgt spid="6">
                                            <p:txEl>
                                              <p:pRg st="0" end="0"/>
                                            </p:txEl>
                                          </p:spTgt>
                                        </p:tgtEl>
                                        <p:attrNameLst>
                                          <p:attrName>style.rotation</p:attrName>
                                        </p:attrNameLst>
                                      </p:cBhvr>
                                      <p:tavLst>
                                        <p:tav tm="0">
                                          <p:val>
                                            <p:fltVal val="-90"/>
                                          </p:val>
                                        </p:tav>
                                        <p:tav tm="100000">
                                          <p:val>
                                            <p:fltVal val="0"/>
                                          </p:val>
                                        </p:tav>
                                      </p:tavLst>
                                    </p:anim>
                                    <p:anim calcmode="lin" valueType="num">
                                      <p:cBhvr>
                                        <p:cTn id="9" dur="2000" decel="100000" fill="hold"/>
                                        <p:tgtEl>
                                          <p:spTgt spid="6">
                                            <p:txEl>
                                              <p:pRg st="0" end="0"/>
                                            </p:txEl>
                                          </p:spTgt>
                                        </p:tgtEl>
                                        <p:attrNameLst>
                                          <p:attrName>ppt_x</p:attrName>
                                        </p:attrNameLst>
                                      </p:cBhvr>
                                      <p:tavLst>
                                        <p:tav tm="0">
                                          <p:val>
                                            <p:strVal val="#ppt_x+0.4"/>
                                          </p:val>
                                        </p:tav>
                                        <p:tav tm="100000">
                                          <p:val>
                                            <p:strVal val="#ppt_x-0.05"/>
                                          </p:val>
                                        </p:tav>
                                      </p:tavLst>
                                    </p:anim>
                                    <p:anim calcmode="lin" valueType="num">
                                      <p:cBhvr>
                                        <p:cTn id="10" dur="2000" decel="100000" fill="hold"/>
                                        <p:tgtEl>
                                          <p:spTgt spid="6">
                                            <p:txEl>
                                              <p:pRg st="0" end="0"/>
                                            </p:txEl>
                                          </p:spTgt>
                                        </p:tgtEl>
                                        <p:attrNameLst>
                                          <p:attrName>ppt_y</p:attrName>
                                        </p:attrNameLst>
                                      </p:cBhvr>
                                      <p:tavLst>
                                        <p:tav tm="0">
                                          <p:val>
                                            <p:strVal val="#ppt_y-0.4"/>
                                          </p:val>
                                        </p:tav>
                                        <p:tav tm="100000">
                                          <p:val>
                                            <p:strVal val="#ppt_y+0.1"/>
                                          </p:val>
                                        </p:tav>
                                      </p:tavLst>
                                    </p:anim>
                                    <p:anim calcmode="lin" valueType="num">
                                      <p:cBhvr>
                                        <p:cTn id="11" dur="500" accel="100000" fill="hold">
                                          <p:stCondLst>
                                            <p:cond delay="2000"/>
                                          </p:stCondLst>
                                        </p:cTn>
                                        <p:tgtEl>
                                          <p:spTgt spid="6">
                                            <p:txEl>
                                              <p:pRg st="0" end="0"/>
                                            </p:txEl>
                                          </p:spTgt>
                                        </p:tgtEl>
                                        <p:attrNameLst>
                                          <p:attrName>ppt_x</p:attrName>
                                        </p:attrNameLst>
                                      </p:cBhvr>
                                      <p:tavLst>
                                        <p:tav tm="0">
                                          <p:val>
                                            <p:strVal val="#ppt_x-0.05"/>
                                          </p:val>
                                        </p:tav>
                                        <p:tav tm="100000">
                                          <p:val>
                                            <p:strVal val="#ppt_x"/>
                                          </p:val>
                                        </p:tav>
                                      </p:tavLst>
                                    </p:anim>
                                    <p:anim calcmode="lin" valueType="num">
                                      <p:cBhvr>
                                        <p:cTn id="12" dur="500" accel="100000" fill="hold">
                                          <p:stCondLst>
                                            <p:cond delay="2000"/>
                                          </p:stCondLst>
                                        </p:cTn>
                                        <p:tgtEl>
                                          <p:spTgt spid="6">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52400" y="73968"/>
            <a:ext cx="8915400" cy="674030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ctr" rtl="1"/>
            <a:r>
              <a:rPr lang="ar-IQ" sz="7200" b="1" dirty="0"/>
              <a:t>المبحث الخامس: خصائص الاقتصاد الإسلامي</a:t>
            </a:r>
            <a:endParaRPr lang="en-US" sz="7200" dirty="0"/>
          </a:p>
          <a:p>
            <a:pPr algn="ctr" rtl="1"/>
            <a:r>
              <a:rPr lang="ar-IQ" sz="7200" b="1" dirty="0"/>
              <a:t> </a:t>
            </a:r>
            <a:r>
              <a:rPr lang="ar-IQ" sz="3600" b="1" dirty="0">
                <a:solidFill>
                  <a:srgbClr val="0070C0"/>
                </a:solidFill>
              </a:rPr>
              <a:t>هةتا ئيره امتحاني يةكةم 23/10/2022</a:t>
            </a:r>
            <a:endParaRPr lang="en-US" sz="2400" dirty="0">
              <a:solidFill>
                <a:srgbClr val="0070C0"/>
              </a:solidFill>
            </a:endParaRPr>
          </a:p>
          <a:p>
            <a:pPr algn="just" rtl="1"/>
            <a:r>
              <a:rPr lang="ar-IQ" sz="7200" dirty="0"/>
              <a:t>يتميز الاقتصاد الإسلامى بخصائص عديدة ، من أبرزها:-</a:t>
            </a:r>
            <a:endParaRPr lang="en-US" sz="7200" dirty="0"/>
          </a:p>
        </p:txBody>
      </p:sp>
    </p:spTree>
    <p:extLst>
      <p:ext uri="{BB962C8B-B14F-4D97-AF65-F5344CB8AC3E}">
        <p14:creationId xmlns:p14="http://schemas.microsoft.com/office/powerpoint/2010/main" val="1685478897"/>
      </p:ext>
    </p:extLst>
  </p:cSld>
  <p:clrMapOvr>
    <a:masterClrMapping/>
  </p:clrMapOvr>
  <mc:AlternateContent xmlns:mc="http://schemas.openxmlformats.org/markup-compatibility/2006" xmlns:p14="http://schemas.microsoft.com/office/powerpoint/2010/main">
    <mc:Choice Requires="p14">
      <p:transition spd="slow" p14:dur="2500">
        <p:newsflash/>
      </p:transition>
    </mc:Choice>
    <mc:Fallback xmlns="">
      <p:transition spd="slow">
        <p:newsflash/>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Scale>
                                      <p:cBhvr>
                                        <p:cTn id="7" dur="2500" decel="50000" fill="hold">
                                          <p:stCondLst>
                                            <p:cond delay="0"/>
                                          </p:stCondLst>
                                        </p:cTn>
                                        <p:tgtEl>
                                          <p:spTgt spid="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500" decel="50000" fill="hold">
                                          <p:stCondLst>
                                            <p:cond delay="0"/>
                                          </p:stCondLst>
                                        </p:cTn>
                                        <p:tgtEl>
                                          <p:spTgt spid="6">
                                            <p:txEl>
                                              <p:pRg st="0" end="0"/>
                                            </p:txEl>
                                          </p:spTgt>
                                        </p:tgtEl>
                                        <p:attrNameLst>
                                          <p:attrName>ppt_x</p:attrName>
                                          <p:attrName>ppt_y</p:attrName>
                                        </p:attrNameLst>
                                      </p:cBhvr>
                                    </p:animMotion>
                                    <p:animEffect transition="in" filter="fade">
                                      <p:cBhvr>
                                        <p:cTn id="9" dur="2500"/>
                                        <p:tgtEl>
                                          <p:spTgt spid="6">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Scale>
                                      <p:cBhvr>
                                        <p:cTn id="12" dur="2500" decel="50000" fill="hold">
                                          <p:stCondLst>
                                            <p:cond delay="0"/>
                                          </p:stCondLst>
                                        </p:cTn>
                                        <p:tgtEl>
                                          <p:spTgt spid="6">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2500" decel="50000" fill="hold">
                                          <p:stCondLst>
                                            <p:cond delay="0"/>
                                          </p:stCondLst>
                                        </p:cTn>
                                        <p:tgtEl>
                                          <p:spTgt spid="6">
                                            <p:txEl>
                                              <p:pRg st="1" end="1"/>
                                            </p:txEl>
                                          </p:spTgt>
                                        </p:tgtEl>
                                        <p:attrNameLst>
                                          <p:attrName>ppt_x</p:attrName>
                                          <p:attrName>ppt_y</p:attrName>
                                        </p:attrNameLst>
                                      </p:cBhvr>
                                    </p:animMotion>
                                    <p:animEffect transition="in" filter="fade">
                                      <p:cBhvr>
                                        <p:cTn id="14" dur="2500"/>
                                        <p:tgtEl>
                                          <p:spTgt spid="6">
                                            <p:txEl>
                                              <p:pRg st="1" end="1"/>
                                            </p:txEl>
                                          </p:spTgt>
                                        </p:tgtEl>
                                      </p:cBhvr>
                                    </p:animEffect>
                                  </p:childTnLst>
                                </p:cTn>
                              </p:par>
                              <p:par>
                                <p:cTn id="15" presetID="52"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Scale>
                                      <p:cBhvr>
                                        <p:cTn id="17" dur="2500" decel="50000" fill="hold">
                                          <p:stCondLst>
                                            <p:cond delay="0"/>
                                          </p:stCondLst>
                                        </p:cTn>
                                        <p:tgtEl>
                                          <p:spTgt spid="6">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2500" decel="50000" fill="hold">
                                          <p:stCondLst>
                                            <p:cond delay="0"/>
                                          </p:stCondLst>
                                        </p:cTn>
                                        <p:tgtEl>
                                          <p:spTgt spid="6">
                                            <p:txEl>
                                              <p:pRg st="2" end="2"/>
                                            </p:txEl>
                                          </p:spTgt>
                                        </p:tgtEl>
                                        <p:attrNameLst>
                                          <p:attrName>ppt_x</p:attrName>
                                          <p:attrName>ppt_y</p:attrName>
                                        </p:attrNameLst>
                                      </p:cBhvr>
                                    </p:animMotion>
                                    <p:animEffect transition="in" filter="fade">
                                      <p:cBhvr>
                                        <p:cTn id="19" dur="2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76200"/>
            <a:ext cx="8991600" cy="674030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r>
              <a:rPr lang="ar-IQ" sz="4800" b="1" dirty="0"/>
              <a:t>1- الاقتصاد الإسلامي ربَّانى المصدر :</a:t>
            </a:r>
          </a:p>
          <a:p>
            <a:pPr algn="just" rtl="1"/>
            <a:endParaRPr lang="en-US" sz="4800" dirty="0"/>
          </a:p>
          <a:p>
            <a:pPr algn="just" rtl="1"/>
            <a:r>
              <a:rPr lang="ar-IQ" sz="4800" dirty="0"/>
              <a:t>إن الاقتصاد الإسلامي جزء من الإسلام ، ومصدره إلهي، مستمَّد من بيان الله ، وليس اقتصاد التجاريين أو الطبيعيين ، أو الكلاسيكيين أو الماركسيين. وعليه، فإن الاقتصاد الإسلامي في جملته مصدره الوحي، أو الاجتهاد في ضوئه. والمذاهب الاقتصادية الأخرى من وضع البشر.</a:t>
            </a:r>
            <a:endParaRPr lang="en-US" sz="4800" dirty="0"/>
          </a:p>
        </p:txBody>
      </p:sp>
    </p:spTree>
    <p:extLst>
      <p:ext uri="{BB962C8B-B14F-4D97-AF65-F5344CB8AC3E}">
        <p14:creationId xmlns:p14="http://schemas.microsoft.com/office/powerpoint/2010/main" val="3289460078"/>
      </p:ext>
    </p:extLst>
  </p:cSld>
  <p:clrMapOvr>
    <a:masterClrMapping/>
  </p:clrMapOvr>
  <mc:AlternateContent xmlns:mc="http://schemas.openxmlformats.org/markup-compatibility/2006" xmlns:p14="http://schemas.microsoft.com/office/powerpoint/2010/main">
    <mc:Choice Requires="p14">
      <p:transition spd="slow" p14:dur="250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2000"/>
                                        <p:tgtEl>
                                          <p:spTgt spid="6"/>
                                        </p:tgtEl>
                                      </p:cBhvr>
                                    </p:animEffect>
                                  </p:childTnLst>
                                </p:cTn>
                              </p:par>
                              <p:par>
                                <p:cTn id="8" presetID="37" presetClass="entr" presetSubtype="0"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1000"/>
                                        <p:tgtEl>
                                          <p:spTgt spid="6">
                                            <p:txEl>
                                              <p:pRg st="0" end="0"/>
                                            </p:txEl>
                                          </p:spTgt>
                                        </p:tgtEl>
                                      </p:cBhvr>
                                    </p:animEffect>
                                    <p:anim calcmode="lin" valueType="num">
                                      <p:cBhvr>
                                        <p:cTn id="1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2" dur="9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3" dur="100" accel="100000" fill="hold">
                                          <p:stCondLst>
                                            <p:cond delay="900"/>
                                          </p:stCondLst>
                                        </p:cTn>
                                        <p:tgtEl>
                                          <p:spTgt spid="6">
                                            <p:txEl>
                                              <p:pRg st="0" end="0"/>
                                            </p:txEl>
                                          </p:spTgt>
                                        </p:tgtEl>
                                        <p:attrNameLst>
                                          <p:attrName>ppt_y</p:attrName>
                                        </p:attrNameLst>
                                      </p:cBhvr>
                                      <p:tavLst>
                                        <p:tav tm="0">
                                          <p:val>
                                            <p:strVal val="#ppt_y-.03"/>
                                          </p:val>
                                        </p:tav>
                                        <p:tav tm="100000">
                                          <p:val>
                                            <p:strVal val="#ppt_y"/>
                                          </p:val>
                                        </p:tav>
                                      </p:tavLst>
                                    </p:anim>
                                  </p:childTnLst>
                                </p:cTn>
                              </p:par>
                              <p:par>
                                <p:cTn id="14" presetID="37" presetClass="entr" presetSubtype="0" fill="hold" nodeType="with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1000"/>
                                        <p:tgtEl>
                                          <p:spTgt spid="6">
                                            <p:txEl>
                                              <p:pRg st="2" end="2"/>
                                            </p:txEl>
                                          </p:spTgt>
                                        </p:tgtEl>
                                      </p:cBhvr>
                                    </p:animEffect>
                                    <p:anim calcmode="lin" valueType="num">
                                      <p:cBhvr>
                                        <p:cTn id="17"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8" dur="90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73968"/>
            <a:ext cx="8991600" cy="686341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4400" b="1" dirty="0"/>
              <a:t>2- الاقتصاد الإسلامي ربَّانى الهدف :</a:t>
            </a:r>
          </a:p>
          <a:p>
            <a:pPr algn="just" rtl="1"/>
            <a:endParaRPr lang="en-US" sz="4000" dirty="0"/>
          </a:p>
          <a:p>
            <a:pPr algn="just" rtl="1"/>
            <a:r>
              <a:rPr lang="ar-IQ" sz="4400" dirty="0"/>
              <a:t>فهو يهدف إلى سدّ حاجات الفرد والمجتمع الدنيوية ، طبقاً لشرع الله تعالى، ومطباقا لقوله تعالى ﴿وَٱبۡتَغِ فِيمَآ ءَاتَىٰكَ ٱللَّهُ ٱلدَّارَ ٱلۡأٓخِرَةَۖ وَلَا تَنسَ نَصِيبَكَ مِنَ ٱلدُّنۡيَاۖ وَأَحۡسِن كَمَآ أَحۡسَنَ ٱللَّهُ إِلَيۡكَۖ وَلَا تَبۡغِ ٱلۡفَسَادَ فِي ٱلۡأَرۡضِۖ إِنَّ ٱللَّهَ لَا يُحِبُّ ٱلۡمُفسدين ﴾</a:t>
            </a:r>
            <a:r>
              <a:rPr lang="ar-SA" sz="4400" dirty="0"/>
              <a:t> [ القصص: ٧٧ ]، </a:t>
            </a:r>
            <a:r>
              <a:rPr lang="ar-IQ" sz="4400" dirty="0"/>
              <a:t>فهدف المسلم وهو يمارس التجارة عبادة الله تعالى. وكل المذاهب الاقتصادية الأخرى أهدافها مادية بحتة، وإن كان بينها اختلاف.</a:t>
            </a:r>
            <a:endParaRPr lang="en-US" sz="4400" dirty="0"/>
          </a:p>
        </p:txBody>
      </p:sp>
    </p:spTree>
    <p:extLst>
      <p:ext uri="{BB962C8B-B14F-4D97-AF65-F5344CB8AC3E}">
        <p14:creationId xmlns:p14="http://schemas.microsoft.com/office/powerpoint/2010/main" val="2931119529"/>
      </p:ext>
    </p:extLst>
  </p:cSld>
  <p:clrMapOvr>
    <a:masterClrMapping/>
  </p:clrMapOvr>
  <mc:AlternateContent xmlns:mc="http://schemas.openxmlformats.org/markup-compatibility/2006" xmlns:p14="http://schemas.microsoft.com/office/powerpoint/2010/main">
    <mc:Choice Requires="p14">
      <p:transition spd="slow" p14:dur="2500">
        <p:zoom dir="in"/>
      </p:transition>
    </mc:Choice>
    <mc:Fallback xmlns="">
      <p:transition spd="slow">
        <p:zoom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Right)">
                                      <p:cBhvr>
                                        <p:cTn id="7" dur="1000"/>
                                        <p:tgtEl>
                                          <p:spTgt spid="6">
                                            <p:txEl>
                                              <p:pRg st="0" end="0"/>
                                            </p:txEl>
                                          </p:spTgt>
                                        </p:tgtEl>
                                      </p:cBhvr>
                                    </p:animEffect>
                                  </p:childTnLst>
                                </p:cTn>
                              </p:par>
                              <p:par>
                                <p:cTn id="8" presetID="12" presetClass="entr" presetSubtype="2"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slide(fromRight)">
                                      <p:cBhvr>
                                        <p:cTn id="10"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12594" y="20374"/>
            <a:ext cx="8918812" cy="681725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pPr marL="0" marR="0" algn="just" rtl="1">
              <a:spcBef>
                <a:spcPts val="0"/>
              </a:spcBef>
              <a:spcAft>
                <a:spcPts val="600"/>
              </a:spcAft>
            </a:pPr>
            <a:r>
              <a:rPr lang="ar-IQ" sz="5400" b="1" dirty="0">
                <a:effectLst/>
                <a:latin typeface="Times New Roman" panose="02020603050405020304" pitchFamily="18" charset="0"/>
                <a:ea typeface="Times New Roman" panose="02020603050405020304" pitchFamily="18" charset="0"/>
                <a:cs typeface="Traditional Arabic" panose="02020603050405020304" pitchFamily="18" charset="-78"/>
              </a:rPr>
              <a:t>3- الرقابة المزدوجة :</a:t>
            </a:r>
            <a:endParaRPr lang="en-US" sz="5400" dirty="0">
              <a:effectLst/>
              <a:latin typeface="Times New Roman" panose="02020603050405020304" pitchFamily="18" charset="0"/>
              <a:ea typeface="Times New Roman" panose="02020603050405020304" pitchFamily="18" charset="0"/>
            </a:endParaRPr>
          </a:p>
          <a:p>
            <a:pPr algn="just" rtl="1"/>
            <a:r>
              <a:rPr lang="ar-IQ" sz="5400" dirty="0">
                <a:effectLst/>
                <a:ea typeface="Times New Roman" panose="02020603050405020304" pitchFamily="18" charset="0"/>
                <a:cs typeface="Traditional Arabic" panose="02020603050405020304" pitchFamily="18" charset="-78"/>
              </a:rPr>
              <a:t>إن تطبيق أي نظام يحتاج إلى جهاز للرقابة، ويستطيع الناس مخالفة هذا النظام ماداموا بعيدين عن أعين الرقباء. لكن النشاط الاقتصادي في الإسلام يخضع لرقابتين: ذاتية، وبشرية.  ويصورِّ الرسول </a:t>
            </a:r>
            <a:r>
              <a:rPr lang="ar-SA" sz="5400" dirty="0">
                <a:effectLst/>
                <a:ea typeface="Times New Roman" panose="02020603050405020304" pitchFamily="18" charset="0"/>
                <a:cs typeface="Traditional Arabic" panose="02020603050405020304" pitchFamily="18" charset="-78"/>
              </a:rPr>
              <a:t>– صلى الله عليه وسلم - </a:t>
            </a:r>
            <a:r>
              <a:rPr lang="ar-IQ" sz="5400" dirty="0">
                <a:effectLst/>
                <a:ea typeface="Times New Roman" panose="02020603050405020304" pitchFamily="18" charset="0"/>
                <a:cs typeface="Traditional Arabic" panose="02020603050405020304" pitchFamily="18" charset="-78"/>
              </a:rPr>
              <a:t>الرقابة الذاتية تصويرا مؤثرا بقوله: ((</a:t>
            </a:r>
            <a:r>
              <a:rPr lang="ar-IQ" sz="5400" b="1" dirty="0">
                <a:effectLst/>
                <a:ea typeface="Times New Roman" panose="02020603050405020304" pitchFamily="18" charset="0"/>
                <a:cs typeface="Traditional Arabic" panose="02020603050405020304" pitchFamily="18" charset="-78"/>
              </a:rPr>
              <a:t>أَنْ تَعْبُدَ اللَّهَ كَأَنَّكَ تَرَاهُ، فَإِنْ لم تَكُنْ تَرَاهُ، فإنه يَرَاكَ</a:t>
            </a:r>
            <a:r>
              <a:rPr lang="ar-IQ" sz="5400" dirty="0">
                <a:effectLst/>
                <a:ea typeface="Times New Roman" panose="02020603050405020304" pitchFamily="18" charset="0"/>
                <a:cs typeface="Traditional Arabic" panose="02020603050405020304" pitchFamily="18" charset="-78"/>
              </a:rPr>
              <a:t>)) .</a:t>
            </a:r>
            <a:endParaRPr lang="ar-IQ" sz="1050" b="1" dirty="0">
              <a:solidFill>
                <a:schemeClr val="bg1"/>
              </a:solidFill>
            </a:endParaRPr>
          </a:p>
        </p:txBody>
      </p:sp>
    </p:spTree>
    <p:extLst>
      <p:ext uri="{BB962C8B-B14F-4D97-AF65-F5344CB8AC3E}">
        <p14:creationId xmlns:p14="http://schemas.microsoft.com/office/powerpoint/2010/main" val="750900582"/>
      </p:ext>
    </p:extLst>
  </p:cSld>
  <p:clrMapOvr>
    <a:masterClrMapping/>
  </p:clrMapOvr>
  <mc:AlternateContent xmlns:mc="http://schemas.openxmlformats.org/markup-compatibility/2006" xmlns:p14="http://schemas.microsoft.com/office/powerpoint/2010/main">
    <mc:Choice Requires="p14">
      <p:transition spd="slow" p14:dur="2500">
        <p:pull dir="lu"/>
      </p:transition>
    </mc:Choice>
    <mc:Fallback xmlns="">
      <p:transition spd="slow">
        <p:pull dir="lu"/>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30707" y="76200"/>
            <a:ext cx="8991600" cy="674030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ar-IQ" sz="5400" b="1" dirty="0"/>
              <a:t> 4 - الجمع بين الثبات والتطور :</a:t>
            </a:r>
            <a:endParaRPr lang="en-US" sz="5400" dirty="0"/>
          </a:p>
          <a:p>
            <a:pPr algn="just" rtl="1"/>
            <a:r>
              <a:rPr lang="ar-IQ" sz="5400" dirty="0"/>
              <a:t>إن الاقتصاد الإسلامي يجمع بين الأمور الثابتة التى لا تتغير بتغير الزمان والمكان، مثل: تحريم الربا، والقمار، وحلّ البيع ... ومع ذلك فقد اتسع الاقتصاد الإسلامي للتطور والمرونة، وما يقبل ذلك هو موضع </a:t>
            </a:r>
            <a:r>
              <a:rPr lang="ar-IQ" sz="5400"/>
              <a:t>الاجتهاد والنظر.</a:t>
            </a:r>
            <a:endParaRPr lang="en-US" sz="5400" dirty="0"/>
          </a:p>
        </p:txBody>
      </p:sp>
    </p:spTree>
    <p:extLst>
      <p:ext uri="{BB962C8B-B14F-4D97-AF65-F5344CB8AC3E}">
        <p14:creationId xmlns:p14="http://schemas.microsoft.com/office/powerpoint/2010/main" val="3508228332"/>
      </p:ext>
    </p:extLst>
  </p:cSld>
  <p:clrMapOvr>
    <a:masterClrMapping/>
  </p:clrMapOvr>
  <p:transition spd="slow">
    <p:zoom dir="in"/>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36394" y="76200"/>
            <a:ext cx="8991600" cy="6663363"/>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r>
              <a:rPr lang="ar-IQ" sz="6900" b="1" dirty="0"/>
              <a:t>5- التوازن بين المادية و الروحية :</a:t>
            </a:r>
            <a:endParaRPr lang="en-US" sz="6900" dirty="0"/>
          </a:p>
          <a:p>
            <a:pPr algn="just" rtl="1"/>
            <a:r>
              <a:rPr lang="ar-IQ" sz="6900" dirty="0"/>
              <a:t>إن الإنسان</a:t>
            </a:r>
            <a:r>
              <a:rPr lang="ar-IQ" sz="6900" b="1" dirty="0"/>
              <a:t> </a:t>
            </a:r>
            <a:r>
              <a:rPr lang="ar-IQ" sz="6900" dirty="0"/>
              <a:t>مادة وروح؛ لذا، وازن الاقتصاد الإسلامي بين الجانبين حتى لا يطغى أحدهما على الآخر ..</a:t>
            </a:r>
            <a:r>
              <a:rPr lang="ar-IQ" sz="200" dirty="0">
                <a:solidFill>
                  <a:schemeClr val="bg1"/>
                </a:solidFill>
                <a:cs typeface="Ali_K_Samik" pitchFamily="2" charset="-78"/>
              </a:rPr>
              <a:t>                                                  </a:t>
            </a: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100" dirty="0"/>
          </a:p>
        </p:txBody>
      </p:sp>
    </p:spTree>
    <p:extLst>
      <p:ext uri="{BB962C8B-B14F-4D97-AF65-F5344CB8AC3E}">
        <p14:creationId xmlns:p14="http://schemas.microsoft.com/office/powerpoint/2010/main" val="35317849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80">
                                          <p:stCondLst>
                                            <p:cond delay="0"/>
                                          </p:stCondLst>
                                        </p:cTn>
                                        <p:tgtEl>
                                          <p:spTgt spid="6">
                                            <p:txEl>
                                              <p:pRg st="0" end="0"/>
                                            </p:txEl>
                                          </p:spTgt>
                                        </p:tgtEl>
                                      </p:cBhvr>
                                    </p:animEffect>
                                    <p:anim calcmode="lin" valueType="num">
                                      <p:cBhvr>
                                        <p:cTn id="8"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0" end="0"/>
                                            </p:txEl>
                                          </p:spTgt>
                                        </p:tgtEl>
                                      </p:cBhvr>
                                      <p:to x="100000" y="60000"/>
                                    </p:animScale>
                                    <p:animScale>
                                      <p:cBhvr>
                                        <p:cTn id="14" dur="166" decel="50000">
                                          <p:stCondLst>
                                            <p:cond delay="676"/>
                                          </p:stCondLst>
                                        </p:cTn>
                                        <p:tgtEl>
                                          <p:spTgt spid="6">
                                            <p:txEl>
                                              <p:pRg st="0" end="0"/>
                                            </p:txEl>
                                          </p:spTgt>
                                        </p:tgtEl>
                                      </p:cBhvr>
                                      <p:to x="100000" y="100000"/>
                                    </p:animScale>
                                    <p:animScale>
                                      <p:cBhvr>
                                        <p:cTn id="15" dur="26">
                                          <p:stCondLst>
                                            <p:cond delay="1312"/>
                                          </p:stCondLst>
                                        </p:cTn>
                                        <p:tgtEl>
                                          <p:spTgt spid="6">
                                            <p:txEl>
                                              <p:pRg st="0" end="0"/>
                                            </p:txEl>
                                          </p:spTgt>
                                        </p:tgtEl>
                                      </p:cBhvr>
                                      <p:to x="100000" y="80000"/>
                                    </p:animScale>
                                    <p:animScale>
                                      <p:cBhvr>
                                        <p:cTn id="16" dur="166" decel="50000">
                                          <p:stCondLst>
                                            <p:cond delay="1338"/>
                                          </p:stCondLst>
                                        </p:cTn>
                                        <p:tgtEl>
                                          <p:spTgt spid="6">
                                            <p:txEl>
                                              <p:pRg st="0" end="0"/>
                                            </p:txEl>
                                          </p:spTgt>
                                        </p:tgtEl>
                                      </p:cBhvr>
                                      <p:to x="100000" y="100000"/>
                                    </p:animScale>
                                    <p:animScale>
                                      <p:cBhvr>
                                        <p:cTn id="17" dur="26">
                                          <p:stCondLst>
                                            <p:cond delay="1642"/>
                                          </p:stCondLst>
                                        </p:cTn>
                                        <p:tgtEl>
                                          <p:spTgt spid="6">
                                            <p:txEl>
                                              <p:pRg st="0" end="0"/>
                                            </p:txEl>
                                          </p:spTgt>
                                        </p:tgtEl>
                                      </p:cBhvr>
                                      <p:to x="100000" y="90000"/>
                                    </p:animScale>
                                    <p:animScale>
                                      <p:cBhvr>
                                        <p:cTn id="18" dur="166" decel="50000">
                                          <p:stCondLst>
                                            <p:cond delay="1668"/>
                                          </p:stCondLst>
                                        </p:cTn>
                                        <p:tgtEl>
                                          <p:spTgt spid="6">
                                            <p:txEl>
                                              <p:pRg st="0" end="0"/>
                                            </p:txEl>
                                          </p:spTgt>
                                        </p:tgtEl>
                                      </p:cBhvr>
                                      <p:to x="100000" y="100000"/>
                                    </p:animScale>
                                    <p:animScale>
                                      <p:cBhvr>
                                        <p:cTn id="19" dur="26">
                                          <p:stCondLst>
                                            <p:cond delay="1808"/>
                                          </p:stCondLst>
                                        </p:cTn>
                                        <p:tgtEl>
                                          <p:spTgt spid="6">
                                            <p:txEl>
                                              <p:pRg st="0" end="0"/>
                                            </p:txEl>
                                          </p:spTgt>
                                        </p:tgtEl>
                                      </p:cBhvr>
                                      <p:to x="100000" y="95000"/>
                                    </p:animScale>
                                    <p:animScale>
                                      <p:cBhvr>
                                        <p:cTn id="20" dur="166" decel="50000">
                                          <p:stCondLst>
                                            <p:cond delay="1834"/>
                                          </p:stCondLst>
                                        </p:cTn>
                                        <p:tgtEl>
                                          <p:spTgt spid="6">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Effect transition="in" filter="wipe(down)">
                                      <p:cBhvr>
                                        <p:cTn id="23" dur="580">
                                          <p:stCondLst>
                                            <p:cond delay="0"/>
                                          </p:stCondLst>
                                        </p:cTn>
                                        <p:tgtEl>
                                          <p:spTgt spid="6">
                                            <p:txEl>
                                              <p:pRg st="1" end="1"/>
                                            </p:txEl>
                                          </p:spTgt>
                                        </p:tgtEl>
                                      </p:cBhvr>
                                    </p:animEffect>
                                    <p:anim calcmode="lin" valueType="num">
                                      <p:cBhvr>
                                        <p:cTn id="24" dur="1822"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xEl>
                                              <p:pRg st="1" end="1"/>
                                            </p:txEl>
                                          </p:spTgt>
                                        </p:tgtEl>
                                      </p:cBhvr>
                                      <p:to x="100000" y="60000"/>
                                    </p:animScale>
                                    <p:animScale>
                                      <p:cBhvr>
                                        <p:cTn id="30" dur="166" decel="50000">
                                          <p:stCondLst>
                                            <p:cond delay="676"/>
                                          </p:stCondLst>
                                        </p:cTn>
                                        <p:tgtEl>
                                          <p:spTgt spid="6">
                                            <p:txEl>
                                              <p:pRg st="1" end="1"/>
                                            </p:txEl>
                                          </p:spTgt>
                                        </p:tgtEl>
                                      </p:cBhvr>
                                      <p:to x="100000" y="100000"/>
                                    </p:animScale>
                                    <p:animScale>
                                      <p:cBhvr>
                                        <p:cTn id="31" dur="26">
                                          <p:stCondLst>
                                            <p:cond delay="1312"/>
                                          </p:stCondLst>
                                        </p:cTn>
                                        <p:tgtEl>
                                          <p:spTgt spid="6">
                                            <p:txEl>
                                              <p:pRg st="1" end="1"/>
                                            </p:txEl>
                                          </p:spTgt>
                                        </p:tgtEl>
                                      </p:cBhvr>
                                      <p:to x="100000" y="80000"/>
                                    </p:animScale>
                                    <p:animScale>
                                      <p:cBhvr>
                                        <p:cTn id="32" dur="166" decel="50000">
                                          <p:stCondLst>
                                            <p:cond delay="1338"/>
                                          </p:stCondLst>
                                        </p:cTn>
                                        <p:tgtEl>
                                          <p:spTgt spid="6">
                                            <p:txEl>
                                              <p:pRg st="1" end="1"/>
                                            </p:txEl>
                                          </p:spTgt>
                                        </p:tgtEl>
                                      </p:cBhvr>
                                      <p:to x="100000" y="100000"/>
                                    </p:animScale>
                                    <p:animScale>
                                      <p:cBhvr>
                                        <p:cTn id="33" dur="26">
                                          <p:stCondLst>
                                            <p:cond delay="1642"/>
                                          </p:stCondLst>
                                        </p:cTn>
                                        <p:tgtEl>
                                          <p:spTgt spid="6">
                                            <p:txEl>
                                              <p:pRg st="1" end="1"/>
                                            </p:txEl>
                                          </p:spTgt>
                                        </p:tgtEl>
                                      </p:cBhvr>
                                      <p:to x="100000" y="90000"/>
                                    </p:animScale>
                                    <p:animScale>
                                      <p:cBhvr>
                                        <p:cTn id="34" dur="166" decel="50000">
                                          <p:stCondLst>
                                            <p:cond delay="1668"/>
                                          </p:stCondLst>
                                        </p:cTn>
                                        <p:tgtEl>
                                          <p:spTgt spid="6">
                                            <p:txEl>
                                              <p:pRg st="1" end="1"/>
                                            </p:txEl>
                                          </p:spTgt>
                                        </p:tgtEl>
                                      </p:cBhvr>
                                      <p:to x="100000" y="100000"/>
                                    </p:animScale>
                                    <p:animScale>
                                      <p:cBhvr>
                                        <p:cTn id="35" dur="26">
                                          <p:stCondLst>
                                            <p:cond delay="1808"/>
                                          </p:stCondLst>
                                        </p:cTn>
                                        <p:tgtEl>
                                          <p:spTgt spid="6">
                                            <p:txEl>
                                              <p:pRg st="1" end="1"/>
                                            </p:txEl>
                                          </p:spTgt>
                                        </p:tgtEl>
                                      </p:cBhvr>
                                      <p:to x="100000" y="95000"/>
                                    </p:animScale>
                                    <p:animScale>
                                      <p:cBhvr>
                                        <p:cTn id="36" dur="166" decel="50000">
                                          <p:stCondLst>
                                            <p:cond delay="1834"/>
                                          </p:stCondLst>
                                        </p:cTn>
                                        <p:tgtEl>
                                          <p:spTgt spid="6">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76200"/>
            <a:ext cx="8915400" cy="666336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6000" b="1" dirty="0"/>
              <a:t>6- الواقعية :</a:t>
            </a:r>
            <a:endParaRPr lang="en-US" sz="6000" dirty="0"/>
          </a:p>
          <a:p>
            <a:pPr algn="just" rtl="1"/>
            <a:r>
              <a:rPr lang="ar-IQ" sz="6000" dirty="0"/>
              <a:t>الاقتصاد الإسلامي واقعي في مبادئه ومنهجه وأحكامه، وينظر إلى الواقع العملي الذي يتفق مع طبائع الناس، مع مراعاة دوافعهم وحاجاتهم، فلا يجنح  إلى خيال وأوهام، كما فعلته المذاهب الاقتصادية الأخرى .</a:t>
            </a:r>
            <a:r>
              <a:rPr lang="ar-IQ" sz="200" dirty="0"/>
              <a:t>                                     </a:t>
            </a:r>
          </a:p>
          <a:p>
            <a:pPr algn="just" rtl="1"/>
            <a:endParaRPr lang="ar-IQ" sz="200" dirty="0"/>
          </a:p>
          <a:p>
            <a:pPr algn="just" rtl="1"/>
            <a:endParaRPr lang="ar-IQ" sz="200" dirty="0"/>
          </a:p>
          <a:p>
            <a:pPr algn="just" rtl="1"/>
            <a:endParaRPr lang="ar-IQ" sz="200" dirty="0"/>
          </a:p>
          <a:p>
            <a:pPr algn="just" rtl="1"/>
            <a:endParaRPr lang="ar-IQ" sz="200" dirty="0"/>
          </a:p>
          <a:p>
            <a:pPr algn="just" rtl="1"/>
            <a:endParaRPr lang="en-US" sz="100" dirty="0"/>
          </a:p>
        </p:txBody>
      </p:sp>
    </p:spTree>
    <p:extLst>
      <p:ext uri="{BB962C8B-B14F-4D97-AF65-F5344CB8AC3E}">
        <p14:creationId xmlns:p14="http://schemas.microsoft.com/office/powerpoint/2010/main" val="3071913949"/>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63689"/>
            <a:ext cx="8991600" cy="669414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r>
              <a:rPr lang="ar-IQ" sz="6600" b="1" dirty="0"/>
              <a:t>7- العالمية :</a:t>
            </a:r>
            <a:r>
              <a:rPr lang="ar-IQ" sz="200" b="1" dirty="0"/>
              <a:t>                                    </a:t>
            </a:r>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en-US" sz="100" dirty="0"/>
          </a:p>
          <a:p>
            <a:pPr algn="just" rtl="1"/>
            <a:r>
              <a:rPr lang="ar-IQ" sz="6600" dirty="0"/>
              <a:t>إن الاقتصاد جزء من الدين الإسلامي الذي أُرسِل رسوله إلى الناس كافة، لذا جاء بأحكام كلية ، ومبادئ عامة، تناسب كل زمان ومكان . </a:t>
            </a:r>
            <a:endParaRPr lang="en-US" sz="6600" dirty="0"/>
          </a:p>
        </p:txBody>
      </p:sp>
    </p:spTree>
    <p:extLst>
      <p:ext uri="{BB962C8B-B14F-4D97-AF65-F5344CB8AC3E}">
        <p14:creationId xmlns:p14="http://schemas.microsoft.com/office/powerpoint/2010/main" val="23076891"/>
      </p:ext>
    </p:extLst>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4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4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4000" fill="hold"/>
                                        <p:tgtEl>
                                          <p:spTgt spid="6">
                                            <p:txEl>
                                              <p:pRg st="0" end="0"/>
                                            </p:txEl>
                                          </p:spTgt>
                                        </p:tgtEl>
                                        <p:attrNameLst>
                                          <p:attrName>style.rotation</p:attrName>
                                        </p:attrNameLst>
                                      </p:cBhvr>
                                      <p:tavLst>
                                        <p:tav tm="0">
                                          <p:val>
                                            <p:fltVal val="360"/>
                                          </p:val>
                                        </p:tav>
                                        <p:tav tm="100000">
                                          <p:val>
                                            <p:fltVal val="0"/>
                                          </p:val>
                                        </p:tav>
                                      </p:tavLst>
                                    </p:anim>
                                    <p:animEffect transition="in" filter="fade">
                                      <p:cBhvr>
                                        <p:cTn id="10" dur="4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6">
                                            <p:txEl>
                                              <p:pRg st="18" end="18"/>
                                            </p:txEl>
                                          </p:spTgt>
                                        </p:tgtEl>
                                        <p:attrNameLst>
                                          <p:attrName>style.visibility</p:attrName>
                                        </p:attrNameLst>
                                      </p:cBhvr>
                                      <p:to>
                                        <p:strVal val="visible"/>
                                      </p:to>
                                    </p:set>
                                    <p:anim calcmode="lin" valueType="num">
                                      <p:cBhvr>
                                        <p:cTn id="15" dur="4000" fill="hold"/>
                                        <p:tgtEl>
                                          <p:spTgt spid="6">
                                            <p:txEl>
                                              <p:pRg st="18" end="18"/>
                                            </p:txEl>
                                          </p:spTgt>
                                        </p:tgtEl>
                                        <p:attrNameLst>
                                          <p:attrName>ppt_w</p:attrName>
                                        </p:attrNameLst>
                                      </p:cBhvr>
                                      <p:tavLst>
                                        <p:tav tm="0">
                                          <p:val>
                                            <p:fltVal val="0"/>
                                          </p:val>
                                        </p:tav>
                                        <p:tav tm="100000">
                                          <p:val>
                                            <p:strVal val="#ppt_w"/>
                                          </p:val>
                                        </p:tav>
                                      </p:tavLst>
                                    </p:anim>
                                    <p:anim calcmode="lin" valueType="num">
                                      <p:cBhvr>
                                        <p:cTn id="16" dur="4000" fill="hold"/>
                                        <p:tgtEl>
                                          <p:spTgt spid="6">
                                            <p:txEl>
                                              <p:pRg st="18" end="18"/>
                                            </p:txEl>
                                          </p:spTgt>
                                        </p:tgtEl>
                                        <p:attrNameLst>
                                          <p:attrName>ppt_h</p:attrName>
                                        </p:attrNameLst>
                                      </p:cBhvr>
                                      <p:tavLst>
                                        <p:tav tm="0">
                                          <p:val>
                                            <p:fltVal val="0"/>
                                          </p:val>
                                        </p:tav>
                                        <p:tav tm="100000">
                                          <p:val>
                                            <p:strVal val="#ppt_h"/>
                                          </p:val>
                                        </p:tav>
                                      </p:tavLst>
                                    </p:anim>
                                    <p:anim calcmode="lin" valueType="num">
                                      <p:cBhvr>
                                        <p:cTn id="17" dur="4000" fill="hold"/>
                                        <p:tgtEl>
                                          <p:spTgt spid="6">
                                            <p:txEl>
                                              <p:pRg st="18" end="18"/>
                                            </p:txEl>
                                          </p:spTgt>
                                        </p:tgtEl>
                                        <p:attrNameLst>
                                          <p:attrName>style.rotation</p:attrName>
                                        </p:attrNameLst>
                                      </p:cBhvr>
                                      <p:tavLst>
                                        <p:tav tm="0">
                                          <p:val>
                                            <p:fltVal val="360"/>
                                          </p:val>
                                        </p:tav>
                                        <p:tav tm="100000">
                                          <p:val>
                                            <p:fltVal val="0"/>
                                          </p:val>
                                        </p:tav>
                                      </p:tavLst>
                                    </p:anim>
                                    <p:animEffect transition="in" filter="fade">
                                      <p:cBhvr>
                                        <p:cTn id="18" dur="4000"/>
                                        <p:tgtEl>
                                          <p:spTgt spid="6">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76200"/>
            <a:ext cx="8991600" cy="655564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endParaRPr lang="ar-IQ" sz="3600" dirty="0"/>
          </a:p>
          <a:p>
            <a:pPr algn="just" rtl="1"/>
            <a:r>
              <a:rPr lang="ar-SA" sz="4800" dirty="0"/>
              <a:t>ورغم ذلك، فإن هذا العلم يفتقر إلى مزيد من العناية، بالبحث والتنقيب والتدقيق؛ ليعم نفعه، ويزداد تطبيقه.</a:t>
            </a:r>
            <a:endParaRPr lang="en-US" sz="4800" dirty="0"/>
          </a:p>
          <a:p>
            <a:pPr algn="just" rtl="1"/>
            <a:r>
              <a:rPr lang="ar-SA" sz="4800" dirty="0"/>
              <a:t>ويأتي تسطير هذه الورقات – رغم قلة بضاعتنا - مساهمةً متواضعة في التعريف بنظام الاقتصاد الإسلامي، بشكل مقتضب، وسهلٍ، ومفيد؛ تعليماً للمبتدي، ومراجعةً للمتوسِّط، وتذكيراً للمتفوق.</a:t>
            </a:r>
            <a:endParaRPr lang="en-US" sz="4800" dirty="0"/>
          </a:p>
        </p:txBody>
      </p:sp>
    </p:spTree>
    <p:extLst>
      <p:ext uri="{BB962C8B-B14F-4D97-AF65-F5344CB8AC3E}">
        <p14:creationId xmlns:p14="http://schemas.microsoft.com/office/powerpoint/2010/main" val="1023354902"/>
      </p:ext>
    </p:extLst>
  </p:cSld>
  <p:clrMapOvr>
    <a:masterClrMapping/>
  </p:clrMapOvr>
  <mc:AlternateContent xmlns:mc="http://schemas.openxmlformats.org/markup-compatibility/2006" xmlns:p14="http://schemas.microsoft.com/office/powerpoint/2010/main">
    <mc:Choice Requires="p14">
      <p:transition spd="slow" p14:dur="3000" advClick="0">
        <p:randomBar dir="vert"/>
      </p:transition>
    </mc:Choice>
    <mc:Fallback xmlns="">
      <p:transition spd="slow" advClick="0">
        <p:randomBar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decel="100000"/>
                                        <p:tgtEl>
                                          <p:spTgt spid="6"/>
                                        </p:tgtEl>
                                      </p:cBhvr>
                                    </p:animEffect>
                                    <p:anim calcmode="lin" valueType="num">
                                      <p:cBhvr>
                                        <p:cTn id="8" dur="2000" decel="100000" fill="hold"/>
                                        <p:tgtEl>
                                          <p:spTgt spid="6"/>
                                        </p:tgtEl>
                                        <p:attrNameLst>
                                          <p:attrName>style.rotation</p:attrName>
                                        </p:attrNameLst>
                                      </p:cBhvr>
                                      <p:tavLst>
                                        <p:tav tm="0">
                                          <p:val>
                                            <p:fltVal val="-90"/>
                                          </p:val>
                                        </p:tav>
                                        <p:tav tm="100000">
                                          <p:val>
                                            <p:fltVal val="0"/>
                                          </p:val>
                                        </p:tav>
                                      </p:tavLst>
                                    </p:anim>
                                    <p:anim calcmode="lin" valueType="num">
                                      <p:cBhvr>
                                        <p:cTn id="9" dur="2000" decel="100000" fill="hold"/>
                                        <p:tgtEl>
                                          <p:spTgt spid="6"/>
                                        </p:tgtEl>
                                        <p:attrNameLst>
                                          <p:attrName>ppt_x</p:attrName>
                                        </p:attrNameLst>
                                      </p:cBhvr>
                                      <p:tavLst>
                                        <p:tav tm="0">
                                          <p:val>
                                            <p:strVal val="#ppt_x+0.4"/>
                                          </p:val>
                                        </p:tav>
                                        <p:tav tm="100000">
                                          <p:val>
                                            <p:strVal val="#ppt_x-0.05"/>
                                          </p:val>
                                        </p:tav>
                                      </p:tavLst>
                                    </p:anim>
                                    <p:anim calcmode="lin" valueType="num">
                                      <p:cBhvr>
                                        <p:cTn id="10" dur="2000" decel="100000" fill="hold"/>
                                        <p:tgtEl>
                                          <p:spTgt spid="6"/>
                                        </p:tgtEl>
                                        <p:attrNameLst>
                                          <p:attrName>ppt_y</p:attrName>
                                        </p:attrNameLst>
                                      </p:cBhvr>
                                      <p:tavLst>
                                        <p:tav tm="0">
                                          <p:val>
                                            <p:strVal val="#ppt_y-0.4"/>
                                          </p:val>
                                        </p:tav>
                                        <p:tav tm="100000">
                                          <p:val>
                                            <p:strVal val="#ppt_y+0.1"/>
                                          </p:val>
                                        </p:tav>
                                      </p:tavLst>
                                    </p:anim>
                                    <p:anim calcmode="lin" valueType="num">
                                      <p:cBhvr>
                                        <p:cTn id="11" dur="500" accel="100000" fill="hold">
                                          <p:stCondLst>
                                            <p:cond delay="2000"/>
                                          </p:stCondLst>
                                        </p:cTn>
                                        <p:tgtEl>
                                          <p:spTgt spid="6"/>
                                        </p:tgtEl>
                                        <p:attrNameLst>
                                          <p:attrName>ppt_x</p:attrName>
                                        </p:attrNameLst>
                                      </p:cBhvr>
                                      <p:tavLst>
                                        <p:tav tm="0">
                                          <p:val>
                                            <p:strVal val="#ppt_x-0.05"/>
                                          </p:val>
                                        </p:tav>
                                        <p:tav tm="100000">
                                          <p:val>
                                            <p:strVal val="#ppt_x"/>
                                          </p:val>
                                        </p:tav>
                                      </p:tavLst>
                                    </p:anim>
                                    <p:anim calcmode="lin" valueType="num">
                                      <p:cBhvr>
                                        <p:cTn id="12" dur="500" accel="100000" fill="hold">
                                          <p:stCondLst>
                                            <p:cond delay="20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116393F5-DAC8-4D11-8F28-B8C01ECA7AF3}" type="slidenum">
              <a:rPr lang="ar-SA" smtClean="0">
                <a:solidFill>
                  <a:srgbClr val="FFFFFF"/>
                </a:solidFill>
              </a:rPr>
              <a:pPr eaLnBrk="1" hangingPunct="1"/>
              <a:t>40</a:t>
            </a:fld>
            <a:endParaRPr lang="en-US">
              <a:solidFill>
                <a:srgbClr val="FFFFFF"/>
              </a:solidFill>
            </a:endParaRPr>
          </a:p>
        </p:txBody>
      </p:sp>
      <p:sp>
        <p:nvSpPr>
          <p:cNvPr id="6" name="Rectangle 5"/>
          <p:cNvSpPr>
            <a:spLocks noChangeArrowheads="1"/>
          </p:cNvSpPr>
          <p:nvPr/>
        </p:nvSpPr>
        <p:spPr bwMode="auto">
          <a:xfrm>
            <a:off x="76200" y="76200"/>
            <a:ext cx="8991600" cy="6724918"/>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r>
              <a:rPr lang="ar-IQ" sz="6000" dirty="0"/>
              <a:t>ولم يكن الاقتصاد الإسلامي لبيئة مكة وحدها، أو المدينة، أوالجزيرة العربية. ولم يقتصر على بيئة تجارية، أو زراعية، أو صناعية . في حين نظر كل مذهب من المذاهب الاقتصادية الأخرى إلى البيئة التي نشأ فيها، والظروف المحيطة بها .</a:t>
            </a:r>
            <a:r>
              <a:rPr lang="ar-IQ" sz="100" dirty="0"/>
              <a:t>                                        </a:t>
            </a:r>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en-US" sz="100" dirty="0"/>
          </a:p>
        </p:txBody>
      </p:sp>
    </p:spTree>
    <p:extLst>
      <p:ext uri="{BB962C8B-B14F-4D97-AF65-F5344CB8AC3E}">
        <p14:creationId xmlns:p14="http://schemas.microsoft.com/office/powerpoint/2010/main" val="2125657556"/>
      </p:ext>
    </p:extLst>
  </p:cSld>
  <p:clrMapOvr>
    <a:masterClrMapping/>
  </p:clrMapOvr>
  <mc:AlternateContent xmlns:mc="http://schemas.openxmlformats.org/markup-compatibility/2006" xmlns:p14="http://schemas.microsoft.com/office/powerpoint/2010/main">
    <mc:Choice Requires="p14">
      <p:transition spd="slow" p14:dur="2500">
        <p:diamond/>
      </p:transition>
    </mc:Choice>
    <mc:Fallback xmlns="">
      <p:transition spd="slow">
        <p:diamond/>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26EF8B2E-DBA6-4468-B867-439BB9C69EC1}" type="slidenum">
              <a:rPr lang="ar-SA" smtClean="0">
                <a:solidFill>
                  <a:srgbClr val="FFFFFF"/>
                </a:solidFill>
              </a:rPr>
              <a:pPr eaLnBrk="1" hangingPunct="1"/>
              <a:t>41</a:t>
            </a:fld>
            <a:endParaRPr lang="en-US">
              <a:solidFill>
                <a:srgbClr val="FFFFFF"/>
              </a:solidFill>
            </a:endParaRPr>
          </a:p>
        </p:txBody>
      </p:sp>
      <p:sp>
        <p:nvSpPr>
          <p:cNvPr id="6" name="Rectangle 5"/>
          <p:cNvSpPr>
            <a:spLocks noChangeArrowheads="1"/>
          </p:cNvSpPr>
          <p:nvPr/>
        </p:nvSpPr>
        <p:spPr bwMode="auto">
          <a:xfrm>
            <a:off x="76200" y="76200"/>
            <a:ext cx="8991600" cy="669414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ar-IQ" sz="4900" dirty="0"/>
              <a:t>8- </a:t>
            </a:r>
            <a:r>
              <a:rPr lang="ar-IQ" sz="4900" b="1" dirty="0"/>
              <a:t>ارتباط الاقتصاد بالأخلاق:</a:t>
            </a:r>
          </a:p>
          <a:p>
            <a:pPr algn="just" rtl="1"/>
            <a:r>
              <a:rPr lang="ar-IQ" sz="4900" dirty="0"/>
              <a:t> لا يتصور في الإسلام الفصل بين الأخلاق والاقتصاد، ونجد في الاقتصاد الإسلامي ذلك التعانق الرائع بين الأخلاق والاقتصاد، فالبيع والشراء واقتضاء الدين عمليات اقتصادية محضة، وهي عمليات مادية محضة في غير النظام الإسلامي، أما في الإسلام فترافقها السماحة والصدق والأمانة...</a:t>
            </a:r>
            <a:r>
              <a:rPr lang="ar-IQ" sz="200" dirty="0"/>
              <a:t>                                      </a:t>
            </a:r>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100" dirty="0"/>
          </a:p>
        </p:txBody>
      </p:sp>
    </p:spTree>
    <p:extLst>
      <p:ext uri="{BB962C8B-B14F-4D97-AF65-F5344CB8AC3E}">
        <p14:creationId xmlns:p14="http://schemas.microsoft.com/office/powerpoint/2010/main" val="3909087570"/>
      </p:ext>
    </p:extLst>
  </p:cSld>
  <p:clrMapOvr>
    <a:masterClrMapping/>
  </p:clrMapOvr>
  <mc:AlternateContent xmlns:mc="http://schemas.openxmlformats.org/markup-compatibility/2006" xmlns:p14="http://schemas.microsoft.com/office/powerpoint/2010/main">
    <mc:Choice Requires="p14">
      <p:transition spd="slow" p14:dur="250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p:cTn id="7" dur="3000" fill="hold"/>
                                        <p:tgtEl>
                                          <p:spTgt spid="6">
                                            <p:bg/>
                                          </p:spTgt>
                                        </p:tgtEl>
                                        <p:attrNameLst>
                                          <p:attrName>ppt_w</p:attrName>
                                        </p:attrNameLst>
                                      </p:cBhvr>
                                      <p:tavLst>
                                        <p:tav tm="0">
                                          <p:val>
                                            <p:fltVal val="0"/>
                                          </p:val>
                                        </p:tav>
                                        <p:tav tm="100000">
                                          <p:val>
                                            <p:strVal val="#ppt_w"/>
                                          </p:val>
                                        </p:tav>
                                      </p:tavLst>
                                    </p:anim>
                                    <p:anim calcmode="lin" valueType="num">
                                      <p:cBhvr>
                                        <p:cTn id="8" dur="3000" fill="hold"/>
                                        <p:tgtEl>
                                          <p:spTgt spid="6">
                                            <p:bg/>
                                          </p:spTgt>
                                        </p:tgtEl>
                                        <p:attrNameLst>
                                          <p:attrName>ppt_h</p:attrName>
                                        </p:attrNameLst>
                                      </p:cBhvr>
                                      <p:tavLst>
                                        <p:tav tm="0">
                                          <p:val>
                                            <p:fltVal val="0"/>
                                          </p:val>
                                        </p:tav>
                                        <p:tav tm="100000">
                                          <p:val>
                                            <p:strVal val="#ppt_h"/>
                                          </p:val>
                                        </p:tav>
                                      </p:tavLst>
                                    </p:anim>
                                    <p:anim calcmode="lin" valueType="num">
                                      <p:cBhvr>
                                        <p:cTn id="9" dur="3000" fill="hold"/>
                                        <p:tgtEl>
                                          <p:spTgt spid="6">
                                            <p:bg/>
                                          </p:spTgt>
                                        </p:tgtEl>
                                        <p:attrNameLst>
                                          <p:attrName>ppt_x</p:attrName>
                                        </p:attrNameLst>
                                      </p:cBhvr>
                                      <p:tavLst>
                                        <p:tav tm="0" fmla="#ppt_x+(cos(-2*pi*(1-$))*-#ppt_x-sin(-2*pi*(1-$))*(1-#ppt_y))*(1-$)">
                                          <p:val>
                                            <p:fltVal val="0"/>
                                          </p:val>
                                        </p:tav>
                                        <p:tav tm="100000">
                                          <p:val>
                                            <p:fltVal val="1"/>
                                          </p:val>
                                        </p:tav>
                                      </p:tavLst>
                                    </p:anim>
                                    <p:anim calcmode="lin" valueType="num">
                                      <p:cBhvr>
                                        <p:cTn id="10" dur="3000" fill="hold"/>
                                        <p:tgtEl>
                                          <p:spTgt spid="6">
                                            <p:bg/>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iterate type="lt">
                                    <p:tmPct val="0"/>
                                  </p:iterate>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p:cTn id="13" dur="3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4" dur="3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15" dur="30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30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iterate type="lt">
                                    <p:tmPct val="0"/>
                                  </p:iterate>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p:cTn id="19" dur="3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20" dur="3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21" dur="3000" fill="hold"/>
                                        <p:tgtEl>
                                          <p:spTgt spid="6">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2" dur="3000" fill="hold"/>
                                        <p:tgtEl>
                                          <p:spTgt spid="6">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0852048F-A0D2-438F-B087-70FC56BC64B0}" type="slidenum">
              <a:rPr lang="ar-SA" smtClean="0">
                <a:solidFill>
                  <a:srgbClr val="FFFFFF"/>
                </a:solidFill>
              </a:rPr>
              <a:pPr eaLnBrk="1" hangingPunct="1"/>
              <a:t>42</a:t>
            </a:fld>
            <a:endParaRPr lang="en-US">
              <a:solidFill>
                <a:srgbClr val="FFFFFF"/>
              </a:solidFill>
            </a:endParaRPr>
          </a:p>
        </p:txBody>
      </p:sp>
      <p:sp>
        <p:nvSpPr>
          <p:cNvPr id="6" name="Rectangle 5"/>
          <p:cNvSpPr>
            <a:spLocks noChangeArrowheads="1"/>
          </p:cNvSpPr>
          <p:nvPr/>
        </p:nvSpPr>
        <p:spPr bwMode="auto">
          <a:xfrm>
            <a:off x="76200" y="76200"/>
            <a:ext cx="8991600" cy="67403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5400" b="1" dirty="0"/>
              <a:t>9- اقتصاد متوازن:</a:t>
            </a:r>
            <a:r>
              <a:rPr lang="ar-IQ" sz="5400" dirty="0"/>
              <a:t> إن توازنه هذا نجده في سائر المجالات، فقد وازن بين حق الفرد والمجتمع، فلم يهدر حق الفرد لصالح المجتمع كما فعلته الشيوعية، ولم يطلق يد الفرد ولو كان ذلك على حساب المجتمع كما هو الحال في الرأسمالية، وإذا تعارض حق الفرد وحق المجتمع يقدم حق المجتمع.</a:t>
            </a:r>
            <a:endParaRPr lang="en-US" sz="5400" dirty="0"/>
          </a:p>
        </p:txBody>
      </p:sp>
    </p:spTree>
    <p:extLst>
      <p:ext uri="{BB962C8B-B14F-4D97-AF65-F5344CB8AC3E}">
        <p14:creationId xmlns:p14="http://schemas.microsoft.com/office/powerpoint/2010/main" val="4103864266"/>
      </p:ext>
    </p:extLst>
  </p:cSld>
  <p:clrMapOvr>
    <a:masterClrMapping/>
  </p:clrMapOvr>
  <p:transition spd="slow">
    <p:comb dir="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43</a:t>
            </a:fld>
            <a:endParaRPr lang="en-US">
              <a:solidFill>
                <a:srgbClr val="FFFFFF"/>
              </a:solidFill>
            </a:endParaRPr>
          </a:p>
        </p:txBody>
      </p:sp>
      <p:sp>
        <p:nvSpPr>
          <p:cNvPr id="6" name="Rectangle 5"/>
          <p:cNvSpPr>
            <a:spLocks noChangeArrowheads="1"/>
          </p:cNvSpPr>
          <p:nvPr/>
        </p:nvSpPr>
        <p:spPr bwMode="auto">
          <a:xfrm>
            <a:off x="0" y="76200"/>
            <a:ext cx="9144000" cy="6724918"/>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endParaRPr lang="ar-IQ" sz="6000" b="1" dirty="0"/>
          </a:p>
          <a:p>
            <a:pPr algn="ctr" rtl="1"/>
            <a:endParaRPr lang="ar-IQ" sz="6000" b="1" dirty="0"/>
          </a:p>
          <a:p>
            <a:pPr algn="ctr" rtl="1"/>
            <a:endParaRPr lang="ar-IQ" sz="6000" b="1" dirty="0"/>
          </a:p>
          <a:p>
            <a:pPr algn="ctr" rtl="1"/>
            <a:r>
              <a:rPr lang="ar-IQ" sz="6000" b="1" dirty="0"/>
              <a:t>أهداف الاقتصاد الإسلامي</a:t>
            </a:r>
          </a:p>
          <a:p>
            <a:pPr algn="ctr" rtl="1"/>
            <a:endParaRPr lang="ar-IQ" sz="6000" b="1" dirty="0"/>
          </a:p>
          <a:p>
            <a:pPr algn="ctr" rtl="1"/>
            <a:endParaRPr lang="ar-IQ" sz="6000" b="1" dirty="0"/>
          </a:p>
          <a:p>
            <a:pPr algn="ctr" rtl="1"/>
            <a:r>
              <a:rPr lang="ar-IQ" sz="6000" b="1" dirty="0"/>
              <a:t> </a:t>
            </a:r>
            <a:r>
              <a:rPr lang="ar-IQ" sz="100" b="1" dirty="0"/>
              <a:t>                                            </a:t>
            </a:r>
          </a:p>
          <a:p>
            <a:pPr algn="ctr" rtl="1"/>
            <a:endParaRPr lang="ar-IQ" sz="100" b="1" dirty="0">
              <a:solidFill>
                <a:schemeClr val="bg1"/>
              </a:solidFill>
              <a:cs typeface="Ali_K_Samik" pitchFamily="2" charset="-78"/>
            </a:endParaRPr>
          </a:p>
          <a:p>
            <a:pPr algn="ctr" rtl="1"/>
            <a:endParaRPr lang="ar-IQ" sz="100" b="1" dirty="0">
              <a:solidFill>
                <a:schemeClr val="bg1"/>
              </a:solidFill>
              <a:cs typeface="Ali_K_Samik" pitchFamily="2" charset="-78"/>
            </a:endParaRPr>
          </a:p>
          <a:p>
            <a:pPr algn="ctr" rtl="1"/>
            <a:endParaRPr lang="ar-IQ" sz="100" b="1" dirty="0">
              <a:solidFill>
                <a:schemeClr val="bg1"/>
              </a:solidFill>
              <a:cs typeface="Ali_K_Samik" pitchFamily="2" charset="-78"/>
            </a:endParaRPr>
          </a:p>
          <a:p>
            <a:pPr algn="ctr" rtl="1"/>
            <a:endParaRPr lang="ar-IQ" sz="100" b="1" dirty="0">
              <a:solidFill>
                <a:schemeClr val="bg1"/>
              </a:solidFill>
              <a:cs typeface="Ali_K_Samik" pitchFamily="2" charset="-78"/>
            </a:endParaRPr>
          </a:p>
          <a:p>
            <a:pPr algn="ctr" rtl="1"/>
            <a:endParaRPr lang="ar-IQ" sz="100" b="1" dirty="0">
              <a:solidFill>
                <a:schemeClr val="bg1"/>
              </a:solidFill>
              <a:cs typeface="Ali_K_Samik" pitchFamily="2" charset="-78"/>
            </a:endParaRPr>
          </a:p>
          <a:p>
            <a:pPr algn="ctr" rtl="1"/>
            <a:endParaRPr lang="ar-IQ" sz="100" b="1" dirty="0">
              <a:solidFill>
                <a:schemeClr val="bg1"/>
              </a:solidFill>
              <a:cs typeface="Ali_K_Samik" pitchFamily="2" charset="-78"/>
            </a:endParaRPr>
          </a:p>
          <a:p>
            <a:pPr algn="ctr" rtl="1"/>
            <a:endParaRPr lang="ar-IQ" sz="100" b="1" dirty="0">
              <a:solidFill>
                <a:schemeClr val="bg1"/>
              </a:solidFill>
              <a:cs typeface="Ali_K_Samik" pitchFamily="2" charset="-78"/>
            </a:endParaRPr>
          </a:p>
          <a:p>
            <a:pPr algn="ctr" rtl="1"/>
            <a:endParaRPr lang="ar-IQ" sz="100" b="1" dirty="0">
              <a:solidFill>
                <a:schemeClr val="bg1"/>
              </a:solidFill>
              <a:cs typeface="Ali_K_Samik" pitchFamily="2" charset="-78"/>
            </a:endParaRPr>
          </a:p>
          <a:p>
            <a:pPr algn="ctr" rtl="1"/>
            <a:endParaRPr lang="ar-IQ" sz="100" b="1" dirty="0">
              <a:solidFill>
                <a:schemeClr val="bg1"/>
              </a:solidFill>
              <a:cs typeface="Ali_K_Samik" pitchFamily="2" charset="-78"/>
            </a:endParaRPr>
          </a:p>
          <a:p>
            <a:pPr algn="ctr" rtl="1"/>
            <a:endParaRPr lang="ar-IQ" sz="100" b="1" dirty="0">
              <a:solidFill>
                <a:schemeClr val="bg1"/>
              </a:solidFill>
              <a:cs typeface="Ali_K_Samik" pitchFamily="2" charset="-78"/>
            </a:endParaRPr>
          </a:p>
          <a:p>
            <a:pPr algn="ctr" rtl="1"/>
            <a:endParaRPr lang="ar-IQ" sz="100" dirty="0">
              <a:solidFill>
                <a:schemeClr val="bg1"/>
              </a:solidFill>
              <a:cs typeface="Ali_K_Samik" pitchFamily="2" charset="-78"/>
            </a:endParaRPr>
          </a:p>
        </p:txBody>
      </p:sp>
    </p:spTree>
    <p:extLst>
      <p:ext uri="{BB962C8B-B14F-4D97-AF65-F5344CB8AC3E}">
        <p14:creationId xmlns:p14="http://schemas.microsoft.com/office/powerpoint/2010/main" val="192924001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3500" fill="hold"/>
                                        <p:tgtEl>
                                          <p:spTgt spid="6"/>
                                        </p:tgtEl>
                                        <p:attrNameLst>
                                          <p:attrName>ppt_w</p:attrName>
                                        </p:attrNameLst>
                                      </p:cBhvr>
                                      <p:tavLst>
                                        <p:tav tm="0">
                                          <p:val>
                                            <p:fltVal val="0"/>
                                          </p:val>
                                        </p:tav>
                                        <p:tav tm="100000">
                                          <p:val>
                                            <p:strVal val="#ppt_w"/>
                                          </p:val>
                                        </p:tav>
                                      </p:tavLst>
                                    </p:anim>
                                    <p:anim calcmode="lin" valueType="num">
                                      <p:cBhvr>
                                        <p:cTn id="8" dur="3500" fill="hold"/>
                                        <p:tgtEl>
                                          <p:spTgt spid="6"/>
                                        </p:tgtEl>
                                        <p:attrNameLst>
                                          <p:attrName>ppt_h</p:attrName>
                                        </p:attrNameLst>
                                      </p:cBhvr>
                                      <p:tavLst>
                                        <p:tav tm="0">
                                          <p:val>
                                            <p:fltVal val="0"/>
                                          </p:val>
                                        </p:tav>
                                        <p:tav tm="100000">
                                          <p:val>
                                            <p:strVal val="#ppt_h"/>
                                          </p:val>
                                        </p:tav>
                                      </p:tavLst>
                                    </p:anim>
                                    <p:anim calcmode="lin" valueType="num">
                                      <p:cBhvr>
                                        <p:cTn id="9" dur="3500" fill="hold"/>
                                        <p:tgtEl>
                                          <p:spTgt spid="6"/>
                                        </p:tgtEl>
                                        <p:attrNameLst>
                                          <p:attrName>ppt_x</p:attrName>
                                        </p:attrNameLst>
                                      </p:cBhvr>
                                      <p:tavLst>
                                        <p:tav tm="0" fmla="#ppt_x+(cos(-2*pi*(1-$))*-#ppt_x-sin(-2*pi*(1-$))*(1-#ppt_y))*(1-$)">
                                          <p:val>
                                            <p:fltVal val="0"/>
                                          </p:val>
                                        </p:tav>
                                        <p:tav tm="100000">
                                          <p:val>
                                            <p:fltVal val="1"/>
                                          </p:val>
                                        </p:tav>
                                      </p:tavLst>
                                    </p:anim>
                                    <p:anim calcmode="lin" valueType="num">
                                      <p:cBhvr>
                                        <p:cTn id="10" dur="35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44</a:t>
            </a:fld>
            <a:endParaRPr lang="en-US">
              <a:solidFill>
                <a:srgbClr val="FFFFFF"/>
              </a:solidFill>
            </a:endParaRPr>
          </a:p>
        </p:txBody>
      </p:sp>
      <p:sp>
        <p:nvSpPr>
          <p:cNvPr id="6" name="Rectangle 5"/>
          <p:cNvSpPr>
            <a:spLocks noChangeArrowheads="1"/>
          </p:cNvSpPr>
          <p:nvPr/>
        </p:nvSpPr>
        <p:spPr bwMode="auto">
          <a:xfrm>
            <a:off x="76200" y="75891"/>
            <a:ext cx="8991600" cy="670952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ar-IQ" sz="6000" b="1" dirty="0"/>
              <a:t>وأهداف الاقتصاد الإسلامي هي:</a:t>
            </a:r>
            <a:endParaRPr lang="en-US" sz="6000" dirty="0"/>
          </a:p>
          <a:p>
            <a:pPr lvl="0" algn="just" rtl="1"/>
            <a:r>
              <a:rPr lang="ar-IQ" sz="6000" b="1" dirty="0"/>
              <a:t>1ــ تحقيق النمو الاقتصادي:</a:t>
            </a:r>
            <a:r>
              <a:rPr lang="ar-IQ" sz="6000" dirty="0"/>
              <a:t> وذلك بأمرين:</a:t>
            </a:r>
            <a:endParaRPr lang="en-US" sz="6000" dirty="0"/>
          </a:p>
          <a:p>
            <a:pPr algn="just" rtl="1"/>
            <a:r>
              <a:rPr lang="ar-IQ" sz="6000" dirty="0"/>
              <a:t>أولهما/ زيادة رأس المال المستثمر.</a:t>
            </a:r>
            <a:endParaRPr lang="en-US" sz="6000" dirty="0"/>
          </a:p>
          <a:p>
            <a:pPr algn="just" rtl="1"/>
            <a:r>
              <a:rPr lang="ar-IQ" sz="6000" dirty="0"/>
              <a:t>ثانيهما/ استثماره فيما يحقق زيادة الثروة.</a:t>
            </a:r>
          </a:p>
          <a:p>
            <a:pPr algn="just" rtl="1"/>
            <a:r>
              <a:rPr lang="ar-IQ" sz="100" dirty="0"/>
              <a:t>                                   </a:t>
            </a:r>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en-US" sz="100" dirty="0"/>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1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1500" accel="50000" fill="hold">
                                          <p:stCondLst>
                                            <p:cond delay="1500"/>
                                          </p:stCondLst>
                                        </p:cTn>
                                        <p:tgtEl>
                                          <p:spTgt spid="6"/>
                                        </p:tgtEl>
                                        <p:attrNameLst>
                                          <p:attrName>ppt_w</p:attrName>
                                        </p:attrNameLst>
                                      </p:cBhvr>
                                      <p:tavLst>
                                        <p:tav tm="0">
                                          <p:val>
                                            <p:strVal val="#ppt_w*.05"/>
                                          </p:val>
                                        </p:tav>
                                        <p:tav tm="100000">
                                          <p:val>
                                            <p:strVal val="#ppt_w"/>
                                          </p:val>
                                        </p:tav>
                                      </p:tavLst>
                                    </p:anim>
                                    <p:anim calcmode="lin" valueType="num">
                                      <p:cBhvr>
                                        <p:cTn id="10" dur="3000" fill="hold"/>
                                        <p:tgtEl>
                                          <p:spTgt spid="6"/>
                                        </p:tgtEl>
                                        <p:attrNameLst>
                                          <p:attrName>ppt_h</p:attrName>
                                        </p:attrNameLst>
                                      </p:cBhvr>
                                      <p:tavLst>
                                        <p:tav tm="0">
                                          <p:val>
                                            <p:strVal val="#ppt_h"/>
                                          </p:val>
                                        </p:tav>
                                        <p:tav tm="100000">
                                          <p:val>
                                            <p:strVal val="#ppt_h"/>
                                          </p:val>
                                        </p:tav>
                                      </p:tavLst>
                                    </p:anim>
                                    <p:anim calcmode="lin" valueType="num">
                                      <p:cBhvr>
                                        <p:cTn id="11" dur="1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1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1500" accel="50000" fill="hold">
                                          <p:stCondLst>
                                            <p:cond delay="1500"/>
                                          </p:stCondLst>
                                        </p:cTn>
                                        <p:tgtEl>
                                          <p:spTgt spid="6"/>
                                        </p:tgtEl>
                                        <p:attrNameLst>
                                          <p:attrName>ppt_y</p:attrName>
                                        </p:attrNameLst>
                                      </p:cBhvr>
                                      <p:tavLst>
                                        <p:tav tm="0">
                                          <p:val>
                                            <p:strVal val="#ppt_y+.1"/>
                                          </p:val>
                                        </p:tav>
                                        <p:tav tm="100000">
                                          <p:val>
                                            <p:strVal val="#ppt_y"/>
                                          </p:val>
                                        </p:tav>
                                      </p:tavLst>
                                    </p:anim>
                                    <p:animEffect transition="in" filter="fade">
                                      <p:cBhvr>
                                        <p:cTn id="14" dur="3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76200"/>
            <a:ext cx="8991600" cy="674030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pPr lvl="0" algn="just" rtl="1"/>
            <a:r>
              <a:rPr lang="ar-IQ" sz="7200" b="1" dirty="0"/>
              <a:t>2 ــ تحقيق سعادة الإنسان:</a:t>
            </a:r>
            <a:r>
              <a:rPr lang="ar-IQ" sz="7200" dirty="0"/>
              <a:t> ولا يتحقق سعادة الإنسان إلا بتحقق أمرين، وهما: توفر الحد الأدنى من المعيشة له، وتحقيق مطالبه الروحية والنفسية.</a:t>
            </a:r>
            <a:endParaRPr lang="en-US" sz="7200" dirty="0"/>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Scale>
                                      <p:cBhvr>
                                        <p:cTn id="7" dur="3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3000" decel="50000" fill="hold">
                                          <p:stCondLst>
                                            <p:cond delay="0"/>
                                          </p:stCondLst>
                                        </p:cTn>
                                        <p:tgtEl>
                                          <p:spTgt spid="6"/>
                                        </p:tgtEl>
                                        <p:attrNameLst>
                                          <p:attrName>ppt_x</p:attrName>
                                          <p:attrName>ppt_y</p:attrName>
                                        </p:attrNameLst>
                                      </p:cBhvr>
                                    </p:animMotion>
                                    <p:animEffect transition="in" filter="fade">
                                      <p:cBhvr>
                                        <p:cTn id="9"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46</a:t>
            </a:fld>
            <a:endParaRPr lang="en-US">
              <a:solidFill>
                <a:srgbClr val="FFFFFF"/>
              </a:solidFill>
            </a:endParaRPr>
          </a:p>
        </p:txBody>
      </p:sp>
      <p:sp>
        <p:nvSpPr>
          <p:cNvPr id="6" name="Rectangle 5"/>
          <p:cNvSpPr>
            <a:spLocks noChangeArrowheads="1"/>
          </p:cNvSpPr>
          <p:nvPr/>
        </p:nvSpPr>
        <p:spPr bwMode="auto">
          <a:xfrm>
            <a:off x="76200" y="76200"/>
            <a:ext cx="9067800" cy="674030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lvl="0" algn="just" rtl="1"/>
            <a:r>
              <a:rPr lang="ar-IQ" sz="4800" b="1" dirty="0"/>
              <a:t>3 ــ تخفيف حدة التفاوت في توزيع الثروة:</a:t>
            </a:r>
            <a:r>
              <a:rPr lang="ar-IQ" sz="4800" dirty="0"/>
              <a:t> وقد شرع الإسلام  تدابير فعالة في تخفيف حدة التفاوت في توزيع الثروة، وهذه التدابير على نوعين: سلبية وإيجابية.</a:t>
            </a:r>
            <a:endParaRPr lang="en-US" sz="4800" dirty="0"/>
          </a:p>
          <a:p>
            <a:pPr algn="just" rtl="1"/>
            <a:r>
              <a:rPr lang="ar-IQ" sz="4800" dirty="0"/>
              <a:t>فمن التدابير السلبية: تحريم الربا، والقمار ، والغرر وغير ذلك.</a:t>
            </a:r>
            <a:endParaRPr lang="en-US" sz="4800" dirty="0"/>
          </a:p>
          <a:p>
            <a:pPr algn="just" rtl="1"/>
            <a:r>
              <a:rPr lang="ar-IQ" sz="4800" dirty="0"/>
              <a:t>ومن الإيجابية: إيجاب الزكاة، والكفارات، والأضاحي وسوى ذلك .</a:t>
            </a:r>
            <a:r>
              <a:rPr lang="ar-IQ" sz="200" dirty="0"/>
              <a:t>                                </a:t>
            </a: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1000">
              <a:solidFill>
                <a:schemeClr val="bg1"/>
              </a:solidFill>
            </a:endParaRPr>
          </a:p>
          <a:p>
            <a:pPr algn="just" rtl="1"/>
            <a:endParaRPr lang="ar-IQ" sz="1000" dirty="0">
              <a:solidFill>
                <a:schemeClr val="bg1"/>
              </a:solidFill>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3500" fill="hold"/>
                                        <p:tgtEl>
                                          <p:spTgt spid="6"/>
                                        </p:tgtEl>
                                        <p:attrNameLst>
                                          <p:attrName>ppt_w</p:attrName>
                                        </p:attrNameLst>
                                      </p:cBhvr>
                                      <p:tavLst>
                                        <p:tav tm="0">
                                          <p:val>
                                            <p:fltVal val="0"/>
                                          </p:val>
                                        </p:tav>
                                        <p:tav tm="100000">
                                          <p:val>
                                            <p:strVal val="#ppt_w"/>
                                          </p:val>
                                        </p:tav>
                                      </p:tavLst>
                                    </p:anim>
                                    <p:anim calcmode="lin" valueType="num">
                                      <p:cBhvr>
                                        <p:cTn id="8" dur="3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47</a:t>
            </a:fld>
            <a:endParaRPr lang="en-US">
              <a:solidFill>
                <a:srgbClr val="FFFFFF"/>
              </a:solidFill>
            </a:endParaRPr>
          </a:p>
        </p:txBody>
      </p:sp>
      <p:sp>
        <p:nvSpPr>
          <p:cNvPr id="6" name="Rectangle 5"/>
          <p:cNvSpPr>
            <a:spLocks noChangeArrowheads="1"/>
          </p:cNvSpPr>
          <p:nvPr/>
        </p:nvSpPr>
        <p:spPr bwMode="auto">
          <a:xfrm>
            <a:off x="0" y="0"/>
            <a:ext cx="9144000" cy="67403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marL="0" marR="0" algn="ctr" rtl="1">
              <a:spcBef>
                <a:spcPts val="0"/>
              </a:spcBef>
              <a:spcAft>
                <a:spcPts val="600"/>
              </a:spcAft>
            </a:pPr>
            <a:endParaRPr lang="ar-IQ" sz="36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r>
              <a:rPr lang="ar-IQ" sz="96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rPr>
              <a:t>المبحث السادس: </a:t>
            </a:r>
          </a:p>
          <a:p>
            <a:pPr marL="0" marR="0" algn="ctr" rtl="1">
              <a:spcBef>
                <a:spcPts val="0"/>
              </a:spcBef>
              <a:spcAft>
                <a:spcPts val="600"/>
              </a:spcAft>
            </a:pPr>
            <a:r>
              <a:rPr lang="ar-IQ" sz="96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rPr>
              <a:t>عناصر الإنتاج في الاقتصاد الإسلامي</a:t>
            </a:r>
          </a:p>
          <a:p>
            <a:pPr marL="0" marR="0" algn="ctr" rtl="1">
              <a:spcBef>
                <a:spcPts val="0"/>
              </a:spcBef>
              <a:spcAft>
                <a:spcPts val="600"/>
              </a:spcAft>
            </a:pPr>
            <a:r>
              <a:rPr lang="ar-IQ" sz="200" b="1" dirty="0">
                <a:solidFill>
                  <a:srgbClr val="FF0000"/>
                </a:solidFill>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ctr" rtl="1">
              <a:spcBef>
                <a:spcPts val="0"/>
              </a:spcBef>
              <a:spcAft>
                <a:spcPts val="600"/>
              </a:spcAft>
            </a:pPr>
            <a:endParaRPr lang="ar-IQ" sz="2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endParaRPr lang="ar-IQ" sz="200" b="1" dirty="0">
              <a:solidFill>
                <a:srgbClr val="FF0000"/>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endParaRPr lang="ar-IQ" sz="2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endParaRPr lang="ar-IQ" sz="200" b="1" dirty="0">
              <a:solidFill>
                <a:srgbClr val="FF0000"/>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endParaRPr lang="ar-IQ" sz="2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endParaRPr lang="ar-IQ" sz="200" b="1" dirty="0">
              <a:solidFill>
                <a:srgbClr val="FF0000"/>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endParaRPr lang="ar-IQ" sz="2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endParaRPr lang="ar-IQ" sz="200" b="1" dirty="0">
              <a:solidFill>
                <a:srgbClr val="FF0000"/>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endParaRPr lang="ar-IQ" sz="2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endParaRPr lang="ar-IQ" sz="200" b="1" dirty="0">
              <a:solidFill>
                <a:srgbClr val="FF0000"/>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endParaRPr lang="ar-IQ" sz="2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endParaRPr lang="ar-IQ" sz="200" b="1" dirty="0">
              <a:solidFill>
                <a:srgbClr val="FF0000"/>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endParaRPr lang="ar-IQ" sz="2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48</a:t>
            </a:fld>
            <a:endParaRPr lang="en-US">
              <a:solidFill>
                <a:srgbClr val="FFFFFF"/>
              </a:solidFill>
            </a:endParaRPr>
          </a:p>
        </p:txBody>
      </p:sp>
      <p:sp>
        <p:nvSpPr>
          <p:cNvPr id="6" name="Rectangle 5"/>
          <p:cNvSpPr>
            <a:spLocks noChangeArrowheads="1"/>
          </p:cNvSpPr>
          <p:nvPr/>
        </p:nvSpPr>
        <p:spPr bwMode="auto">
          <a:xfrm>
            <a:off x="152400" y="76200"/>
            <a:ext cx="8915400" cy="663258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marL="0" marR="0" algn="just" rtl="1">
              <a:spcBef>
                <a:spcPts val="0"/>
              </a:spcBef>
              <a:spcAft>
                <a:spcPts val="600"/>
              </a:spcAft>
            </a:pPr>
            <a:r>
              <a:rPr lang="ar-IQ" sz="6000" b="1" dirty="0">
                <a:effectLst/>
                <a:latin typeface="Times New Roman" panose="02020603050405020304" pitchFamily="18" charset="0"/>
                <a:ea typeface="Times New Roman" panose="02020603050405020304" pitchFamily="18" charset="0"/>
                <a:cs typeface="Traditional Arabic" panose="02020603050405020304" pitchFamily="18" charset="-78"/>
              </a:rPr>
              <a:t>أولا/ مفهوم الإنتاج:</a:t>
            </a:r>
            <a:endParaRPr lang="en-US" sz="6000" dirty="0">
              <a:effectLst/>
              <a:latin typeface="Times New Roman" panose="02020603050405020304" pitchFamily="18" charset="0"/>
              <a:ea typeface="Times New Roman" panose="02020603050405020304" pitchFamily="18" charset="0"/>
            </a:endParaRPr>
          </a:p>
          <a:p>
            <a:pPr algn="just" rtl="1"/>
            <a:r>
              <a:rPr lang="ar-IQ" sz="6000" dirty="0">
                <a:effectLst/>
                <a:ea typeface="Times New Roman" panose="02020603050405020304" pitchFamily="18" charset="0"/>
                <a:cs typeface="Traditional Arabic" panose="02020603050405020304" pitchFamily="18" charset="-78"/>
              </a:rPr>
              <a:t>يعرف الإنتاج في الاقتصاد الوضعي بأنه: خلق منفعة أو زيادتها في الشئ ليصبح قابلاً لإشباع حاجة اقتصادية، وأي عملية تسهم في تحقيق منفعة تعد إنتاجاً، وإن أي فعالية تجعل السلع و الخدمات في متناول الناس تعتبر إنتاجاً أيضاً ..</a:t>
            </a:r>
            <a:endParaRPr lang="en-US" sz="1100" dirty="0">
              <a:solidFill>
                <a:schemeClr val="bg1"/>
              </a:solidFill>
              <a:cs typeface="Ali_K_Samik" pitchFamily="2"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49</a:t>
            </a:fld>
            <a:endParaRPr lang="en-US">
              <a:solidFill>
                <a:srgbClr val="FFFFFF"/>
              </a:solidFill>
            </a:endParaRPr>
          </a:p>
        </p:txBody>
      </p:sp>
      <p:sp>
        <p:nvSpPr>
          <p:cNvPr id="6" name="Rectangle 5"/>
          <p:cNvSpPr>
            <a:spLocks noChangeArrowheads="1"/>
          </p:cNvSpPr>
          <p:nvPr/>
        </p:nvSpPr>
        <p:spPr bwMode="auto">
          <a:xfrm>
            <a:off x="76200" y="72479"/>
            <a:ext cx="8915399" cy="681725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marL="0" marR="0" algn="just" rtl="1">
              <a:spcBef>
                <a:spcPts val="0"/>
              </a:spcBef>
              <a:spcAft>
                <a:spcPts val="600"/>
              </a:spcAft>
            </a:pPr>
            <a:r>
              <a:rPr lang="ar-IQ" sz="5400" b="1" dirty="0">
                <a:effectLst/>
                <a:latin typeface="Times New Roman" panose="02020603050405020304" pitchFamily="18" charset="0"/>
                <a:ea typeface="Times New Roman" panose="02020603050405020304" pitchFamily="18" charset="0"/>
                <a:cs typeface="Traditional Arabic" panose="02020603050405020304" pitchFamily="18" charset="-78"/>
              </a:rPr>
              <a:t>ثانيا/حافز الإنتاج : </a:t>
            </a:r>
            <a:endParaRPr lang="en-US" sz="54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pPr>
            <a:r>
              <a:rPr lang="ar-IQ" sz="5400" dirty="0">
                <a:effectLst/>
                <a:latin typeface="Times New Roman" panose="02020603050405020304" pitchFamily="18" charset="0"/>
                <a:ea typeface="Times New Roman" panose="02020603050405020304" pitchFamily="18" charset="0"/>
                <a:cs typeface="Traditional Arabic" panose="02020603050405020304" pitchFamily="18" charset="-78"/>
              </a:rPr>
              <a:t> تهدف المؤسسة الإنتاجية أساساً في النظام  الرأسمالي إلى "تعظيم الربح"، بمعنى: إنتاج الكمية من السلع و الخدمات التى تحقق أعظم قدر من الربح بأقل ما يمكن من التكاليف ، وهذا الحافز مادي كمي ّ، لاينظر إلى نوعية المنتَج إن كان نافعاً أو ضاراً للمستهلِك ، ولا يخضع هذا الإنتاج لأية قيود دينية، أو ضوابط أخلاقية </a:t>
            </a:r>
            <a:r>
              <a:rPr lang="ar-IQ" sz="5400" dirty="0">
                <a:latin typeface="Times New Roman" panose="02020603050405020304" pitchFamily="18" charset="0"/>
                <a:ea typeface="Times New Roman" panose="02020603050405020304" pitchFamily="18" charset="0"/>
                <a:cs typeface="Arabic Transparent" panose="020B0604020202020204" pitchFamily="34" charset="0"/>
              </a:rPr>
              <a:t>..</a:t>
            </a:r>
            <a:endParaRPr lang="en-US" sz="5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75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52400" y="76200"/>
            <a:ext cx="8839200" cy="664797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marL="0" marR="0" algn="ctr" rtl="1">
              <a:spcBef>
                <a:spcPts val="0"/>
              </a:spcBef>
              <a:spcAft>
                <a:spcPts val="600"/>
              </a:spcAft>
            </a:pPr>
            <a:r>
              <a:rPr lang="ar-IQ" sz="44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المبحث الأول: تعريف الاقتصاد الإسلامي</a:t>
            </a:r>
            <a:endParaRPr lang="en-US" sz="4400" dirty="0">
              <a:effectLst/>
              <a:latin typeface="Times New Roman" panose="02020603050405020304" pitchFamily="18" charset="0"/>
              <a:ea typeface="Times New Roman" panose="02020603050405020304" pitchFamily="18" charset="0"/>
            </a:endParaRPr>
          </a:p>
          <a:p>
            <a:pPr marL="0" marR="0" algn="ctr" rtl="1">
              <a:spcBef>
                <a:spcPts val="0"/>
              </a:spcBef>
              <a:spcAft>
                <a:spcPts val="600"/>
              </a:spcAft>
            </a:pPr>
            <a:r>
              <a:rPr lang="ar-IQ" sz="44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44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pPr>
            <a:r>
              <a:rPr lang="ar-IQ" sz="44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أولاً/</a:t>
            </a:r>
            <a:r>
              <a:rPr lang="ar-IQ" sz="44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 الاقتصاد في اللغة: القصد والاستقامة، وخلاف الإفراط، وعدم الإسراف.</a:t>
            </a:r>
            <a:endParaRPr lang="en-US" sz="44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pPr>
            <a:r>
              <a:rPr lang="ar-IQ" sz="44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ثانياً/</a:t>
            </a:r>
            <a:r>
              <a:rPr lang="ar-IQ" sz="44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 الاقتصاد الإسلامى في الاصطلاح :</a:t>
            </a:r>
            <a:endParaRPr lang="en-US" sz="44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pPr>
            <a:r>
              <a:rPr lang="ar-IQ" sz="44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لقد تناول الباحثون المعاصرون تعريف الاقتصاد الإسلامي وذكروا تعريفات عديدة، منها:</a:t>
            </a:r>
          </a:p>
          <a:p>
            <a:pPr marL="0" marR="0" algn="just" rtl="1">
              <a:spcBef>
                <a:spcPts val="0"/>
              </a:spcBef>
              <a:spcAft>
                <a:spcPts val="600"/>
              </a:spcAft>
            </a:pPr>
            <a:endParaRPr lang="ar-IQ" sz="4400" dirty="0">
              <a:solidFill>
                <a:srgbClr val="000000"/>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en-US" sz="4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8817156"/>
      </p:ext>
    </p:extLst>
  </p:cSld>
  <p:clrMapOvr>
    <a:masterClrMapping/>
  </p:clrMapOvr>
  <mc:AlternateContent xmlns:mc="http://schemas.openxmlformats.org/markup-compatibility/2006" xmlns:p14="http://schemas.microsoft.com/office/powerpoint/2010/main">
    <mc:Choice Requires="p14">
      <p:transition spd="slow" p14:dur="3000" advClick="0">
        <p:comb dir="vert"/>
      </p:transition>
    </mc:Choice>
    <mc:Fallback xmlns="">
      <p:transition spd="slow" advClick="0">
        <p:comb dir="vert"/>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50</a:t>
            </a:fld>
            <a:endParaRPr lang="en-US">
              <a:solidFill>
                <a:srgbClr val="FFFFFF"/>
              </a:solidFill>
            </a:endParaRPr>
          </a:p>
        </p:txBody>
      </p:sp>
      <p:sp>
        <p:nvSpPr>
          <p:cNvPr id="6" name="Rectangle 5"/>
          <p:cNvSpPr>
            <a:spLocks noChangeArrowheads="1"/>
          </p:cNvSpPr>
          <p:nvPr/>
        </p:nvSpPr>
        <p:spPr bwMode="auto">
          <a:xfrm>
            <a:off x="76200" y="35412"/>
            <a:ext cx="8991600" cy="677108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marL="0" marR="0" algn="just" rtl="1">
              <a:spcBef>
                <a:spcPts val="0"/>
              </a:spcBef>
              <a:spcAft>
                <a:spcPts val="600"/>
              </a:spcAft>
            </a:pPr>
            <a:r>
              <a:rPr lang="ar-IQ" sz="8000" dirty="0">
                <a:effectLst/>
                <a:latin typeface="Times New Roman" panose="02020603050405020304" pitchFamily="18" charset="0"/>
                <a:ea typeface="Times New Roman" panose="02020603050405020304" pitchFamily="18" charset="0"/>
                <a:cs typeface="Traditional Arabic" panose="02020603050405020304" pitchFamily="18" charset="-78"/>
              </a:rPr>
              <a:t>في حين يهدف الإنتاج في النظام الإسلامي إلى إشباع الحاجات السوية للإنسان المسلم، وتنمية النشاط الاقتصادي في المجتمع دون أن تمسّ المستهلكين أية مضار .</a:t>
            </a:r>
            <a:r>
              <a:rPr lang="ar-IQ" sz="200" dirty="0">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just" rtl="1">
              <a:spcBef>
                <a:spcPts val="0"/>
              </a:spcBef>
              <a:spcAft>
                <a:spcPts val="600"/>
              </a:spcAf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1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750">
        <p14:window dir="vert"/>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51</a:t>
            </a:fld>
            <a:endParaRPr lang="en-US">
              <a:solidFill>
                <a:srgbClr val="FFFFFF"/>
              </a:solidFill>
            </a:endParaRPr>
          </a:p>
        </p:txBody>
      </p:sp>
      <p:sp>
        <p:nvSpPr>
          <p:cNvPr id="6" name="Rectangle 5"/>
          <p:cNvSpPr>
            <a:spLocks noChangeArrowheads="1"/>
          </p:cNvSpPr>
          <p:nvPr/>
        </p:nvSpPr>
        <p:spPr bwMode="auto">
          <a:xfrm>
            <a:off x="76200" y="81578"/>
            <a:ext cx="8991600" cy="669414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marL="0" marR="0" algn="just" rtl="1">
              <a:spcBef>
                <a:spcPts val="0"/>
              </a:spcBef>
              <a:spcAft>
                <a:spcPts val="600"/>
              </a:spcAft>
            </a:pPr>
            <a:r>
              <a:rPr lang="ar-IQ" sz="5400" dirty="0">
                <a:effectLst/>
                <a:latin typeface="Times New Roman" panose="02020603050405020304" pitchFamily="18" charset="0"/>
                <a:ea typeface="Times New Roman" panose="02020603050405020304" pitchFamily="18" charset="0"/>
                <a:cs typeface="Traditional Arabic" panose="02020603050405020304" pitchFamily="18" charset="-78"/>
              </a:rPr>
              <a:t>ونجمل حوافز الإنتاج في الاقتصاد الإسلامي في ما يأتي :-</a:t>
            </a:r>
            <a:endParaRPr lang="en-US" sz="54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pPr>
            <a:r>
              <a:rPr lang="ar-IQ" sz="5400" dirty="0">
                <a:effectLst/>
                <a:latin typeface="Times New Roman" panose="02020603050405020304" pitchFamily="18" charset="0"/>
                <a:ea typeface="Times New Roman" panose="02020603050405020304" pitchFamily="18" charset="0"/>
                <a:cs typeface="Traditional Arabic" panose="02020603050405020304" pitchFamily="18" charset="-78"/>
              </a:rPr>
              <a:t>1- إن الثروة وسيلة يسمو بها المسلم على نزواته ، وعون له في دنياه على آخرته.</a:t>
            </a:r>
            <a:endParaRPr lang="en-US" sz="54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pPr>
            <a:r>
              <a:rPr lang="ar-IQ" sz="5400" dirty="0">
                <a:effectLst/>
                <a:latin typeface="Times New Roman" panose="02020603050405020304" pitchFamily="18" charset="0"/>
                <a:ea typeface="Times New Roman" panose="02020603050405020304" pitchFamily="18" charset="0"/>
                <a:cs typeface="Traditional Arabic" panose="02020603050405020304" pitchFamily="18" charset="-78"/>
              </a:rPr>
              <a:t>2- يستهدف المصلحة العامة والعدالة الاجتماعية.</a:t>
            </a:r>
            <a:endParaRPr lang="en-US" sz="54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pPr>
            <a:r>
              <a:rPr lang="ar-IQ" sz="5400" dirty="0">
                <a:effectLst/>
                <a:latin typeface="Times New Roman" panose="02020603050405020304" pitchFamily="18" charset="0"/>
                <a:ea typeface="Times New Roman" panose="02020603050405020304" pitchFamily="18" charset="0"/>
                <a:cs typeface="Traditional Arabic" panose="02020603050405020304" pitchFamily="18" charset="-78"/>
              </a:rPr>
              <a:t>3- إن زيادة الإنتاج وسيلة، وليس غاية .</a:t>
            </a:r>
            <a:r>
              <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just" rtl="1">
              <a:spcBef>
                <a:spcPts val="0"/>
              </a:spcBef>
              <a:spcAft>
                <a:spcPts val="600"/>
              </a:spcAf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en-US" sz="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75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3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3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p:cTn id="13" dur="2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6">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p:cTn id="19" dur="2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0" dur="2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p:cTn id="25" dur="3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26" dur="3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27" dur="3000" fill="hold"/>
                                        <p:tgtEl>
                                          <p:spTgt spid="6">
                                            <p:txEl>
                                              <p:pRg st="3" end="3"/>
                                            </p:txEl>
                                          </p:spTgt>
                                        </p:tgtEl>
                                        <p:attrNameLst>
                                          <p:attrName>style.rotation</p:attrName>
                                        </p:attrNameLst>
                                      </p:cBhvr>
                                      <p:tavLst>
                                        <p:tav tm="0">
                                          <p:val>
                                            <p:fltVal val="360"/>
                                          </p:val>
                                        </p:tav>
                                        <p:tav tm="100000">
                                          <p:val>
                                            <p:fltVal val="0"/>
                                          </p:val>
                                        </p:tav>
                                      </p:tavLst>
                                    </p:anim>
                                    <p:animEffect transition="in" filter="fade">
                                      <p:cBhvr>
                                        <p:cTn id="28" dur="3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52</a:t>
            </a:fld>
            <a:endParaRPr lang="en-US">
              <a:solidFill>
                <a:srgbClr val="FFFFFF"/>
              </a:solidFill>
            </a:endParaRPr>
          </a:p>
        </p:txBody>
      </p:sp>
      <p:sp>
        <p:nvSpPr>
          <p:cNvPr id="6" name="Rectangle 5"/>
          <p:cNvSpPr>
            <a:spLocks noChangeArrowheads="1"/>
          </p:cNvSpPr>
          <p:nvPr/>
        </p:nvSpPr>
        <p:spPr bwMode="auto">
          <a:xfrm>
            <a:off x="76200" y="87812"/>
            <a:ext cx="8991600" cy="669414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marL="0" marR="0" algn="just" rtl="1">
              <a:spcBef>
                <a:spcPts val="0"/>
              </a:spcBef>
              <a:spcAft>
                <a:spcPts val="600"/>
              </a:spcAft>
            </a:pPr>
            <a:r>
              <a:rPr lang="ar-IQ" sz="6600" dirty="0">
                <a:effectLst/>
                <a:latin typeface="Times New Roman" panose="02020603050405020304" pitchFamily="18" charset="0"/>
                <a:ea typeface="Times New Roman" panose="02020603050405020304" pitchFamily="18" charset="0"/>
                <a:cs typeface="Traditional Arabic" panose="02020603050405020304" pitchFamily="18" charset="-78"/>
              </a:rPr>
              <a:t>4- التركيز على البحث العلمي، والتطوير التكنولوجى؛ لمواكبة التقدم على شتى الأصعدة .</a:t>
            </a:r>
            <a:endParaRPr lang="en-US" sz="66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pPr>
            <a:r>
              <a:rPr lang="ar-IQ" sz="6600" dirty="0">
                <a:effectLst/>
                <a:latin typeface="Times New Roman" panose="02020603050405020304" pitchFamily="18" charset="0"/>
                <a:ea typeface="Times New Roman" panose="02020603050405020304" pitchFamily="18" charset="0"/>
                <a:cs typeface="Traditional Arabic" panose="02020603050405020304" pitchFamily="18" charset="-78"/>
              </a:rPr>
              <a:t>5- التوزيع العادل للدخل القومي الحقيقى على جميع المشاركين في العمليات الإنتاجية .</a:t>
            </a:r>
            <a:r>
              <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just" rtl="1">
              <a:spcBef>
                <a:spcPts val="0"/>
              </a:spcBef>
              <a:spcAft>
                <a:spcPts val="600"/>
              </a:spcAf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75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25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25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225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225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2500"/>
                                        <p:tgtEl>
                                          <p:spTgt spid="6">
                                            <p:txEl>
                                              <p:pRg st="1" end="1"/>
                                            </p:txEl>
                                          </p:spTgt>
                                        </p:tgtEl>
                                      </p:cBhvr>
                                    </p:animEffect>
                                    <p:anim calcmode="lin" valueType="num">
                                      <p:cBhvr>
                                        <p:cTn id="16" dur="2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25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53</a:t>
            </a:fld>
            <a:endParaRPr lang="en-US">
              <a:solidFill>
                <a:srgbClr val="FFFFFF"/>
              </a:solidFill>
            </a:endParaRPr>
          </a:p>
        </p:txBody>
      </p:sp>
      <p:sp>
        <p:nvSpPr>
          <p:cNvPr id="6" name="Rectangle 5"/>
          <p:cNvSpPr>
            <a:spLocks noChangeArrowheads="1"/>
          </p:cNvSpPr>
          <p:nvPr/>
        </p:nvSpPr>
        <p:spPr bwMode="auto">
          <a:xfrm>
            <a:off x="76200" y="152400"/>
            <a:ext cx="8915400" cy="663258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pPr marL="0" marR="0" algn="just" rtl="1">
              <a:spcBef>
                <a:spcPts val="0"/>
              </a:spcBef>
              <a:spcAft>
                <a:spcPts val="600"/>
              </a:spcAft>
            </a:pPr>
            <a:r>
              <a:rPr lang="ar-IQ" sz="6000" b="1" dirty="0">
                <a:effectLst/>
                <a:latin typeface="Times New Roman" panose="02020603050405020304" pitchFamily="18" charset="0"/>
                <a:ea typeface="Times New Roman" panose="02020603050405020304" pitchFamily="18" charset="0"/>
                <a:cs typeface="Traditional Arabic" panose="02020603050405020304" pitchFamily="18" charset="-78"/>
              </a:rPr>
              <a:t>ثالثا/عناصر الإنتاج :</a:t>
            </a:r>
            <a:endParaRPr lang="en-US" sz="6000" dirty="0">
              <a:effectLst/>
              <a:latin typeface="Times New Roman" panose="02020603050405020304" pitchFamily="18" charset="0"/>
              <a:ea typeface="Times New Roman" panose="02020603050405020304" pitchFamily="18" charset="0"/>
            </a:endParaRPr>
          </a:p>
          <a:p>
            <a:pPr marL="0" marR="0" algn="just" rtl="1">
              <a:spcBef>
                <a:spcPts val="0"/>
              </a:spcBef>
              <a:spcAft>
                <a:spcPts val="0"/>
              </a:spcAft>
            </a:pPr>
            <a:r>
              <a:rPr lang="ar-IQ" sz="6000" dirty="0">
                <a:effectLst/>
                <a:ea typeface="Times New Roman" panose="02020603050405020304" pitchFamily="18" charset="0"/>
                <a:cs typeface="Traditional Arabic" panose="02020603050405020304" pitchFamily="18" charset="-78"/>
              </a:rPr>
              <a:t>إن عناصر الإنتاج في الفكر الاقتصادي الوضعي تنقسم إلى: العمل، ورأس المال، والأرض، والتنظيم ، ولايوجد إجماع بين الاقتصاديين الإسلاميين على تحديد وتعريف عناصر الإنتاج ..</a:t>
            </a:r>
          </a:p>
          <a:p>
            <a:pPr marL="0" marR="0" algn="just" rtl="1">
              <a:spcBef>
                <a:spcPts val="0"/>
              </a:spcBef>
              <a:spcAft>
                <a:spcPts val="0"/>
              </a:spcAft>
            </a:pPr>
            <a:endParaRPr lang="en-US" sz="6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750">
        <p14:ferris dir="l"/>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54</a:t>
            </a:fld>
            <a:endParaRPr lang="en-US">
              <a:solidFill>
                <a:srgbClr val="FFFFFF"/>
              </a:solidFill>
            </a:endParaRPr>
          </a:p>
        </p:txBody>
      </p:sp>
      <p:sp>
        <p:nvSpPr>
          <p:cNvPr id="6" name="Rectangle 5"/>
          <p:cNvSpPr>
            <a:spLocks noChangeArrowheads="1"/>
          </p:cNvSpPr>
          <p:nvPr/>
        </p:nvSpPr>
        <p:spPr bwMode="auto">
          <a:xfrm>
            <a:off x="26158" y="152400"/>
            <a:ext cx="9041642" cy="663258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ar-IQ" sz="5400" dirty="0"/>
              <a:t>وبما أن </a:t>
            </a:r>
            <a:r>
              <a:rPr lang="ar-IQ" sz="5400"/>
              <a:t>الأصل في الأشياء في </a:t>
            </a:r>
            <a:r>
              <a:rPr lang="ar-IQ" sz="5400" dirty="0"/>
              <a:t>الشريعة الإسلامية هو الإباحة، وحيث أنه لا يوجد دليل شرعي يمنعنا من الأخذ بالمفهوم التقليدي لعناصر الإنتاج الأربعة،  فإن هذه العناصر الأربعة مقبولة في الاقتصاد الإسلامي مع اختلاف المضمون. وإليك التفصيل الآتي:</a:t>
            </a:r>
            <a:r>
              <a:rPr lang="ar-IQ" sz="200" dirty="0"/>
              <a:t>                                           </a:t>
            </a:r>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100" dirty="0"/>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3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30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30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55</a:t>
            </a:fld>
            <a:endParaRPr lang="en-US">
              <a:solidFill>
                <a:srgbClr val="FFFFFF"/>
              </a:solidFill>
            </a:endParaRPr>
          </a:p>
        </p:txBody>
      </p:sp>
      <p:sp>
        <p:nvSpPr>
          <p:cNvPr id="6" name="Rectangle 5"/>
          <p:cNvSpPr>
            <a:spLocks noChangeArrowheads="1"/>
          </p:cNvSpPr>
          <p:nvPr/>
        </p:nvSpPr>
        <p:spPr bwMode="auto">
          <a:xfrm>
            <a:off x="152400" y="152400"/>
            <a:ext cx="8839200" cy="655564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r>
              <a:rPr lang="ar-IQ" sz="6000" b="1" dirty="0"/>
              <a:t>العنصر الأول/</a:t>
            </a:r>
            <a:r>
              <a:rPr lang="ar-IQ" sz="6000" dirty="0"/>
              <a:t> </a:t>
            </a:r>
            <a:r>
              <a:rPr lang="ar-IQ" sz="6000" b="1" dirty="0"/>
              <a:t>العمل</a:t>
            </a:r>
            <a:r>
              <a:rPr lang="ar-IQ" sz="6000" dirty="0"/>
              <a:t>: </a:t>
            </a:r>
          </a:p>
          <a:p>
            <a:pPr algn="just" rtl="1"/>
            <a:endParaRPr lang="en-US" sz="6000" dirty="0"/>
          </a:p>
          <a:p>
            <a:pPr algn="just" rtl="1"/>
            <a:r>
              <a:rPr lang="ar-IQ" sz="6000" dirty="0"/>
              <a:t>يعد العمل أهم عنصر في العملية الإنتاجية، وهو لايقوم بدون جهد بشري (عضلي و فكري )، ويتميز عن العناصر الأخرى بارتباطه بالعامل، ولايمكن تخزينه ..</a:t>
            </a:r>
            <a:endParaRPr lang="ar-IQ" sz="23900" dirty="0">
              <a:solidFill>
                <a:schemeClr val="bg1"/>
              </a:solidFill>
              <a:cs typeface="Ali_K_Samik" pitchFamily="2"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3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3000"/>
                                        <p:tgtEl>
                                          <p:spTgt spid="6">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 calcmode="lin" valueType="num">
                                      <p:cBhvr>
                                        <p:cTn id="12" dur="3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3" dur="30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14" dur="3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56</a:t>
            </a:fld>
            <a:endParaRPr lang="en-US">
              <a:solidFill>
                <a:srgbClr val="FFFFFF"/>
              </a:solidFill>
            </a:endParaRPr>
          </a:p>
        </p:txBody>
      </p:sp>
      <p:sp>
        <p:nvSpPr>
          <p:cNvPr id="6" name="Rectangle 5"/>
          <p:cNvSpPr>
            <a:spLocks noChangeArrowheads="1"/>
          </p:cNvSpPr>
          <p:nvPr/>
        </p:nvSpPr>
        <p:spPr bwMode="auto">
          <a:xfrm>
            <a:off x="76200" y="103257"/>
            <a:ext cx="8991600" cy="66941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just" rtl="1"/>
            <a:r>
              <a:rPr lang="ar-IQ" sz="7200" dirty="0"/>
              <a:t>وقد اعتنى الإسلام بالعمل اعتناءً فائقاً، ورفع من منزلة العامل ، وثمّن جهوده،أَياكانت، مادامت مشروعة ، وذلك في آيات قرآنية، وأحاديث نبوية.</a:t>
            </a:r>
            <a:r>
              <a:rPr lang="ar-IQ" sz="200" dirty="0"/>
              <a:t>                                   </a:t>
            </a:r>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100" dirty="0"/>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Scale>
                                      <p:cBhvr>
                                        <p:cTn id="7" dur="2500" decel="50000" fill="hold">
                                          <p:stCondLst>
                                            <p:cond delay="0"/>
                                          </p:stCondLst>
                                        </p:cTn>
                                        <p:tgtEl>
                                          <p:spTgt spid="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500" decel="50000" fill="hold">
                                          <p:stCondLst>
                                            <p:cond delay="0"/>
                                          </p:stCondLst>
                                        </p:cTn>
                                        <p:tgtEl>
                                          <p:spTgt spid="6">
                                            <p:txEl>
                                              <p:pRg st="0" end="0"/>
                                            </p:txEl>
                                          </p:spTgt>
                                        </p:tgtEl>
                                        <p:attrNameLst>
                                          <p:attrName>ppt_x</p:attrName>
                                          <p:attrName>ppt_y</p:attrName>
                                        </p:attrNameLst>
                                      </p:cBhvr>
                                    </p:animMotion>
                                    <p:animEffect transition="in" filter="fade">
                                      <p:cBhvr>
                                        <p:cTn id="9" dur="2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57</a:t>
            </a:fld>
            <a:endParaRPr lang="en-US">
              <a:solidFill>
                <a:srgbClr val="FFFFFF"/>
              </a:solidFill>
            </a:endParaRPr>
          </a:p>
        </p:txBody>
      </p:sp>
      <p:sp>
        <p:nvSpPr>
          <p:cNvPr id="6" name="Rectangle 5"/>
          <p:cNvSpPr>
            <a:spLocks noChangeArrowheads="1"/>
          </p:cNvSpPr>
          <p:nvPr/>
        </p:nvSpPr>
        <p:spPr bwMode="auto">
          <a:xfrm>
            <a:off x="76200" y="95225"/>
            <a:ext cx="8991600" cy="667875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r>
              <a:rPr lang="ar-IQ" sz="6600" b="1" dirty="0"/>
              <a:t>العنصر الثاني / رأس المال</a:t>
            </a:r>
            <a:r>
              <a:rPr lang="ar-IQ" sz="6600" dirty="0"/>
              <a:t>: </a:t>
            </a:r>
            <a:endParaRPr lang="en-US" sz="6600" dirty="0"/>
          </a:p>
          <a:p>
            <a:pPr algn="just" rtl="1"/>
            <a:r>
              <a:rPr lang="ar-IQ" sz="6600" dirty="0"/>
              <a:t>يقصد برأس المال هنا رأس المال العيني، ويعرف بأنه :"مجموعة السلع التي تستخدم في العمليات الإنتاجية والتي تم إنتاجها في فترات سابقة .</a:t>
            </a:r>
            <a:r>
              <a:rPr lang="ar-IQ" sz="200" dirty="0"/>
              <a:t>                             </a:t>
            </a: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1400" dirty="0">
              <a:solidFill>
                <a:schemeClr val="bg1"/>
              </a:solidFill>
              <a:cs typeface="Ali_K_Samik" pitchFamily="2"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725">
                                          <p:stCondLst>
                                            <p:cond delay="0"/>
                                          </p:stCondLst>
                                        </p:cTn>
                                        <p:tgtEl>
                                          <p:spTgt spid="6">
                                            <p:txEl>
                                              <p:pRg st="0" end="0"/>
                                            </p:txEl>
                                          </p:spTgt>
                                        </p:tgtEl>
                                      </p:cBhvr>
                                    </p:animEffect>
                                    <p:anim calcmode="lin" valueType="num">
                                      <p:cBhvr>
                                        <p:cTn id="8" dur="2278"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9" dur="830"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0" dur="830" tmFilter="0, 0; 0.125,0.2665; 0.25,0.4; 0.375,0.465; 0.5,0.5;  0.625,0.535; 0.75,0.6; 0.875,0.7335; 1,1">
                                          <p:stCondLst>
                                            <p:cond delay="830"/>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1" dur="415" tmFilter="0, 0; 0.125,0.2665; 0.25,0.4; 0.375,0.465; 0.5,0.5;  0.625,0.535; 0.75,0.6; 0.875,0.7335; 1,1">
                                          <p:stCondLst>
                                            <p:cond delay="1655"/>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2" dur="205" tmFilter="0, 0; 0.125,0.2665; 0.25,0.4; 0.375,0.465; 0.5,0.5;  0.625,0.535; 0.75,0.6; 0.875,0.7335; 1,1">
                                          <p:stCondLst>
                                            <p:cond delay="2070"/>
                                          </p:stCondLst>
                                        </p:cTn>
                                        <p:tgtEl>
                                          <p:spTgt spid="6">
                                            <p:txEl>
                                              <p:pRg st="0" end="0"/>
                                            </p:txEl>
                                          </p:spTgt>
                                        </p:tgtEl>
                                        <p:attrNameLst>
                                          <p:attrName>ppt_y</p:attrName>
                                        </p:attrNameLst>
                                      </p:cBhvr>
                                      <p:tavLst>
                                        <p:tav tm="0" fmla="#ppt_y-sin(pi*$)/81">
                                          <p:val>
                                            <p:fltVal val="0"/>
                                          </p:val>
                                        </p:tav>
                                        <p:tav tm="100000">
                                          <p:val>
                                            <p:fltVal val="1"/>
                                          </p:val>
                                        </p:tav>
                                      </p:tavLst>
                                    </p:anim>
                                    <p:animScale>
                                      <p:cBhvr>
                                        <p:cTn id="13" dur="33">
                                          <p:stCondLst>
                                            <p:cond delay="812"/>
                                          </p:stCondLst>
                                        </p:cTn>
                                        <p:tgtEl>
                                          <p:spTgt spid="6">
                                            <p:txEl>
                                              <p:pRg st="0" end="0"/>
                                            </p:txEl>
                                          </p:spTgt>
                                        </p:tgtEl>
                                      </p:cBhvr>
                                      <p:to x="100000" y="60000"/>
                                    </p:animScale>
                                    <p:animScale>
                                      <p:cBhvr>
                                        <p:cTn id="14" dur="207" decel="50000">
                                          <p:stCondLst>
                                            <p:cond delay="845"/>
                                          </p:stCondLst>
                                        </p:cTn>
                                        <p:tgtEl>
                                          <p:spTgt spid="6">
                                            <p:txEl>
                                              <p:pRg st="0" end="0"/>
                                            </p:txEl>
                                          </p:spTgt>
                                        </p:tgtEl>
                                      </p:cBhvr>
                                      <p:to x="100000" y="100000"/>
                                    </p:animScale>
                                    <p:animScale>
                                      <p:cBhvr>
                                        <p:cTn id="15" dur="33">
                                          <p:stCondLst>
                                            <p:cond delay="1640"/>
                                          </p:stCondLst>
                                        </p:cTn>
                                        <p:tgtEl>
                                          <p:spTgt spid="6">
                                            <p:txEl>
                                              <p:pRg st="0" end="0"/>
                                            </p:txEl>
                                          </p:spTgt>
                                        </p:tgtEl>
                                      </p:cBhvr>
                                      <p:to x="100000" y="80000"/>
                                    </p:animScale>
                                    <p:animScale>
                                      <p:cBhvr>
                                        <p:cTn id="16" dur="207" decel="50000">
                                          <p:stCondLst>
                                            <p:cond delay="1673"/>
                                          </p:stCondLst>
                                        </p:cTn>
                                        <p:tgtEl>
                                          <p:spTgt spid="6">
                                            <p:txEl>
                                              <p:pRg st="0" end="0"/>
                                            </p:txEl>
                                          </p:spTgt>
                                        </p:tgtEl>
                                      </p:cBhvr>
                                      <p:to x="100000" y="100000"/>
                                    </p:animScale>
                                    <p:animScale>
                                      <p:cBhvr>
                                        <p:cTn id="17" dur="33">
                                          <p:stCondLst>
                                            <p:cond delay="2052"/>
                                          </p:stCondLst>
                                        </p:cTn>
                                        <p:tgtEl>
                                          <p:spTgt spid="6">
                                            <p:txEl>
                                              <p:pRg st="0" end="0"/>
                                            </p:txEl>
                                          </p:spTgt>
                                        </p:tgtEl>
                                      </p:cBhvr>
                                      <p:to x="100000" y="90000"/>
                                    </p:animScale>
                                    <p:animScale>
                                      <p:cBhvr>
                                        <p:cTn id="18" dur="207" decel="50000">
                                          <p:stCondLst>
                                            <p:cond delay="2085"/>
                                          </p:stCondLst>
                                        </p:cTn>
                                        <p:tgtEl>
                                          <p:spTgt spid="6">
                                            <p:txEl>
                                              <p:pRg st="0" end="0"/>
                                            </p:txEl>
                                          </p:spTgt>
                                        </p:tgtEl>
                                      </p:cBhvr>
                                      <p:to x="100000" y="100000"/>
                                    </p:animScale>
                                    <p:animScale>
                                      <p:cBhvr>
                                        <p:cTn id="19" dur="33">
                                          <p:stCondLst>
                                            <p:cond delay="2260"/>
                                          </p:stCondLst>
                                        </p:cTn>
                                        <p:tgtEl>
                                          <p:spTgt spid="6">
                                            <p:txEl>
                                              <p:pRg st="0" end="0"/>
                                            </p:txEl>
                                          </p:spTgt>
                                        </p:tgtEl>
                                      </p:cBhvr>
                                      <p:to x="100000" y="95000"/>
                                    </p:animScale>
                                    <p:animScale>
                                      <p:cBhvr>
                                        <p:cTn id="20" dur="207" decel="50000">
                                          <p:stCondLst>
                                            <p:cond delay="2293"/>
                                          </p:stCondLst>
                                        </p:cTn>
                                        <p:tgtEl>
                                          <p:spTgt spid="6">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Effect transition="in" filter="wipe(down)">
                                      <p:cBhvr>
                                        <p:cTn id="25" dur="725">
                                          <p:stCondLst>
                                            <p:cond delay="0"/>
                                          </p:stCondLst>
                                        </p:cTn>
                                        <p:tgtEl>
                                          <p:spTgt spid="6">
                                            <p:txEl>
                                              <p:pRg st="1" end="1"/>
                                            </p:txEl>
                                          </p:spTgt>
                                        </p:tgtEl>
                                      </p:cBhvr>
                                    </p:animEffect>
                                    <p:anim calcmode="lin" valueType="num">
                                      <p:cBhvr>
                                        <p:cTn id="26" dur="2278"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27" dur="830"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28" dur="830" tmFilter="0, 0; 0.125,0.2665; 0.25,0.4; 0.375,0.465; 0.5,0.5;  0.625,0.535; 0.75,0.6; 0.875,0.7335; 1,1">
                                          <p:stCondLst>
                                            <p:cond delay="830"/>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29" dur="415" tmFilter="0, 0; 0.125,0.2665; 0.25,0.4; 0.375,0.465; 0.5,0.5;  0.625,0.535; 0.75,0.6; 0.875,0.7335; 1,1">
                                          <p:stCondLst>
                                            <p:cond delay="1655"/>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30" dur="205" tmFilter="0, 0; 0.125,0.2665; 0.25,0.4; 0.375,0.465; 0.5,0.5;  0.625,0.535; 0.75,0.6; 0.875,0.7335; 1,1">
                                          <p:stCondLst>
                                            <p:cond delay="2070"/>
                                          </p:stCondLst>
                                        </p:cTn>
                                        <p:tgtEl>
                                          <p:spTgt spid="6">
                                            <p:txEl>
                                              <p:pRg st="1" end="1"/>
                                            </p:txEl>
                                          </p:spTgt>
                                        </p:tgtEl>
                                        <p:attrNameLst>
                                          <p:attrName>ppt_y</p:attrName>
                                        </p:attrNameLst>
                                      </p:cBhvr>
                                      <p:tavLst>
                                        <p:tav tm="0" fmla="#ppt_y-sin(pi*$)/81">
                                          <p:val>
                                            <p:fltVal val="0"/>
                                          </p:val>
                                        </p:tav>
                                        <p:tav tm="100000">
                                          <p:val>
                                            <p:fltVal val="1"/>
                                          </p:val>
                                        </p:tav>
                                      </p:tavLst>
                                    </p:anim>
                                    <p:animScale>
                                      <p:cBhvr>
                                        <p:cTn id="31" dur="33">
                                          <p:stCondLst>
                                            <p:cond delay="812"/>
                                          </p:stCondLst>
                                        </p:cTn>
                                        <p:tgtEl>
                                          <p:spTgt spid="6">
                                            <p:txEl>
                                              <p:pRg st="1" end="1"/>
                                            </p:txEl>
                                          </p:spTgt>
                                        </p:tgtEl>
                                      </p:cBhvr>
                                      <p:to x="100000" y="60000"/>
                                    </p:animScale>
                                    <p:animScale>
                                      <p:cBhvr>
                                        <p:cTn id="32" dur="207" decel="50000">
                                          <p:stCondLst>
                                            <p:cond delay="845"/>
                                          </p:stCondLst>
                                        </p:cTn>
                                        <p:tgtEl>
                                          <p:spTgt spid="6">
                                            <p:txEl>
                                              <p:pRg st="1" end="1"/>
                                            </p:txEl>
                                          </p:spTgt>
                                        </p:tgtEl>
                                      </p:cBhvr>
                                      <p:to x="100000" y="100000"/>
                                    </p:animScale>
                                    <p:animScale>
                                      <p:cBhvr>
                                        <p:cTn id="33" dur="33">
                                          <p:stCondLst>
                                            <p:cond delay="1640"/>
                                          </p:stCondLst>
                                        </p:cTn>
                                        <p:tgtEl>
                                          <p:spTgt spid="6">
                                            <p:txEl>
                                              <p:pRg st="1" end="1"/>
                                            </p:txEl>
                                          </p:spTgt>
                                        </p:tgtEl>
                                      </p:cBhvr>
                                      <p:to x="100000" y="80000"/>
                                    </p:animScale>
                                    <p:animScale>
                                      <p:cBhvr>
                                        <p:cTn id="34" dur="207" decel="50000">
                                          <p:stCondLst>
                                            <p:cond delay="1673"/>
                                          </p:stCondLst>
                                        </p:cTn>
                                        <p:tgtEl>
                                          <p:spTgt spid="6">
                                            <p:txEl>
                                              <p:pRg st="1" end="1"/>
                                            </p:txEl>
                                          </p:spTgt>
                                        </p:tgtEl>
                                      </p:cBhvr>
                                      <p:to x="100000" y="100000"/>
                                    </p:animScale>
                                    <p:animScale>
                                      <p:cBhvr>
                                        <p:cTn id="35" dur="33">
                                          <p:stCondLst>
                                            <p:cond delay="2052"/>
                                          </p:stCondLst>
                                        </p:cTn>
                                        <p:tgtEl>
                                          <p:spTgt spid="6">
                                            <p:txEl>
                                              <p:pRg st="1" end="1"/>
                                            </p:txEl>
                                          </p:spTgt>
                                        </p:tgtEl>
                                      </p:cBhvr>
                                      <p:to x="100000" y="90000"/>
                                    </p:animScale>
                                    <p:animScale>
                                      <p:cBhvr>
                                        <p:cTn id="36" dur="207" decel="50000">
                                          <p:stCondLst>
                                            <p:cond delay="2085"/>
                                          </p:stCondLst>
                                        </p:cTn>
                                        <p:tgtEl>
                                          <p:spTgt spid="6">
                                            <p:txEl>
                                              <p:pRg st="1" end="1"/>
                                            </p:txEl>
                                          </p:spTgt>
                                        </p:tgtEl>
                                      </p:cBhvr>
                                      <p:to x="100000" y="100000"/>
                                    </p:animScale>
                                    <p:animScale>
                                      <p:cBhvr>
                                        <p:cTn id="37" dur="33">
                                          <p:stCondLst>
                                            <p:cond delay="2260"/>
                                          </p:stCondLst>
                                        </p:cTn>
                                        <p:tgtEl>
                                          <p:spTgt spid="6">
                                            <p:txEl>
                                              <p:pRg st="1" end="1"/>
                                            </p:txEl>
                                          </p:spTgt>
                                        </p:tgtEl>
                                      </p:cBhvr>
                                      <p:to x="100000" y="95000"/>
                                    </p:animScale>
                                    <p:animScale>
                                      <p:cBhvr>
                                        <p:cTn id="38" dur="207" decel="50000">
                                          <p:stCondLst>
                                            <p:cond delay="2293"/>
                                          </p:stCondLst>
                                        </p:cTn>
                                        <p:tgtEl>
                                          <p:spTgt spid="6">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58</a:t>
            </a:fld>
            <a:endParaRPr lang="en-US">
              <a:solidFill>
                <a:srgbClr val="FFFFFF"/>
              </a:solidFill>
            </a:endParaRPr>
          </a:p>
        </p:txBody>
      </p:sp>
      <p:sp>
        <p:nvSpPr>
          <p:cNvPr id="6" name="Rectangle 5"/>
          <p:cNvSpPr>
            <a:spLocks noChangeArrowheads="1"/>
          </p:cNvSpPr>
          <p:nvPr/>
        </p:nvSpPr>
        <p:spPr bwMode="auto">
          <a:xfrm>
            <a:off x="76200" y="26158"/>
            <a:ext cx="8991600" cy="675569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5100" dirty="0"/>
              <a:t>ويعد سعر الفائدة هو عائد رأس المال طبقاً للفكر الرأسمالي .أما في الإسلام فعائد  رأس المال يختلف باختلاف الصورة التي يظهر فيها عند المشاركة في عملية الإنتاج، فإذا كان في شكل رأس المال النقدي فهو يشارك في المغنم والمغرم، وأما إذا كان في شكل آلات و معدات ومباني فيحصل على أجر مقابل استخدامه من قبل الغير.</a:t>
            </a:r>
            <a:r>
              <a:rPr lang="ar-IQ" sz="200" dirty="0"/>
              <a:t>                                      </a:t>
            </a:r>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en-US" sz="100" dirty="0"/>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500"/>
                                        <p:tgtEl>
                                          <p:spTgt spid="6">
                                            <p:txEl>
                                              <p:pRg st="0" end="0"/>
                                            </p:txEl>
                                          </p:spTgt>
                                        </p:tgtEl>
                                      </p:cBhvr>
                                    </p:animEffect>
                                    <p:anim calcmode="lin" valueType="num">
                                      <p:cBhvr>
                                        <p:cTn id="8" dur="2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2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59</a:t>
            </a:fld>
            <a:endParaRPr lang="en-US">
              <a:solidFill>
                <a:srgbClr val="FFFFFF"/>
              </a:solidFill>
            </a:endParaRPr>
          </a:p>
        </p:txBody>
      </p:sp>
      <p:sp>
        <p:nvSpPr>
          <p:cNvPr id="6" name="Rectangle 5"/>
          <p:cNvSpPr>
            <a:spLocks noChangeArrowheads="1"/>
          </p:cNvSpPr>
          <p:nvPr/>
        </p:nvSpPr>
        <p:spPr bwMode="auto">
          <a:xfrm>
            <a:off x="76200" y="41701"/>
            <a:ext cx="8911988" cy="667875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pPr algn="ctr" rtl="1"/>
            <a:r>
              <a:rPr lang="ar-IQ" sz="8000" dirty="0"/>
              <a:t>ويلعب رأس المال دوراً فاعلا في عملية التنمية الاقتصادية ،فتزيد الإنتاجية والدخل القومي ورفع مستوى المعيشة للفرد.</a:t>
            </a:r>
            <a:r>
              <a:rPr lang="ar-IQ" sz="200" dirty="0"/>
              <a:t>                                       </a:t>
            </a:r>
          </a:p>
          <a:p>
            <a:pPr algn="ctr" rtl="1"/>
            <a:endParaRPr lang="ar-IQ" sz="200" dirty="0">
              <a:solidFill>
                <a:schemeClr val="bg1"/>
              </a:solidFill>
              <a:cs typeface="Ali_K_Samik" pitchFamily="2" charset="-78"/>
            </a:endParaRPr>
          </a:p>
          <a:p>
            <a:pPr algn="ctr" rtl="1"/>
            <a:endParaRPr lang="ar-IQ" sz="200" dirty="0">
              <a:solidFill>
                <a:schemeClr val="bg1"/>
              </a:solidFill>
              <a:cs typeface="Ali_K_Samik" pitchFamily="2" charset="-78"/>
            </a:endParaRPr>
          </a:p>
          <a:p>
            <a:pPr algn="ctr" rtl="1"/>
            <a:endParaRPr lang="ar-IQ" sz="200" dirty="0">
              <a:solidFill>
                <a:schemeClr val="bg1"/>
              </a:solidFill>
              <a:cs typeface="Ali_K_Samik" pitchFamily="2" charset="-78"/>
            </a:endParaRPr>
          </a:p>
          <a:p>
            <a:pPr algn="ctr" rtl="1"/>
            <a:endParaRPr lang="ar-IQ" sz="200" dirty="0">
              <a:solidFill>
                <a:schemeClr val="bg1"/>
              </a:solidFill>
              <a:cs typeface="Ali_K_Samik" pitchFamily="2" charset="-78"/>
            </a:endParaRPr>
          </a:p>
          <a:p>
            <a:pPr algn="ctr" rtl="1"/>
            <a:endParaRPr lang="ar-IQ" sz="200" dirty="0">
              <a:solidFill>
                <a:schemeClr val="bg1"/>
              </a:solidFill>
              <a:cs typeface="Ali_K_Samik" pitchFamily="2" charset="-78"/>
            </a:endParaRPr>
          </a:p>
          <a:p>
            <a:pPr algn="ctr" rtl="1"/>
            <a:endParaRPr lang="ar-IQ" sz="200" dirty="0">
              <a:solidFill>
                <a:schemeClr val="bg1"/>
              </a:solidFill>
              <a:cs typeface="Ali_K_Samik" pitchFamily="2" charset="-78"/>
            </a:endParaRPr>
          </a:p>
          <a:p>
            <a:pPr algn="ctr" rtl="1"/>
            <a:endParaRPr lang="ar-IQ" sz="1600" dirty="0">
              <a:solidFill>
                <a:schemeClr val="bg1"/>
              </a:solidFill>
              <a:cs typeface="Ali_K_Samik" pitchFamily="2"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pull/>
      </p:transition>
    </mc:Choice>
    <mc:Fallback xmlns="">
      <p:transition spd="slow">
        <p:pull/>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Scale>
                                      <p:cBhvr>
                                        <p:cTn id="7" dur="2500" decel="50000" fill="hold">
                                          <p:stCondLst>
                                            <p:cond delay="0"/>
                                          </p:stCondLst>
                                        </p:cTn>
                                        <p:tgtEl>
                                          <p:spTgt spid="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500" decel="50000" fill="hold">
                                          <p:stCondLst>
                                            <p:cond delay="0"/>
                                          </p:stCondLst>
                                        </p:cTn>
                                        <p:tgtEl>
                                          <p:spTgt spid="6">
                                            <p:txEl>
                                              <p:pRg st="0" end="0"/>
                                            </p:txEl>
                                          </p:spTgt>
                                        </p:tgtEl>
                                        <p:attrNameLst>
                                          <p:attrName>ppt_x</p:attrName>
                                          <p:attrName>ppt_y</p:attrName>
                                        </p:attrNameLst>
                                      </p:cBhvr>
                                    </p:animMotion>
                                    <p:animEffect transition="in" filter="fade">
                                      <p:cBhvr>
                                        <p:cTn id="9" dur="2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1838DD57-4837-4F5B-BD96-3EFA06F4AF64}" type="slidenum">
              <a:rPr lang="ar-SA" smtClean="0">
                <a:solidFill>
                  <a:srgbClr val="FFFFFF"/>
                </a:solidFill>
              </a:rPr>
              <a:pPr eaLnBrk="1" hangingPunct="1"/>
              <a:t>6</a:t>
            </a:fld>
            <a:endParaRPr lang="en-US">
              <a:solidFill>
                <a:srgbClr val="FFFFFF"/>
              </a:solidFill>
            </a:endParaRPr>
          </a:p>
        </p:txBody>
      </p:sp>
      <p:sp>
        <p:nvSpPr>
          <p:cNvPr id="6" name="Rectangle 5"/>
          <p:cNvSpPr>
            <a:spLocks noChangeArrowheads="1"/>
          </p:cNvSpPr>
          <p:nvPr/>
        </p:nvSpPr>
        <p:spPr bwMode="auto">
          <a:xfrm>
            <a:off x="0" y="0"/>
            <a:ext cx="9144000" cy="6555641"/>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bodyPr>
          <a:lstStyle/>
          <a:p>
            <a:pPr algn="just" rtl="1">
              <a:defRPr/>
            </a:pPr>
            <a:r>
              <a:rPr lang="ar-IQ" sz="6000" dirty="0"/>
              <a:t>تعريف الدكتور محمد عبدالله </a:t>
            </a:r>
            <a:r>
              <a:rPr lang="ar-IQ" sz="6000"/>
              <a:t>العربي بأنَّ الاقتصاد </a:t>
            </a:r>
            <a:r>
              <a:rPr lang="ar-IQ" sz="6000" dirty="0"/>
              <a:t>الإسلامى: "</a:t>
            </a:r>
            <a:r>
              <a:rPr lang="ar-IQ" sz="6000"/>
              <a:t>هو مجموعة من </a:t>
            </a:r>
            <a:r>
              <a:rPr lang="ar-IQ" sz="6000" dirty="0"/>
              <a:t>الأصول العامة الاقتصادية التي نستخرجها من القرآن والسنة، والبناء الاقتصادي الذي نقيمه على أساس تلك الأصول بحسب كل بيئة وكل </a:t>
            </a:r>
            <a:r>
              <a:rPr lang="ar-IQ" sz="6000"/>
              <a:t>عصر ..</a:t>
            </a:r>
            <a:endParaRPr lang="en-US" sz="16600" b="1" dirty="0">
              <a:solidFill>
                <a:srgbClr val="00B0F0"/>
              </a:solidFill>
              <a:cs typeface="Ali_K_Samik" pitchFamily="2" charset="-78"/>
            </a:endParaRPr>
          </a:p>
        </p:txBody>
      </p:sp>
    </p:spTree>
    <p:extLst>
      <p:ext uri="{BB962C8B-B14F-4D97-AF65-F5344CB8AC3E}">
        <p14:creationId xmlns:p14="http://schemas.microsoft.com/office/powerpoint/2010/main" val="90734879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32"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out)">
                                      <p:cBhvr>
                                        <p:cTn id="7" dur="3000"/>
                                        <p:tgtEl>
                                          <p:spTgt spid="6"/>
                                        </p:tgtEl>
                                      </p:cBhvr>
                                    </p:animEffect>
                                  </p:childTnLst>
                                </p:cTn>
                              </p:par>
                              <p:par>
                                <p:cTn id="8" presetID="15" presetClass="entr" presetSubtype="0"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 calcmode="lin" valueType="num">
                                      <p:cBhvr>
                                        <p:cTn id="10" dur="3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1" dur="3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12" dur="30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3" dur="30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60</a:t>
            </a:fld>
            <a:endParaRPr lang="en-US">
              <a:solidFill>
                <a:srgbClr val="FFFFFF"/>
              </a:solidFill>
            </a:endParaRPr>
          </a:p>
        </p:txBody>
      </p:sp>
      <p:sp>
        <p:nvSpPr>
          <p:cNvPr id="6" name="Rectangle 5"/>
          <p:cNvSpPr>
            <a:spLocks noChangeArrowheads="1"/>
          </p:cNvSpPr>
          <p:nvPr/>
        </p:nvSpPr>
        <p:spPr bwMode="auto">
          <a:xfrm>
            <a:off x="76200" y="76200"/>
            <a:ext cx="8991600" cy="669414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ar-IQ" sz="5400" b="1" dirty="0"/>
              <a:t>العنصر الثالث/ (الأرض) الموارد الطبيعية:</a:t>
            </a:r>
            <a:endParaRPr lang="en-US" sz="5400" dirty="0"/>
          </a:p>
          <a:p>
            <a:pPr algn="just" rtl="1"/>
            <a:r>
              <a:rPr lang="ar-IQ" sz="5400" dirty="0"/>
              <a:t>يقصد بهذا العنصر جميع الأراضي الزراعية وغيرها من الأراضي التى تستعمل لغايات البناء والموارد والمعادن ال</a:t>
            </a:r>
            <a:r>
              <a:rPr lang="ar-SA" sz="5400" dirty="0"/>
              <a:t>م</a:t>
            </a:r>
            <a:r>
              <a:rPr lang="ar-IQ" sz="5400" dirty="0"/>
              <a:t>وجودة في باطنها . وتشتمل على الموارد غير الناتجة عن عمل الإنسان؛</a:t>
            </a:r>
            <a:r>
              <a:rPr lang="ar-IQ" sz="200" dirty="0"/>
              <a:t>                              </a:t>
            </a:r>
            <a:r>
              <a:rPr lang="ar-IQ" sz="6000" dirty="0">
                <a:solidFill>
                  <a:schemeClr val="bg1"/>
                </a:solidFill>
                <a:cs typeface="Ali_K_Samik" pitchFamily="2" charset="-78"/>
              </a:rPr>
              <a:t>   </a:t>
            </a:r>
            <a:r>
              <a:rPr lang="ar-IQ" sz="200" dirty="0">
                <a:solidFill>
                  <a:schemeClr val="bg1"/>
                </a:solidFill>
                <a:cs typeface="Ali_K_Samik" pitchFamily="2" charset="-78"/>
              </a:rPr>
              <a:t>     </a:t>
            </a: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100" dirty="0">
              <a:solidFill>
                <a:schemeClr val="bg1"/>
              </a:solidFill>
              <a:cs typeface="Ali_K_Samik" pitchFamily="2"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p:cTn id="13" dur="2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4" dur="2500" fill="hold"/>
                                        <p:tgtEl>
                                          <p:spTgt spid="6">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61</a:t>
            </a:fld>
            <a:endParaRPr lang="en-US">
              <a:solidFill>
                <a:srgbClr val="FFFFFF"/>
              </a:solidFill>
            </a:endParaRPr>
          </a:p>
        </p:txBody>
      </p:sp>
      <p:sp>
        <p:nvSpPr>
          <p:cNvPr id="6" name="Rectangle 5"/>
          <p:cNvSpPr>
            <a:spLocks noChangeArrowheads="1"/>
          </p:cNvSpPr>
          <p:nvPr/>
        </p:nvSpPr>
        <p:spPr bwMode="auto">
          <a:xfrm>
            <a:off x="91539" y="6626"/>
            <a:ext cx="8960922" cy="674030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r>
              <a:rPr lang="ar-IQ" sz="7200" dirty="0">
                <a:effectLst/>
                <a:ea typeface="Times New Roman" panose="02020603050405020304" pitchFamily="18" charset="0"/>
                <a:cs typeface="Traditional Arabic" panose="02020603050405020304" pitchFamily="18" charset="-78"/>
              </a:rPr>
              <a:t>كالمتواجدة على سطح الأرض، مثل: الغابات، أو الموجودة في باطنها؛ كالنفط، والحديد والفوسفات وغيرها. إضافة إلى مصادر الطاقة؛ كالبخار، والرياح، والتدفقات المائية  من الأنهار.</a:t>
            </a:r>
          </a:p>
          <a:p>
            <a:pPr algn="just" rtl="1"/>
            <a:endParaRPr lang="ar-IQ" sz="7200" dirty="0">
              <a:solidFill>
                <a:schemeClr val="bg1"/>
              </a:solidFill>
              <a:cs typeface="Traditional Arabic" panose="02020603050405020304" pitchFamily="18"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fracture"/>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62</a:t>
            </a:fld>
            <a:endParaRPr lang="en-US">
              <a:solidFill>
                <a:srgbClr val="FFFFFF"/>
              </a:solidFill>
            </a:endParaRPr>
          </a:p>
        </p:txBody>
      </p:sp>
      <p:sp>
        <p:nvSpPr>
          <p:cNvPr id="6" name="Rectangle 5"/>
          <p:cNvSpPr>
            <a:spLocks noChangeArrowheads="1"/>
          </p:cNvSpPr>
          <p:nvPr/>
        </p:nvSpPr>
        <p:spPr bwMode="auto">
          <a:xfrm>
            <a:off x="76200" y="76200"/>
            <a:ext cx="8915400" cy="655564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ar-IQ" sz="6000" b="1" dirty="0"/>
              <a:t>العنصر الرابع/ التنظيم :</a:t>
            </a:r>
          </a:p>
          <a:p>
            <a:pPr algn="just" rtl="1"/>
            <a:endParaRPr lang="en-US" sz="6000" dirty="0"/>
          </a:p>
          <a:p>
            <a:pPr algn="just" rtl="1"/>
            <a:r>
              <a:rPr lang="ar-IQ" sz="6000" dirty="0"/>
              <a:t>إن عنصر التنظيم يتمثل بشخص وكفاءات وأعمال المنظم الذي يمتلك الخبرات الإدارية والتنظيمية، ويتولّى مهام تجميع عناصر الإنتاج المختلفة ومزجها بالنسب والكميات المطلوبة. </a:t>
            </a:r>
            <a:endParaRPr lang="en-US" sz="59500" dirty="0">
              <a:solidFill>
                <a:schemeClr val="bg1"/>
              </a:solidFill>
              <a:cs typeface="Ali_K_Samik" pitchFamily="2"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ppt_x</p:attrName>
                                        </p:attrNameLst>
                                      </p:cBhvr>
                                      <p:tavLst>
                                        <p:tav tm="0">
                                          <p:val>
                                            <p:strVal val="#ppt_x"/>
                                          </p:val>
                                        </p:tav>
                                        <p:tav tm="100000">
                                          <p:val>
                                            <p:strVal val="#ppt_x"/>
                                          </p:val>
                                        </p:tav>
                                      </p:tavLst>
                                    </p:anim>
                                    <p:anim calcmode="lin" valueType="num">
                                      <p:cBhvr>
                                        <p:cTn id="9" dur="1800" decel="100000" fill="hold"/>
                                        <p:tgtEl>
                                          <p:spTgt spid="6"/>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6"/>
                                        </p:tgtEl>
                                        <p:attrNameLst>
                                          <p:attrName>ppt_y</p:attrName>
                                        </p:attrNameLst>
                                      </p:cBhvr>
                                      <p:tavLst>
                                        <p:tav tm="0">
                                          <p:val>
                                            <p:strVal val="#ppt_y-.03"/>
                                          </p:val>
                                        </p:tav>
                                        <p:tav tm="100000">
                                          <p:val>
                                            <p:strVal val="#ppt_y"/>
                                          </p:val>
                                        </p:tav>
                                      </p:tavLst>
                                    </p:anim>
                                  </p:childTnLst>
                                </p:cTn>
                              </p:par>
                              <p:par>
                                <p:cTn id="11" presetID="23" presetClass="entr" presetSubtype="16" fill="hold"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p:cTn id="13" dur="2250" fill="hold"/>
                                        <p:tgtEl>
                                          <p:spTgt spid="6">
                                            <p:txEl>
                                              <p:pRg st="0" end="0"/>
                                            </p:txEl>
                                          </p:spTgt>
                                        </p:tgtEl>
                                        <p:attrNameLst>
                                          <p:attrName>ppt_w</p:attrName>
                                        </p:attrNameLst>
                                      </p:cBhvr>
                                      <p:tavLst>
                                        <p:tav tm="0">
                                          <p:val>
                                            <p:fltVal val="0"/>
                                          </p:val>
                                        </p:tav>
                                        <p:tav tm="100000">
                                          <p:val>
                                            <p:strVal val="#ppt_w"/>
                                          </p:val>
                                        </p:tav>
                                      </p:tavLst>
                                    </p:anim>
                                    <p:anim calcmode="lin" valueType="num">
                                      <p:cBhvr>
                                        <p:cTn id="14" dur="2250" fill="hold"/>
                                        <p:tgtEl>
                                          <p:spTgt spid="6">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p:cTn id="17" dur="2250" fill="hold"/>
                                        <p:tgtEl>
                                          <p:spTgt spid="6">
                                            <p:txEl>
                                              <p:pRg st="2" end="2"/>
                                            </p:txEl>
                                          </p:spTgt>
                                        </p:tgtEl>
                                        <p:attrNameLst>
                                          <p:attrName>ppt_w</p:attrName>
                                        </p:attrNameLst>
                                      </p:cBhvr>
                                      <p:tavLst>
                                        <p:tav tm="0">
                                          <p:val>
                                            <p:fltVal val="0"/>
                                          </p:val>
                                        </p:tav>
                                        <p:tav tm="100000">
                                          <p:val>
                                            <p:strVal val="#ppt_w"/>
                                          </p:val>
                                        </p:tav>
                                      </p:tavLst>
                                    </p:anim>
                                    <p:anim calcmode="lin" valueType="num">
                                      <p:cBhvr>
                                        <p:cTn id="18" dur="225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63</a:t>
            </a:fld>
            <a:endParaRPr lang="en-US">
              <a:solidFill>
                <a:srgbClr val="FFFFFF"/>
              </a:solidFill>
            </a:endParaRPr>
          </a:p>
        </p:txBody>
      </p:sp>
      <p:sp>
        <p:nvSpPr>
          <p:cNvPr id="6" name="Rectangle 5"/>
          <p:cNvSpPr>
            <a:spLocks noChangeArrowheads="1"/>
          </p:cNvSpPr>
          <p:nvPr/>
        </p:nvSpPr>
        <p:spPr bwMode="auto">
          <a:xfrm>
            <a:off x="76200" y="76200"/>
            <a:ext cx="8915400" cy="6555641"/>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6000" dirty="0"/>
              <a:t>أي: يختار المنظِّم الأسلوب الأمثل للعملية الإنتاجية في ضوء الموارد المتاحة، ويتحمل مسؤولية المبادرة في إقامة المشروع وتخطيطه وتنفيذه وتحمل مخاطره لغاية تحقيق الربح؛ إذا نجح، أو تحمّل الخسارة؛ إذا فشل.</a:t>
            </a:r>
            <a:endParaRPr lang="en-US" sz="6000" dirty="0">
              <a:solidFill>
                <a:schemeClr val="bg1"/>
              </a:solidFill>
              <a:cs typeface="Ali_K_Samik" pitchFamily="2"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Scale>
                                      <p:cBhvr>
                                        <p:cTn id="7" dur="2000" decel="50000" fill="hold">
                                          <p:stCondLst>
                                            <p:cond delay="0"/>
                                          </p:stCondLst>
                                        </p:cTn>
                                        <p:tgtEl>
                                          <p:spTgt spid="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6">
                                            <p:txEl>
                                              <p:pRg st="0" end="0"/>
                                            </p:txEl>
                                          </p:spTgt>
                                        </p:tgtEl>
                                        <p:attrNameLst>
                                          <p:attrName>ppt_x</p:attrName>
                                          <p:attrName>ppt_y</p:attrName>
                                        </p:attrNameLst>
                                      </p:cBhvr>
                                    </p:animMotion>
                                    <p:animEffect transition="in" filter="fade">
                                      <p:cBhvr>
                                        <p:cTn id="9"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64</a:t>
            </a:fld>
            <a:endParaRPr lang="en-US">
              <a:solidFill>
                <a:srgbClr val="FFFFFF"/>
              </a:solidFill>
            </a:endParaRPr>
          </a:p>
        </p:txBody>
      </p:sp>
      <p:sp>
        <p:nvSpPr>
          <p:cNvPr id="6" name="Rectangle 5"/>
          <p:cNvSpPr>
            <a:spLocks noChangeArrowheads="1"/>
          </p:cNvSpPr>
          <p:nvPr/>
        </p:nvSpPr>
        <p:spPr bwMode="auto">
          <a:xfrm>
            <a:off x="76200" y="76200"/>
            <a:ext cx="8991600" cy="6724918"/>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marL="0" marR="0" algn="ctr" rtl="1">
              <a:spcBef>
                <a:spcPts val="0"/>
              </a:spcBef>
              <a:spcAft>
                <a:spcPts val="600"/>
              </a:spcAft>
              <a:tabLst>
                <a:tab pos="3657600" algn="l"/>
              </a:tabLst>
            </a:pPr>
            <a:r>
              <a:rPr lang="ar-IQ" sz="8800" b="1" dirty="0">
                <a:effectLst/>
                <a:latin typeface="Times New Roman" panose="02020603050405020304" pitchFamily="18" charset="0"/>
                <a:ea typeface="Times New Roman" panose="02020603050405020304" pitchFamily="18" charset="0"/>
                <a:cs typeface="Traditional Arabic" panose="02020603050405020304" pitchFamily="18" charset="-78"/>
              </a:rPr>
              <a:t>المبحث السابع :</a:t>
            </a:r>
          </a:p>
          <a:p>
            <a:pPr marL="0" marR="0" algn="ctr" rtl="1">
              <a:spcBef>
                <a:spcPts val="0"/>
              </a:spcBef>
              <a:spcAft>
                <a:spcPts val="600"/>
              </a:spcAft>
              <a:tabLst>
                <a:tab pos="3657600" algn="l"/>
              </a:tabLst>
            </a:pPr>
            <a:r>
              <a:rPr lang="ar-IQ" sz="7200" b="1" dirty="0">
                <a:effectLst/>
                <a:latin typeface="Times New Roman" panose="02020603050405020304" pitchFamily="18" charset="0"/>
                <a:ea typeface="Times New Roman" panose="02020603050405020304" pitchFamily="18" charset="0"/>
                <a:cs typeface="Traditional Arabic" panose="02020603050405020304" pitchFamily="18" charset="-78"/>
              </a:rPr>
              <a:t>الاستهلاك في الاقتصاد الإسلامي</a:t>
            </a:r>
          </a:p>
          <a:p>
            <a:pPr marL="0" marR="0" algn="ctr" rtl="1">
              <a:spcBef>
                <a:spcPts val="0"/>
              </a:spcBef>
              <a:spcAft>
                <a:spcPts val="600"/>
              </a:spcAft>
              <a:tabLst>
                <a:tab pos="3657600" algn="l"/>
              </a:tabLst>
            </a:pPr>
            <a:r>
              <a:rPr lang="ar-IQ" sz="200" b="1" dirty="0">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en-US" sz="200" dirty="0">
              <a:effectLst/>
              <a:latin typeface="Times New Roman" panose="02020603050405020304" pitchFamily="18" charset="0"/>
              <a:ea typeface="Times New Roman" panose="02020603050405020304" pitchFamily="18" charset="0"/>
            </a:endParaRPr>
          </a:p>
        </p:txBody>
      </p:sp>
      <p:pic>
        <p:nvPicPr>
          <p:cNvPr id="3" name="Picture 2">
            <a:extLst>
              <a:ext uri="{FF2B5EF4-FFF2-40B4-BE49-F238E27FC236}">
                <a16:creationId xmlns:a16="http://schemas.microsoft.com/office/drawing/2014/main" id="{E990E6B8-3A1D-4BAC-BF57-70967BA9C9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2667000"/>
            <a:ext cx="6858000" cy="3736347"/>
          </a:xfrm>
          <a:prstGeom prst="rect">
            <a:avLst/>
          </a:prstGeom>
        </p:spPr>
      </p:pic>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2500"/>
                                        <p:tgtEl>
                                          <p:spTgt spid="6">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p:cTn id="12" dur="2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3" dur="2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14" dur="2500"/>
                                        <p:tgtEl>
                                          <p:spTgt spid="6">
                                            <p:txEl>
                                              <p:pRg st="1" end="1"/>
                                            </p:txEl>
                                          </p:spTgt>
                                        </p:tgtEl>
                                      </p:cBhvr>
                                    </p:animEffect>
                                  </p:childTnLst>
                                </p:cTn>
                              </p:par>
                              <p:par>
                                <p:cTn id="15" presetID="15"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6000" fill="hold"/>
                                        <p:tgtEl>
                                          <p:spTgt spid="3"/>
                                        </p:tgtEl>
                                        <p:attrNameLst>
                                          <p:attrName>ppt_w</p:attrName>
                                        </p:attrNameLst>
                                      </p:cBhvr>
                                      <p:tavLst>
                                        <p:tav tm="0">
                                          <p:val>
                                            <p:fltVal val="0"/>
                                          </p:val>
                                        </p:tav>
                                        <p:tav tm="100000">
                                          <p:val>
                                            <p:strVal val="#ppt_w"/>
                                          </p:val>
                                        </p:tav>
                                      </p:tavLst>
                                    </p:anim>
                                    <p:anim calcmode="lin" valueType="num">
                                      <p:cBhvr>
                                        <p:cTn id="18" dur="6000" fill="hold"/>
                                        <p:tgtEl>
                                          <p:spTgt spid="3"/>
                                        </p:tgtEl>
                                        <p:attrNameLst>
                                          <p:attrName>ppt_h</p:attrName>
                                        </p:attrNameLst>
                                      </p:cBhvr>
                                      <p:tavLst>
                                        <p:tav tm="0">
                                          <p:val>
                                            <p:fltVal val="0"/>
                                          </p:val>
                                        </p:tav>
                                        <p:tav tm="100000">
                                          <p:val>
                                            <p:strVal val="#ppt_h"/>
                                          </p:val>
                                        </p:tav>
                                      </p:tavLst>
                                    </p:anim>
                                    <p:anim calcmode="lin" valueType="num">
                                      <p:cBhvr>
                                        <p:cTn id="19" dur="6000" fill="hold"/>
                                        <p:tgtEl>
                                          <p:spTgt spid="3"/>
                                        </p:tgtEl>
                                        <p:attrNameLst>
                                          <p:attrName>ppt_x</p:attrName>
                                        </p:attrNameLst>
                                      </p:cBhvr>
                                      <p:tavLst>
                                        <p:tav tm="0" fmla="#ppt_x+(cos(-2*pi*(1-$))*-#ppt_x-sin(-2*pi*(1-$))*(1-#ppt_y))*(1-$)">
                                          <p:val>
                                            <p:fltVal val="0"/>
                                          </p:val>
                                        </p:tav>
                                        <p:tav tm="100000">
                                          <p:val>
                                            <p:fltVal val="1"/>
                                          </p:val>
                                        </p:tav>
                                      </p:tavLst>
                                    </p:anim>
                                    <p:anim calcmode="lin" valueType="num">
                                      <p:cBhvr>
                                        <p:cTn id="20" dur="6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65</a:t>
            </a:fld>
            <a:endParaRPr lang="en-US">
              <a:solidFill>
                <a:srgbClr val="FFFFFF"/>
              </a:solidFill>
            </a:endParaRPr>
          </a:p>
        </p:txBody>
      </p:sp>
      <p:sp>
        <p:nvSpPr>
          <p:cNvPr id="6" name="Rectangle 5"/>
          <p:cNvSpPr>
            <a:spLocks noChangeArrowheads="1"/>
          </p:cNvSpPr>
          <p:nvPr/>
        </p:nvSpPr>
        <p:spPr bwMode="auto">
          <a:xfrm>
            <a:off x="76200" y="76200"/>
            <a:ext cx="8915400" cy="670952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ar-IQ" sz="5400" b="1" dirty="0"/>
              <a:t>أولا/ تعريف الاستهلاك:</a:t>
            </a:r>
          </a:p>
          <a:p>
            <a:pPr algn="just" rtl="1"/>
            <a:r>
              <a:rPr lang="ar-IQ" sz="5400" b="1" dirty="0"/>
              <a:t> </a:t>
            </a:r>
            <a:r>
              <a:rPr lang="ar-IQ" sz="5400" dirty="0"/>
              <a:t>يعرف الاستهلاك في الاقتصاد بأنه :</a:t>
            </a:r>
          </a:p>
          <a:p>
            <a:pPr algn="just" rtl="1"/>
            <a:endParaRPr lang="ar-IQ" sz="5400" dirty="0"/>
          </a:p>
          <a:p>
            <a:pPr algn="just" rtl="1"/>
            <a:r>
              <a:rPr lang="ar-IQ" sz="5400" dirty="0"/>
              <a:t> استخدام المنتجات وإهلاكها في إشباع حاجات الإنسان إشباعاً مباشراً ..</a:t>
            </a:r>
            <a:r>
              <a:rPr lang="ar-IQ" sz="200" dirty="0"/>
              <a:t>                 </a:t>
            </a:r>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r>
              <a:rPr lang="ar-IQ" sz="200" dirty="0"/>
              <a:t>       </a:t>
            </a:r>
            <a:endParaRPr lang="ar-IQ" sz="71400" dirty="0">
              <a:solidFill>
                <a:schemeClr val="bg1"/>
              </a:solidFill>
              <a:cs typeface="Ali_K_Samik" pitchFamily="2"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30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Scale>
                                      <p:cBhvr>
                                        <p:cTn id="7" dur="3000" decel="50000" fill="hold">
                                          <p:stCondLst>
                                            <p:cond delay="0"/>
                                          </p:stCondLst>
                                        </p:cTn>
                                        <p:tgtEl>
                                          <p:spTgt spid="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3000" decel="50000" fill="hold">
                                          <p:stCondLst>
                                            <p:cond delay="0"/>
                                          </p:stCondLst>
                                        </p:cTn>
                                        <p:tgtEl>
                                          <p:spTgt spid="6">
                                            <p:txEl>
                                              <p:pRg st="0" end="0"/>
                                            </p:txEl>
                                          </p:spTgt>
                                        </p:tgtEl>
                                        <p:attrNameLst>
                                          <p:attrName>ppt_x</p:attrName>
                                          <p:attrName>ppt_y</p:attrName>
                                        </p:attrNameLst>
                                      </p:cBhvr>
                                    </p:animMotion>
                                    <p:animEffect transition="in" filter="fade">
                                      <p:cBhvr>
                                        <p:cTn id="9" dur="3000"/>
                                        <p:tgtEl>
                                          <p:spTgt spid="6">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Scale>
                                      <p:cBhvr>
                                        <p:cTn id="12" dur="3000" decel="50000" fill="hold">
                                          <p:stCondLst>
                                            <p:cond delay="0"/>
                                          </p:stCondLst>
                                        </p:cTn>
                                        <p:tgtEl>
                                          <p:spTgt spid="6">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3000" decel="50000" fill="hold">
                                          <p:stCondLst>
                                            <p:cond delay="0"/>
                                          </p:stCondLst>
                                        </p:cTn>
                                        <p:tgtEl>
                                          <p:spTgt spid="6">
                                            <p:txEl>
                                              <p:pRg st="1" end="1"/>
                                            </p:txEl>
                                          </p:spTgt>
                                        </p:tgtEl>
                                        <p:attrNameLst>
                                          <p:attrName>ppt_x</p:attrName>
                                          <p:attrName>ppt_y</p:attrName>
                                        </p:attrNameLst>
                                      </p:cBhvr>
                                    </p:animMotion>
                                    <p:animEffect transition="in" filter="fade">
                                      <p:cBhvr>
                                        <p:cTn id="14" dur="3000"/>
                                        <p:tgtEl>
                                          <p:spTgt spid="6">
                                            <p:txEl>
                                              <p:pRg st="1" end="1"/>
                                            </p:txEl>
                                          </p:spTgt>
                                        </p:tgtEl>
                                      </p:cBhvr>
                                    </p:animEffect>
                                  </p:childTnLst>
                                </p:cTn>
                              </p:par>
                              <p:par>
                                <p:cTn id="15" presetID="52" presetClass="entr" presetSubtype="0"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Scale>
                                      <p:cBhvr>
                                        <p:cTn id="17" dur="3000" decel="50000" fill="hold">
                                          <p:stCondLst>
                                            <p:cond delay="0"/>
                                          </p:stCondLst>
                                        </p:cTn>
                                        <p:tgtEl>
                                          <p:spTgt spid="6">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3000" decel="50000" fill="hold">
                                          <p:stCondLst>
                                            <p:cond delay="0"/>
                                          </p:stCondLst>
                                        </p:cTn>
                                        <p:tgtEl>
                                          <p:spTgt spid="6">
                                            <p:txEl>
                                              <p:pRg st="3" end="3"/>
                                            </p:txEl>
                                          </p:spTgt>
                                        </p:tgtEl>
                                        <p:attrNameLst>
                                          <p:attrName>ppt_x</p:attrName>
                                          <p:attrName>ppt_y</p:attrName>
                                        </p:attrNameLst>
                                      </p:cBhvr>
                                    </p:animMotion>
                                    <p:animEffect transition="in" filter="fade">
                                      <p:cBhvr>
                                        <p:cTn id="19" dur="3000"/>
                                        <p:tgtEl>
                                          <p:spTgt spid="6">
                                            <p:txEl>
                                              <p:pRg st="3" end="3"/>
                                            </p:txEl>
                                          </p:spTgt>
                                        </p:tgtEl>
                                      </p:cBhvr>
                                    </p:animEffect>
                                  </p:childTnLst>
                                </p:cTn>
                              </p:par>
                              <p:par>
                                <p:cTn id="20" presetID="52" presetClass="entr" presetSubtype="0" fill="hold" nodeType="withEffect">
                                  <p:stCondLst>
                                    <p:cond delay="0"/>
                                  </p:stCondLst>
                                  <p:childTnLst>
                                    <p:set>
                                      <p:cBhvr>
                                        <p:cTn id="21" dur="1" fill="hold">
                                          <p:stCondLst>
                                            <p:cond delay="0"/>
                                          </p:stCondLst>
                                        </p:cTn>
                                        <p:tgtEl>
                                          <p:spTgt spid="6">
                                            <p:txEl>
                                              <p:pRg st="83" end="83"/>
                                            </p:txEl>
                                          </p:spTgt>
                                        </p:tgtEl>
                                        <p:attrNameLst>
                                          <p:attrName>style.visibility</p:attrName>
                                        </p:attrNameLst>
                                      </p:cBhvr>
                                      <p:to>
                                        <p:strVal val="visible"/>
                                      </p:to>
                                    </p:set>
                                    <p:animScale>
                                      <p:cBhvr>
                                        <p:cTn id="22" dur="3000" decel="50000" fill="hold">
                                          <p:stCondLst>
                                            <p:cond delay="0"/>
                                          </p:stCondLst>
                                        </p:cTn>
                                        <p:tgtEl>
                                          <p:spTgt spid="6">
                                            <p:txEl>
                                              <p:pRg st="83" end="8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3000" decel="50000" fill="hold">
                                          <p:stCondLst>
                                            <p:cond delay="0"/>
                                          </p:stCondLst>
                                        </p:cTn>
                                        <p:tgtEl>
                                          <p:spTgt spid="6">
                                            <p:txEl>
                                              <p:pRg st="83" end="83"/>
                                            </p:txEl>
                                          </p:spTgt>
                                        </p:tgtEl>
                                        <p:attrNameLst>
                                          <p:attrName>ppt_x</p:attrName>
                                          <p:attrName>ppt_y</p:attrName>
                                        </p:attrNameLst>
                                      </p:cBhvr>
                                    </p:animMotion>
                                    <p:animEffect transition="in" filter="fade">
                                      <p:cBhvr>
                                        <p:cTn id="24" dur="3000"/>
                                        <p:tgtEl>
                                          <p:spTgt spid="6">
                                            <p:txEl>
                                              <p:pRg st="83" end="8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66</a:t>
            </a:fld>
            <a:endParaRPr lang="en-US">
              <a:solidFill>
                <a:srgbClr val="FFFFFF"/>
              </a:solidFill>
            </a:endParaRPr>
          </a:p>
        </p:txBody>
      </p:sp>
      <p:sp>
        <p:nvSpPr>
          <p:cNvPr id="6" name="Rectangle 5"/>
          <p:cNvSpPr>
            <a:spLocks noChangeArrowheads="1"/>
          </p:cNvSpPr>
          <p:nvPr/>
        </p:nvSpPr>
        <p:spPr bwMode="auto">
          <a:xfrm>
            <a:off x="76200" y="23191"/>
            <a:ext cx="8991600" cy="680186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pPr lvl="0" algn="just" rtl="1"/>
            <a:endParaRPr lang="ar-IQ" sz="2400" b="1" dirty="0">
              <a:ea typeface="Times New Roman" panose="02020603050405020304" pitchFamily="18" charset="0"/>
              <a:cs typeface="Traditional Arabic" panose="02020603050405020304" pitchFamily="18" charset="-78"/>
            </a:endParaRPr>
          </a:p>
          <a:p>
            <a:pPr lvl="0" algn="just" rtl="1"/>
            <a:r>
              <a:rPr lang="ar-IQ" sz="7200" b="1" dirty="0">
                <a:ea typeface="Times New Roman" panose="02020603050405020304" pitchFamily="18" charset="0"/>
                <a:cs typeface="Traditional Arabic" panose="02020603050405020304" pitchFamily="18" charset="-78"/>
              </a:rPr>
              <a:t>ث</a:t>
            </a:r>
            <a:r>
              <a:rPr lang="ar-IQ" sz="7200" b="1" dirty="0">
                <a:effectLst/>
                <a:ea typeface="Times New Roman" panose="02020603050405020304" pitchFamily="18" charset="0"/>
                <a:cs typeface="Traditional Arabic" panose="02020603050405020304" pitchFamily="18" charset="-78"/>
              </a:rPr>
              <a:t>انيا/أهميته : </a:t>
            </a:r>
            <a:r>
              <a:rPr lang="ar-IQ" sz="7200" dirty="0">
                <a:effectLst/>
                <a:ea typeface="Times New Roman" panose="02020603050405020304" pitchFamily="18" charset="0"/>
                <a:cs typeface="Traditional Arabic" panose="02020603050405020304" pitchFamily="18" charset="-78"/>
              </a:rPr>
              <a:t>يكوّن</a:t>
            </a:r>
            <a:r>
              <a:rPr lang="ar-IQ" sz="7200" b="1" dirty="0">
                <a:effectLst/>
                <a:ea typeface="Times New Roman" panose="02020603050405020304" pitchFamily="18" charset="0"/>
                <a:cs typeface="Traditional Arabic" panose="02020603050405020304" pitchFamily="18" charset="-78"/>
              </a:rPr>
              <a:t> </a:t>
            </a:r>
            <a:r>
              <a:rPr lang="ar-IQ" sz="7200" dirty="0">
                <a:effectLst/>
                <a:ea typeface="Times New Roman" panose="02020603050405020304" pitchFamily="18" charset="0"/>
                <a:cs typeface="Traditional Arabic" panose="02020603050405020304" pitchFamily="18" charset="-78"/>
              </a:rPr>
              <a:t>الاستهلاك ركنا هامّا من مجالات النشاط الاقتصادي في الدولة ،وذلك لصلته الوطيدة بعملية إشباع  الحاجات الحالية أو المستقبلية للمستهلكين.</a:t>
            </a:r>
            <a:r>
              <a:rPr lang="ar-IQ" sz="200" dirty="0">
                <a:effectLst/>
                <a:ea typeface="Times New Roman" panose="02020603050405020304" pitchFamily="18" charset="0"/>
                <a:cs typeface="Traditional Arabic" panose="02020603050405020304" pitchFamily="18" charset="-78"/>
              </a:rPr>
              <a:t>               </a:t>
            </a: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67</a:t>
            </a:fld>
            <a:endParaRPr lang="en-US">
              <a:solidFill>
                <a:srgbClr val="FFFFFF"/>
              </a:solidFill>
            </a:endParaRPr>
          </a:p>
        </p:txBody>
      </p:sp>
      <p:sp>
        <p:nvSpPr>
          <p:cNvPr id="6" name="Rectangle 5"/>
          <p:cNvSpPr>
            <a:spLocks noChangeArrowheads="1"/>
          </p:cNvSpPr>
          <p:nvPr/>
        </p:nvSpPr>
        <p:spPr bwMode="auto">
          <a:xfrm>
            <a:off x="76200" y="9939"/>
            <a:ext cx="8991600" cy="6740307"/>
          </a:xfrm>
          <a:prstGeom prst="rect">
            <a:avLst/>
          </a:prstGeom>
          <a:ln>
            <a:headEnd/>
            <a:tailEnd/>
          </a:ln>
        </p:spPr>
        <p:style>
          <a:lnRef idx="1">
            <a:schemeClr val="dk1"/>
          </a:lnRef>
          <a:fillRef idx="2">
            <a:schemeClr val="dk1"/>
          </a:fillRef>
          <a:effectRef idx="1">
            <a:schemeClr val="dk1"/>
          </a:effectRef>
          <a:fontRef idx="minor">
            <a:schemeClr val="dk1"/>
          </a:fontRef>
        </p:style>
        <p:txBody>
          <a:bodyPr wrap="square">
            <a:spAutoFit/>
          </a:bodyPr>
          <a:lstStyle/>
          <a:p>
            <a:pPr algn="just" rtl="1">
              <a:defRPr/>
            </a:pPr>
            <a:r>
              <a:rPr lang="ar-IQ" sz="7200" dirty="0">
                <a:effectLst/>
                <a:ea typeface="Times New Roman" panose="02020603050405020304" pitchFamily="18" charset="0"/>
                <a:cs typeface="Traditional Arabic" panose="02020603050405020304" pitchFamily="18" charset="-78"/>
              </a:rPr>
              <a:t>كما يشكل المحور الرئيس لمواجهة العمليات الإنتاجية في القطاعات المختلفة للاقتصاد الوطني، إذ له علاقة مباشرة في تحديد نوعية وكمية السلع والخدمات المطلوب إنتاجها ..</a:t>
            </a:r>
          </a:p>
          <a:p>
            <a:pPr algn="just" rtl="1">
              <a:defRPr/>
            </a:pPr>
            <a:endParaRPr lang="ar-IQ" sz="7200" dirty="0">
              <a:solidFill>
                <a:schemeClr val="bg1"/>
              </a:solidFill>
              <a:cs typeface="Traditional Arabic" panose="02020603050405020304" pitchFamily="18"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airplane"/>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68</a:t>
            </a:fld>
            <a:endParaRPr lang="en-US">
              <a:solidFill>
                <a:srgbClr val="FFFFFF"/>
              </a:solidFill>
            </a:endParaRPr>
          </a:p>
        </p:txBody>
      </p:sp>
      <p:sp>
        <p:nvSpPr>
          <p:cNvPr id="6" name="Rectangle 5"/>
          <p:cNvSpPr>
            <a:spLocks noChangeArrowheads="1"/>
          </p:cNvSpPr>
          <p:nvPr/>
        </p:nvSpPr>
        <p:spPr bwMode="auto">
          <a:xfrm>
            <a:off x="76200" y="106708"/>
            <a:ext cx="8991600" cy="655564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ar-IQ" sz="6000" b="1" dirty="0"/>
              <a:t>ثالثا/ ضوابط الاستهلاك في الاقتصاد الإسلامي:</a:t>
            </a:r>
          </a:p>
          <a:p>
            <a:pPr algn="just" rtl="1"/>
            <a:endParaRPr lang="en-US" sz="6000" dirty="0"/>
          </a:p>
          <a:p>
            <a:pPr algn="just" rtl="1"/>
            <a:r>
              <a:rPr lang="ar-IQ" sz="6000" dirty="0"/>
              <a:t>إن الاقتصاد الإسلامي وضع ضوابط متينة لسلوك المستهلك ،ولم يتركه سُدىً. ونظم الحياة الاقتصادية؛ لإسعاد الناس في الدنيا والآخرة .</a:t>
            </a:r>
            <a:endParaRPr lang="en-US" sz="6000" dirty="0"/>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3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3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3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p:cTn id="15" dur="3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6" dur="3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17" dur="3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18" dur="3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69</a:t>
            </a:fld>
            <a:endParaRPr lang="en-US">
              <a:solidFill>
                <a:srgbClr val="FFFFFF"/>
              </a:solidFill>
            </a:endParaRPr>
          </a:p>
        </p:txBody>
      </p:sp>
      <p:sp>
        <p:nvSpPr>
          <p:cNvPr id="6" name="Rectangle 5"/>
          <p:cNvSpPr>
            <a:spLocks noChangeArrowheads="1"/>
          </p:cNvSpPr>
          <p:nvPr/>
        </p:nvSpPr>
        <p:spPr bwMode="auto">
          <a:xfrm>
            <a:off x="76200" y="152400"/>
            <a:ext cx="8991600" cy="6663363"/>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marL="0" marR="0" algn="just" rtl="1">
              <a:spcBef>
                <a:spcPts val="0"/>
              </a:spcBef>
              <a:spcAft>
                <a:spcPts val="600"/>
              </a:spcAft>
              <a:tabLst>
                <a:tab pos="3657600" algn="l"/>
              </a:tabLst>
            </a:pPr>
            <a:r>
              <a:rPr lang="ar-IQ" sz="6550" dirty="0">
                <a:effectLst/>
                <a:latin typeface="Times New Roman" panose="02020603050405020304" pitchFamily="18" charset="0"/>
                <a:ea typeface="Times New Roman" panose="02020603050405020304" pitchFamily="18" charset="0"/>
                <a:cs typeface="Traditional Arabic" panose="02020603050405020304" pitchFamily="18" charset="-78"/>
              </a:rPr>
              <a:t>ويقوم تحليل سلوك المستهلك في المجتمعات الغربية على مقاييس نقدية بحتة تمجّد فردية المستهلك وقدرته على تحقيق أعظم الإشباع النفسي بغض النظر عن الضرر الناشئ عن نوعية السلعة؛ كالمخدرات، وشرب الخمر، وحرمة السلع، أو إباحتها .</a:t>
            </a:r>
            <a:r>
              <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en-US" sz="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300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0"/>
            <a:ext cx="9144000" cy="677108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spAutoFit/>
          </a:bodyPr>
          <a:lstStyle/>
          <a:p>
            <a:pPr algn="ctr" rtl="1"/>
            <a:r>
              <a:rPr lang="ar-IQ" sz="4000" b="1" dirty="0"/>
              <a:t>المبحث الثاني:</a:t>
            </a:r>
          </a:p>
          <a:p>
            <a:pPr algn="ctr" rtl="1"/>
            <a:r>
              <a:rPr lang="ar-IQ" sz="4000" b="1" dirty="0"/>
              <a:t> نشأة الاقتصاد الإسلامي</a:t>
            </a:r>
            <a:endParaRPr lang="en-US" sz="4000" dirty="0"/>
          </a:p>
          <a:p>
            <a:pPr algn="just" rtl="1"/>
            <a:r>
              <a:rPr lang="ar-IQ" sz="5400" dirty="0"/>
              <a:t> </a:t>
            </a:r>
            <a:endParaRPr lang="en-US" sz="5400" dirty="0"/>
          </a:p>
          <a:p>
            <a:pPr algn="just" rtl="1"/>
            <a:r>
              <a:rPr lang="ar-IQ" sz="5400" dirty="0"/>
              <a:t>لقد طفح القرآن الكريم والسنة النبوية الثابتة بالأحكام والتوجيهات اللازمة لتنظيم النشاط  الاقتصادي، وذلك ليناسب كل الظروف الزمانية والمكانية .</a:t>
            </a:r>
          </a:p>
          <a:p>
            <a:pPr algn="just" rtl="1"/>
            <a:r>
              <a:rPr lang="ar-IQ" sz="5400" dirty="0"/>
              <a:t> </a:t>
            </a:r>
            <a:r>
              <a:rPr lang="ar-IQ" sz="200" dirty="0"/>
              <a:t>   </a:t>
            </a:r>
            <a:r>
              <a:rPr lang="ar-IQ" sz="5400" dirty="0"/>
              <a:t>   </a:t>
            </a:r>
            <a:r>
              <a:rPr lang="ar-IQ" sz="200" dirty="0"/>
              <a:t>                            </a:t>
            </a:r>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p:txBody>
      </p:sp>
    </p:spTree>
    <p:extLst>
      <p:ext uri="{BB962C8B-B14F-4D97-AF65-F5344CB8AC3E}">
        <p14:creationId xmlns:p14="http://schemas.microsoft.com/office/powerpoint/2010/main" val="565334843"/>
      </p:ext>
    </p:extLst>
  </p:cSld>
  <p:clrMapOvr>
    <a:masterClrMapping/>
  </p:clrMapOvr>
  <mc:AlternateContent xmlns:mc="http://schemas.openxmlformats.org/markup-compatibility/2006" xmlns:p14="http://schemas.microsoft.com/office/powerpoint/2010/main">
    <mc:Choice Requires="p14">
      <p:transition spd="slow" p14:dur="3000" advClick="0">
        <p:wedge/>
      </p:transition>
    </mc:Choice>
    <mc:Fallback xmlns="">
      <p:transition spd="slow" advClick="0">
        <p:wedg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6"/>
                                        </p:tgtEl>
                                        <p:attrNameLst>
                                          <p:attrName>ppt_w</p:attrName>
                                        </p:attrNameLst>
                                      </p:cBhvr>
                                      <p:tavLst>
                                        <p:tav tm="0">
                                          <p:val>
                                            <p:strVal val="#ppt_w*.05"/>
                                          </p:val>
                                        </p:tav>
                                        <p:tav tm="100000">
                                          <p:val>
                                            <p:strVal val="#ppt_w"/>
                                          </p:val>
                                        </p:tav>
                                      </p:tavLst>
                                    </p:anim>
                                    <p:anim calcmode="lin" valueType="num">
                                      <p:cBhvr>
                                        <p:cTn id="10" dur="2000" fill="hold"/>
                                        <p:tgtEl>
                                          <p:spTgt spid="6"/>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6"/>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70</a:t>
            </a:fld>
            <a:endParaRPr lang="en-US">
              <a:solidFill>
                <a:srgbClr val="FFFFFF"/>
              </a:solidFill>
            </a:endParaRPr>
          </a:p>
        </p:txBody>
      </p:sp>
      <p:sp>
        <p:nvSpPr>
          <p:cNvPr id="6" name="Rectangle 5"/>
          <p:cNvSpPr>
            <a:spLocks noChangeArrowheads="1"/>
          </p:cNvSpPr>
          <p:nvPr/>
        </p:nvSpPr>
        <p:spPr bwMode="auto">
          <a:xfrm>
            <a:off x="76200" y="76200"/>
            <a:ext cx="8915400" cy="6647974"/>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marL="0" marR="0" algn="ctr" rtl="1">
              <a:spcBef>
                <a:spcPts val="0"/>
              </a:spcBef>
              <a:spcAft>
                <a:spcPts val="600"/>
              </a:spcAft>
              <a:tabLst>
                <a:tab pos="3657600" algn="l"/>
              </a:tabLst>
            </a:pPr>
            <a:endParaRPr lang="ar-IQ" sz="7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r>
              <a:rPr lang="ar-IQ" sz="7200" dirty="0">
                <a:effectLst/>
                <a:latin typeface="Times New Roman" panose="02020603050405020304" pitchFamily="18" charset="0"/>
                <a:ea typeface="Times New Roman" panose="02020603050405020304" pitchFamily="18" charset="0"/>
                <a:cs typeface="Traditional Arabic" panose="02020603050405020304" pitchFamily="18" charset="-78"/>
              </a:rPr>
              <a:t>ويأخذ التحليل الاقتصادي لسلوك المستهلك في الاقتصاد الإسلامي في حسابه بعدين:</a:t>
            </a:r>
          </a:p>
          <a:p>
            <a:pPr marL="0" marR="0" algn="ctr" rtl="1">
              <a:spcBef>
                <a:spcPts val="0"/>
              </a:spcBef>
              <a:spcAft>
                <a:spcPts val="600"/>
              </a:spcAft>
              <a:tabLst>
                <a:tab pos="3657600" algn="l"/>
              </a:tabLst>
            </a:pPr>
            <a:r>
              <a:rPr lang="ar-IQ" sz="200" dirty="0">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ctr"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p15:prstTrans prst="fracture"/>
      </p:transition>
    </mc:Choice>
    <mc:Fallback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71</a:t>
            </a:fld>
            <a:endParaRPr lang="en-US">
              <a:solidFill>
                <a:srgbClr val="FFFFFF"/>
              </a:solidFill>
            </a:endParaRPr>
          </a:p>
        </p:txBody>
      </p:sp>
      <p:sp>
        <p:nvSpPr>
          <p:cNvPr id="6" name="Rectangle 5"/>
          <p:cNvSpPr>
            <a:spLocks noChangeArrowheads="1"/>
          </p:cNvSpPr>
          <p:nvPr/>
        </p:nvSpPr>
        <p:spPr bwMode="auto">
          <a:xfrm>
            <a:off x="76200" y="133212"/>
            <a:ext cx="8991600" cy="654025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marL="0" marR="0" algn="ctr" rtl="1">
              <a:spcBef>
                <a:spcPts val="0"/>
              </a:spcBef>
              <a:spcAft>
                <a:spcPts val="600"/>
              </a:spcAft>
              <a:tabLst>
                <a:tab pos="3657600" algn="l"/>
              </a:tabLst>
            </a:pPr>
            <a:endParaRPr lang="ar-IQ" sz="7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r>
              <a:rPr lang="ar-IQ" sz="7200" dirty="0">
                <a:effectLst/>
                <a:latin typeface="Times New Roman" panose="02020603050405020304" pitchFamily="18" charset="0"/>
                <a:ea typeface="Times New Roman" panose="02020603050405020304" pitchFamily="18" charset="0"/>
                <a:cs typeface="Traditional Arabic" panose="02020603050405020304" pitchFamily="18" charset="-78"/>
              </a:rPr>
              <a:t>البعد الدنيوي الذي يحقق الإشباع المباشر في الحياة الدنيا من إنفاق دخل المستهلك على شراء السلع والخدمات غير الضارة و المحظورة.</a:t>
            </a:r>
          </a:p>
          <a:p>
            <a:pPr algn="ctr" rtl="1"/>
            <a:endParaRPr lang="ar-IQ" sz="700" dirty="0">
              <a:solidFill>
                <a:schemeClr val="bg1"/>
              </a:solidFill>
              <a:cs typeface="Traditional Arabic" panose="02020603050405020304" pitchFamily="18" charset="-78"/>
            </a:endParaRPr>
          </a:p>
          <a:p>
            <a:pPr algn="ctr" rtl="1"/>
            <a:endParaRPr lang="ar-IQ" sz="700" dirty="0">
              <a:solidFill>
                <a:schemeClr val="bg1"/>
              </a:solidFill>
              <a:cs typeface="Traditional Arabic" panose="02020603050405020304" pitchFamily="18" charset="-78"/>
            </a:endParaRPr>
          </a:p>
          <a:p>
            <a:pPr algn="ctr" rtl="1"/>
            <a:endParaRPr lang="ar-IQ" sz="700" dirty="0">
              <a:solidFill>
                <a:schemeClr val="bg1"/>
              </a:solidFill>
              <a:cs typeface="Traditional Arabic" panose="02020603050405020304" pitchFamily="18" charset="-78"/>
            </a:endParaRPr>
          </a:p>
          <a:p>
            <a:pPr algn="ctr" rtl="1"/>
            <a:endParaRPr lang="ar-IQ" sz="700" dirty="0">
              <a:solidFill>
                <a:schemeClr val="bg1"/>
              </a:solidFill>
              <a:cs typeface="Traditional Arabic" panose="02020603050405020304" pitchFamily="18" charset="-78"/>
            </a:endParaRPr>
          </a:p>
          <a:p>
            <a:pPr algn="ctr" rtl="1"/>
            <a:endParaRPr lang="ar-IQ" sz="700" dirty="0">
              <a:solidFill>
                <a:schemeClr val="bg1"/>
              </a:solidFill>
              <a:cs typeface="Traditional Arabic" panose="02020603050405020304" pitchFamily="18" charset="-78"/>
            </a:endParaRPr>
          </a:p>
          <a:p>
            <a:pPr algn="ctr" rtl="1"/>
            <a:endParaRPr lang="ar-IQ" sz="700" dirty="0">
              <a:solidFill>
                <a:schemeClr val="bg1"/>
              </a:solidFill>
              <a:cs typeface="Traditional Arabic" panose="02020603050405020304" pitchFamily="18" charset="-78"/>
            </a:endParaRPr>
          </a:p>
          <a:p>
            <a:pPr algn="ctr" rtl="1"/>
            <a:endParaRPr lang="ar-IQ" sz="700" dirty="0">
              <a:solidFill>
                <a:schemeClr val="bg1"/>
              </a:solidFill>
              <a:cs typeface="Traditional Arabic" panose="02020603050405020304" pitchFamily="18"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72</a:t>
            </a:fld>
            <a:endParaRPr lang="en-US">
              <a:solidFill>
                <a:srgbClr val="FFFFFF"/>
              </a:solidFill>
            </a:endParaRPr>
          </a:p>
        </p:txBody>
      </p:sp>
      <p:sp>
        <p:nvSpPr>
          <p:cNvPr id="6" name="Rectangle 5"/>
          <p:cNvSpPr>
            <a:spLocks noChangeArrowheads="1"/>
          </p:cNvSpPr>
          <p:nvPr/>
        </p:nvSpPr>
        <p:spPr bwMode="auto">
          <a:xfrm>
            <a:off x="76200" y="133212"/>
            <a:ext cx="8991600" cy="663258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marL="0" marR="0" algn="ctr" rtl="1">
              <a:spcBef>
                <a:spcPts val="0"/>
              </a:spcBef>
              <a:spcAft>
                <a:spcPts val="600"/>
              </a:spcAft>
              <a:tabLst>
                <a:tab pos="3657600" algn="l"/>
              </a:tabLst>
            </a:pPr>
            <a:endParaRPr lang="en-US" sz="4800" dirty="0">
              <a:effectLst/>
              <a:latin typeface="Times New Roman" panose="02020603050405020304" pitchFamily="18" charset="0"/>
              <a:ea typeface="Times New Roman" panose="02020603050405020304" pitchFamily="18" charset="0"/>
            </a:endParaRPr>
          </a:p>
          <a:p>
            <a:pPr algn="ctr" rtl="1"/>
            <a:r>
              <a:rPr lang="ar-IQ" sz="7200" dirty="0">
                <a:effectLst/>
                <a:ea typeface="Times New Roman" panose="02020603050405020304" pitchFamily="18" charset="0"/>
                <a:cs typeface="Traditional Arabic" panose="02020603050405020304" pitchFamily="18" charset="-78"/>
              </a:rPr>
              <a:t>والبعد الأخروي الذي يعنى الحياة الآخرة بالجزاء والثواب الذي سيحصل عليه المستهلك نتيجة الإنفاق على أوجه الخير .</a:t>
            </a:r>
            <a:r>
              <a:rPr lang="ar-IQ" sz="400" dirty="0">
                <a:effectLst/>
                <a:ea typeface="Times New Roman" panose="02020603050405020304" pitchFamily="18" charset="0"/>
                <a:cs typeface="Traditional Arabic" panose="02020603050405020304" pitchFamily="18" charset="-78"/>
              </a:rPr>
              <a:t> </a:t>
            </a:r>
          </a:p>
          <a:p>
            <a:pPr algn="ctr" rtl="1"/>
            <a:endParaRPr lang="ar-IQ" sz="400" dirty="0">
              <a:ea typeface="Times New Roman" panose="02020603050405020304" pitchFamily="18" charset="0"/>
              <a:cs typeface="Traditional Arabic" panose="02020603050405020304" pitchFamily="18" charset="-78"/>
            </a:endParaRPr>
          </a:p>
          <a:p>
            <a:pPr algn="ctr" rtl="1"/>
            <a:endParaRPr lang="ar-IQ" sz="400" dirty="0">
              <a:effectLst/>
              <a:ea typeface="Times New Roman" panose="02020603050405020304" pitchFamily="18" charset="0"/>
              <a:cs typeface="Traditional Arabic" panose="02020603050405020304" pitchFamily="18" charset="-78"/>
            </a:endParaRPr>
          </a:p>
          <a:p>
            <a:pPr algn="ctr" rtl="1"/>
            <a:endParaRPr lang="ar-IQ" sz="400" dirty="0">
              <a:ea typeface="Times New Roman" panose="02020603050405020304" pitchFamily="18" charset="0"/>
              <a:cs typeface="Traditional Arabic" panose="02020603050405020304" pitchFamily="18" charset="-78"/>
            </a:endParaRPr>
          </a:p>
          <a:p>
            <a:pPr algn="ctr" rtl="1"/>
            <a:endParaRPr lang="ar-IQ" sz="400" dirty="0">
              <a:effectLst/>
              <a:ea typeface="Times New Roman" panose="02020603050405020304" pitchFamily="18" charset="0"/>
              <a:cs typeface="Traditional Arabic" panose="02020603050405020304" pitchFamily="18" charset="-78"/>
            </a:endParaRPr>
          </a:p>
          <a:p>
            <a:pPr algn="ctr" rtl="1"/>
            <a:endParaRPr lang="ar-IQ" sz="400" dirty="0">
              <a:ea typeface="Times New Roman" panose="02020603050405020304" pitchFamily="18" charset="0"/>
              <a:cs typeface="Traditional Arabic" panose="02020603050405020304" pitchFamily="18" charset="-78"/>
            </a:endParaRPr>
          </a:p>
          <a:p>
            <a:pPr algn="ctr" rtl="1"/>
            <a:endParaRPr lang="ar-IQ" sz="400" dirty="0">
              <a:effectLst/>
              <a:ea typeface="Times New Roman" panose="02020603050405020304" pitchFamily="18" charset="0"/>
              <a:cs typeface="Traditional Arabic" panose="02020603050405020304" pitchFamily="18" charset="-78"/>
            </a:endParaRPr>
          </a:p>
          <a:p>
            <a:pPr algn="ctr" rtl="1"/>
            <a:endParaRPr lang="ar-IQ" sz="400" dirty="0">
              <a:ea typeface="Times New Roman" panose="02020603050405020304" pitchFamily="18" charset="0"/>
              <a:cs typeface="Traditional Arabic" panose="02020603050405020304" pitchFamily="18" charset="-78"/>
            </a:endParaRPr>
          </a:p>
          <a:p>
            <a:pPr algn="ctr" rtl="1"/>
            <a:endParaRPr lang="ar-IQ" sz="400" dirty="0">
              <a:effectLst/>
              <a:ea typeface="Times New Roman" panose="02020603050405020304" pitchFamily="18" charset="0"/>
              <a:cs typeface="Traditional Arabic" panose="02020603050405020304" pitchFamily="18" charset="-78"/>
            </a:endParaRPr>
          </a:p>
          <a:p>
            <a:pPr algn="ctr" rtl="1"/>
            <a:endParaRPr lang="ar-IQ" sz="400" dirty="0">
              <a:ea typeface="Times New Roman" panose="02020603050405020304" pitchFamily="18" charset="0"/>
              <a:cs typeface="Traditional Arabic" panose="02020603050405020304" pitchFamily="18" charset="-78"/>
            </a:endParaRPr>
          </a:p>
          <a:p>
            <a:pPr algn="ctr" rtl="1"/>
            <a:endParaRPr lang="ar-IQ" sz="400" dirty="0">
              <a:ea typeface="Times New Roman" panose="02020603050405020304" pitchFamily="18" charset="0"/>
              <a:cs typeface="Traditional Arabic" panose="02020603050405020304" pitchFamily="18" charset="-78"/>
            </a:endParaRPr>
          </a:p>
          <a:p>
            <a:pPr algn="ctr" rtl="1"/>
            <a:endParaRPr lang="ar-IQ" sz="400" dirty="0">
              <a:effectLst/>
              <a:ea typeface="Times New Roman" panose="02020603050405020304" pitchFamily="18" charset="0"/>
              <a:cs typeface="Traditional Arabic" panose="02020603050405020304" pitchFamily="18" charset="-78"/>
            </a:endParaRPr>
          </a:p>
          <a:p>
            <a:pPr algn="ctr" rtl="1"/>
            <a:endParaRPr lang="ar-IQ" sz="400" dirty="0">
              <a:ea typeface="Times New Roman" panose="02020603050405020304" pitchFamily="18" charset="0"/>
              <a:cs typeface="Traditional Arabic" panose="02020603050405020304" pitchFamily="18" charset="-78"/>
            </a:endParaRPr>
          </a:p>
          <a:p>
            <a:pPr algn="ctr" rtl="1"/>
            <a:endParaRPr lang="ar-IQ" sz="400" dirty="0">
              <a:effectLst/>
              <a:ea typeface="Times New Roman" panose="02020603050405020304" pitchFamily="18" charset="0"/>
              <a:cs typeface="Traditional Arabic" panose="02020603050405020304" pitchFamily="18" charset="-78"/>
            </a:endParaRPr>
          </a:p>
          <a:p>
            <a:pPr algn="ctr" rtl="1"/>
            <a:endParaRPr lang="ar-IQ" sz="400" dirty="0">
              <a:ea typeface="Times New Roman" panose="02020603050405020304" pitchFamily="18" charset="0"/>
              <a:cs typeface="Traditional Arabic" panose="02020603050405020304" pitchFamily="18" charset="-78"/>
            </a:endParaRPr>
          </a:p>
          <a:p>
            <a:pPr algn="ctr" rtl="1"/>
            <a:r>
              <a:rPr lang="ar-IQ" sz="400" dirty="0">
                <a:effectLst/>
                <a:ea typeface="Times New Roman" panose="02020603050405020304" pitchFamily="18" charset="0"/>
                <a:cs typeface="Traditional Arabic" panose="02020603050405020304" pitchFamily="18" charset="-78"/>
              </a:rPr>
              <a:t>                       </a:t>
            </a:r>
          </a:p>
          <a:p>
            <a:pPr algn="ctr" rtl="1"/>
            <a:endParaRPr lang="ar-IQ" sz="400" dirty="0">
              <a:solidFill>
                <a:schemeClr val="bg1"/>
              </a:solidFill>
              <a:cs typeface="Traditional Arabic" panose="02020603050405020304" pitchFamily="18" charset="-78"/>
            </a:endParaRPr>
          </a:p>
          <a:p>
            <a:pPr algn="ctr" rtl="1"/>
            <a:endParaRPr lang="ar-IQ" sz="400" dirty="0">
              <a:solidFill>
                <a:schemeClr val="bg1"/>
              </a:solidFill>
              <a:cs typeface="Traditional Arabic" panose="02020603050405020304" pitchFamily="18" charset="-78"/>
            </a:endParaRPr>
          </a:p>
          <a:p>
            <a:pPr algn="ctr" rtl="1"/>
            <a:endParaRPr lang="ar-IQ" sz="400" dirty="0">
              <a:solidFill>
                <a:schemeClr val="bg1"/>
              </a:solidFill>
              <a:cs typeface="Traditional Arabic" panose="02020603050405020304" pitchFamily="18" charset="-78"/>
            </a:endParaRPr>
          </a:p>
          <a:p>
            <a:pPr algn="ctr" rtl="1"/>
            <a:endParaRPr lang="ar-IQ" sz="400" dirty="0">
              <a:solidFill>
                <a:schemeClr val="bg1"/>
              </a:solidFill>
              <a:cs typeface="Traditional Arabic" panose="02020603050405020304" pitchFamily="18" charset="-78"/>
            </a:endParaRPr>
          </a:p>
          <a:p>
            <a:pPr algn="ctr" rtl="1"/>
            <a:endParaRPr lang="ar-IQ" sz="400" dirty="0">
              <a:solidFill>
                <a:schemeClr val="bg1"/>
              </a:solidFill>
              <a:cs typeface="Traditional Arabic" panose="02020603050405020304" pitchFamily="18" charset="-78"/>
            </a:endParaRPr>
          </a:p>
          <a:p>
            <a:pPr algn="ctr" rtl="1"/>
            <a:endParaRPr lang="ar-IQ" sz="400" dirty="0">
              <a:solidFill>
                <a:schemeClr val="bg1"/>
              </a:solidFill>
              <a:cs typeface="Traditional Arabic" panose="02020603050405020304" pitchFamily="18" charset="-78"/>
            </a:endParaRPr>
          </a:p>
          <a:p>
            <a:pPr algn="ctr" rtl="1"/>
            <a:endParaRPr lang="ar-IQ" sz="400" dirty="0">
              <a:solidFill>
                <a:schemeClr val="bg1"/>
              </a:solidFill>
              <a:cs typeface="Traditional Arabic" panose="02020603050405020304" pitchFamily="18" charset="-78"/>
            </a:endParaRPr>
          </a:p>
        </p:txBody>
      </p:sp>
    </p:spTree>
    <p:extLst>
      <p:ext uri="{BB962C8B-B14F-4D97-AF65-F5344CB8AC3E}">
        <p14:creationId xmlns:p14="http://schemas.microsoft.com/office/powerpoint/2010/main" val="40007629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3250" fill="hold"/>
                                        <p:tgtEl>
                                          <p:spTgt spid="6">
                                            <p:txEl>
                                              <p:pRg st="1" end="1"/>
                                            </p:txEl>
                                          </p:spTgt>
                                        </p:tgtEl>
                                        <p:attrNameLst>
                                          <p:attrName>ppt_w</p:attrName>
                                        </p:attrNameLst>
                                      </p:cBhvr>
                                      <p:tavLst>
                                        <p:tav tm="0">
                                          <p:val>
                                            <p:fltVal val="0"/>
                                          </p:val>
                                        </p:tav>
                                        <p:tav tm="100000">
                                          <p:val>
                                            <p:strVal val="#ppt_w"/>
                                          </p:val>
                                        </p:tav>
                                      </p:tavLst>
                                    </p:anim>
                                    <p:anim calcmode="lin" valueType="num">
                                      <p:cBhvr>
                                        <p:cTn id="8" dur="3250" fill="hold"/>
                                        <p:tgtEl>
                                          <p:spTgt spid="6">
                                            <p:txEl>
                                              <p:pRg st="1" end="1"/>
                                            </p:txEl>
                                          </p:spTgt>
                                        </p:tgtEl>
                                        <p:attrNameLst>
                                          <p:attrName>ppt_h</p:attrName>
                                        </p:attrNameLst>
                                      </p:cBhvr>
                                      <p:tavLst>
                                        <p:tav tm="0">
                                          <p:val>
                                            <p:fltVal val="0"/>
                                          </p:val>
                                        </p:tav>
                                        <p:tav tm="100000">
                                          <p:val>
                                            <p:strVal val="#ppt_h"/>
                                          </p:val>
                                        </p:tav>
                                      </p:tavLst>
                                    </p:anim>
                                    <p:anim calcmode="lin" valueType="num">
                                      <p:cBhvr>
                                        <p:cTn id="9" dur="3250" fill="hold"/>
                                        <p:tgtEl>
                                          <p:spTgt spid="6">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3250" fill="hold"/>
                                        <p:tgtEl>
                                          <p:spTgt spid="6">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6">
                                            <p:txEl>
                                              <p:pRg st="16" end="16"/>
                                            </p:txEl>
                                          </p:spTgt>
                                        </p:tgtEl>
                                        <p:attrNameLst>
                                          <p:attrName>style.visibility</p:attrName>
                                        </p:attrNameLst>
                                      </p:cBhvr>
                                      <p:to>
                                        <p:strVal val="visible"/>
                                      </p:to>
                                    </p:set>
                                    <p:anim calcmode="lin" valueType="num">
                                      <p:cBhvr>
                                        <p:cTn id="15" dur="3250" fill="hold"/>
                                        <p:tgtEl>
                                          <p:spTgt spid="6">
                                            <p:txEl>
                                              <p:pRg st="16" end="16"/>
                                            </p:txEl>
                                          </p:spTgt>
                                        </p:tgtEl>
                                        <p:attrNameLst>
                                          <p:attrName>ppt_w</p:attrName>
                                        </p:attrNameLst>
                                      </p:cBhvr>
                                      <p:tavLst>
                                        <p:tav tm="0">
                                          <p:val>
                                            <p:fltVal val="0"/>
                                          </p:val>
                                        </p:tav>
                                        <p:tav tm="100000">
                                          <p:val>
                                            <p:strVal val="#ppt_w"/>
                                          </p:val>
                                        </p:tav>
                                      </p:tavLst>
                                    </p:anim>
                                    <p:anim calcmode="lin" valueType="num">
                                      <p:cBhvr>
                                        <p:cTn id="16" dur="3250" fill="hold"/>
                                        <p:tgtEl>
                                          <p:spTgt spid="6">
                                            <p:txEl>
                                              <p:pRg st="16" end="16"/>
                                            </p:txEl>
                                          </p:spTgt>
                                        </p:tgtEl>
                                        <p:attrNameLst>
                                          <p:attrName>ppt_h</p:attrName>
                                        </p:attrNameLst>
                                      </p:cBhvr>
                                      <p:tavLst>
                                        <p:tav tm="0">
                                          <p:val>
                                            <p:fltVal val="0"/>
                                          </p:val>
                                        </p:tav>
                                        <p:tav tm="100000">
                                          <p:val>
                                            <p:strVal val="#ppt_h"/>
                                          </p:val>
                                        </p:tav>
                                      </p:tavLst>
                                    </p:anim>
                                    <p:anim calcmode="lin" valueType="num">
                                      <p:cBhvr>
                                        <p:cTn id="17" dur="3250" fill="hold"/>
                                        <p:tgtEl>
                                          <p:spTgt spid="6">
                                            <p:txEl>
                                              <p:pRg st="16" end="16"/>
                                            </p:txEl>
                                          </p:spTgt>
                                        </p:tgtEl>
                                        <p:attrNameLst>
                                          <p:attrName>ppt_x</p:attrName>
                                        </p:attrNameLst>
                                      </p:cBhvr>
                                      <p:tavLst>
                                        <p:tav tm="0" fmla="#ppt_x+(cos(-2*pi*(1-$))*-#ppt_x-sin(-2*pi*(1-$))*(1-#ppt_y))*(1-$)">
                                          <p:val>
                                            <p:fltVal val="0"/>
                                          </p:val>
                                        </p:tav>
                                        <p:tav tm="100000">
                                          <p:val>
                                            <p:fltVal val="1"/>
                                          </p:val>
                                        </p:tav>
                                      </p:tavLst>
                                    </p:anim>
                                    <p:anim calcmode="lin" valueType="num">
                                      <p:cBhvr>
                                        <p:cTn id="18" dur="3250" fill="hold"/>
                                        <p:tgtEl>
                                          <p:spTgt spid="6">
                                            <p:txEl>
                                              <p:pRg st="16" end="1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73</a:t>
            </a:fld>
            <a:endParaRPr lang="en-US">
              <a:solidFill>
                <a:srgbClr val="FFFFFF"/>
              </a:solidFill>
            </a:endParaRPr>
          </a:p>
        </p:txBody>
      </p:sp>
      <p:sp>
        <p:nvSpPr>
          <p:cNvPr id="6" name="Rectangle 5"/>
          <p:cNvSpPr>
            <a:spLocks noChangeArrowheads="1"/>
          </p:cNvSpPr>
          <p:nvPr/>
        </p:nvSpPr>
        <p:spPr bwMode="auto">
          <a:xfrm>
            <a:off x="76200" y="76200"/>
            <a:ext cx="8991600" cy="6663363"/>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marL="0" marR="0" algn="just" rtl="1">
              <a:spcBef>
                <a:spcPts val="0"/>
              </a:spcBef>
              <a:spcAft>
                <a:spcPts val="600"/>
              </a:spcAft>
              <a:tabLst>
                <a:tab pos="3657600" algn="l"/>
              </a:tabLst>
            </a:pPr>
            <a:r>
              <a:rPr lang="ar-IQ" sz="4800" dirty="0">
                <a:effectLst/>
                <a:latin typeface="Times New Roman" panose="02020603050405020304" pitchFamily="18" charset="0"/>
                <a:ea typeface="Times New Roman" panose="02020603050405020304" pitchFamily="18" charset="0"/>
                <a:cs typeface="Traditional Arabic" panose="02020603050405020304" pitchFamily="18" charset="-78"/>
              </a:rPr>
              <a:t>ويتلخص أهم ضوابط الاستهلاك في الاقتصاد الإسلامي فيما يأتي :-</a:t>
            </a:r>
            <a:endParaRPr lang="en-US" sz="48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3657600" algn="l"/>
              </a:tabLst>
            </a:pPr>
            <a:r>
              <a:rPr lang="ar-IQ" sz="4800" dirty="0">
                <a:effectLst/>
                <a:latin typeface="Times New Roman" panose="02020603050405020304" pitchFamily="18" charset="0"/>
                <a:ea typeface="Times New Roman" panose="02020603050405020304" pitchFamily="18" charset="0"/>
                <a:cs typeface="Traditional Arabic" panose="02020603050405020304" pitchFamily="18" charset="-78"/>
              </a:rPr>
              <a:t>1- عدم استهلاك السلع والخدمات المحرمة والضارة .</a:t>
            </a:r>
            <a:endParaRPr lang="en-US" sz="48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3657600" algn="l"/>
              </a:tabLst>
            </a:pPr>
            <a:r>
              <a:rPr lang="ar-IQ" sz="4800" dirty="0">
                <a:effectLst/>
                <a:latin typeface="Times New Roman" panose="02020603050405020304" pitchFamily="18" charset="0"/>
                <a:ea typeface="Times New Roman" panose="02020603050405020304" pitchFamily="18" charset="0"/>
                <a:cs typeface="Traditional Arabic" panose="02020603050405020304" pitchFamily="18" charset="-78"/>
              </a:rPr>
              <a:t>2- التوسط في الاستهلاك وعدم الإسراف .</a:t>
            </a:r>
            <a:endParaRPr lang="en-US" sz="48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3657600" algn="l"/>
              </a:tabLst>
            </a:pPr>
            <a:r>
              <a:rPr lang="ar-IQ" sz="4800" dirty="0">
                <a:effectLst/>
                <a:latin typeface="Times New Roman" panose="02020603050405020304" pitchFamily="18" charset="0"/>
                <a:ea typeface="Times New Roman" panose="02020603050405020304" pitchFamily="18" charset="0"/>
                <a:cs typeface="Traditional Arabic" panose="02020603050405020304" pitchFamily="18" charset="-78"/>
              </a:rPr>
              <a:t>3- يتمثل الرشد الاقتصادي للمستهلك المسلم في وضع سلّم أولويات الإنفاق لدخله المحدود، مستهدفاً تحقيق التوازن بين حياة الدنيا وحياة الآخرة ، ومراعيا الضروريات،  ثم التحسينيات، ثم الكماليات .</a:t>
            </a:r>
            <a:r>
              <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just" rtl="1">
              <a:spcBef>
                <a:spcPts val="0"/>
              </a:spcBef>
              <a:spcAft>
                <a:spcPts val="600"/>
              </a:spcAft>
              <a:tabLst>
                <a:tab pos="3657600" algn="l"/>
              </a:tabLst>
            </a:pPr>
            <a:r>
              <a:rPr lang="ar-IQ" sz="200" dirty="0">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30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3000"/>
                                        <p:tgtEl>
                                          <p:spTgt spid="6">
                                            <p:txEl>
                                              <p:pRg st="0" end="0"/>
                                            </p:txEl>
                                          </p:spTgt>
                                        </p:tgtEl>
                                      </p:cBhvr>
                                    </p:animEffect>
                                    <p:anim calcmode="lin" valueType="num">
                                      <p:cBhvr>
                                        <p:cTn id="8"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3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3000"/>
                                        <p:tgtEl>
                                          <p:spTgt spid="6">
                                            <p:txEl>
                                              <p:pRg st="1" end="1"/>
                                            </p:txEl>
                                          </p:spTgt>
                                        </p:tgtEl>
                                      </p:cBhvr>
                                    </p:animEffect>
                                    <p:anim calcmode="lin" valueType="num">
                                      <p:cBhvr>
                                        <p:cTn id="15"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7"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 calcmode="lin" valueType="num">
                                      <p:cBhvr>
                                        <p:cTn id="22" dur="3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3" dur="3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Scale>
                                      <p:cBhvr>
                                        <p:cTn id="28" dur="3000" decel="50000" fill="hold">
                                          <p:stCondLst>
                                            <p:cond delay="0"/>
                                          </p:stCondLst>
                                        </p:cTn>
                                        <p:tgtEl>
                                          <p:spTgt spid="6">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3000" decel="50000" fill="hold">
                                          <p:stCondLst>
                                            <p:cond delay="0"/>
                                          </p:stCondLst>
                                        </p:cTn>
                                        <p:tgtEl>
                                          <p:spTgt spid="6">
                                            <p:txEl>
                                              <p:pRg st="3" end="3"/>
                                            </p:txEl>
                                          </p:spTgt>
                                        </p:tgtEl>
                                        <p:attrNameLst>
                                          <p:attrName>ppt_x</p:attrName>
                                          <p:attrName>ppt_y</p:attrName>
                                        </p:attrNameLst>
                                      </p:cBhvr>
                                    </p:animMotion>
                                    <p:animEffect transition="in" filter="fade">
                                      <p:cBhvr>
                                        <p:cTn id="30" dur="3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74</a:t>
            </a:fld>
            <a:endParaRPr lang="en-US">
              <a:solidFill>
                <a:srgbClr val="FFFFFF"/>
              </a:solidFill>
            </a:endParaRPr>
          </a:p>
        </p:txBody>
      </p:sp>
      <p:sp>
        <p:nvSpPr>
          <p:cNvPr id="6" name="Rectangle 5"/>
          <p:cNvSpPr>
            <a:spLocks noChangeArrowheads="1"/>
          </p:cNvSpPr>
          <p:nvPr/>
        </p:nvSpPr>
        <p:spPr bwMode="auto">
          <a:xfrm>
            <a:off x="76200" y="50386"/>
            <a:ext cx="8991600" cy="6617196"/>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marL="0" marR="0" algn="just" rtl="1">
              <a:spcBef>
                <a:spcPts val="0"/>
              </a:spcBef>
              <a:spcAft>
                <a:spcPts val="600"/>
              </a:spcAft>
              <a:tabLst>
                <a:tab pos="3657600" algn="l"/>
              </a:tabLst>
            </a:pPr>
            <a:r>
              <a:rPr lang="ar-IQ" sz="5400" dirty="0">
                <a:effectLst/>
                <a:latin typeface="Times New Roman" panose="02020603050405020304" pitchFamily="18" charset="0"/>
                <a:ea typeface="Times New Roman" panose="02020603050405020304" pitchFamily="18" charset="0"/>
                <a:cs typeface="Traditional Arabic" panose="02020603050405020304" pitchFamily="18" charset="-78"/>
              </a:rPr>
              <a:t>4- إنفاق دخل المستهلك لتحقيق أعظم منفعة ممكنة مطباقاً للمفهوم الإسلامي الموسع للمنفعة، والذي يشتمل على المنفعة المادية والروحية ، العاجلة منها والآجلة ، ومنفعة الفرد والجماعة .</a:t>
            </a:r>
            <a:r>
              <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en-US" sz="1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3657600" algn="l"/>
              </a:tabLst>
            </a:pPr>
            <a:r>
              <a:rPr lang="ar-IQ" sz="5400" dirty="0">
                <a:effectLst/>
                <a:latin typeface="Times New Roman" panose="02020603050405020304" pitchFamily="18" charset="0"/>
                <a:ea typeface="Times New Roman" panose="02020603050405020304" pitchFamily="18" charset="0"/>
                <a:cs typeface="Traditional Arabic" panose="02020603050405020304" pitchFamily="18" charset="-78"/>
              </a:rPr>
              <a:t>5- يحدد مستوى الاستهلاك على النفس والعائلة والأقرباء المحتاجين في المجتمع بالقدرة المالية للفرد؛ إذ لاتكليف في غير المقدور . </a:t>
            </a:r>
            <a:endParaRPr lang="en-US" sz="5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30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anim calcmode="lin" valueType="num">
                                      <p:cBhvr>
                                        <p:cTn id="7" dur="3000" fill="hold"/>
                                        <p:tgtEl>
                                          <p:spTgt spid="6">
                                            <p:txEl>
                                              <p:pRg st="7" end="7"/>
                                            </p:txEl>
                                          </p:spTgt>
                                        </p:tgtEl>
                                        <p:attrNameLst>
                                          <p:attrName>ppt_w</p:attrName>
                                        </p:attrNameLst>
                                      </p:cBhvr>
                                      <p:tavLst>
                                        <p:tav tm="0">
                                          <p:val>
                                            <p:fltVal val="0"/>
                                          </p:val>
                                        </p:tav>
                                        <p:tav tm="100000">
                                          <p:val>
                                            <p:strVal val="#ppt_w"/>
                                          </p:val>
                                        </p:tav>
                                      </p:tavLst>
                                    </p:anim>
                                    <p:anim calcmode="lin" valueType="num">
                                      <p:cBhvr>
                                        <p:cTn id="8" dur="3000" fill="hold"/>
                                        <p:tgtEl>
                                          <p:spTgt spid="6">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75</a:t>
            </a:fld>
            <a:endParaRPr lang="en-US">
              <a:solidFill>
                <a:srgbClr val="FFFFFF"/>
              </a:solidFill>
            </a:endParaRPr>
          </a:p>
        </p:txBody>
      </p:sp>
      <p:sp>
        <p:nvSpPr>
          <p:cNvPr id="6" name="Rectangle 5"/>
          <p:cNvSpPr>
            <a:spLocks noChangeArrowheads="1"/>
          </p:cNvSpPr>
          <p:nvPr/>
        </p:nvSpPr>
        <p:spPr bwMode="auto">
          <a:xfrm>
            <a:off x="76200" y="90833"/>
            <a:ext cx="8991600" cy="672491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pPr marL="0" marR="0" algn="ctr" rtl="1">
              <a:spcBef>
                <a:spcPts val="0"/>
              </a:spcBef>
              <a:spcAft>
                <a:spcPts val="600"/>
              </a:spcAft>
              <a:tabLst>
                <a:tab pos="3657600" algn="l"/>
              </a:tabLst>
            </a:pPr>
            <a:r>
              <a:rPr lang="ar-IQ" sz="54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rPr>
              <a:t>المبحث الثامن :السوق في الاقتصاد الإسلامي</a:t>
            </a:r>
            <a:endParaRPr lang="en-US" sz="5400" dirty="0">
              <a:solidFill>
                <a:srgbClr val="C00000"/>
              </a:solidFill>
              <a:effectLst/>
              <a:latin typeface="Times New Roman" panose="02020603050405020304" pitchFamily="18" charset="0"/>
              <a:ea typeface="Times New Roman" panose="02020603050405020304" pitchFamily="18" charset="0"/>
            </a:endParaRPr>
          </a:p>
          <a:p>
            <a:pPr marL="0" marR="0" algn="ctr" rtl="1">
              <a:spcBef>
                <a:spcPts val="0"/>
              </a:spcBef>
              <a:spcAft>
                <a:spcPts val="600"/>
              </a:spcAft>
              <a:tabLst>
                <a:tab pos="3657600" algn="l"/>
              </a:tabLst>
            </a:pPr>
            <a:r>
              <a:rPr lang="ar-IQ" sz="4800"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4800" dirty="0">
              <a:solidFill>
                <a:srgbClr val="C00000"/>
              </a:solidFill>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3657600" algn="l"/>
              </a:tabLst>
            </a:pPr>
            <a:r>
              <a:rPr lang="ar-IQ" sz="48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rPr>
              <a:t>أولا/ تعريف السوق :</a:t>
            </a:r>
            <a:r>
              <a:rPr lang="ar-IQ" sz="4800"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rPr>
              <a:t> يعرف السوق في الاقتصاد بأنه : الإطار الذي يشمل مجموعة من البائعين والمشترين يكونون على اتصال فيما بينهم لتبادل سلعة أو خدمة محددة .</a:t>
            </a:r>
            <a:r>
              <a:rPr lang="ar-IQ" sz="200"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just" rtl="1">
              <a:spcBef>
                <a:spcPts val="0"/>
              </a:spcBef>
              <a:spcAft>
                <a:spcPts val="600"/>
              </a:spcAft>
              <a:tabLst>
                <a:tab pos="3657600" algn="l"/>
              </a:tabLst>
            </a:pPr>
            <a:endParaRPr lang="ar-IQ" sz="200" dirty="0">
              <a:solidFill>
                <a:srgbClr val="C00000"/>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en-US" sz="100" dirty="0">
              <a:solidFill>
                <a:srgbClr val="C00000"/>
              </a:solidFill>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3657600" algn="l"/>
              </a:tabLst>
            </a:pPr>
            <a:r>
              <a:rPr lang="ar-IQ" sz="4800"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rPr>
              <a:t>ويؤدي السوق وظائف مهمة ، منها : تحديد قيم السلع و الخدمات ، وتنظيم عملية الإنتاج، ويقوم بعملية توزيع السلع المنتجة، وغير ذلك.</a:t>
            </a:r>
            <a:r>
              <a:rPr lang="ar-IQ" sz="200"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ar-IQ" sz="200" dirty="0">
              <a:solidFill>
                <a:srgbClr val="C00000"/>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en-US" sz="100" dirty="0">
              <a:solidFill>
                <a:srgbClr val="C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3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3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3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9" dur="3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10" dur="3000"/>
                                        <p:tgtEl>
                                          <p:spTgt spid="6">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animEffect transition="in" filter="fade">
                                      <p:cBhvr>
                                        <p:cTn id="15" dur="2400" decel="100000"/>
                                        <p:tgtEl>
                                          <p:spTgt spid="6">
                                            <p:txEl>
                                              <p:pRg st="6" end="6"/>
                                            </p:txEl>
                                          </p:spTgt>
                                        </p:tgtEl>
                                      </p:cBhvr>
                                    </p:animEffect>
                                    <p:anim calcmode="lin" valueType="num">
                                      <p:cBhvr>
                                        <p:cTn id="16" dur="2400" decel="100000" fill="hold"/>
                                        <p:tgtEl>
                                          <p:spTgt spid="6">
                                            <p:txEl>
                                              <p:pRg st="6" end="6"/>
                                            </p:txEl>
                                          </p:spTgt>
                                        </p:tgtEl>
                                        <p:attrNameLst>
                                          <p:attrName>style.rotation</p:attrName>
                                        </p:attrNameLst>
                                      </p:cBhvr>
                                      <p:tavLst>
                                        <p:tav tm="0">
                                          <p:val>
                                            <p:fltVal val="-90"/>
                                          </p:val>
                                        </p:tav>
                                        <p:tav tm="100000">
                                          <p:val>
                                            <p:fltVal val="0"/>
                                          </p:val>
                                        </p:tav>
                                      </p:tavLst>
                                    </p:anim>
                                    <p:anim calcmode="lin" valueType="num">
                                      <p:cBhvr>
                                        <p:cTn id="17" dur="2400" decel="100000" fill="hold"/>
                                        <p:tgtEl>
                                          <p:spTgt spid="6">
                                            <p:txEl>
                                              <p:pRg st="6" end="6"/>
                                            </p:txEl>
                                          </p:spTgt>
                                        </p:tgtEl>
                                        <p:attrNameLst>
                                          <p:attrName>ppt_x</p:attrName>
                                        </p:attrNameLst>
                                      </p:cBhvr>
                                      <p:tavLst>
                                        <p:tav tm="0">
                                          <p:val>
                                            <p:strVal val="#ppt_x+0.4"/>
                                          </p:val>
                                        </p:tav>
                                        <p:tav tm="100000">
                                          <p:val>
                                            <p:strVal val="#ppt_x-0.05"/>
                                          </p:val>
                                        </p:tav>
                                      </p:tavLst>
                                    </p:anim>
                                    <p:anim calcmode="lin" valueType="num">
                                      <p:cBhvr>
                                        <p:cTn id="18" dur="2400" decel="100000" fill="hold"/>
                                        <p:tgtEl>
                                          <p:spTgt spid="6">
                                            <p:txEl>
                                              <p:pRg st="6" end="6"/>
                                            </p:txEl>
                                          </p:spTgt>
                                        </p:tgtEl>
                                        <p:attrNameLst>
                                          <p:attrName>ppt_y</p:attrName>
                                        </p:attrNameLst>
                                      </p:cBhvr>
                                      <p:tavLst>
                                        <p:tav tm="0">
                                          <p:val>
                                            <p:strVal val="#ppt_y-0.4"/>
                                          </p:val>
                                        </p:tav>
                                        <p:tav tm="100000">
                                          <p:val>
                                            <p:strVal val="#ppt_y+0.1"/>
                                          </p:val>
                                        </p:tav>
                                      </p:tavLst>
                                    </p:anim>
                                    <p:anim calcmode="lin" valueType="num">
                                      <p:cBhvr>
                                        <p:cTn id="19" dur="600" accel="100000" fill="hold">
                                          <p:stCondLst>
                                            <p:cond delay="2400"/>
                                          </p:stCondLst>
                                        </p:cTn>
                                        <p:tgtEl>
                                          <p:spTgt spid="6">
                                            <p:txEl>
                                              <p:pRg st="6" end="6"/>
                                            </p:txEl>
                                          </p:spTgt>
                                        </p:tgtEl>
                                        <p:attrNameLst>
                                          <p:attrName>ppt_x</p:attrName>
                                        </p:attrNameLst>
                                      </p:cBhvr>
                                      <p:tavLst>
                                        <p:tav tm="0">
                                          <p:val>
                                            <p:strVal val="#ppt_x-0.05"/>
                                          </p:val>
                                        </p:tav>
                                        <p:tav tm="100000">
                                          <p:val>
                                            <p:strVal val="#ppt_x"/>
                                          </p:val>
                                        </p:tav>
                                      </p:tavLst>
                                    </p:anim>
                                    <p:anim calcmode="lin" valueType="num">
                                      <p:cBhvr>
                                        <p:cTn id="20" dur="600" accel="100000" fill="hold">
                                          <p:stCondLst>
                                            <p:cond delay="2400"/>
                                          </p:stCondLst>
                                        </p:cTn>
                                        <p:tgtEl>
                                          <p:spTgt spid="6">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76</a:t>
            </a:fld>
            <a:endParaRPr lang="en-US">
              <a:solidFill>
                <a:srgbClr val="FFFFFF"/>
              </a:solidFill>
            </a:endParaRPr>
          </a:p>
        </p:txBody>
      </p:sp>
      <p:sp>
        <p:nvSpPr>
          <p:cNvPr id="6" name="Rectangle 5"/>
          <p:cNvSpPr>
            <a:spLocks noChangeArrowheads="1"/>
          </p:cNvSpPr>
          <p:nvPr/>
        </p:nvSpPr>
        <p:spPr bwMode="auto">
          <a:xfrm>
            <a:off x="76200" y="136525"/>
            <a:ext cx="8915400" cy="664797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ar-IQ" sz="6600" b="1" dirty="0">
                <a:effectLst/>
                <a:ea typeface="Times New Roman" panose="02020603050405020304" pitchFamily="18" charset="0"/>
                <a:cs typeface="Traditional Arabic" panose="02020603050405020304" pitchFamily="18" charset="-78"/>
              </a:rPr>
              <a:t>ثانيا/ السوق الإسلامية :</a:t>
            </a:r>
            <a:r>
              <a:rPr lang="ar-IQ" sz="6600" dirty="0">
                <a:effectLst/>
                <a:ea typeface="Times New Roman" panose="02020603050405020304" pitchFamily="18" charset="0"/>
                <a:cs typeface="Traditional Arabic" panose="02020603050405020304" pitchFamily="18" charset="-78"/>
              </a:rPr>
              <a:t> إن المنافسة الحرة الشريفة هي أساس السوق الإسلامية. فالفرد يختار ما يحلو له من النشاط الاقتصادي ضمن إطار الضوابط الأخلاقية والتشريعية ، وله حرية التملك لوسائل الإنتاج .. </a:t>
            </a:r>
            <a:r>
              <a:rPr lang="ar-IQ" sz="200" dirty="0">
                <a:effectLst/>
                <a:ea typeface="Times New Roman" panose="02020603050405020304" pitchFamily="18" charset="0"/>
                <a:cs typeface="Traditional Arabic" panose="02020603050405020304" pitchFamily="18" charset="-78"/>
              </a:rPr>
              <a:t>                      </a:t>
            </a: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SY" sz="1200" dirty="0">
              <a:solidFill>
                <a:schemeClr val="bg1"/>
              </a:solidFill>
              <a:cs typeface="Ali_K_Samik" pitchFamily="2" charset="-78"/>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3000">
        <p14:flip dir="r"/>
      </p:transition>
    </mc:Choice>
    <mc:Fallback xmlns="">
      <p:transition spd="slow">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77</a:t>
            </a:fld>
            <a:endParaRPr lang="en-US">
              <a:solidFill>
                <a:srgbClr val="FFFFFF"/>
              </a:solidFill>
            </a:endParaRPr>
          </a:p>
        </p:txBody>
      </p:sp>
      <p:sp>
        <p:nvSpPr>
          <p:cNvPr id="6" name="Rectangle 5"/>
          <p:cNvSpPr>
            <a:spLocks noChangeArrowheads="1"/>
          </p:cNvSpPr>
          <p:nvPr/>
        </p:nvSpPr>
        <p:spPr bwMode="auto">
          <a:xfrm>
            <a:off x="76200" y="76200"/>
            <a:ext cx="8915400" cy="664797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6600" dirty="0">
                <a:effectLst/>
                <a:ea typeface="Times New Roman" panose="02020603050405020304" pitchFamily="18" charset="0"/>
                <a:cs typeface="Traditional Arabic" panose="02020603050405020304" pitchFamily="18" charset="-78"/>
              </a:rPr>
              <a:t>ويجب أن تكون ممارسات المتعاملين في السوق الإسلامية مستوحاة من المبادئ الأخلاقية للمسلم. والتفاعل الحر بين قوى العرض للسلعة أو الخدمات وقوى الطلب عليها يؤدي إلى توازن السوق وتحقيق السعر العادل فيها .</a:t>
            </a:r>
            <a:r>
              <a:rPr lang="ar-IQ" sz="200" dirty="0">
                <a:effectLst/>
                <a:ea typeface="Times New Roman" panose="02020603050405020304" pitchFamily="18" charset="0"/>
                <a:cs typeface="Traditional Arabic" panose="02020603050405020304" pitchFamily="18" charset="-78"/>
              </a:rPr>
              <a:t>                                  </a:t>
            </a: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1200" dirty="0">
              <a:solidFill>
                <a:schemeClr val="bg1"/>
              </a:solidFill>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78</a:t>
            </a:fld>
            <a:endParaRPr lang="en-US">
              <a:solidFill>
                <a:srgbClr val="FFFFFF"/>
              </a:solidFill>
            </a:endParaRPr>
          </a:p>
        </p:txBody>
      </p:sp>
      <p:sp>
        <p:nvSpPr>
          <p:cNvPr id="6" name="Rectangle 5"/>
          <p:cNvSpPr>
            <a:spLocks noChangeArrowheads="1"/>
          </p:cNvSpPr>
          <p:nvPr/>
        </p:nvSpPr>
        <p:spPr bwMode="auto">
          <a:xfrm>
            <a:off x="76200" y="61015"/>
            <a:ext cx="8991600" cy="67403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7200" dirty="0">
                <a:effectLst/>
                <a:ea typeface="Times New Roman" panose="02020603050405020304" pitchFamily="18" charset="0"/>
                <a:cs typeface="Traditional Arabic" panose="02020603050405020304" pitchFamily="18" charset="-78"/>
              </a:rPr>
              <a:t>وتعتمد عمليات التبادل في الأسواق الداخلية أو الخارجية على أسس متينة؛ كالصدق والأمانة دون أي غش أو خداع أو تضليل ،مع تجنب المغالاة في الدعاية و الترويج التسويقي، والالتزام بيبع السلع حسب مواصفاتها الحقيقية </a:t>
            </a:r>
            <a:endParaRPr lang="ar-IQ" sz="1600" dirty="0">
              <a:solidFill>
                <a:schemeClr val="bg1"/>
              </a:solidFill>
              <a:cs typeface="Ali_K_Samik" pitchFamily="2" charset="-78"/>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3000">
        <p14:prism isContent="1" isInverted="1"/>
      </p:transition>
    </mc:Choice>
    <mc:Fallback xmlns="">
      <p:transition spd="slow">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79</a:t>
            </a:fld>
            <a:endParaRPr lang="en-US">
              <a:solidFill>
                <a:srgbClr val="FFFFFF"/>
              </a:solidFill>
            </a:endParaRPr>
          </a:p>
        </p:txBody>
      </p:sp>
      <p:sp>
        <p:nvSpPr>
          <p:cNvPr id="6" name="Rectangle 5"/>
          <p:cNvSpPr>
            <a:spLocks noChangeArrowheads="1"/>
          </p:cNvSpPr>
          <p:nvPr/>
        </p:nvSpPr>
        <p:spPr bwMode="auto">
          <a:xfrm>
            <a:off x="76200" y="76200"/>
            <a:ext cx="8991600" cy="6663363"/>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r>
              <a:rPr lang="ar-IQ" sz="6000" dirty="0"/>
              <a:t>ولكي تقوم السوق الإسلامية، فإن الاقتصاد الإسلامي حرَّم النشاطات الضارة؛ كالربا، والمقامرة، والاحتكار، وأكل أموال الناس بالباطل؛ لتؤدي السوق دورها المنوط بها بكل جدية، ولكي تمارس وظيفتها الحقيقية. </a:t>
            </a:r>
            <a:r>
              <a:rPr lang="ar-IQ" sz="200" dirty="0"/>
              <a:t>                                  </a:t>
            </a:r>
          </a:p>
          <a:p>
            <a:pPr algn="just" rtl="1"/>
            <a:endParaRPr lang="ar-IQ" sz="200" dirty="0"/>
          </a:p>
          <a:p>
            <a:pPr algn="just" rtl="1"/>
            <a:endParaRPr lang="ar-IQ" sz="200" dirty="0"/>
          </a:p>
          <a:p>
            <a:pPr algn="just" rtl="1"/>
            <a:endParaRPr lang="ar-IQ" sz="200" dirty="0"/>
          </a:p>
          <a:p>
            <a:pPr algn="just" rtl="1"/>
            <a:endParaRPr lang="en-US" sz="100" dirty="0"/>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decel="100000"/>
                                        <p:tgtEl>
                                          <p:spTgt spid="6">
                                            <p:txEl>
                                              <p:pRg st="0" end="0"/>
                                            </p:txEl>
                                          </p:spTgt>
                                        </p:tgtEl>
                                      </p:cBhvr>
                                    </p:animEffect>
                                    <p:anim calcmode="lin" valueType="num">
                                      <p:cBhvr>
                                        <p:cTn id="8" dur="2000" decel="100000" fill="hold"/>
                                        <p:tgtEl>
                                          <p:spTgt spid="6">
                                            <p:txEl>
                                              <p:pRg st="0" end="0"/>
                                            </p:txEl>
                                          </p:spTgt>
                                        </p:tgtEl>
                                        <p:attrNameLst>
                                          <p:attrName>style.rotation</p:attrName>
                                        </p:attrNameLst>
                                      </p:cBhvr>
                                      <p:tavLst>
                                        <p:tav tm="0">
                                          <p:val>
                                            <p:fltVal val="-90"/>
                                          </p:val>
                                        </p:tav>
                                        <p:tav tm="100000">
                                          <p:val>
                                            <p:fltVal val="0"/>
                                          </p:val>
                                        </p:tav>
                                      </p:tavLst>
                                    </p:anim>
                                    <p:anim calcmode="lin" valueType="num">
                                      <p:cBhvr>
                                        <p:cTn id="9" dur="2000" decel="100000" fill="hold"/>
                                        <p:tgtEl>
                                          <p:spTgt spid="6">
                                            <p:txEl>
                                              <p:pRg st="0" end="0"/>
                                            </p:txEl>
                                          </p:spTgt>
                                        </p:tgtEl>
                                        <p:attrNameLst>
                                          <p:attrName>ppt_x</p:attrName>
                                        </p:attrNameLst>
                                      </p:cBhvr>
                                      <p:tavLst>
                                        <p:tav tm="0">
                                          <p:val>
                                            <p:strVal val="#ppt_x+0.4"/>
                                          </p:val>
                                        </p:tav>
                                        <p:tav tm="100000">
                                          <p:val>
                                            <p:strVal val="#ppt_x-0.05"/>
                                          </p:val>
                                        </p:tav>
                                      </p:tavLst>
                                    </p:anim>
                                    <p:anim calcmode="lin" valueType="num">
                                      <p:cBhvr>
                                        <p:cTn id="10" dur="2000" decel="100000" fill="hold"/>
                                        <p:tgtEl>
                                          <p:spTgt spid="6">
                                            <p:txEl>
                                              <p:pRg st="0" end="0"/>
                                            </p:txEl>
                                          </p:spTgt>
                                        </p:tgtEl>
                                        <p:attrNameLst>
                                          <p:attrName>ppt_y</p:attrName>
                                        </p:attrNameLst>
                                      </p:cBhvr>
                                      <p:tavLst>
                                        <p:tav tm="0">
                                          <p:val>
                                            <p:strVal val="#ppt_y-0.4"/>
                                          </p:val>
                                        </p:tav>
                                        <p:tav tm="100000">
                                          <p:val>
                                            <p:strVal val="#ppt_y+0.1"/>
                                          </p:val>
                                        </p:tav>
                                      </p:tavLst>
                                    </p:anim>
                                    <p:anim calcmode="lin" valueType="num">
                                      <p:cBhvr>
                                        <p:cTn id="11" dur="500" accel="100000" fill="hold">
                                          <p:stCondLst>
                                            <p:cond delay="2000"/>
                                          </p:stCondLst>
                                        </p:cTn>
                                        <p:tgtEl>
                                          <p:spTgt spid="6">
                                            <p:txEl>
                                              <p:pRg st="0" end="0"/>
                                            </p:txEl>
                                          </p:spTgt>
                                        </p:tgtEl>
                                        <p:attrNameLst>
                                          <p:attrName>ppt_x</p:attrName>
                                        </p:attrNameLst>
                                      </p:cBhvr>
                                      <p:tavLst>
                                        <p:tav tm="0">
                                          <p:val>
                                            <p:strVal val="#ppt_x-0.05"/>
                                          </p:val>
                                        </p:tav>
                                        <p:tav tm="100000">
                                          <p:val>
                                            <p:strVal val="#ppt_x"/>
                                          </p:val>
                                        </p:tav>
                                      </p:tavLst>
                                    </p:anim>
                                    <p:anim calcmode="lin" valueType="num">
                                      <p:cBhvr>
                                        <p:cTn id="12" dur="500" accel="100000" fill="hold">
                                          <p:stCondLst>
                                            <p:cond delay="2000"/>
                                          </p:stCondLst>
                                        </p:cTn>
                                        <p:tgtEl>
                                          <p:spTgt spid="6">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E03187D8-7F4F-4AF5-BC31-216FC7777BB2}" type="slidenum">
              <a:rPr lang="ar-SA" smtClean="0">
                <a:solidFill>
                  <a:srgbClr val="FFFFFF"/>
                </a:solidFill>
              </a:rPr>
              <a:pPr eaLnBrk="1" hangingPunct="1"/>
              <a:t>8</a:t>
            </a:fld>
            <a:endParaRPr lang="en-US">
              <a:solidFill>
                <a:srgbClr val="FFFFFF"/>
              </a:solidFill>
            </a:endParaRPr>
          </a:p>
        </p:txBody>
      </p:sp>
      <p:sp>
        <p:nvSpPr>
          <p:cNvPr id="6" name="Rectangle 5"/>
          <p:cNvSpPr>
            <a:spLocks noChangeArrowheads="1"/>
          </p:cNvSpPr>
          <p:nvPr/>
        </p:nvSpPr>
        <p:spPr bwMode="auto">
          <a:xfrm>
            <a:off x="76200" y="39806"/>
            <a:ext cx="8991600" cy="6247864"/>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marL="0" marR="0" algn="ctr" rtl="1">
              <a:spcBef>
                <a:spcPts val="0"/>
              </a:spcBef>
              <a:spcAft>
                <a:spcPts val="600"/>
              </a:spcAft>
            </a:pPr>
            <a:r>
              <a:rPr lang="ar-IQ" sz="8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ولم تكن الحاجةُ شديدةً في صدر الإسلام لظهور كتب مستقلة تعني بالاقتصاد؛ لبساطة الحياة الاقتصادية، ولقرب عهد المسلمين بالإسلام، ولصلابة الوازع الديني.</a:t>
            </a:r>
            <a:r>
              <a:rPr lang="ar-IQ" sz="2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IQ" sz="8000" dirty="0">
                <a:solidFill>
                  <a:srgbClr val="000000"/>
                </a:solidFill>
                <a:latin typeface="Times New Roman" panose="02020603050405020304" pitchFamily="18" charset="0"/>
                <a:ea typeface="Times New Roman" panose="02020603050405020304" pitchFamily="18" charset="0"/>
                <a:cs typeface="Traditional Arabic" panose="02020603050405020304" pitchFamily="18" charset="-78"/>
              </a:rPr>
              <a:t>   </a:t>
            </a:r>
            <a:endParaRPr lang="ar-IQ" sz="2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989938399"/>
      </p:ext>
    </p:extLst>
  </p:cSld>
  <p:clrMapOvr>
    <a:masterClrMapping/>
  </p:clrMapOvr>
  <mc:AlternateContent xmlns:mc="http://schemas.openxmlformats.org/markup-compatibility/2006" xmlns:p14="http://schemas.microsoft.com/office/powerpoint/2010/main">
    <mc:Choice Requires="p14">
      <p:transition spd="slow" p14:dur="3000" advClick="0">
        <p:strips/>
      </p:transition>
    </mc:Choice>
    <mc:Fallback xmlns="">
      <p:transition spd="slow" advClick="0">
        <p:strips/>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80</a:t>
            </a:fld>
            <a:endParaRPr lang="en-US">
              <a:solidFill>
                <a:srgbClr val="FFFFFF"/>
              </a:solidFill>
            </a:endParaRPr>
          </a:p>
        </p:txBody>
      </p:sp>
      <p:sp>
        <p:nvSpPr>
          <p:cNvPr id="6" name="Rectangle 5"/>
          <p:cNvSpPr>
            <a:spLocks noChangeArrowheads="1"/>
          </p:cNvSpPr>
          <p:nvPr/>
        </p:nvSpPr>
        <p:spPr bwMode="auto">
          <a:xfrm>
            <a:off x="76200" y="136525"/>
            <a:ext cx="8991600" cy="661719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7200" dirty="0"/>
              <a:t>وكان الرسول </a:t>
            </a:r>
            <a:r>
              <a:rPr lang="ar-SA" sz="7200" dirty="0"/>
              <a:t>- </a:t>
            </a:r>
            <a:r>
              <a:rPr lang="en-US" sz="7200" dirty="0">
                <a:sym typeface="Ali- Arabesque" panose="05000000000000000000" pitchFamily="2" charset="2"/>
              </a:rPr>
              <a:t></a:t>
            </a:r>
            <a:r>
              <a:rPr lang="en-US" sz="7200" dirty="0"/>
              <a:t> </a:t>
            </a:r>
            <a:r>
              <a:rPr lang="ar-SA" sz="7200" dirty="0"/>
              <a:t>- </a:t>
            </a:r>
            <a:r>
              <a:rPr lang="ar-IQ" sz="7200" dirty="0"/>
              <a:t>يتفقد أحوال السوق في حياته وسار على نهجه خلفاؤه بعد مماته ، فكانت السوق تُراقب مراقبة ذاتية ، ومراقبة حكومية . </a:t>
            </a:r>
            <a:r>
              <a:rPr lang="ar-IQ" sz="200" dirty="0"/>
              <a:t>                                  </a:t>
            </a:r>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3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2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81</a:t>
            </a:fld>
            <a:endParaRPr lang="en-US">
              <a:solidFill>
                <a:srgbClr val="FFFFFF"/>
              </a:solidFill>
            </a:endParaRPr>
          </a:p>
        </p:txBody>
      </p:sp>
      <p:sp>
        <p:nvSpPr>
          <p:cNvPr id="6" name="Rectangle 5"/>
          <p:cNvSpPr>
            <a:spLocks noChangeArrowheads="1"/>
          </p:cNvSpPr>
          <p:nvPr/>
        </p:nvSpPr>
        <p:spPr bwMode="auto">
          <a:xfrm>
            <a:off x="76200" y="21109"/>
            <a:ext cx="8991600" cy="670952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marL="0" marR="0" algn="just" rtl="1">
              <a:spcBef>
                <a:spcPts val="0"/>
              </a:spcBef>
              <a:spcAft>
                <a:spcPts val="600"/>
              </a:spcAft>
              <a:tabLst>
                <a:tab pos="3657600" algn="l"/>
              </a:tabLst>
            </a:pPr>
            <a:r>
              <a:rPr lang="ar-IQ" sz="6000" dirty="0">
                <a:effectLst/>
                <a:latin typeface="Times New Roman" panose="02020603050405020304" pitchFamily="18" charset="0"/>
                <a:ea typeface="Times New Roman" panose="02020603050405020304" pitchFamily="18" charset="0"/>
                <a:cs typeface="Traditional Arabic" panose="02020603050405020304" pitchFamily="18" charset="-78"/>
              </a:rPr>
              <a:t>وقد تطرق علماء الإسلام إلى تبيان الأحكام المتعلقة بالسوق الإسلامي، وبينوا دقائق الحِرف والصناعات، ومهام المتعاملين في الأسواق، لا سيما في المؤلفات التي تناولت</a:t>
            </a:r>
          </a:p>
          <a:p>
            <a:pPr marL="0" marR="0" algn="just" rtl="1">
              <a:spcBef>
                <a:spcPts val="0"/>
              </a:spcBef>
              <a:spcAft>
                <a:spcPts val="600"/>
              </a:spcAft>
              <a:tabLst>
                <a:tab pos="3657600" algn="l"/>
              </a:tabLst>
            </a:pPr>
            <a:r>
              <a:rPr lang="ar-IQ" sz="6000" dirty="0">
                <a:effectLst/>
                <a:latin typeface="Times New Roman" panose="02020603050405020304" pitchFamily="18" charset="0"/>
                <a:ea typeface="Times New Roman" panose="02020603050405020304" pitchFamily="18" charset="0"/>
                <a:cs typeface="Traditional Arabic" panose="02020603050405020304" pitchFamily="18" charset="-78"/>
              </a:rPr>
              <a:t> ( نظام الحسبة)؛ كالأحكام السلطانية للماوردي، وإحياء علوم الدين للغزالي وغيرهما.</a:t>
            </a:r>
          </a:p>
          <a:p>
            <a:pPr marL="0" marR="0" algn="just" rtl="1">
              <a:spcBef>
                <a:spcPts val="0"/>
              </a:spcBef>
              <a:spcAft>
                <a:spcPts val="600"/>
              </a:spcAft>
              <a:tabLst>
                <a:tab pos="3657600" algn="l"/>
              </a:tabLst>
            </a:pPr>
            <a:endParaRPr lang="en-US" sz="6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3000">
        <p14:prism isContent="1"/>
      </p:transition>
    </mc:Choice>
    <mc:Fallback xmlns="">
      <p:transition spd="slow">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82</a:t>
            </a:fld>
            <a:endParaRPr lang="en-US">
              <a:solidFill>
                <a:srgbClr val="FFFFFF"/>
              </a:solidFill>
            </a:endParaRPr>
          </a:p>
        </p:txBody>
      </p:sp>
      <p:sp>
        <p:nvSpPr>
          <p:cNvPr id="6" name="Rectangle 5"/>
          <p:cNvSpPr>
            <a:spLocks noChangeArrowheads="1"/>
          </p:cNvSpPr>
          <p:nvPr/>
        </p:nvSpPr>
        <p:spPr bwMode="auto">
          <a:xfrm>
            <a:off x="76200" y="76200"/>
            <a:ext cx="8991600" cy="674030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marL="0" marR="0" algn="ctr" rtl="1">
              <a:spcBef>
                <a:spcPts val="0"/>
              </a:spcBef>
              <a:spcAft>
                <a:spcPts val="600"/>
              </a:spcAft>
              <a:tabLst>
                <a:tab pos="3657600" algn="l"/>
              </a:tabLst>
            </a:pPr>
            <a:r>
              <a:rPr lang="ar-IQ" sz="5400" b="1" dirty="0">
                <a:effectLst/>
                <a:latin typeface="Times New Roman" panose="02020603050405020304" pitchFamily="18" charset="0"/>
                <a:ea typeface="Times New Roman" panose="02020603050405020304" pitchFamily="18" charset="0"/>
                <a:cs typeface="Traditional Arabic" panose="02020603050405020304" pitchFamily="18" charset="-78"/>
              </a:rPr>
              <a:t>المبحث التاسع: المصارف الإسلامية</a:t>
            </a:r>
            <a:endParaRPr lang="en-US" sz="5400" dirty="0">
              <a:effectLst/>
              <a:latin typeface="Times New Roman" panose="02020603050405020304" pitchFamily="18" charset="0"/>
              <a:ea typeface="Times New Roman" panose="02020603050405020304" pitchFamily="18" charset="0"/>
            </a:endParaRPr>
          </a:p>
          <a:p>
            <a:pPr marL="0" marR="0" algn="ctr" rtl="1">
              <a:spcBef>
                <a:spcPts val="0"/>
              </a:spcBef>
              <a:spcAft>
                <a:spcPts val="600"/>
              </a:spcAft>
              <a:tabLst>
                <a:tab pos="3657600" algn="l"/>
              </a:tabLst>
            </a:pPr>
            <a:r>
              <a:rPr lang="ar-IQ" sz="5400" b="1" dirty="0">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54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3657600" algn="l"/>
              </a:tabLst>
            </a:pPr>
            <a:r>
              <a:rPr lang="ar-IQ" sz="5400" b="1" dirty="0">
                <a:effectLst/>
                <a:latin typeface="Times New Roman" panose="02020603050405020304" pitchFamily="18" charset="0"/>
                <a:ea typeface="Times New Roman" panose="02020603050405020304" pitchFamily="18" charset="0"/>
                <a:cs typeface="Traditional Arabic" panose="02020603050405020304" pitchFamily="18" charset="-78"/>
              </a:rPr>
              <a:t>أولاً / تعريفها :</a:t>
            </a:r>
            <a:r>
              <a:rPr lang="ar-IQ" sz="5400" dirty="0">
                <a:effectLst/>
                <a:latin typeface="Times New Roman" panose="02020603050405020304" pitchFamily="18" charset="0"/>
                <a:ea typeface="Times New Roman" panose="02020603050405020304" pitchFamily="18" charset="0"/>
                <a:cs typeface="Traditional Arabic" panose="02020603050405020304" pitchFamily="18" charset="-78"/>
              </a:rPr>
              <a:t> يعرف المصرف الإسلامي بأنه :</a:t>
            </a:r>
          </a:p>
          <a:p>
            <a:pPr marL="0" marR="0" algn="just" rtl="1">
              <a:spcBef>
                <a:spcPts val="0"/>
              </a:spcBef>
              <a:spcAft>
                <a:spcPts val="600"/>
              </a:spcAft>
              <a:tabLst>
                <a:tab pos="3657600" algn="l"/>
              </a:tabLst>
            </a:pPr>
            <a:r>
              <a:rPr lang="ar-IQ" sz="5400" dirty="0">
                <a:effectLst/>
                <a:latin typeface="Times New Roman" panose="02020603050405020304" pitchFamily="18" charset="0"/>
                <a:ea typeface="Times New Roman" panose="02020603050405020304" pitchFamily="18" charset="0"/>
                <a:cs typeface="Traditional Arabic" panose="02020603050405020304" pitchFamily="18" charset="-78"/>
              </a:rPr>
              <a:t> " مؤسسة مالية مصرفية ، تزاول أعمالها وفق أحكام الشريعة الإسلامية " . وباقتضاب: فهي مصارف لا ربوية .</a:t>
            </a:r>
            <a:r>
              <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1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5400"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3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Scale>
                                      <p:cBhvr>
                                        <p:cTn id="7" dur="3000" decel="50000" fill="hold">
                                          <p:stCondLst>
                                            <p:cond delay="0"/>
                                          </p:stCondLst>
                                        </p:cTn>
                                        <p:tgtEl>
                                          <p:spTgt spid="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3000" decel="50000" fill="hold">
                                          <p:stCondLst>
                                            <p:cond delay="0"/>
                                          </p:stCondLst>
                                        </p:cTn>
                                        <p:tgtEl>
                                          <p:spTgt spid="6">
                                            <p:txEl>
                                              <p:pRg st="0" end="0"/>
                                            </p:txEl>
                                          </p:spTgt>
                                        </p:tgtEl>
                                        <p:attrNameLst>
                                          <p:attrName>ppt_x</p:attrName>
                                          <p:attrName>ppt_y</p:attrName>
                                        </p:attrNameLst>
                                      </p:cBhvr>
                                    </p:animMotion>
                                    <p:animEffect transition="in" filter="fade">
                                      <p:cBhvr>
                                        <p:cTn id="9" dur="3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 calcmode="lin" valueType="num">
                                      <p:cBhvr>
                                        <p:cTn id="14" dur="3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5" dur="30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16" dur="3000"/>
                                        <p:tgtEl>
                                          <p:spTgt spid="6">
                                            <p:txEl>
                                              <p:pRg st="2" end="2"/>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p:cTn id="19" dur="3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20" dur="30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21" dur="3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83</a:t>
            </a:fld>
            <a:endParaRPr lang="en-US">
              <a:solidFill>
                <a:srgbClr val="FFFFFF"/>
              </a:solidFill>
            </a:endParaRPr>
          </a:p>
        </p:txBody>
      </p:sp>
      <p:sp>
        <p:nvSpPr>
          <p:cNvPr id="6" name="Rectangle 5"/>
          <p:cNvSpPr>
            <a:spLocks noChangeArrowheads="1"/>
          </p:cNvSpPr>
          <p:nvPr/>
        </p:nvSpPr>
        <p:spPr bwMode="auto">
          <a:xfrm>
            <a:off x="76200" y="36540"/>
            <a:ext cx="8991600" cy="672491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marL="0" marR="0" algn="just" rtl="1">
              <a:spcBef>
                <a:spcPts val="0"/>
              </a:spcBef>
              <a:spcAft>
                <a:spcPts val="600"/>
              </a:spcAft>
              <a:tabLst>
                <a:tab pos="3657600" algn="l"/>
              </a:tabLst>
            </a:pPr>
            <a:r>
              <a:rPr lang="ar-IQ" sz="6600" b="1" dirty="0">
                <a:effectLst/>
                <a:latin typeface="Times New Roman" panose="02020603050405020304" pitchFamily="18" charset="0"/>
                <a:ea typeface="Times New Roman" panose="02020603050405020304" pitchFamily="18" charset="0"/>
                <a:cs typeface="Traditional Arabic" panose="02020603050405020304" pitchFamily="18" charset="-78"/>
              </a:rPr>
              <a:t>ثانيا/نشأتها:</a:t>
            </a:r>
            <a:r>
              <a:rPr lang="ar-IQ" sz="6600" dirty="0">
                <a:effectLst/>
                <a:latin typeface="Times New Roman" panose="02020603050405020304" pitchFamily="18" charset="0"/>
                <a:ea typeface="Times New Roman" panose="02020603050405020304" pitchFamily="18" charset="0"/>
                <a:cs typeface="Traditional Arabic" panose="02020603050405020304" pitchFamily="18" charset="-78"/>
              </a:rPr>
              <a:t> حين كانت الدولة الإسلامية قوية بفضل تمسكها بكتاب ربها وسنة نبيها</a:t>
            </a:r>
            <a:r>
              <a:rPr lang="ar-SA" sz="6600" dirty="0">
                <a:effectLst/>
                <a:latin typeface="Times New Roman" panose="02020603050405020304" pitchFamily="18" charset="0"/>
                <a:ea typeface="Times New Roman" panose="02020603050405020304" pitchFamily="18" charset="0"/>
                <a:cs typeface="Traditional Arabic" panose="02020603050405020304" pitchFamily="18" charset="-78"/>
              </a:rPr>
              <a:t>- صلى الله عليه وسلم -</a:t>
            </a:r>
            <a:r>
              <a:rPr lang="ar-IQ" sz="6600" dirty="0">
                <a:effectLst/>
                <a:latin typeface="Times New Roman" panose="02020603050405020304" pitchFamily="18" charset="0"/>
                <a:ea typeface="Times New Roman" panose="02020603050405020304" pitchFamily="18" charset="0"/>
                <a:cs typeface="Traditional Arabic" panose="02020603050405020304" pitchFamily="18" charset="-78"/>
              </a:rPr>
              <a:t>، كانت هناك مؤسسات مالية ترعى شؤون المسلمين ، وفي مقدمة تلك المؤسسات بيت المال . </a:t>
            </a:r>
            <a:r>
              <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3000">
        <p14:prism isContent="1" isInverted="1"/>
      </p:transition>
    </mc:Choice>
    <mc:Fallback xmlns="">
      <p:transition spd="slow">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84</a:t>
            </a:fld>
            <a:endParaRPr lang="en-US">
              <a:solidFill>
                <a:srgbClr val="FFFFFF"/>
              </a:solidFill>
            </a:endParaRPr>
          </a:p>
        </p:txBody>
      </p:sp>
      <p:sp>
        <p:nvSpPr>
          <p:cNvPr id="6" name="Rectangle 5"/>
          <p:cNvSpPr>
            <a:spLocks noChangeArrowheads="1"/>
          </p:cNvSpPr>
          <p:nvPr/>
        </p:nvSpPr>
        <p:spPr bwMode="auto">
          <a:xfrm>
            <a:off x="76200" y="23191"/>
            <a:ext cx="8991600" cy="6724918"/>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defRPr/>
            </a:pPr>
            <a:r>
              <a:rPr lang="ar-IQ" sz="7600" dirty="0">
                <a:effectLst/>
                <a:ea typeface="Times New Roman" panose="02020603050405020304" pitchFamily="18" charset="0"/>
                <a:cs typeface="Traditional Arabic" panose="02020603050405020304" pitchFamily="18" charset="-78"/>
              </a:rPr>
              <a:t>وبعد أن تغيرت ظروف الحياة في العصر الحديث في شتى المجالات ، ظهرت الحاجة إلى وجود مؤسسات مالية تلبي متطلبات المجتمع في ناحيتي التمويل والإنتاج .</a:t>
            </a:r>
            <a:r>
              <a:rPr lang="ar-IQ" sz="200" dirty="0">
                <a:effectLst/>
                <a:ea typeface="Times New Roman" panose="02020603050405020304" pitchFamily="18" charset="0"/>
                <a:cs typeface="Traditional Arabic" panose="02020603050405020304" pitchFamily="18" charset="-78"/>
              </a:rPr>
              <a:t>                                                                                                                          </a:t>
            </a:r>
          </a:p>
          <a:p>
            <a:pPr algn="just" rtl="1">
              <a:defRPr/>
            </a:pPr>
            <a:endParaRPr lang="ar-IQ" sz="200" dirty="0">
              <a:solidFill>
                <a:schemeClr val="bg1"/>
              </a:solidFill>
              <a:ea typeface="Times New Roman" panose="02020603050405020304" pitchFamily="18" charset="0"/>
              <a:cs typeface="Traditional Arabic" panose="02020603050405020304" pitchFamily="18" charset="-78"/>
            </a:endParaRPr>
          </a:p>
          <a:p>
            <a:pPr algn="just" rtl="1">
              <a:defRPr/>
            </a:pPr>
            <a:endParaRPr lang="ar-IQ" sz="200" dirty="0">
              <a:solidFill>
                <a:schemeClr val="bg1"/>
              </a:solidFill>
              <a:effectLst/>
              <a:ea typeface="Times New Roman" panose="02020603050405020304" pitchFamily="18" charset="0"/>
              <a:cs typeface="Traditional Arabic" panose="02020603050405020304" pitchFamily="18" charset="-78"/>
            </a:endParaRPr>
          </a:p>
          <a:p>
            <a:pPr algn="just" rtl="1">
              <a:defRPr/>
            </a:pPr>
            <a:endParaRPr lang="ar-IQ" sz="200" dirty="0">
              <a:solidFill>
                <a:schemeClr val="bg1"/>
              </a:solidFill>
              <a:ea typeface="Times New Roman" panose="02020603050405020304" pitchFamily="18" charset="0"/>
              <a:cs typeface="Traditional Arabic" panose="02020603050405020304" pitchFamily="18" charset="-78"/>
            </a:endParaRPr>
          </a:p>
          <a:p>
            <a:pPr algn="just" rtl="1">
              <a:defRPr/>
            </a:pPr>
            <a:endParaRPr lang="ar-IQ" sz="200" dirty="0">
              <a:solidFill>
                <a:schemeClr val="bg1"/>
              </a:solidFill>
              <a:effectLst/>
              <a:ea typeface="Times New Roman" panose="02020603050405020304" pitchFamily="18" charset="0"/>
              <a:cs typeface="Traditional Arabic" panose="02020603050405020304" pitchFamily="18" charset="-78"/>
            </a:endParaRPr>
          </a:p>
          <a:p>
            <a:pPr algn="just" rtl="1">
              <a:defRPr/>
            </a:pPr>
            <a:endParaRPr lang="ar-IQ" sz="200" dirty="0">
              <a:solidFill>
                <a:schemeClr val="bg1"/>
              </a:solidFill>
              <a:ea typeface="Times New Roman" panose="02020603050405020304" pitchFamily="18" charset="0"/>
              <a:cs typeface="Traditional Arabic" panose="02020603050405020304" pitchFamily="18" charset="-78"/>
            </a:endParaRPr>
          </a:p>
          <a:p>
            <a:pPr algn="just" rtl="1">
              <a:defRPr/>
            </a:pPr>
            <a:endParaRPr lang="ar-IQ" sz="200" dirty="0">
              <a:solidFill>
                <a:schemeClr val="bg1"/>
              </a:solidFill>
              <a:effectLst/>
              <a:ea typeface="Times New Roman" panose="02020603050405020304" pitchFamily="18" charset="0"/>
              <a:cs typeface="Traditional Arabic" panose="02020603050405020304" pitchFamily="18" charset="-78"/>
            </a:endParaRPr>
          </a:p>
          <a:p>
            <a:pPr algn="just" rtl="1">
              <a:defRPr/>
            </a:pPr>
            <a:endParaRPr lang="ar-IQ" sz="200" dirty="0">
              <a:solidFill>
                <a:schemeClr val="bg1"/>
              </a:solidFill>
              <a:ea typeface="Times New Roman" panose="02020603050405020304" pitchFamily="18" charset="0"/>
              <a:cs typeface="Traditional Arabic" panose="02020603050405020304" pitchFamily="18" charset="-78"/>
            </a:endParaRPr>
          </a:p>
          <a:p>
            <a:pPr algn="just" rtl="1">
              <a:defRPr/>
            </a:pPr>
            <a:endParaRPr lang="ar-IQ" sz="200" dirty="0">
              <a:solidFill>
                <a:schemeClr val="bg1"/>
              </a:solidFill>
              <a:effectLst/>
              <a:ea typeface="Times New Roman" panose="02020603050405020304" pitchFamily="18" charset="0"/>
              <a:cs typeface="Traditional Arabic" panose="02020603050405020304" pitchFamily="18" charset="-78"/>
            </a:endParaRPr>
          </a:p>
          <a:p>
            <a:pPr algn="just" rtl="1">
              <a:defRPr/>
            </a:pPr>
            <a:endParaRPr lang="ar-IQ" sz="200" dirty="0">
              <a:solidFill>
                <a:schemeClr val="bg1"/>
              </a:solidFill>
              <a:ea typeface="Times New Roman" panose="02020603050405020304" pitchFamily="18" charset="0"/>
              <a:cs typeface="Traditional Arabic" panose="02020603050405020304" pitchFamily="18" charset="-78"/>
            </a:endParaRPr>
          </a:p>
          <a:p>
            <a:pPr algn="just" rtl="1">
              <a:defRPr/>
            </a:pPr>
            <a:endParaRPr lang="ar-IQ" sz="200" dirty="0">
              <a:solidFill>
                <a:schemeClr val="bg1"/>
              </a:solidFill>
              <a:effectLst/>
              <a:ea typeface="Times New Roman" panose="02020603050405020304" pitchFamily="18" charset="0"/>
              <a:cs typeface="Traditional Arabic" panose="02020603050405020304" pitchFamily="18" charset="-78"/>
            </a:endParaRPr>
          </a:p>
          <a:p>
            <a:pPr algn="just" rtl="1">
              <a:defRPr/>
            </a:pPr>
            <a:endParaRPr lang="ar-IQ" sz="200" dirty="0">
              <a:solidFill>
                <a:schemeClr val="bg1"/>
              </a:solidFill>
              <a:ea typeface="Times New Roman" panose="02020603050405020304" pitchFamily="18" charset="0"/>
              <a:cs typeface="Traditional Arabic" panose="02020603050405020304" pitchFamily="18" charset="-78"/>
            </a:endParaRPr>
          </a:p>
          <a:p>
            <a:pPr algn="just" rtl="1">
              <a:defRPr/>
            </a:pPr>
            <a:endParaRPr lang="ar-IQ" sz="200" dirty="0">
              <a:solidFill>
                <a:schemeClr val="bg1"/>
              </a:solidFill>
              <a:effectLst/>
              <a:ea typeface="Times New Roman" panose="02020603050405020304" pitchFamily="18" charset="0"/>
              <a:cs typeface="Traditional Arabic" panose="02020603050405020304" pitchFamily="18" charset="-78"/>
            </a:endParaRPr>
          </a:p>
          <a:p>
            <a:pPr algn="just" rtl="1">
              <a:defRPr/>
            </a:pPr>
            <a:endParaRPr lang="ar-IQ" sz="100" dirty="0">
              <a:solidFill>
                <a:schemeClr val="bg1"/>
              </a:solidFill>
              <a:effectLst/>
              <a:ea typeface="Times New Roman" panose="02020603050405020304" pitchFamily="18" charset="0"/>
              <a:cs typeface="Traditional Arabic" panose="02020603050405020304" pitchFamily="18" charset="-78"/>
            </a:endParaRPr>
          </a:p>
          <a:p>
            <a:pPr algn="just" rtl="1">
              <a:defRPr/>
            </a:pPr>
            <a:endParaRPr lang="ar-IQ" sz="200" dirty="0">
              <a:solidFill>
                <a:schemeClr val="bg1"/>
              </a:solidFill>
              <a:ea typeface="Times New Roman" panose="02020603050405020304" pitchFamily="18" charset="0"/>
              <a:cs typeface="Traditional Arabic" panose="02020603050405020304" pitchFamily="18" charset="-78"/>
            </a:endParaRPr>
          </a:p>
          <a:p>
            <a:pPr algn="just" rtl="1">
              <a:defRPr/>
            </a:pPr>
            <a:endParaRPr lang="ar-IQ" sz="200" dirty="0">
              <a:solidFill>
                <a:schemeClr val="bg1"/>
              </a:solidFill>
              <a:effectLst/>
              <a:ea typeface="Times New Roman" panose="02020603050405020304" pitchFamily="18" charset="0"/>
              <a:cs typeface="Traditional Arabic" panose="02020603050405020304" pitchFamily="18" charset="-78"/>
            </a:endParaRPr>
          </a:p>
          <a:p>
            <a:pPr algn="just" rtl="1">
              <a:defRPr/>
            </a:pPr>
            <a:endParaRPr lang="ar-IQ" sz="200" dirty="0">
              <a:solidFill>
                <a:schemeClr val="bg1"/>
              </a:solidFill>
              <a:ea typeface="Times New Roman" panose="02020603050405020304" pitchFamily="18" charset="0"/>
              <a:cs typeface="Traditional Arabic" panose="02020603050405020304" pitchFamily="18" charset="-78"/>
            </a:endParaRPr>
          </a:p>
          <a:p>
            <a:pPr algn="just" rtl="1">
              <a:defRPr/>
            </a:pPr>
            <a:endParaRPr lang="ar-IQ" sz="200" dirty="0">
              <a:solidFill>
                <a:schemeClr val="bg1"/>
              </a:solidFill>
              <a:effectLst/>
              <a:ea typeface="Times New Roman" panose="02020603050405020304" pitchFamily="18" charset="0"/>
              <a:cs typeface="Traditional Arabic" panose="02020603050405020304" pitchFamily="18" charset="-78"/>
            </a:endParaRPr>
          </a:p>
          <a:p>
            <a:pPr algn="just" rtl="1">
              <a:defRPr/>
            </a:pPr>
            <a:endParaRPr lang="ar-IQ" sz="200" dirty="0">
              <a:solidFill>
                <a:schemeClr val="bg1"/>
              </a:solidFill>
              <a:ea typeface="Times New Roman" panose="02020603050405020304" pitchFamily="18" charset="0"/>
              <a:cs typeface="Traditional Arabic" panose="02020603050405020304" pitchFamily="18" charset="-78"/>
            </a:endParaRPr>
          </a:p>
          <a:p>
            <a:pPr algn="just" rtl="1">
              <a:defRPr/>
            </a:pPr>
            <a:endParaRPr lang="ar-IQ" sz="200" dirty="0">
              <a:solidFill>
                <a:schemeClr val="bg1"/>
              </a:solidFill>
              <a:effectLst/>
              <a:ea typeface="Times New Roman" panose="02020603050405020304" pitchFamily="18" charset="0"/>
              <a:cs typeface="Traditional Arabic" panose="02020603050405020304" pitchFamily="18" charset="-78"/>
            </a:endParaRPr>
          </a:p>
          <a:p>
            <a:pPr algn="just" rtl="1">
              <a:defRPr/>
            </a:pPr>
            <a:endParaRPr lang="ar-IQ" sz="200" dirty="0">
              <a:solidFill>
                <a:schemeClr val="bg1"/>
              </a:solidFill>
              <a:ea typeface="Times New Roman" panose="02020603050405020304" pitchFamily="18" charset="0"/>
              <a:cs typeface="Traditional Arabic" panose="02020603050405020304" pitchFamily="18" charset="-78"/>
            </a:endParaRPr>
          </a:p>
          <a:p>
            <a:pPr algn="just" rtl="1">
              <a:defRPr/>
            </a:pPr>
            <a:endParaRPr lang="ar-IQ" sz="200" dirty="0">
              <a:solidFill>
                <a:schemeClr val="bg1"/>
              </a:solidFill>
              <a:effectLst/>
              <a:ea typeface="Times New Roman" panose="02020603050405020304" pitchFamily="18" charset="0"/>
              <a:cs typeface="Traditional Arabic" panose="02020603050405020304" pitchFamily="18" charset="-78"/>
            </a:endParaRPr>
          </a:p>
          <a:p>
            <a:pPr algn="just" rtl="1">
              <a:defRPr/>
            </a:pPr>
            <a:endParaRPr lang="ar-IQ" sz="200" dirty="0">
              <a:solidFill>
                <a:schemeClr val="bg1"/>
              </a:solidFill>
              <a:ea typeface="Times New Roman" panose="02020603050405020304" pitchFamily="18" charset="0"/>
              <a:cs typeface="Traditional Arabic" panose="02020603050405020304" pitchFamily="18" charset="-78"/>
            </a:endParaRPr>
          </a:p>
          <a:p>
            <a:pPr algn="just" rtl="1">
              <a:defRPr/>
            </a:pPr>
            <a:endParaRPr lang="ar-IQ" sz="200" dirty="0">
              <a:solidFill>
                <a:schemeClr val="bg1"/>
              </a:solidFill>
              <a:effectLst/>
              <a:ea typeface="Times New Roman" panose="02020603050405020304" pitchFamily="18" charset="0"/>
              <a:cs typeface="Traditional Arabic" panose="02020603050405020304" pitchFamily="18" charset="-78"/>
            </a:endParaRPr>
          </a:p>
          <a:p>
            <a:pPr algn="just" rtl="1">
              <a:defRPr/>
            </a:pPr>
            <a:endParaRPr lang="ar-IQ" sz="200" dirty="0">
              <a:solidFill>
                <a:schemeClr val="bg1"/>
              </a:solidFill>
              <a:ea typeface="Times New Roman" panose="02020603050405020304" pitchFamily="18" charset="0"/>
              <a:cs typeface="Traditional Arabic" panose="02020603050405020304" pitchFamily="18" charset="-78"/>
            </a:endParaRPr>
          </a:p>
          <a:p>
            <a:pPr algn="just" rtl="1">
              <a:defRPr/>
            </a:pPr>
            <a:endParaRPr lang="ar-IQ" sz="200" dirty="0">
              <a:solidFill>
                <a:schemeClr val="bg1"/>
              </a:solidFill>
              <a:effectLst/>
              <a:ea typeface="Times New Roman" panose="02020603050405020304" pitchFamily="18" charset="0"/>
              <a:cs typeface="Traditional Arabic" panose="02020603050405020304" pitchFamily="18" charset="-78"/>
            </a:endParaRPr>
          </a:p>
          <a:p>
            <a:pPr algn="just" rtl="1">
              <a:defRPr/>
            </a:pPr>
            <a:endParaRPr lang="ar-IQ" sz="200" dirty="0">
              <a:effectLst/>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2000">
        <p14:pan dir="r"/>
      </p:transition>
    </mc:Choice>
    <mc:Fallback xmlns="">
      <p:transition spd="slow">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85</a:t>
            </a:fld>
            <a:endParaRPr lang="en-US">
              <a:solidFill>
                <a:srgbClr val="FFFFFF"/>
              </a:solidFill>
            </a:endParaRPr>
          </a:p>
        </p:txBody>
      </p:sp>
      <p:sp>
        <p:nvSpPr>
          <p:cNvPr id="6" name="Rectangle 5"/>
          <p:cNvSpPr>
            <a:spLocks noChangeArrowheads="1"/>
          </p:cNvSpPr>
          <p:nvPr/>
        </p:nvSpPr>
        <p:spPr bwMode="auto">
          <a:xfrm>
            <a:off x="152400" y="76200"/>
            <a:ext cx="8915400" cy="664797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ar-IQ" sz="5400" dirty="0"/>
              <a:t>وأُدخِلت المؤسسات الربوية إلى المجتمعات الإسلامية في مطلع القرن الرابع عشر الهجري ، ولما أدرك الغيورون من أبناء الإسلام خطورة المؤسسات الربوية ، بذلوا جهوداً من أجل الكشف عن سلبيات تلك المؤسسات وخطورتها على اقتصاد الأمة الإسلامية،</a:t>
            </a:r>
          </a:p>
          <a:p>
            <a:pPr algn="just" rtl="1"/>
            <a:endParaRPr lang="en-US" sz="4800" dirty="0">
              <a:solidFill>
                <a:schemeClr val="bg1"/>
              </a:solidFill>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25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86</a:t>
            </a:fld>
            <a:endParaRPr lang="en-US">
              <a:solidFill>
                <a:srgbClr val="FFFFFF"/>
              </a:solidFill>
            </a:endParaRPr>
          </a:p>
        </p:txBody>
      </p:sp>
      <p:sp>
        <p:nvSpPr>
          <p:cNvPr id="6" name="Rectangle 5"/>
          <p:cNvSpPr>
            <a:spLocks noChangeArrowheads="1"/>
          </p:cNvSpPr>
          <p:nvPr/>
        </p:nvSpPr>
        <p:spPr bwMode="auto">
          <a:xfrm>
            <a:off x="76200" y="136525"/>
            <a:ext cx="8991600" cy="664797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7200" dirty="0">
                <a:effectLst/>
                <a:ea typeface="Times New Roman" panose="02020603050405020304" pitchFamily="18" charset="0"/>
                <a:cs typeface="Traditional Arabic" panose="02020603050405020304" pitchFamily="18" charset="-78"/>
              </a:rPr>
              <a:t>وطالبوا بإزالة تلك الرواسب ، عن طريق المؤلفات والمقالات  والمحاضرات والبحوث والندوات ، كما كشفوا زيف ادعاءات من تنادى بحل الفائدة تحت شعار التجديد . </a:t>
            </a:r>
          </a:p>
          <a:p>
            <a:pPr algn="just" rtl="1"/>
            <a:endParaRPr lang="en-US" sz="6600" dirty="0">
              <a:solidFill>
                <a:schemeClr val="bg1"/>
              </a:solidFill>
              <a:cs typeface="Ali_K_Samik" pitchFamily="2" charset="-78"/>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2500">
        <p14:prism dir="d" isInverted="1"/>
      </p:transition>
    </mc:Choice>
    <mc:Fallback xmlns="">
      <p:transition spd="slow">
        <p:fad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87</a:t>
            </a:fld>
            <a:endParaRPr lang="en-US">
              <a:solidFill>
                <a:srgbClr val="FFFFFF"/>
              </a:solidFill>
            </a:endParaRPr>
          </a:p>
        </p:txBody>
      </p:sp>
      <p:sp>
        <p:nvSpPr>
          <p:cNvPr id="6" name="Rectangle 5"/>
          <p:cNvSpPr>
            <a:spLocks noChangeArrowheads="1"/>
          </p:cNvSpPr>
          <p:nvPr/>
        </p:nvSpPr>
        <p:spPr bwMode="auto">
          <a:xfrm>
            <a:off x="76200" y="133212"/>
            <a:ext cx="8991600" cy="663258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r>
              <a:rPr lang="ar-IQ" sz="5400" dirty="0"/>
              <a:t>وقد تبلورت هنا فكرة إنشاء المصارف الإسلامية، وظهرت- بفضل الله تعالى- إلى حيز الوجود. فشهدت السبعينات من هذا القرن انطلاقة جديدة لفكرة إنشاء المصارف الإسلامية؛ مثل: بنك دبي الإسلامي، والبنك الإسلامي للتنمية في جدة عام </a:t>
            </a:r>
            <a:r>
              <a:rPr lang="ar-IQ" sz="4400" dirty="0"/>
              <a:t>1975</a:t>
            </a:r>
            <a:r>
              <a:rPr lang="ar-IQ" sz="5400" dirty="0"/>
              <a:t> م ، </a:t>
            </a:r>
            <a:r>
              <a:rPr lang="ar-IQ" sz="200" dirty="0">
                <a:solidFill>
                  <a:schemeClr val="bg1"/>
                </a:solidFill>
              </a:rPr>
              <a:t>                                            </a:t>
            </a: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100" dirty="0"/>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30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80">
                                          <p:stCondLst>
                                            <p:cond delay="0"/>
                                          </p:stCondLst>
                                        </p:cTn>
                                        <p:tgtEl>
                                          <p:spTgt spid="6">
                                            <p:txEl>
                                              <p:pRg st="0" end="0"/>
                                            </p:txEl>
                                          </p:spTgt>
                                        </p:tgtEl>
                                      </p:cBhvr>
                                    </p:animEffect>
                                    <p:anim calcmode="lin" valueType="num">
                                      <p:cBhvr>
                                        <p:cTn id="8"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0" end="0"/>
                                            </p:txEl>
                                          </p:spTgt>
                                        </p:tgtEl>
                                      </p:cBhvr>
                                      <p:to x="100000" y="60000"/>
                                    </p:animScale>
                                    <p:animScale>
                                      <p:cBhvr>
                                        <p:cTn id="14" dur="166" decel="50000">
                                          <p:stCondLst>
                                            <p:cond delay="676"/>
                                          </p:stCondLst>
                                        </p:cTn>
                                        <p:tgtEl>
                                          <p:spTgt spid="6">
                                            <p:txEl>
                                              <p:pRg st="0" end="0"/>
                                            </p:txEl>
                                          </p:spTgt>
                                        </p:tgtEl>
                                      </p:cBhvr>
                                      <p:to x="100000" y="100000"/>
                                    </p:animScale>
                                    <p:animScale>
                                      <p:cBhvr>
                                        <p:cTn id="15" dur="26">
                                          <p:stCondLst>
                                            <p:cond delay="1312"/>
                                          </p:stCondLst>
                                        </p:cTn>
                                        <p:tgtEl>
                                          <p:spTgt spid="6">
                                            <p:txEl>
                                              <p:pRg st="0" end="0"/>
                                            </p:txEl>
                                          </p:spTgt>
                                        </p:tgtEl>
                                      </p:cBhvr>
                                      <p:to x="100000" y="80000"/>
                                    </p:animScale>
                                    <p:animScale>
                                      <p:cBhvr>
                                        <p:cTn id="16" dur="166" decel="50000">
                                          <p:stCondLst>
                                            <p:cond delay="1338"/>
                                          </p:stCondLst>
                                        </p:cTn>
                                        <p:tgtEl>
                                          <p:spTgt spid="6">
                                            <p:txEl>
                                              <p:pRg st="0" end="0"/>
                                            </p:txEl>
                                          </p:spTgt>
                                        </p:tgtEl>
                                      </p:cBhvr>
                                      <p:to x="100000" y="100000"/>
                                    </p:animScale>
                                    <p:animScale>
                                      <p:cBhvr>
                                        <p:cTn id="17" dur="26">
                                          <p:stCondLst>
                                            <p:cond delay="1642"/>
                                          </p:stCondLst>
                                        </p:cTn>
                                        <p:tgtEl>
                                          <p:spTgt spid="6">
                                            <p:txEl>
                                              <p:pRg st="0" end="0"/>
                                            </p:txEl>
                                          </p:spTgt>
                                        </p:tgtEl>
                                      </p:cBhvr>
                                      <p:to x="100000" y="90000"/>
                                    </p:animScale>
                                    <p:animScale>
                                      <p:cBhvr>
                                        <p:cTn id="18" dur="166" decel="50000">
                                          <p:stCondLst>
                                            <p:cond delay="1668"/>
                                          </p:stCondLst>
                                        </p:cTn>
                                        <p:tgtEl>
                                          <p:spTgt spid="6">
                                            <p:txEl>
                                              <p:pRg st="0" end="0"/>
                                            </p:txEl>
                                          </p:spTgt>
                                        </p:tgtEl>
                                      </p:cBhvr>
                                      <p:to x="100000" y="100000"/>
                                    </p:animScale>
                                    <p:animScale>
                                      <p:cBhvr>
                                        <p:cTn id="19" dur="26">
                                          <p:stCondLst>
                                            <p:cond delay="1808"/>
                                          </p:stCondLst>
                                        </p:cTn>
                                        <p:tgtEl>
                                          <p:spTgt spid="6">
                                            <p:txEl>
                                              <p:pRg st="0" end="0"/>
                                            </p:txEl>
                                          </p:spTgt>
                                        </p:tgtEl>
                                      </p:cBhvr>
                                      <p:to x="100000" y="95000"/>
                                    </p:animScale>
                                    <p:animScale>
                                      <p:cBhvr>
                                        <p:cTn id="20" dur="166" decel="50000">
                                          <p:stCondLst>
                                            <p:cond delay="1834"/>
                                          </p:stCondLst>
                                        </p:cTn>
                                        <p:tgtEl>
                                          <p:spTgt spid="6">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88</a:t>
            </a:fld>
            <a:endParaRPr lang="en-US">
              <a:solidFill>
                <a:srgbClr val="FFFFFF"/>
              </a:solidFill>
            </a:endParaRPr>
          </a:p>
        </p:txBody>
      </p:sp>
      <p:sp>
        <p:nvSpPr>
          <p:cNvPr id="6" name="Rectangle 5"/>
          <p:cNvSpPr>
            <a:spLocks noChangeArrowheads="1"/>
          </p:cNvSpPr>
          <p:nvPr/>
        </p:nvSpPr>
        <p:spPr bwMode="auto">
          <a:xfrm>
            <a:off x="76200" y="129899"/>
            <a:ext cx="8953500" cy="661719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r>
              <a:rPr lang="ar-IQ" sz="6000" dirty="0"/>
              <a:t>واستمرت حركة تأسيس المصارف الإسلامية لتبلغ ثلاثة مصارف إسلامية عام (</a:t>
            </a:r>
            <a:r>
              <a:rPr lang="ar-IQ" sz="4400" dirty="0"/>
              <a:t>1977</a:t>
            </a:r>
            <a:r>
              <a:rPr lang="ar-IQ" sz="6000" dirty="0"/>
              <a:t>م ) وهي كل من: بنك فيصل الإسلامي المصري، وبنك فيصل الإسلامي السوداني، وبيت التمويل الكويتي .</a:t>
            </a:r>
          </a:p>
          <a:p>
            <a:pPr algn="just" rtl="1"/>
            <a:r>
              <a:rPr lang="ar-IQ" sz="200" dirty="0"/>
              <a:t>                               </a:t>
            </a:r>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275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25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25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525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525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525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525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5250" fill="hold"/>
                                        <p:tgtEl>
                                          <p:spTgt spid="6">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5250" fill="hold"/>
                                        <p:tgtEl>
                                          <p:spTgt spid="6">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89</a:t>
            </a:fld>
            <a:endParaRPr lang="en-US">
              <a:solidFill>
                <a:srgbClr val="FFFFFF"/>
              </a:solidFill>
            </a:endParaRPr>
          </a:p>
        </p:txBody>
      </p:sp>
      <p:sp>
        <p:nvSpPr>
          <p:cNvPr id="6" name="Rectangle 5"/>
          <p:cNvSpPr>
            <a:spLocks noChangeArrowheads="1"/>
          </p:cNvSpPr>
          <p:nvPr/>
        </p:nvSpPr>
        <p:spPr bwMode="auto">
          <a:xfrm>
            <a:off x="76200" y="76200"/>
            <a:ext cx="8991600" cy="669414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lvl="0" algn="just" rtl="1"/>
            <a:r>
              <a:rPr lang="ar-IQ" sz="6600" dirty="0"/>
              <a:t>ولا تزال المسيرة ديمةً – بفضل الله تعالى - حتى الآن؛ إذ ظهرت في العالم الإسلامي وعلى الساحة العالمية مصارف إسلامية عديدة؛ لأنها أثبتت فعاليتها، وجدارتها، ومواكبتها للحياة.</a:t>
            </a:r>
            <a:r>
              <a:rPr lang="ar-IQ" sz="200" dirty="0"/>
              <a:t>                                                                        </a:t>
            </a: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en-US" sz="100" dirty="0">
              <a:solidFill>
                <a:schemeClr val="bg1"/>
              </a:solidFill>
              <a:cs typeface="Ali_K_Samik" pitchFamily="2" charset="-78"/>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275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Scale>
                                      <p:cBhvr>
                                        <p:cTn id="7" dur="35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3500" decel="50000" fill="hold">
                                          <p:stCondLst>
                                            <p:cond delay="0"/>
                                          </p:stCondLst>
                                        </p:cTn>
                                        <p:tgtEl>
                                          <p:spTgt spid="6"/>
                                        </p:tgtEl>
                                        <p:attrNameLst>
                                          <p:attrName>ppt_x</p:attrName>
                                          <p:attrName>ppt_y</p:attrName>
                                        </p:attrNameLst>
                                      </p:cBhvr>
                                    </p:animMotion>
                                    <p:animEffect transition="in" filter="fade">
                                      <p:cBhvr>
                                        <p:cTn id="9" dur="3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E03187D8-7F4F-4AF5-BC31-216FC7777BB2}" type="slidenum">
              <a:rPr lang="ar-SA" smtClean="0">
                <a:solidFill>
                  <a:srgbClr val="FFFFFF"/>
                </a:solidFill>
              </a:rPr>
              <a:pPr eaLnBrk="1" hangingPunct="1"/>
              <a:t>9</a:t>
            </a:fld>
            <a:endParaRPr lang="en-US">
              <a:solidFill>
                <a:srgbClr val="FFFFFF"/>
              </a:solidFill>
            </a:endParaRPr>
          </a:p>
        </p:txBody>
      </p:sp>
      <p:sp>
        <p:nvSpPr>
          <p:cNvPr id="6" name="Rectangle 5"/>
          <p:cNvSpPr>
            <a:spLocks noChangeArrowheads="1"/>
          </p:cNvSpPr>
          <p:nvPr/>
        </p:nvSpPr>
        <p:spPr bwMode="auto">
          <a:xfrm>
            <a:off x="76200" y="39806"/>
            <a:ext cx="8991600" cy="655564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defRPr/>
            </a:pPr>
            <a:r>
              <a:rPr lang="ar-IQ" sz="7000" dirty="0">
                <a:solidFill>
                  <a:srgbClr val="000000"/>
                </a:solidFill>
                <a:effectLst/>
                <a:ea typeface="Times New Roman" panose="02020603050405020304" pitchFamily="18" charset="0"/>
                <a:cs typeface="Traditional Arabic" panose="02020603050405020304" pitchFamily="18" charset="-78"/>
              </a:rPr>
              <a:t>وقد استطاع المسلمون في الأربعة </a:t>
            </a:r>
            <a:r>
              <a:rPr lang="ar-SA" sz="7000" dirty="0">
                <a:solidFill>
                  <a:srgbClr val="000000"/>
                </a:solidFill>
                <a:effectLst/>
                <a:ea typeface="Times New Roman" panose="02020603050405020304" pitchFamily="18" charset="0"/>
                <a:cs typeface="Traditional Arabic" panose="02020603050405020304" pitchFamily="18" charset="-78"/>
              </a:rPr>
              <a:t>ال</a:t>
            </a:r>
            <a:r>
              <a:rPr lang="ar-IQ" sz="7000" dirty="0">
                <a:solidFill>
                  <a:srgbClr val="000000"/>
                </a:solidFill>
                <a:effectLst/>
                <a:ea typeface="Times New Roman" panose="02020603050405020304" pitchFamily="18" charset="0"/>
                <a:cs typeface="Traditional Arabic" panose="02020603050405020304" pitchFamily="18" charset="-78"/>
              </a:rPr>
              <a:t>قرون الأولى من ظهور الإسلام أن يطوروا النظام المالي، فعرفوا الميزانية، والضرائب، ومؤسسة بيت المال، واستخدام الدواوين، وسكوا النقود وتعاملوا بالصكوك والسندات والحوالات</a:t>
            </a:r>
            <a:endParaRPr lang="ar-IQ" sz="7000" dirty="0">
              <a:solidFill>
                <a:schemeClr val="tx1"/>
              </a:solidFill>
            </a:endParaRPr>
          </a:p>
        </p:txBody>
      </p:sp>
    </p:spTree>
    <p:extLst>
      <p:ext uri="{BB962C8B-B14F-4D97-AF65-F5344CB8AC3E}">
        <p14:creationId xmlns:p14="http://schemas.microsoft.com/office/powerpoint/2010/main" val="3847496561"/>
      </p:ext>
    </p:extLst>
  </p:cSld>
  <p:clrMapOvr>
    <a:masterClrMapping/>
  </p:clrMapOvr>
  <mc:AlternateContent xmlns:mc="http://schemas.openxmlformats.org/markup-compatibility/2006" xmlns:p14="http://schemas.microsoft.com/office/powerpoint/2010/main">
    <mc:Choice Requires="p14">
      <p:transition spd="slow" p14:dur="3000" advClick="0">
        <p:strips/>
      </p:transition>
    </mc:Choice>
    <mc:Fallback xmlns="">
      <p:transition spd="slow" advClick="0">
        <p:strips/>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90</a:t>
            </a:fld>
            <a:endParaRPr lang="en-US">
              <a:solidFill>
                <a:srgbClr val="FFFFFF"/>
              </a:solidFill>
            </a:endParaRPr>
          </a:p>
        </p:txBody>
      </p:sp>
      <p:sp>
        <p:nvSpPr>
          <p:cNvPr id="6" name="Rectangle 5"/>
          <p:cNvSpPr>
            <a:spLocks noChangeArrowheads="1"/>
          </p:cNvSpPr>
          <p:nvPr/>
        </p:nvSpPr>
        <p:spPr bwMode="auto">
          <a:xfrm>
            <a:off x="76200" y="76200"/>
            <a:ext cx="8915400" cy="670952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marL="0" marR="0" algn="ctr" rtl="1">
              <a:spcBef>
                <a:spcPts val="0"/>
              </a:spcBef>
              <a:spcAft>
                <a:spcPts val="600"/>
              </a:spcAft>
              <a:tabLst>
                <a:tab pos="3657600" algn="l"/>
              </a:tabLst>
            </a:pPr>
            <a:r>
              <a:rPr lang="ar-IQ" sz="6000" b="1" dirty="0">
                <a:effectLst/>
                <a:latin typeface="Times New Roman" panose="02020603050405020304" pitchFamily="18" charset="0"/>
                <a:ea typeface="Times New Roman" panose="02020603050405020304" pitchFamily="18" charset="0"/>
                <a:cs typeface="Traditional Arabic" panose="02020603050405020304" pitchFamily="18" charset="-78"/>
              </a:rPr>
              <a:t>ثالثا/خصائص المصارف الإسلامية :</a:t>
            </a:r>
            <a:endParaRPr lang="ar-IQ" sz="60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r>
              <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r>
              <a:rPr lang="ar-IQ" sz="5400" dirty="0">
                <a:effectLst/>
                <a:ea typeface="Times New Roman" panose="02020603050405020304" pitchFamily="18" charset="0"/>
                <a:cs typeface="Traditional Arabic" panose="02020603050405020304" pitchFamily="18" charset="-78"/>
              </a:rPr>
              <a:t>تتميز المصارف الإسلامية بالخصائص الآتية </a:t>
            </a:r>
            <a:r>
              <a:rPr lang="en-US" sz="5400" dirty="0">
                <a:effectLst/>
                <a:ea typeface="Times New Roman" panose="02020603050405020304" pitchFamily="18" charset="0"/>
                <a:cs typeface="Traditional Arabic" panose="02020603050405020304" pitchFamily="18" charset="-78"/>
              </a:rPr>
              <a:t>:</a:t>
            </a: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r>
              <a:rPr lang="ar-IQ" sz="5400" b="1" dirty="0">
                <a:effectLst/>
                <a:ea typeface="Times New Roman" panose="02020603050405020304" pitchFamily="18" charset="0"/>
                <a:cs typeface="Traditional Arabic" panose="02020603050405020304" pitchFamily="18" charset="-78"/>
              </a:rPr>
              <a:t>1- عدم التعامل بالربا:</a:t>
            </a:r>
            <a:r>
              <a:rPr lang="ar-IQ" sz="5400" dirty="0">
                <a:effectLst/>
                <a:ea typeface="Times New Roman" panose="02020603050405020304" pitchFamily="18" charset="0"/>
                <a:cs typeface="Traditional Arabic" panose="02020603050405020304" pitchFamily="18" charset="-78"/>
              </a:rPr>
              <a:t> لا تتعامل المصارف الإسلامية بالربا (الفائدة) أخذاً أو عطاءً؛ لأن الربا حرام في الاقتصاد الإسلامي، وله أضرار جسيمة على </a:t>
            </a:r>
            <a:r>
              <a:rPr lang="ar-SA" sz="5400" dirty="0">
                <a:effectLst/>
                <a:ea typeface="Times New Roman" panose="02020603050405020304" pitchFamily="18" charset="0"/>
                <a:cs typeface="Traditional Arabic" panose="02020603050405020304" pitchFamily="18" charset="-78"/>
              </a:rPr>
              <a:t>الاقتصاد والفرد والمجتمع</a:t>
            </a:r>
            <a:r>
              <a:rPr lang="ar-IQ" sz="5400" dirty="0">
                <a:effectLst/>
                <a:ea typeface="Times New Roman" panose="02020603050405020304" pitchFamily="18" charset="0"/>
                <a:cs typeface="Traditional Arabic" panose="02020603050405020304" pitchFamily="18" charset="-78"/>
              </a:rPr>
              <a:t>. </a:t>
            </a:r>
            <a:endParaRPr lang="ar-IQ" sz="54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r>
              <a:rPr lang="ar-IQ" sz="200" b="1" dirty="0">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1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animEffect transition="in" filter="fade">
                                      <p:cBhvr>
                                        <p:cTn id="7" dur="2400" decel="100000"/>
                                        <p:tgtEl>
                                          <p:spTgt spid="6">
                                            <p:txEl>
                                              <p:pRg st="7" end="7"/>
                                            </p:txEl>
                                          </p:spTgt>
                                        </p:tgtEl>
                                      </p:cBhvr>
                                    </p:animEffect>
                                    <p:anim calcmode="lin" valueType="num">
                                      <p:cBhvr>
                                        <p:cTn id="8" dur="2400" decel="100000" fill="hold"/>
                                        <p:tgtEl>
                                          <p:spTgt spid="6">
                                            <p:txEl>
                                              <p:pRg st="7" end="7"/>
                                            </p:txEl>
                                          </p:spTgt>
                                        </p:tgtEl>
                                        <p:attrNameLst>
                                          <p:attrName>style.rotation</p:attrName>
                                        </p:attrNameLst>
                                      </p:cBhvr>
                                      <p:tavLst>
                                        <p:tav tm="0">
                                          <p:val>
                                            <p:fltVal val="-90"/>
                                          </p:val>
                                        </p:tav>
                                        <p:tav tm="100000">
                                          <p:val>
                                            <p:fltVal val="0"/>
                                          </p:val>
                                        </p:tav>
                                      </p:tavLst>
                                    </p:anim>
                                    <p:anim calcmode="lin" valueType="num">
                                      <p:cBhvr>
                                        <p:cTn id="9" dur="2400" decel="100000" fill="hold"/>
                                        <p:tgtEl>
                                          <p:spTgt spid="6">
                                            <p:txEl>
                                              <p:pRg st="7" end="7"/>
                                            </p:txEl>
                                          </p:spTgt>
                                        </p:tgtEl>
                                        <p:attrNameLst>
                                          <p:attrName>ppt_x</p:attrName>
                                        </p:attrNameLst>
                                      </p:cBhvr>
                                      <p:tavLst>
                                        <p:tav tm="0">
                                          <p:val>
                                            <p:strVal val="#ppt_x+0.4"/>
                                          </p:val>
                                        </p:tav>
                                        <p:tav tm="100000">
                                          <p:val>
                                            <p:strVal val="#ppt_x-0.05"/>
                                          </p:val>
                                        </p:tav>
                                      </p:tavLst>
                                    </p:anim>
                                    <p:anim calcmode="lin" valueType="num">
                                      <p:cBhvr>
                                        <p:cTn id="10" dur="2400" decel="100000" fill="hold"/>
                                        <p:tgtEl>
                                          <p:spTgt spid="6">
                                            <p:txEl>
                                              <p:pRg st="7" end="7"/>
                                            </p:txEl>
                                          </p:spTgt>
                                        </p:tgtEl>
                                        <p:attrNameLst>
                                          <p:attrName>ppt_y</p:attrName>
                                        </p:attrNameLst>
                                      </p:cBhvr>
                                      <p:tavLst>
                                        <p:tav tm="0">
                                          <p:val>
                                            <p:strVal val="#ppt_y-0.4"/>
                                          </p:val>
                                        </p:tav>
                                        <p:tav tm="100000">
                                          <p:val>
                                            <p:strVal val="#ppt_y+0.1"/>
                                          </p:val>
                                        </p:tav>
                                      </p:tavLst>
                                    </p:anim>
                                    <p:anim calcmode="lin" valueType="num">
                                      <p:cBhvr>
                                        <p:cTn id="11" dur="600" accel="100000" fill="hold">
                                          <p:stCondLst>
                                            <p:cond delay="2400"/>
                                          </p:stCondLst>
                                        </p:cTn>
                                        <p:tgtEl>
                                          <p:spTgt spid="6">
                                            <p:txEl>
                                              <p:pRg st="7" end="7"/>
                                            </p:txEl>
                                          </p:spTgt>
                                        </p:tgtEl>
                                        <p:attrNameLst>
                                          <p:attrName>ppt_x</p:attrName>
                                        </p:attrNameLst>
                                      </p:cBhvr>
                                      <p:tavLst>
                                        <p:tav tm="0">
                                          <p:val>
                                            <p:strVal val="#ppt_x-0.05"/>
                                          </p:val>
                                        </p:tav>
                                        <p:tav tm="100000">
                                          <p:val>
                                            <p:strVal val="#ppt_x"/>
                                          </p:val>
                                        </p:tav>
                                      </p:tavLst>
                                    </p:anim>
                                    <p:anim calcmode="lin" valueType="num">
                                      <p:cBhvr>
                                        <p:cTn id="12" dur="600" accel="100000" fill="hold">
                                          <p:stCondLst>
                                            <p:cond delay="2400"/>
                                          </p:stCondLst>
                                        </p:cTn>
                                        <p:tgtEl>
                                          <p:spTgt spid="6">
                                            <p:txEl>
                                              <p:pRg st="7" end="7"/>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91</a:t>
            </a:fld>
            <a:endParaRPr lang="en-US">
              <a:solidFill>
                <a:srgbClr val="FFFFFF"/>
              </a:solidFill>
            </a:endParaRPr>
          </a:p>
        </p:txBody>
      </p:sp>
      <p:sp>
        <p:nvSpPr>
          <p:cNvPr id="6" name="Rectangle 5"/>
          <p:cNvSpPr>
            <a:spLocks noChangeArrowheads="1"/>
          </p:cNvSpPr>
          <p:nvPr/>
        </p:nvSpPr>
        <p:spPr bwMode="auto">
          <a:xfrm>
            <a:off x="0" y="76200"/>
            <a:ext cx="9144000" cy="674030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r>
              <a:rPr lang="ar-IQ" sz="5400" b="1" dirty="0"/>
              <a:t>2- عدم المتاجرة بالديون :</a:t>
            </a:r>
          </a:p>
          <a:p>
            <a:pPr algn="just" rtl="1"/>
            <a:r>
              <a:rPr lang="ar-IQ" sz="5400" dirty="0"/>
              <a:t> </a:t>
            </a:r>
            <a:r>
              <a:rPr lang="ar-IQ" sz="5300" dirty="0"/>
              <a:t>تقوم العلاقة بين كل من المصرف الإسلامي وأصحاب الودائع لديه على مشاركة ومتاجرة تأخذ أحد أشكال المضاربة أو المشاركة أو المرابحة في عمليات البيع والشراء، ولاتقوم على أساس دائن ومدين؛ كما هو الحال في المصارف التقليدية.</a:t>
            </a:r>
            <a:endParaRPr lang="en-US" sz="5300" dirty="0"/>
          </a:p>
        </p:txBody>
      </p:sp>
    </p:spTree>
    <p:extLst>
      <p:ext uri="{BB962C8B-B14F-4D97-AF65-F5344CB8AC3E}">
        <p14:creationId xmlns:p14="http://schemas.microsoft.com/office/powerpoint/2010/main" val="10378451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25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25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225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25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225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225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2250" fill="hold"/>
                                        <p:tgtEl>
                                          <p:spTgt spid="6">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2250" fill="hold"/>
                                        <p:tgtEl>
                                          <p:spTgt spid="6">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92</a:t>
            </a:fld>
            <a:endParaRPr lang="en-US">
              <a:solidFill>
                <a:srgbClr val="FFFFFF"/>
              </a:solidFill>
            </a:endParaRPr>
          </a:p>
        </p:txBody>
      </p:sp>
      <p:sp>
        <p:nvSpPr>
          <p:cNvPr id="6" name="Rectangle 5"/>
          <p:cNvSpPr>
            <a:spLocks noChangeArrowheads="1"/>
          </p:cNvSpPr>
          <p:nvPr/>
        </p:nvSpPr>
        <p:spPr bwMode="auto">
          <a:xfrm>
            <a:off x="76200" y="108444"/>
            <a:ext cx="8991600" cy="663258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5400" b="1" dirty="0">
                <a:effectLst/>
                <a:ea typeface="Times New Roman" panose="02020603050405020304" pitchFamily="18" charset="0"/>
                <a:cs typeface="Traditional Arabic" panose="02020603050405020304" pitchFamily="18" charset="-78"/>
              </a:rPr>
              <a:t>3-  تعمل على استثمار المال وعدم اكتنازه :</a:t>
            </a:r>
          </a:p>
          <a:p>
            <a:pPr algn="just" rtl="1"/>
            <a:r>
              <a:rPr lang="ar-IQ" sz="5400" dirty="0">
                <a:effectLst/>
                <a:ea typeface="Times New Roman" panose="02020603050405020304" pitchFamily="18" charset="0"/>
                <a:cs typeface="Traditional Arabic" panose="02020603050405020304" pitchFamily="18" charset="-78"/>
              </a:rPr>
              <a:t> إن المصارف الإسلامية تلتزم بالعمل على تنمية الأموال التى في حيازتها سواء أكانت للمساهين أم للمودعين، بوصفها ((مستخلفة )) فيها بالوكالة عن أصحابها . وهي في ذلك تختار أفضل السبل الشرعية لإدارتها بحيث تستثمر الأموال في المشروعات ذات الجدوى، وبشكل يعظم إنتاجيتها.</a:t>
            </a:r>
            <a:r>
              <a:rPr lang="ar-IQ" sz="200" dirty="0">
                <a:effectLst/>
                <a:ea typeface="Times New Roman" panose="02020603050405020304" pitchFamily="18" charset="0"/>
                <a:cs typeface="Traditional Arabic" panose="02020603050405020304" pitchFamily="18" charset="-78"/>
              </a:rPr>
              <a:t>    </a:t>
            </a: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100" dirty="0">
              <a:solidFill>
                <a:schemeClr val="bg1"/>
              </a:solidFill>
              <a:cs typeface="Ali_K_Samik" pitchFamily="2" charset="-78"/>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2500">
        <p14:ferris dir="l"/>
      </p:transition>
    </mc:Choice>
    <mc:Fallback xmlns="">
      <p:transition spd="slow">
        <p:fade/>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93</a:t>
            </a:fld>
            <a:endParaRPr lang="en-US">
              <a:solidFill>
                <a:srgbClr val="FFFFFF"/>
              </a:solidFill>
            </a:endParaRPr>
          </a:p>
        </p:txBody>
      </p:sp>
      <p:sp>
        <p:nvSpPr>
          <p:cNvPr id="6" name="Rectangle 5"/>
          <p:cNvSpPr>
            <a:spLocks noChangeArrowheads="1"/>
          </p:cNvSpPr>
          <p:nvPr/>
        </p:nvSpPr>
        <p:spPr bwMode="auto">
          <a:xfrm>
            <a:off x="76200" y="136525"/>
            <a:ext cx="8991600" cy="6663363"/>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marL="0" marR="0" algn="just" rtl="1">
              <a:spcBef>
                <a:spcPts val="0"/>
              </a:spcBef>
              <a:spcAft>
                <a:spcPts val="600"/>
              </a:spcAft>
              <a:tabLst>
                <a:tab pos="1397000" algn="l"/>
              </a:tabLst>
            </a:pPr>
            <a:r>
              <a:rPr lang="ar-IQ" sz="8000" dirty="0">
                <a:effectLst/>
                <a:latin typeface="Times New Roman" panose="02020603050405020304" pitchFamily="18" charset="0"/>
                <a:ea typeface="Times New Roman" panose="02020603050405020304" pitchFamily="18" charset="0"/>
                <a:cs typeface="Traditional Arabic" panose="02020603050405020304" pitchFamily="18" charset="-78"/>
              </a:rPr>
              <a:t>ويلتزم كل مصرف إسلامي بقاعدتين هامتين في استثمار وتشغيل ما لديه من أموال ،وهما: قاعدة الغنم بالغرم ، وقاعدة الخراج بالضمان .</a:t>
            </a:r>
            <a:r>
              <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just" rtl="1">
              <a:spcBef>
                <a:spcPts val="0"/>
              </a:spcBef>
              <a:spcAft>
                <a:spcPts val="600"/>
              </a:spcAft>
              <a:tabLst>
                <a:tab pos="13970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1397000" algn="l"/>
              </a:tabLs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13970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1397000" algn="l"/>
              </a:tabLst>
            </a:pPr>
            <a:endParaRPr lang="en-US" sz="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94</a:t>
            </a:fld>
            <a:endParaRPr lang="en-US">
              <a:solidFill>
                <a:srgbClr val="FFFFFF"/>
              </a:solidFill>
            </a:endParaRPr>
          </a:p>
        </p:txBody>
      </p:sp>
      <p:sp>
        <p:nvSpPr>
          <p:cNvPr id="6" name="Rectangle 5"/>
          <p:cNvSpPr>
            <a:spLocks noChangeArrowheads="1"/>
          </p:cNvSpPr>
          <p:nvPr/>
        </p:nvSpPr>
        <p:spPr bwMode="auto">
          <a:xfrm>
            <a:off x="76200" y="136525"/>
            <a:ext cx="8991600" cy="667875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marL="0" marR="0" algn="just" rtl="1">
              <a:spcBef>
                <a:spcPts val="0"/>
              </a:spcBef>
              <a:spcAft>
                <a:spcPts val="600"/>
              </a:spcAft>
              <a:tabLst>
                <a:tab pos="1397000" algn="l"/>
              </a:tabLst>
            </a:pPr>
            <a:r>
              <a:rPr lang="ar-IQ" sz="4800" b="1" dirty="0">
                <a:effectLst/>
                <a:latin typeface="Times New Roman" panose="02020603050405020304" pitchFamily="18" charset="0"/>
                <a:ea typeface="Times New Roman" panose="02020603050405020304" pitchFamily="18" charset="0"/>
                <a:cs typeface="Traditional Arabic" panose="02020603050405020304" pitchFamily="18" charset="-78"/>
              </a:rPr>
              <a:t>4- تخضع جميع المعاملات المالية لنظام متكامل من</a:t>
            </a:r>
          </a:p>
          <a:p>
            <a:pPr marL="0" marR="0" algn="just" rtl="1">
              <a:spcBef>
                <a:spcPts val="0"/>
              </a:spcBef>
              <a:spcAft>
                <a:spcPts val="600"/>
              </a:spcAft>
              <a:tabLst>
                <a:tab pos="1397000" algn="l"/>
              </a:tabLst>
            </a:pPr>
            <a:r>
              <a:rPr lang="ar-IQ" sz="4800" b="1" dirty="0">
                <a:effectLst/>
                <a:latin typeface="Times New Roman" panose="02020603050405020304" pitchFamily="18" charset="0"/>
                <a:ea typeface="Times New Roman" panose="02020603050405020304" pitchFamily="18" charset="0"/>
                <a:cs typeface="Traditional Arabic" panose="02020603050405020304" pitchFamily="18" charset="-78"/>
              </a:rPr>
              <a:t> " الرقابة الشرعية " :</a:t>
            </a:r>
          </a:p>
          <a:p>
            <a:pPr marL="0" marR="0" algn="just" rtl="1">
              <a:spcBef>
                <a:spcPts val="0"/>
              </a:spcBef>
              <a:spcAft>
                <a:spcPts val="600"/>
              </a:spcAft>
              <a:tabLst>
                <a:tab pos="1397000" algn="l"/>
              </a:tabLst>
            </a:pPr>
            <a:r>
              <a:rPr lang="ar-IQ" sz="5400" dirty="0">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IQ" sz="5300" dirty="0">
                <a:effectLst/>
                <a:latin typeface="Times New Roman" panose="02020603050405020304" pitchFamily="18" charset="0"/>
                <a:ea typeface="Times New Roman" panose="02020603050405020304" pitchFamily="18" charset="0"/>
                <a:cs typeface="Traditional Arabic" panose="02020603050405020304" pitchFamily="18" charset="-78"/>
              </a:rPr>
              <a:t>وتتألف هيئة الرقابة الشرعية من متخصصين في الفقه الإسلامي لتقديم المشورة والرأي في المعاملات المالية التى تواجهها أقسام المصرف، تأكيداً من مدى مطابقة هذه المعاملات لأحكام الشريعة الإسلامية ، وفي حالة حدوث خلل ،فإن الهيئة تصححه .</a:t>
            </a:r>
          </a:p>
          <a:p>
            <a:pPr marL="0" marR="0" algn="just" rtl="1">
              <a:spcBef>
                <a:spcPts val="0"/>
              </a:spcBef>
              <a:spcAft>
                <a:spcPts val="600"/>
              </a:spcAft>
              <a:tabLst>
                <a:tab pos="1397000" algn="l"/>
              </a:tabLst>
            </a:pPr>
            <a:r>
              <a:rPr lang="ar-IQ" sz="200" dirty="0">
                <a:latin typeface="Times New Roman" panose="02020603050405020304" pitchFamily="18" charset="0"/>
                <a:ea typeface="Times New Roman" panose="02020603050405020304" pitchFamily="18" charset="0"/>
              </a:rPr>
              <a:t>                                    </a:t>
            </a:r>
          </a:p>
          <a:p>
            <a:pPr marL="0" marR="0" algn="just" rtl="1">
              <a:spcBef>
                <a:spcPts val="0"/>
              </a:spcBef>
              <a:spcAft>
                <a:spcPts val="600"/>
              </a:spcAft>
              <a:tabLst>
                <a:tab pos="1397000" algn="l"/>
              </a:tabLst>
            </a:pPr>
            <a:endParaRPr lang="ar-IQ" sz="2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1397000" algn="l"/>
              </a:tabLst>
            </a:pPr>
            <a:endParaRPr lang="ar-IQ" sz="200" dirty="0">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1397000" algn="l"/>
              </a:tabLst>
            </a:pPr>
            <a:endParaRPr lang="ar-IQ" sz="2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1397000" algn="l"/>
              </a:tabLst>
            </a:pPr>
            <a:endParaRPr lang="ar-IQ" sz="200" dirty="0">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1397000" algn="l"/>
              </a:tabLst>
            </a:pPr>
            <a:endParaRPr lang="ar-IQ" sz="2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1397000" algn="l"/>
              </a:tabLst>
            </a:pPr>
            <a:endParaRPr lang="ar-IQ" sz="200" dirty="0">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1397000" algn="l"/>
              </a:tabLst>
            </a:pPr>
            <a:endParaRPr lang="ar-IQ" sz="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37845126"/>
      </p:ext>
    </p:extLst>
  </p:cSld>
  <p:clrMapOvr>
    <a:masterClrMapping/>
  </p:clrMapOvr>
  <mc:AlternateContent xmlns:mc="http://schemas.openxmlformats.org/markup-compatibility/2006" xmlns:p14="http://schemas.microsoft.com/office/powerpoint/2010/main">
    <mc:Choice Requires="p14">
      <p:transition spd="slow" p14:dur="2500">
        <p14:flip dir="r"/>
      </p:transition>
    </mc:Choice>
    <mc:Fallback xmlns="">
      <p:transition spd="slow">
        <p:fade/>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95</a:t>
            </a:fld>
            <a:endParaRPr lang="en-US">
              <a:solidFill>
                <a:srgbClr val="FFFFFF"/>
              </a:solidFill>
            </a:endParaRPr>
          </a:p>
        </p:txBody>
      </p:sp>
      <p:sp>
        <p:nvSpPr>
          <p:cNvPr id="6" name="Rectangle 5"/>
          <p:cNvSpPr>
            <a:spLocks noChangeArrowheads="1"/>
          </p:cNvSpPr>
          <p:nvPr/>
        </p:nvSpPr>
        <p:spPr bwMode="auto">
          <a:xfrm>
            <a:off x="76200" y="76200"/>
            <a:ext cx="9067800" cy="674030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marL="0" marR="0" algn="just" rtl="1">
              <a:spcBef>
                <a:spcPts val="0"/>
              </a:spcBef>
              <a:spcAft>
                <a:spcPts val="600"/>
              </a:spcAft>
              <a:tabLst>
                <a:tab pos="1397000" algn="l"/>
              </a:tabLst>
            </a:pPr>
            <a:r>
              <a:rPr lang="ar-IQ" sz="5400" b="1" dirty="0">
                <a:effectLst/>
                <a:latin typeface="Times New Roman" panose="02020603050405020304" pitchFamily="18" charset="0"/>
                <a:ea typeface="Times New Roman" panose="02020603050405020304" pitchFamily="18" charset="0"/>
                <a:cs typeface="Traditional Arabic" panose="02020603050405020304" pitchFamily="18" charset="-78"/>
              </a:rPr>
              <a:t>5- تحقيق التكافل الاجتماعي بين أفراد المجتمع : </a:t>
            </a:r>
            <a:r>
              <a:rPr lang="ar-IQ" sz="5400" dirty="0">
                <a:effectLst/>
                <a:latin typeface="Times New Roman" panose="02020603050405020304" pitchFamily="18" charset="0"/>
                <a:ea typeface="Times New Roman" panose="02020603050405020304" pitchFamily="18" charset="0"/>
                <a:cs typeface="Traditional Arabic" panose="02020603050405020304" pitchFamily="18" charset="-78"/>
              </a:rPr>
              <a:t>تقوم المصارف الإسلامية بتقديم خدمات اجتماعية لإحياء التكافل الاجتماعي ، منها : خدمة جمع وتوزيع الزكاة، وتقديم القروض الحسنة (بدون فائدة) لمواجهة حاجات اجتماعية ملحة؛ كالزواج، والتعليم، والمرض ،ومنها: المساهمة في المشروعات الاجتماعية، والأعمال الخيرية الرامية إلى تطوير المجتمع المحلي.</a:t>
            </a:r>
            <a:endParaRPr lang="en-US" sz="5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378451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96</a:t>
            </a:fld>
            <a:endParaRPr lang="en-US">
              <a:solidFill>
                <a:srgbClr val="FFFFFF"/>
              </a:solidFill>
            </a:endParaRPr>
          </a:p>
        </p:txBody>
      </p:sp>
      <p:sp>
        <p:nvSpPr>
          <p:cNvPr id="6" name="Rectangle 5"/>
          <p:cNvSpPr>
            <a:spLocks noChangeArrowheads="1"/>
          </p:cNvSpPr>
          <p:nvPr/>
        </p:nvSpPr>
        <p:spPr bwMode="auto">
          <a:xfrm>
            <a:off x="0" y="103395"/>
            <a:ext cx="9144000" cy="626325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ctr" rtl="1"/>
            <a:r>
              <a:rPr lang="ar-IQ" sz="5400" b="1" dirty="0"/>
              <a:t>المبحث العاشر : التنمية الاقتصادية في الاقتصاد الإسلامي</a:t>
            </a:r>
          </a:p>
          <a:p>
            <a:pPr algn="ctr" rtl="1"/>
            <a:endParaRPr lang="ar-IQ" sz="5400" b="1" dirty="0"/>
          </a:p>
          <a:p>
            <a:pPr algn="ctr" rtl="1"/>
            <a:endParaRPr lang="ar-IQ" sz="1100" b="1" dirty="0"/>
          </a:p>
          <a:p>
            <a:pPr algn="ctr" rtl="1"/>
            <a:r>
              <a:rPr lang="ar-IQ" sz="6600" b="1" dirty="0">
                <a:solidFill>
                  <a:srgbClr val="FF0000"/>
                </a:solidFill>
              </a:rPr>
              <a:t>هةتا  ئيره</a:t>
            </a:r>
          </a:p>
          <a:p>
            <a:pPr algn="ctr" rtl="1"/>
            <a:endParaRPr lang="ar-IQ" sz="5400" b="1" dirty="0"/>
          </a:p>
          <a:p>
            <a:pPr algn="ctr" rtl="1"/>
            <a:endParaRPr lang="ar-IQ" sz="5400" b="1" dirty="0"/>
          </a:p>
          <a:p>
            <a:pPr algn="ctr" rtl="1"/>
            <a:endParaRPr lang="en-US" sz="5400" dirty="0"/>
          </a:p>
        </p:txBody>
      </p:sp>
    </p:spTree>
    <p:extLst>
      <p:ext uri="{BB962C8B-B14F-4D97-AF65-F5344CB8AC3E}">
        <p14:creationId xmlns:p14="http://schemas.microsoft.com/office/powerpoint/2010/main" val="10378451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25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 calcmode="lin" valueType="num">
                                      <p:cBhvr>
                                        <p:cTn id="15" dur="2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16" dur="2500" fill="hold"/>
                                        <p:tgtEl>
                                          <p:spTgt spid="6">
                                            <p:txEl>
                                              <p:pRg st="3" end="3"/>
                                            </p:txEl>
                                          </p:spTgt>
                                        </p:tgtEl>
                                        <p:attrNameLst>
                                          <p:attrName>ppt_h</p:attrName>
                                        </p:attrNameLst>
                                      </p:cBhvr>
                                      <p:tavLst>
                                        <p:tav tm="0">
                                          <p:val>
                                            <p:fltVal val="0"/>
                                          </p:val>
                                        </p:tav>
                                        <p:tav tm="100000">
                                          <p:val>
                                            <p:strVal val="#ppt_h"/>
                                          </p:val>
                                        </p:tav>
                                      </p:tavLst>
                                    </p:anim>
                                    <p:anim calcmode="lin" valueType="num">
                                      <p:cBhvr>
                                        <p:cTn id="17" dur="2500" fill="hold"/>
                                        <p:tgtEl>
                                          <p:spTgt spid="6">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18" dur="2500" fill="hold"/>
                                        <p:tgtEl>
                                          <p:spTgt spid="6">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97</a:t>
            </a:fld>
            <a:endParaRPr lang="en-US">
              <a:solidFill>
                <a:srgbClr val="FFFFFF"/>
              </a:solidFill>
            </a:endParaRPr>
          </a:p>
        </p:txBody>
      </p:sp>
      <p:sp>
        <p:nvSpPr>
          <p:cNvPr id="6" name="Rectangle 5"/>
          <p:cNvSpPr>
            <a:spLocks noChangeArrowheads="1"/>
          </p:cNvSpPr>
          <p:nvPr/>
        </p:nvSpPr>
        <p:spPr bwMode="auto">
          <a:xfrm>
            <a:off x="76200" y="76200"/>
            <a:ext cx="8991600" cy="92333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endParaRPr lang="en-US" sz="5400" dirty="0">
              <a:solidFill>
                <a:schemeClr val="bg1"/>
              </a:solidFill>
            </a:endParaRPr>
          </a:p>
        </p:txBody>
      </p:sp>
    </p:spTree>
    <p:extLst>
      <p:ext uri="{BB962C8B-B14F-4D97-AF65-F5344CB8AC3E}">
        <p14:creationId xmlns:p14="http://schemas.microsoft.com/office/powerpoint/2010/main" val="1037845126"/>
      </p:ext>
    </p:extLst>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98</a:t>
            </a:fld>
            <a:endParaRPr lang="en-US">
              <a:solidFill>
                <a:srgbClr val="FFFFFF"/>
              </a:solidFill>
            </a:endParaRPr>
          </a:p>
        </p:txBody>
      </p:sp>
      <p:sp>
        <p:nvSpPr>
          <p:cNvPr id="6" name="Rectangle 5"/>
          <p:cNvSpPr>
            <a:spLocks noChangeArrowheads="1"/>
          </p:cNvSpPr>
          <p:nvPr/>
        </p:nvSpPr>
        <p:spPr bwMode="auto">
          <a:xfrm>
            <a:off x="76200" y="76200"/>
            <a:ext cx="8991600" cy="83099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lvl="0" algn="just" rtl="1"/>
            <a:endParaRPr lang="en-US" sz="4800" dirty="0">
              <a:solidFill>
                <a:schemeClr val="bg1"/>
              </a:solidFill>
            </a:endParaRPr>
          </a:p>
        </p:txBody>
      </p:sp>
    </p:spTree>
    <p:extLst>
      <p:ext uri="{BB962C8B-B14F-4D97-AF65-F5344CB8AC3E}">
        <p14:creationId xmlns:p14="http://schemas.microsoft.com/office/powerpoint/2010/main" val="1037845126"/>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1" accel="100000" fill="hold">
                                          <p:stCondLst>
                                            <p:cond delay="1999"/>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99</a:t>
            </a:fld>
            <a:endParaRPr lang="en-US">
              <a:solidFill>
                <a:srgbClr val="FFFFFF"/>
              </a:solidFill>
            </a:endParaRPr>
          </a:p>
        </p:txBody>
      </p:sp>
      <p:sp>
        <p:nvSpPr>
          <p:cNvPr id="6" name="Rectangle 5"/>
          <p:cNvSpPr>
            <a:spLocks noChangeArrowheads="1"/>
          </p:cNvSpPr>
          <p:nvPr/>
        </p:nvSpPr>
        <p:spPr bwMode="auto">
          <a:xfrm>
            <a:off x="76200" y="76200"/>
            <a:ext cx="8915400" cy="754053"/>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lvl="0" algn="just" rtl="1"/>
            <a:endParaRPr lang="en-US" sz="4300" dirty="0"/>
          </a:p>
        </p:txBody>
      </p:sp>
    </p:spTree>
    <p:extLst>
      <p:ext uri="{BB962C8B-B14F-4D97-AF65-F5344CB8AC3E}">
        <p14:creationId xmlns:p14="http://schemas.microsoft.com/office/powerpoint/2010/main" val="103784512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nodePh="1">
                                  <p:stCondLst>
                                    <p:cond delay="0"/>
                                  </p:stCondLst>
                                  <p:endCondLst>
                                    <p:cond evt="begin" delay="0">
                                      <p:tn val="5"/>
                                    </p:cond>
                                  </p:end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 by="(-#ppt_w*2)" calcmode="lin" valueType="num">
                                      <p:cBhvr rctx="PPT">
                                        <p:cTn id="7" dur="1000" autoRev="1" fill="hold">
                                          <p:stCondLst>
                                            <p:cond delay="0"/>
                                          </p:stCondLst>
                                        </p:cTn>
                                        <p:tgtEl>
                                          <p:spTgt spid="6">
                                            <p:txEl>
                                              <p:pRg st="0" end="0"/>
                                            </p:txEl>
                                          </p:spTgt>
                                        </p:tgtEl>
                                        <p:attrNameLst>
                                          <p:attrName>ppt_w</p:attrName>
                                        </p:attrNameLst>
                                      </p:cBhvr>
                                    </p:anim>
                                    <p:anim by="(#ppt_w*0.50)" calcmode="lin" valueType="num">
                                      <p:cBhvr>
                                        <p:cTn id="8" dur="1000" decel="50000" autoRev="1" fill="hold">
                                          <p:stCondLst>
                                            <p:cond delay="0"/>
                                          </p:stCondLst>
                                        </p:cTn>
                                        <p:tgtEl>
                                          <p:spTgt spid="6">
                                            <p:txEl>
                                              <p:pRg st="0" end="0"/>
                                            </p:txEl>
                                          </p:spTgt>
                                        </p:tgtEl>
                                        <p:attrNameLst>
                                          <p:attrName>ppt_x</p:attrName>
                                        </p:attrNameLst>
                                      </p:cBhvr>
                                    </p:anim>
                                    <p:anim from="(-#ppt_h/2)" to="(#ppt_y)" calcmode="lin" valueType="num">
                                      <p:cBhvr>
                                        <p:cTn id="9" dur="2000" fill="hold">
                                          <p:stCondLst>
                                            <p:cond delay="0"/>
                                          </p:stCondLst>
                                        </p:cTn>
                                        <p:tgtEl>
                                          <p:spTgt spid="6">
                                            <p:txEl>
                                              <p:pRg st="0" end="0"/>
                                            </p:txEl>
                                          </p:spTgt>
                                        </p:tgtEl>
                                        <p:attrNameLst>
                                          <p:attrName>ppt_y</p:attrName>
                                        </p:attrNameLst>
                                      </p:cBhvr>
                                    </p:anim>
                                    <p:animRot by="21600000">
                                      <p:cBhvr>
                                        <p:cTn id="10" dur="2000" fill="hold">
                                          <p:stCondLst>
                                            <p:cond delay="0"/>
                                          </p:stCondLst>
                                        </p:cTn>
                                        <p:tgtEl>
                                          <p:spTgt spid="6">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37219</TotalTime>
  <Words>3788</Words>
  <Application>Microsoft Office PowerPoint</Application>
  <PresentationFormat>On-screen Show (4:3)</PresentationFormat>
  <Paragraphs>1083</Paragraphs>
  <Slides>139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139</vt:i4>
      </vt:variant>
    </vt:vector>
  </HeadingPairs>
  <TitlesOfParts>
    <vt:vector size="146" baseType="lpstr">
      <vt:lpstr>Arial</vt:lpstr>
      <vt:lpstr>Calibri</vt:lpstr>
      <vt:lpstr>Rabar_002</vt:lpstr>
      <vt:lpstr>Times New Roman</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وإن المسلم حرّ في اختيار العمل المناسب له ، وسبل الكسب والاتجار التى يستريح لها، والتملك الذي يفضله، والإنفاق المشبع لرغباته ، ومع أن الحرية الفردية مضمونة ، ولكنها " مقيدة" بحدود معينة حسب التعاليم الإسلامية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High Tech</dc:creator>
  <cp:lastModifiedBy>Ram Computer</cp:lastModifiedBy>
  <cp:revision>730</cp:revision>
  <dcterms:created xsi:type="dcterms:W3CDTF">2014-08-18T14:11:28Z</dcterms:created>
  <dcterms:modified xsi:type="dcterms:W3CDTF">2022-12-01T21:07:43Z</dcterms:modified>
</cp:coreProperties>
</file>