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embeddedFontLst>
    <p:embeddedFont>
      <p:font typeface="IVPJBJ+TimesNewRomanPS-BoldItalicMT"/>
      <p:regular r:id="rId15"/>
    </p:embeddedFont>
    <p:embeddedFont>
      <p:font typeface="WAWKWJ+TimesNewRomanPS-BoldMT"/>
      <p:regular r:id="rId16"/>
    </p:embeddedFont>
    <p:embeddedFont>
      <p:font typeface="GJEIBO+TimesNewRomanPSMT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font" Target="fonts/font1.fntdata" /><Relationship Id="rId16" Type="http://schemas.openxmlformats.org/officeDocument/2006/relationships/font" Target="fonts/font2.fntdata" /><Relationship Id="rId17" Type="http://schemas.openxmlformats.org/officeDocument/2006/relationships/font" Target="fonts/font3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33251" y="277865"/>
            <a:ext cx="3172506" cy="431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Chapter</a:t>
            </a:r>
            <a:r>
              <a:rPr dirty="0" sz="2800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Three</a:t>
            </a:r>
            <a:r>
              <a:rPr dirty="0" sz="2800" b="1">
                <a:solidFill>
                  <a:srgbClr val="000000"/>
                </a:solidFill>
                <a:latin typeface="WAWKWJ+TimesNewRomanPS-BoldMT"/>
                <a:cs typeface="WAWKWJ+TimesNewRomanPS-BoldMT"/>
              </a:rPr>
              <a:t>:</a:t>
            </a:r>
            <a:r>
              <a:rPr dirty="0" sz="2800" b="1">
                <a:solidFill>
                  <a:srgbClr val="000000"/>
                </a:solidFill>
                <a:latin typeface="WAWKWJ+TimesNewRomanPS-BoldMT"/>
                <a:cs typeface="WAWKWJ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Tree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3963" y="895593"/>
            <a:ext cx="823664" cy="431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Tree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3963" y="1513321"/>
            <a:ext cx="7633881" cy="2285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Definition</a:t>
            </a:r>
            <a:r>
              <a:rPr dirty="0" sz="2800" spc="15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AWKWJ+TimesNewRomanPS-BoldMT"/>
                <a:cs typeface="WAWKWJ+TimesNewRomanPS-BoldMT"/>
              </a:rPr>
              <a:t>3.1:</a:t>
            </a:r>
            <a:r>
              <a:rPr dirty="0" sz="2800" b="1">
                <a:solidFill>
                  <a:srgbClr val="000000"/>
                </a:solidFill>
                <a:latin typeface="WAWKWJ+TimesNewRomanPS-BoldMT"/>
                <a:cs typeface="WAWKWJ+TimesNewRomanPS-BoldMT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A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graph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is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acyclic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if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it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has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no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cycles.</a:t>
            </a:r>
          </a:p>
          <a:p>
            <a:pPr marL="0" marR="0">
              <a:lnSpc>
                <a:spcPts val="3100"/>
              </a:lnSpc>
              <a:spcBef>
                <a:spcPts val="1763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Definition</a:t>
            </a:r>
            <a:r>
              <a:rPr dirty="0" sz="2800" spc="15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AWKWJ+TimesNewRomanPS-BoldMT"/>
                <a:cs typeface="WAWKWJ+TimesNewRomanPS-BoldMT"/>
              </a:rPr>
              <a:t>3.2:</a:t>
            </a:r>
            <a:r>
              <a:rPr dirty="0" sz="2800" b="1">
                <a:solidFill>
                  <a:srgbClr val="000000"/>
                </a:solidFill>
                <a:latin typeface="WAWKWJ+TimesNewRomanPS-BoldMT"/>
                <a:cs typeface="WAWKWJ+TimesNewRomanPS-BoldMT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Tree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is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acyclic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connected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graph.</a:t>
            </a:r>
          </a:p>
          <a:p>
            <a:pPr marL="0" marR="0">
              <a:lnSpc>
                <a:spcPts val="3100"/>
              </a:lnSpc>
              <a:spcBef>
                <a:spcPts val="1713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Example</a:t>
            </a:r>
            <a:r>
              <a:rPr dirty="0" sz="2800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AWKWJ+TimesNewRomanPS-BoldMT"/>
                <a:cs typeface="WAWKWJ+TimesNewRomanPS-BoldMT"/>
              </a:rPr>
              <a:t>3.3:</a:t>
            </a:r>
            <a:r>
              <a:rPr dirty="0" sz="2800" b="1">
                <a:solidFill>
                  <a:srgbClr val="000000"/>
                </a:solidFill>
                <a:latin typeface="WAWKWJ+TimesNewRomanPS-BoldMT"/>
                <a:cs typeface="WAWKWJ+TimesNewRomanPS-BoldMT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Every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path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graph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is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a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tree.</a:t>
            </a:r>
          </a:p>
          <a:p>
            <a:pPr marL="0" marR="0">
              <a:lnSpc>
                <a:spcPts val="3100"/>
              </a:lnSpc>
              <a:spcBef>
                <a:spcPts val="1763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Note</a:t>
            </a:r>
            <a:r>
              <a:rPr dirty="0" sz="2800" b="1">
                <a:solidFill>
                  <a:srgbClr val="000000"/>
                </a:solidFill>
                <a:latin typeface="IVPJBJ+TimesNewRomanPS-BoldItalicMT"/>
                <a:cs typeface="IVPJBJ+TimesNewRomanPS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WAWKWJ+TimesNewRomanPS-BoldMT"/>
                <a:cs typeface="WAWKWJ+TimesNewRomanPS-BoldMT"/>
              </a:rPr>
              <a:t>3.4: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3963" y="3978574"/>
            <a:ext cx="6464757" cy="438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GJEIBO+TimesNewRomanPSMT"/>
                <a:cs typeface="GJEIBO+TimesNewRomanPSMT"/>
              </a:rPr>
              <a:t>(i)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There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is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one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tree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of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each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orders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1,2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and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3.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3963" y="5219689"/>
            <a:ext cx="4986426" cy="431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(ii)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There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are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two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trees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of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order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4.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3719" y="304370"/>
            <a:ext cx="5261661" cy="431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(iii)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There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are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three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trees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of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order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5.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3719" y="3883738"/>
            <a:ext cx="4947310" cy="431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(iv)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There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are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six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trees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of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order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GJEIBO+TimesNewRomanPSMT"/>
                <a:cs typeface="GJEIBO+TimesNewRomanPSMT"/>
              </a:rPr>
              <a:t>6.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2023-05-30T02:00:40-05:00</dcterms:modified>
</cp:coreProperties>
</file>