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76" r:id="rId4"/>
    <p:sldId id="275" r:id="rId5"/>
    <p:sldId id="258" r:id="rId6"/>
    <p:sldId id="277" r:id="rId7"/>
    <p:sldId id="259" r:id="rId8"/>
    <p:sldId id="278" r:id="rId9"/>
    <p:sldId id="270" r:id="rId10"/>
    <p:sldId id="279" r:id="rId11"/>
    <p:sldId id="261" r:id="rId12"/>
    <p:sldId id="281" r:id="rId13"/>
    <p:sldId id="262" r:id="rId14"/>
    <p:sldId id="263" r:id="rId15"/>
    <p:sldId id="264" r:id="rId16"/>
    <p:sldId id="282" r:id="rId17"/>
    <p:sldId id="266" r:id="rId18"/>
    <p:sldId id="283" r:id="rId19"/>
    <p:sldId id="271" r:id="rId20"/>
    <p:sldId id="267" r:id="rId21"/>
    <p:sldId id="284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33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7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40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1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426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0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2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4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0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24C0-AACC-4F68-90B7-6862F1956F4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A3EEAB-F122-44C3-BE2B-550173147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shad.haji@su.edu.k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B05159FB-DB5B-4645-92B8-6EB685DF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404" y="1174829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2" descr="Salahaddin University-Erbil">
            <a:extLst>
              <a:ext uri="{FF2B5EF4-FFF2-40B4-BE49-F238E27FC236}">
                <a16:creationId xmlns:a16="http://schemas.microsoft.com/office/drawing/2014/main" id="{57CC5F98-B605-49BD-8167-D909424B4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486" y="1188326"/>
            <a:ext cx="1900245" cy="190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E374AC47-7BFD-4053-996A-B0806F31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497" y="942136"/>
            <a:ext cx="6103146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Kurdistan Regional Government-Iraq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Higher Education &amp; Scientific Research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Salahaddin University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Education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Mathematics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012F6-55D6-4CD6-8CFB-A538465553A2}"/>
              </a:ext>
            </a:extLst>
          </p:cNvPr>
          <p:cNvSpPr txBox="1"/>
          <p:nvPr/>
        </p:nvSpPr>
        <p:spPr>
          <a:xfrm>
            <a:off x="2312126" y="3013020"/>
            <a:ext cx="6952592" cy="64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 Analysis</a:t>
            </a:r>
            <a:endParaRPr lang="ar-IQ" sz="2800" dirty="0">
              <a:latin typeface="Arial Black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04196-101D-49F6-9B28-83A82809E5B2}"/>
              </a:ext>
            </a:extLst>
          </p:cNvPr>
          <p:cNvSpPr txBox="1"/>
          <p:nvPr/>
        </p:nvSpPr>
        <p:spPr>
          <a:xfrm>
            <a:off x="3258057" y="4200118"/>
            <a:ext cx="5060730" cy="1685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Assist. Prof. Dr. Rashad Rashid Haji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u="sng" dirty="0" err="1" smtClean="0">
                <a:solidFill>
                  <a:srgbClr val="005274"/>
                </a:solidFill>
                <a:latin typeface="Open Sans" panose="020B0606030504020204" pitchFamily="34" charset="0"/>
                <a:hlinkClick r:id="rId3" tooltip="Link to email address"/>
              </a:rPr>
              <a:t>rashad.haji@su.edu.krd</a:t>
            </a:r>
            <a:endParaRPr lang="en-US" sz="2400" b="1" u="sng" dirty="0">
              <a:solidFill>
                <a:srgbClr val="005274"/>
              </a:solidFill>
              <a:latin typeface="Open Sans" panose="020B0606030504020204" pitchFamily="34" charset="0"/>
            </a:endParaRPr>
          </a:p>
          <a:p>
            <a:pPr algn="ctr"/>
            <a:endParaRPr lang="en-US" sz="2400" dirty="0">
              <a:solidFill>
                <a:srgbClr val="8B8B8B"/>
              </a:solidFill>
              <a:latin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2022 -2023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3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1EBD07-90FE-4838-8FDC-6443D6B065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868" r="1872" b="21446"/>
          <a:stretch/>
        </p:blipFill>
        <p:spPr>
          <a:xfrm>
            <a:off x="378947" y="841828"/>
            <a:ext cx="9389168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0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60423A-58F9-415E-BFCB-F1C67B78E0A5}"/>
                  </a:ext>
                </a:extLst>
              </p:cNvPr>
              <p:cNvSpPr/>
              <p:nvPr/>
            </p:nvSpPr>
            <p:spPr>
              <a:xfrm>
                <a:off x="369169" y="2284421"/>
                <a:ext cx="9123174" cy="3634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Proof: 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=[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measurable set. It is clear that every Riemann partition 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Lebesgue partition 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partition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}⊆</m:t>
                    </m:r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):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partition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and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partition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}⊆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):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partition</m:t>
                    </m:r>
                    <m: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 Then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sup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bar>
                          <m:bar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</m:ba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is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partition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sup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bar>
                          <m:bar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):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is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partition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inf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</m:ba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is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partition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inf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):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is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partition</m:t>
                        </m:r>
                        <m: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60423A-58F9-415E-BFCB-F1C67B78E0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69" y="2284421"/>
                <a:ext cx="9123174" cy="3634841"/>
              </a:xfrm>
              <a:prstGeom prst="rect">
                <a:avLst/>
              </a:prstGeom>
              <a:blipFill>
                <a:blip r:embed="rId2"/>
                <a:stretch>
                  <a:fillRect l="-1070" t="-671" r="-1136" b="-2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61EBD07-90FE-4838-8FDC-6443D6B065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293" r="2327"/>
          <a:stretch/>
        </p:blipFill>
        <p:spPr>
          <a:xfrm>
            <a:off x="369169" y="441106"/>
            <a:ext cx="9345624" cy="16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22515" y="1799772"/>
                <a:ext cx="8897257" cy="2865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These mean that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Since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thus, we get the following relation 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We conclude that 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Riemann integrable 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∫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Lebesgue integrable function.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5" y="1799772"/>
                <a:ext cx="8897257" cy="2865143"/>
              </a:xfrm>
              <a:prstGeom prst="rect">
                <a:avLst/>
              </a:prstGeom>
              <a:blipFill>
                <a:blip r:embed="rId2"/>
                <a:stretch>
                  <a:fillRect l="-1097" b="-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33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471910-5DCC-420B-B63F-C737DE719B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50" r="-521"/>
          <a:stretch/>
        </p:blipFill>
        <p:spPr>
          <a:xfrm>
            <a:off x="409870" y="3570515"/>
            <a:ext cx="10380031" cy="31350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471910-5DCC-420B-B63F-C737DE719B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81" r="-1" b="55617"/>
          <a:stretch/>
        </p:blipFill>
        <p:spPr>
          <a:xfrm>
            <a:off x="192155" y="341248"/>
            <a:ext cx="10243616" cy="276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641170-60C7-43EC-A5DF-55FF492C0486}"/>
                  </a:ext>
                </a:extLst>
              </p:cNvPr>
              <p:cNvSpPr/>
              <p:nvPr/>
            </p:nvSpPr>
            <p:spPr>
              <a:xfrm>
                <a:off x="333197" y="1011583"/>
                <a:ext cx="9217203" cy="3741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Therefore,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But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bar>
                          <m:barPr>
                            <m:pos m:val="top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nary>
                          <m:naryPr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[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]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Then 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bar>
                          <m:barPr>
                            <m:pos m:val="top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nary>
                          <m:naryPr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[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]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Lebesgue integrable on [0,5]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641170-60C7-43EC-A5DF-55FF492C0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97" y="1011583"/>
                <a:ext cx="9217203" cy="3741986"/>
              </a:xfrm>
              <a:prstGeom prst="rect">
                <a:avLst/>
              </a:prstGeom>
              <a:blipFill>
                <a:blip r:embed="rId2"/>
                <a:stretch>
                  <a:fillRect l="-1389" t="-163" b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78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80400F-7A34-40C3-A8C3-6922D0E39F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154"/>
          <a:stretch/>
        </p:blipFill>
        <p:spPr>
          <a:xfrm>
            <a:off x="205062" y="1740357"/>
            <a:ext cx="10085566" cy="34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5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80400F-7A34-40C3-A8C3-6922D0E39F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303"/>
          <a:stretch/>
        </p:blipFill>
        <p:spPr>
          <a:xfrm>
            <a:off x="434134" y="2931885"/>
            <a:ext cx="10132266" cy="199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1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86A21B-B7B9-49D8-9C36-2529021F5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84" r="1" b="34552"/>
          <a:stretch/>
        </p:blipFill>
        <p:spPr>
          <a:xfrm>
            <a:off x="464457" y="1532835"/>
            <a:ext cx="9811657" cy="420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7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86A21B-B7B9-49D8-9C36-2529021F5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976"/>
          <a:stretch/>
        </p:blipFill>
        <p:spPr>
          <a:xfrm>
            <a:off x="331935" y="2380343"/>
            <a:ext cx="10437665" cy="251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5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853E57-053C-41C0-8183-09F8C9CC2B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218" b="55582"/>
          <a:stretch/>
        </p:blipFill>
        <p:spPr>
          <a:xfrm>
            <a:off x="130629" y="631055"/>
            <a:ext cx="10290629" cy="24604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853E57-053C-41C0-8183-09F8C9CC2B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942"/>
          <a:stretch/>
        </p:blipFill>
        <p:spPr>
          <a:xfrm>
            <a:off x="363424" y="3280229"/>
            <a:ext cx="10057834" cy="304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15C2E75-09F8-45D3-834B-2E3621721DF9}"/>
                  </a:ext>
                </a:extLst>
              </p:cNvPr>
              <p:cNvSpPr/>
              <p:nvPr/>
            </p:nvSpPr>
            <p:spPr>
              <a:xfrm>
                <a:off x="501221" y="336448"/>
                <a:ext cx="9570827" cy="6155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Chapter </a:t>
                </a:r>
                <a:r>
                  <a:rPr lang="en-US" sz="28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Nine</a:t>
                </a:r>
              </a:p>
              <a:p>
                <a:pPr algn="ctr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Lebesgue </a:t>
                </a:r>
                <a:r>
                  <a:rPr lang="en-US" sz="2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Theory of Integration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</a:t>
                </a:r>
                <a:r>
                  <a:rPr lang="en-US" sz="2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9.1: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 a measurable subset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 a finite family of subsets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The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family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called a Lebesgue partition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if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(1)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nary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en-US" sz="28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2)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measurable, for all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R="0" lvl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negligible set (set of measure 0),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15C2E75-09F8-45D3-834B-2E3621721D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21" y="336448"/>
                <a:ext cx="9570827" cy="6155083"/>
              </a:xfrm>
              <a:prstGeom prst="rect">
                <a:avLst/>
              </a:prstGeom>
              <a:blipFill>
                <a:blip r:embed="rId2"/>
                <a:stretch>
                  <a:fillRect l="-1274" b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68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52C679-B962-40CC-B3E0-DCB9E6E3F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030" r="1" b="32746"/>
          <a:stretch/>
        </p:blipFill>
        <p:spPr>
          <a:xfrm>
            <a:off x="0" y="1235608"/>
            <a:ext cx="9826171" cy="39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3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52C679-B962-40CC-B3E0-DCB9E6E3F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27"/>
          <a:stretch/>
        </p:blipFill>
        <p:spPr>
          <a:xfrm>
            <a:off x="391520" y="2786743"/>
            <a:ext cx="9812024" cy="184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30044C-C3FB-4638-817C-642746F78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512"/>
          <a:stretch/>
        </p:blipFill>
        <p:spPr>
          <a:xfrm>
            <a:off x="313401" y="506221"/>
            <a:ext cx="9237000" cy="29772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30044C-C3FB-4638-817C-642746F78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941"/>
          <a:stretch/>
        </p:blipFill>
        <p:spPr>
          <a:xfrm>
            <a:off x="313401" y="3483428"/>
            <a:ext cx="10165914" cy="322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5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58C147-8507-4A18-844B-57750BD86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99" y="1086678"/>
            <a:ext cx="10529800" cy="471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0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87613" y="1810997"/>
                <a:ext cx="884827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US" sz="24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9.2: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∩[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∩[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the set of rational and irrational numbers, respectively. 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Lebesgue partition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13" y="1810997"/>
                <a:ext cx="8848271" cy="2308324"/>
              </a:xfrm>
              <a:prstGeom prst="rect">
                <a:avLst/>
              </a:prstGeom>
              <a:blipFill>
                <a:blip r:embed="rId2"/>
                <a:stretch>
                  <a:fillRect l="-1103" r="-345" b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86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0445" y="731519"/>
                <a:ext cx="8961121" cy="4406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sz="2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9.3: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⋃"/>
                        <m:limLoc m:val="undOvr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Then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the collection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nary>
                      <m:naryPr>
                        <m:chr m:val="⋃"/>
                        <m:limLoc m:val="undOvr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is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partition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Note</a:t>
                </a:r>
                <a:r>
                  <a:rPr lang="en-US" sz="2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9.4: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 Riemann partition is a Lebesgue partition of a closed interval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5" y="731519"/>
                <a:ext cx="8961121" cy="4406591"/>
              </a:xfrm>
              <a:prstGeom prst="rect">
                <a:avLst/>
              </a:prstGeom>
              <a:blipFill>
                <a:blip r:embed="rId2"/>
                <a:stretch>
                  <a:fillRect l="-1361" b="-2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64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ED08828-F68D-44F3-970D-BB5BDA606C18}"/>
                  </a:ext>
                </a:extLst>
              </p:cNvPr>
              <p:cNvSpPr/>
              <p:nvPr/>
            </p:nvSpPr>
            <p:spPr>
              <a:xfrm>
                <a:off x="462563" y="1218569"/>
                <a:ext cx="9566807" cy="38174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Definition</a:t>
                </a:r>
                <a:r>
                  <a:rPr lang="en-US" sz="2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9.5: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Lebesgue partition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called a refinement of a Lebesgue partition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if each member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subset of some members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</a:t>
                </a:r>
                <a:r>
                  <a:rPr lang="en-US" sz="2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9.6: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𝜈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Lebesgue partitions of a set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: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is a refinement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ED08828-F68D-44F3-970D-BB5BDA606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63" y="1218569"/>
                <a:ext cx="9566807" cy="3817455"/>
              </a:xfrm>
              <a:prstGeom prst="rect">
                <a:avLst/>
              </a:prstGeom>
              <a:blipFill>
                <a:blip r:embed="rId2"/>
                <a:stretch>
                  <a:fillRect l="-1338" t="-1118" b="-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03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33829" y="429557"/>
                <a:ext cx="9840685" cy="6140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definition of Lebesgue integral</a:t>
                </a:r>
                <a:r>
                  <a:rPr lang="en-US" sz="2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</a:t>
                </a:r>
                <a:r>
                  <a:rPr lang="en-US" sz="2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9.7: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 a bounded measurable set (a set of finite measure)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 a bounded function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Lebesgue partition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set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inf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sup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inf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func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sup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Now, we define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which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are called lower and upper Lebesgue sums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with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respect to the partition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respectively. 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9" y="429557"/>
                <a:ext cx="9840685" cy="6140335"/>
              </a:xfrm>
              <a:prstGeom prst="rect">
                <a:avLst/>
              </a:prstGeom>
              <a:blipFill>
                <a:blip r:embed="rId2"/>
                <a:stretch>
                  <a:fillRect l="-1301" t="-595" b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751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1DB552F-D4D2-43E5-B633-6A554E1C3123}"/>
                  </a:ext>
                </a:extLst>
              </p:cNvPr>
              <p:cNvSpPr/>
              <p:nvPr/>
            </p:nvSpPr>
            <p:spPr>
              <a:xfrm>
                <a:off x="278296" y="159025"/>
                <a:ext cx="9025361" cy="6456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 that,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So,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bounded. Then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sup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 </m:t>
                    </m:r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Lebesgue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partition</m:t>
                    </m:r>
                    <m: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inf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bar>
                          <m:barPr>
                            <m:pos m:val="top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is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Lebesgue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partition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are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called lower and upper Lebesgue integral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respectively.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Notice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that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said to be Lebesgue integrable 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the number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nary>
                      <m:naryPr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bar>
                          <m:bar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nary>
                          <m:naryPr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bar>
                          <m:barPr>
                            <m:pos m:val="top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</m:bar>
                        <m:nary>
                          <m:naryPr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called the Lebesgue integral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1DB552F-D4D2-43E5-B633-6A554E1C3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6" y="159025"/>
                <a:ext cx="9025361" cy="6456639"/>
              </a:xfrm>
              <a:prstGeom prst="rect">
                <a:avLst/>
              </a:prstGeom>
              <a:blipFill>
                <a:blip r:embed="rId2"/>
                <a:stretch>
                  <a:fillRect l="-1419" r="-338" b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49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7029" y="812790"/>
                <a:ext cx="9056914" cy="4850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</a:t>
                </a:r>
                <a:r>
                  <a:rPr lang="en-US" sz="3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9.8: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We conclude from the definition of Lower and Upper Lebesgue integral that </a:t>
                </a:r>
                <a:r>
                  <a:rPr lang="en-US" sz="3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bounded measurable set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bounded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function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Then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also,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nary>
                      <m:naryPr>
                        <m:sup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bar>
                      <m:barPr>
                        <m:pos m:val="top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ba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for any Lebesgue partition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3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29" y="812790"/>
                <a:ext cx="9056914" cy="4850559"/>
              </a:xfrm>
              <a:prstGeom prst="rect">
                <a:avLst/>
              </a:prstGeom>
              <a:blipFill>
                <a:blip r:embed="rId2"/>
                <a:stretch>
                  <a:fillRect l="-1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22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1EBD07-90FE-4838-8FDC-6443D6B065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2" r="1" b="69676"/>
          <a:stretch/>
        </p:blipFill>
        <p:spPr>
          <a:xfrm>
            <a:off x="464458" y="1419878"/>
            <a:ext cx="9434286" cy="222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3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199</Words>
  <Application>Microsoft Office PowerPoint</Application>
  <PresentationFormat>Widescreen</PresentationFormat>
  <Paragraphs>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Calibri</vt:lpstr>
      <vt:lpstr>Cambria Math</vt:lpstr>
      <vt:lpstr>Open Sans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Maher</cp:lastModifiedBy>
  <cp:revision>38</cp:revision>
  <dcterms:created xsi:type="dcterms:W3CDTF">2020-05-02T10:42:56Z</dcterms:created>
  <dcterms:modified xsi:type="dcterms:W3CDTF">2023-05-30T09:07:13Z</dcterms:modified>
</cp:coreProperties>
</file>