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A0C73D-D994-4B9F-89EA-2D48FF4A6B23}" type="datetimeFigureOut">
              <a:rPr lang="ar-IQ" smtClean="0"/>
              <a:t>06/03/1442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2BD2F8-A304-44FF-A287-65721A98C62B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630362"/>
          </a:xfrm>
        </p:spPr>
        <p:txBody>
          <a:bodyPr>
            <a:normAutofit/>
          </a:bodyPr>
          <a:lstStyle/>
          <a:p>
            <a:pPr algn="ctr"/>
            <a:r>
              <a:rPr lang="ar-IQ" dirty="0" smtClean="0"/>
              <a:t>عوامل ازدهار الشعر في العصر العباسي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>
            <a:normAutofit lnSpcReduction="10000"/>
          </a:bodyPr>
          <a:lstStyle/>
          <a:p>
            <a:pPr marL="457200">
              <a:lnSpc>
                <a:spcPct val="115000"/>
              </a:lnSpc>
            </a:pPr>
            <a:r>
              <a:rPr lang="ar-IQ" dirty="0">
                <a:ea typeface="Calibri"/>
                <a:cs typeface="Simplified Arabic"/>
              </a:rPr>
              <a:t>حب الخلفاء للشعر، وتقديرهم للشعراء، وتشجيعهم للنظم </a:t>
            </a:r>
            <a:r>
              <a:rPr lang="ar-IQ" dirty="0" smtClean="0">
                <a:ea typeface="Calibri"/>
                <a:cs typeface="Simplified Arabic"/>
              </a:rPr>
              <a:t>والانشاد.</a:t>
            </a:r>
          </a:p>
          <a:p>
            <a:pPr marL="457200">
              <a:lnSpc>
                <a:spcPct val="115000"/>
              </a:lnSpc>
            </a:pPr>
            <a:r>
              <a:rPr lang="ar-IQ" dirty="0">
                <a:ea typeface="Calibri"/>
                <a:cs typeface="Simplified Arabic"/>
              </a:rPr>
              <a:t>أغلب الخلفاء العباسيين كانوا مثقفين ثقافة عالية، ولبعضهم مشاركة طيبة في نظم </a:t>
            </a:r>
            <a:r>
              <a:rPr lang="ar-IQ" dirty="0" smtClean="0">
                <a:ea typeface="Calibri"/>
                <a:cs typeface="Simplified Arabic"/>
              </a:rPr>
              <a:t>الشعر.</a:t>
            </a:r>
          </a:p>
          <a:p>
            <a:pPr marL="457200">
              <a:lnSpc>
                <a:spcPct val="115000"/>
              </a:lnSpc>
            </a:pPr>
            <a:r>
              <a:rPr lang="ar-IQ" dirty="0">
                <a:ea typeface="Calibri"/>
                <a:cs typeface="Simplified Arabic"/>
              </a:rPr>
              <a:t>إن الحضارة دخلت كل جانب من جوانب الحياة </a:t>
            </a:r>
            <a:r>
              <a:rPr lang="ar-IQ" dirty="0" smtClean="0">
                <a:ea typeface="Calibri"/>
                <a:cs typeface="Simplified Arabic"/>
              </a:rPr>
              <a:t>آنذاك، لذا ظهرت موضوعات شعرية جديدة.</a:t>
            </a:r>
          </a:p>
          <a:p>
            <a:pPr marL="457200">
              <a:lnSpc>
                <a:spcPct val="115000"/>
              </a:lnSpc>
            </a:pPr>
            <a:r>
              <a:rPr lang="ar-IQ" dirty="0">
                <a:ea typeface="Calibri"/>
                <a:cs typeface="Simplified Arabic"/>
              </a:rPr>
              <a:t>مظاهر الطبيعة </a:t>
            </a:r>
            <a:r>
              <a:rPr lang="ar-IQ" dirty="0" smtClean="0">
                <a:ea typeface="Calibri"/>
                <a:cs typeface="Simplified Arabic"/>
              </a:rPr>
              <a:t>الخلابة.</a:t>
            </a:r>
          </a:p>
          <a:p>
            <a:pPr marL="457200">
              <a:lnSpc>
                <a:spcPct val="115000"/>
              </a:lnSpc>
            </a:pPr>
            <a:r>
              <a:rPr lang="ar-IQ" dirty="0">
                <a:ea typeface="Calibri"/>
                <a:cs typeface="Simplified Arabic"/>
              </a:rPr>
              <a:t>الحرية الواسعة التي وجدها الشعراء في ساحة </a:t>
            </a:r>
            <a:r>
              <a:rPr lang="ar-IQ" dirty="0" smtClean="0">
                <a:ea typeface="Calibri"/>
                <a:cs typeface="Simplified Arabic"/>
              </a:rPr>
              <a:t>الشعر.</a:t>
            </a:r>
          </a:p>
          <a:p>
            <a:pPr marL="457200">
              <a:lnSpc>
                <a:spcPct val="115000"/>
              </a:lnSpc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940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الموضوعات الشعرية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/ المديح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>
                <a:ea typeface="Calibri"/>
                <a:cs typeface="Simplified Arabic"/>
              </a:rPr>
              <a:t>يعد المديح من أبرز الفنون الشعرية منذ عصر ما قبل </a:t>
            </a:r>
            <a:r>
              <a:rPr lang="ar-IQ" dirty="0" smtClean="0">
                <a:ea typeface="Calibri"/>
                <a:cs typeface="Simplified Arabic"/>
              </a:rPr>
              <a:t>الاسلام.</a:t>
            </a:r>
          </a:p>
          <a:p>
            <a:r>
              <a:rPr lang="ar-IQ" dirty="0">
                <a:ea typeface="Calibri"/>
                <a:cs typeface="Simplified Arabic"/>
              </a:rPr>
              <a:t>لما جاء العباسيون فتحوا الابواب على مصراعيها للشعراء المداحين ليدخلوها مدافعين </a:t>
            </a:r>
            <a:r>
              <a:rPr lang="ar-IQ" dirty="0" smtClean="0">
                <a:ea typeface="Calibri"/>
                <a:cs typeface="Simplified Arabic"/>
              </a:rPr>
              <a:t>عنهم.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1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4400" b="1" dirty="0">
                <a:effectLst/>
                <a:ea typeface="Calibri"/>
                <a:cs typeface="Simplified Arabic"/>
              </a:rPr>
              <a:t>خصائص مقدمات شعر المديح في العصر العباسي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76800"/>
          </a:xfrm>
        </p:spPr>
        <p:txBody>
          <a:bodyPr>
            <a:normAutofit fontScale="70000" lnSpcReduction="20000"/>
          </a:bodyPr>
          <a:lstStyle/>
          <a:p>
            <a:r>
              <a:rPr lang="ar-IQ" dirty="0">
                <a:ea typeface="Calibri"/>
                <a:cs typeface="Simplified Arabic"/>
              </a:rPr>
              <a:t>الالتزام بالموروث القديم، في الوقوف على الاطلال ، وذكر عهود الهوى، ووصف </a:t>
            </a:r>
            <a:r>
              <a:rPr lang="ar-IQ" dirty="0" smtClean="0">
                <a:ea typeface="Calibri"/>
                <a:cs typeface="Simplified Arabic"/>
              </a:rPr>
              <a:t>الرحلة.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latin typeface="Calibri"/>
                <a:ea typeface="Calibri"/>
                <a:cs typeface="Simplified Arabic"/>
              </a:rPr>
              <a:t>قفوا حيوا الديار فإن حقاً   </a:t>
            </a:r>
            <a:r>
              <a:rPr lang="ar-IQ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b="1" dirty="0">
                <a:latin typeface="Calibri"/>
                <a:ea typeface="Calibri"/>
                <a:cs typeface="Simplified Arabic"/>
              </a:rPr>
              <a:t>علينا أن نحيي </a:t>
            </a:r>
            <a:r>
              <a:rPr lang="ar-IQ" b="1" dirty="0" smtClean="0">
                <a:latin typeface="Calibri"/>
                <a:ea typeface="Calibri"/>
                <a:cs typeface="Simplified Arabic"/>
              </a:rPr>
              <a:t>بالسلام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أصاب المقدمة الطللية شئ من التجديد، موضوعياً </a:t>
            </a:r>
            <a:r>
              <a:rPr lang="ar-IQ" sz="2400" dirty="0" smtClean="0">
                <a:ea typeface="Calibri"/>
                <a:cs typeface="Simplified Arabic"/>
              </a:rPr>
              <a:t>وفنياً.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هناك شعراء أهملوا وصف الاطلال والناقة والرحلة، واستعاضوا عنها بالغزل ، او وصف </a:t>
            </a:r>
            <a:r>
              <a:rPr lang="ar-IQ" sz="2400" dirty="0" smtClean="0">
                <a:ea typeface="Calibri"/>
                <a:cs typeface="Simplified Arabic"/>
              </a:rPr>
              <a:t>الخمر.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>
                <a:latin typeface="Calibri"/>
                <a:ea typeface="Calibri"/>
                <a:cs typeface="Simplified Arabic"/>
              </a:rPr>
              <a:t>هات اسقني طال بي الحبس         من قهوة ٍ بائعها وكس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 smtClean="0">
                <a:ea typeface="Calibri"/>
                <a:cs typeface="Simplified Arabic"/>
              </a:rPr>
              <a:t>ورد </a:t>
            </a:r>
            <a:r>
              <a:rPr lang="ar-IQ" sz="2400" dirty="0">
                <a:ea typeface="Calibri"/>
                <a:cs typeface="Simplified Arabic"/>
              </a:rPr>
              <a:t>في المقدمات المدحية التألم والشكوى، ولوم </a:t>
            </a:r>
            <a:r>
              <a:rPr lang="ar-IQ" sz="2400" dirty="0" smtClean="0">
                <a:ea typeface="Calibri"/>
                <a:cs typeface="Simplified Arabic"/>
              </a:rPr>
              <a:t>الدهر.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  <a:cs typeface="Simplified Arabic"/>
              </a:rPr>
              <a:t>وصف </a:t>
            </a:r>
            <a:r>
              <a:rPr lang="ar-IQ" sz="2400" dirty="0" smtClean="0">
                <a:ea typeface="Calibri"/>
                <a:cs typeface="Simplified Arabic"/>
              </a:rPr>
              <a:t>الطبيعة.</a:t>
            </a:r>
          </a:p>
          <a:p>
            <a:pPr marL="685800" lvl="0" algn="just">
              <a:lnSpc>
                <a:spcPct val="115000"/>
              </a:lnSpc>
              <a:spcAft>
                <a:spcPts val="1000"/>
              </a:spcAft>
              <a:buClr>
                <a:srgbClr val="3891A7"/>
              </a:buClr>
            </a:pPr>
            <a:r>
              <a:rPr lang="ar-IQ" sz="2400" b="1" dirty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  <a:t>يا صاحبي تقصيا نظريكما          تريا وجوه الارض كيف تُصورُ</a:t>
            </a:r>
            <a:endParaRPr lang="en-US" sz="24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marL="685800" lvl="0" algn="just">
              <a:lnSpc>
                <a:spcPct val="115000"/>
              </a:lnSpc>
              <a:spcAft>
                <a:spcPts val="1000"/>
              </a:spcAft>
              <a:buClr>
                <a:srgbClr val="3891A7"/>
              </a:buClr>
            </a:pPr>
            <a:r>
              <a:rPr lang="ar-IQ" sz="2400" b="1" dirty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  <a:t>تريا نهاراً مشمساً  قد شابهُ        زهر الربى   فكأنما  هو </a:t>
            </a:r>
            <a:r>
              <a:rPr lang="ar-IQ" sz="2400" b="1" dirty="0" smtClean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  <a:t>مقمرُ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0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4400" b="1" dirty="0">
                <a:effectLst/>
                <a:ea typeface="Calibri"/>
                <a:cs typeface="Simplified Arabic"/>
              </a:rPr>
              <a:t>مميزات القصيدة المدحية في العصر العباسي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ar-IQ" dirty="0">
                <a:latin typeface="Calibri"/>
                <a:ea typeface="Calibri"/>
                <a:cs typeface="Simplified Arabic"/>
              </a:rPr>
              <a:t>أصبح الأسلوب يتراوح بين السهولة والجزالة، والقوة والليونة، وأصبحت الاوزان – طويلها وقصيرها- قوالب لهذا الفن. 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r>
              <a:rPr lang="ar-IQ" dirty="0">
                <a:ea typeface="Calibri"/>
                <a:cs typeface="Simplified Arabic"/>
              </a:rPr>
              <a:t>المبالغة المفرطة التي تصل احياناً إلى حد مستهجن</a:t>
            </a:r>
            <a:r>
              <a:rPr lang="ar-IQ" dirty="0" smtClean="0">
                <a:ea typeface="Calibri"/>
                <a:cs typeface="Simplified Arabic"/>
              </a:rPr>
              <a:t>.</a:t>
            </a:r>
          </a:p>
          <a:p>
            <a:r>
              <a:rPr lang="ar-IQ" dirty="0">
                <a:ea typeface="Calibri"/>
                <a:cs typeface="Simplified Arabic"/>
              </a:rPr>
              <a:t>ان شعر المديح قد حوى حكماً وأمثالاً </a:t>
            </a:r>
            <a:r>
              <a:rPr lang="ar-IQ" dirty="0" smtClean="0">
                <a:ea typeface="Calibri"/>
                <a:cs typeface="Simplified Arabic"/>
              </a:rPr>
              <a:t>كثيرة:</a:t>
            </a: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600" b="1" dirty="0">
                <a:latin typeface="Calibri"/>
                <a:ea typeface="Calibri"/>
                <a:cs typeface="Simplified Arabic"/>
              </a:rPr>
              <a:t>وإذا أراد الله نشر فضيلة </a:t>
            </a:r>
            <a:r>
              <a:rPr lang="ar-IQ" sz="2600" b="1" dirty="0" smtClean="0">
                <a:latin typeface="Calibri"/>
                <a:ea typeface="Calibri"/>
                <a:cs typeface="Simplified Arabic"/>
              </a:rPr>
              <a:t>        طُويت </a:t>
            </a:r>
            <a:r>
              <a:rPr lang="ar-IQ" sz="2600" b="1" dirty="0">
                <a:latin typeface="Calibri"/>
                <a:ea typeface="Calibri"/>
                <a:cs typeface="Simplified Arabic"/>
              </a:rPr>
              <a:t>أتاح لها لسان حسود</a:t>
            </a:r>
            <a:endParaRPr lang="en-US" sz="2600" dirty="0">
              <a:latin typeface="Calibri"/>
              <a:ea typeface="Calibri"/>
              <a:cs typeface="Arial"/>
            </a:endParaRPr>
          </a:p>
          <a:p>
            <a:pPr marL="685800" algn="just">
              <a:lnSpc>
                <a:spcPct val="115000"/>
              </a:lnSpc>
              <a:spcAft>
                <a:spcPts val="1000"/>
              </a:spcAft>
            </a:pPr>
            <a:r>
              <a:rPr lang="ar-IQ" sz="2600" b="1" dirty="0">
                <a:latin typeface="Calibri"/>
                <a:ea typeface="Calibri"/>
                <a:cs typeface="Simplified Arabic"/>
              </a:rPr>
              <a:t>لولا اشتعال النار فيما </a:t>
            </a:r>
            <a:r>
              <a:rPr lang="ar-IQ" sz="2600" b="1" dirty="0" smtClean="0">
                <a:latin typeface="Calibri"/>
                <a:ea typeface="Calibri"/>
                <a:cs typeface="Simplified Arabic"/>
              </a:rPr>
              <a:t>جاورت   ما </a:t>
            </a:r>
            <a:r>
              <a:rPr lang="ar-IQ" sz="2600" b="1" dirty="0">
                <a:latin typeface="Calibri"/>
                <a:ea typeface="Calibri"/>
                <a:cs typeface="Simplified Arabic"/>
              </a:rPr>
              <a:t>كان يُعرف طِيبُ عَرفِ العود</a:t>
            </a:r>
            <a:r>
              <a:rPr lang="ar-IQ" sz="2600" dirty="0">
                <a:latin typeface="Calibri"/>
                <a:ea typeface="Calibri"/>
                <a:cs typeface="Simplified Arabic"/>
              </a:rPr>
              <a:t> </a:t>
            </a:r>
            <a:r>
              <a:rPr lang="ar-IQ" sz="2600" dirty="0" smtClean="0">
                <a:latin typeface="Calibri"/>
                <a:ea typeface="Calibri"/>
                <a:cs typeface="Simplified Arabic"/>
              </a:rPr>
              <a:t> </a:t>
            </a:r>
            <a:endParaRPr lang="en-US" sz="2600" dirty="0">
              <a:latin typeface="Calibri"/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0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4400" b="1" dirty="0">
                <a:effectLst/>
                <a:ea typeface="Calibri"/>
                <a:cs typeface="Simplified Arabic"/>
              </a:rPr>
              <a:t>موضوعات مستجدة وألوان مبتكرة في المديح</a:t>
            </a:r>
            <a:r>
              <a:rPr lang="ar-IQ" sz="4400" dirty="0">
                <a:effectLst/>
                <a:ea typeface="Calibri"/>
                <a:cs typeface="Simplified Arabic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>
                <a:ea typeface="Calibri"/>
                <a:cs typeface="Simplified Arabic"/>
              </a:rPr>
              <a:t>مدح المدن، وبيان محاسنها، وتعدد فضائلها، </a:t>
            </a:r>
            <a:r>
              <a:rPr lang="ar-IQ" dirty="0" smtClean="0">
                <a:ea typeface="Calibri"/>
                <a:cs typeface="Simplified Arabic"/>
              </a:rPr>
              <a:t>ومآثرها.</a:t>
            </a:r>
          </a:p>
          <a:p>
            <a:pPr marL="82296" indent="0">
              <a:buNone/>
            </a:pPr>
            <a:endParaRPr lang="ar-IQ" dirty="0">
              <a:ea typeface="Calibri"/>
              <a:cs typeface="Simplified Arabic"/>
            </a:endParaRPr>
          </a:p>
          <a:p>
            <a:pPr marL="82296" indent="0">
              <a:buNone/>
            </a:pPr>
            <a:endParaRPr lang="ar-IQ" dirty="0" smtClean="0">
              <a:ea typeface="Calibri"/>
              <a:cs typeface="Simplified Arabic"/>
            </a:endParaRPr>
          </a:p>
          <a:p>
            <a:r>
              <a:rPr lang="ar-IQ" dirty="0">
                <a:ea typeface="Calibri"/>
                <a:cs typeface="Simplified Arabic"/>
              </a:rPr>
              <a:t>شاع بين العباد والزهاد والمتصوفة مديح الله سبحانه </a:t>
            </a:r>
            <a:r>
              <a:rPr lang="ar-IQ" dirty="0" smtClean="0">
                <a:ea typeface="Calibri"/>
                <a:cs typeface="Simplified Arabic"/>
              </a:rPr>
              <a:t>وتعالى.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4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قصيدة مدحية للشاعر الحسين بن مطير الاسدي في مدح الخليفة المهدي( للدرس)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800" dirty="0" smtClean="0"/>
              <a:t>فتى هو من غير التخلّق ماجد   ومن غير تاديب الرجال اديب</a:t>
            </a:r>
          </a:p>
          <a:p>
            <a:r>
              <a:rPr lang="ar-IQ" sz="2800" dirty="0" smtClean="0"/>
              <a:t>علا خَلْقه خَلق الرجال وخُلقه   اذا ضاق اخلاق الرجال رحيب</a:t>
            </a:r>
          </a:p>
          <a:p>
            <a:r>
              <a:rPr lang="ar-IQ" sz="2800" dirty="0" smtClean="0"/>
              <a:t>إذا شاهد القواد سار امامهم      جرى على ما يتقون  وثوب</a:t>
            </a:r>
          </a:p>
          <a:p>
            <a:r>
              <a:rPr lang="ar-IQ" sz="2800" dirty="0" smtClean="0"/>
              <a:t>وإن غاب عنهم شاهدتهم مهابة  بها </a:t>
            </a:r>
            <a:r>
              <a:rPr lang="ar-IQ" sz="2800" smtClean="0"/>
              <a:t>يقهر الاعداد </a:t>
            </a:r>
            <a:r>
              <a:rPr lang="ar-IQ" sz="2800" dirty="0" smtClean="0"/>
              <a:t>حين يغيب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7311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336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انقلاب</vt:lpstr>
      <vt:lpstr>عوامل ازدهار الشعر في العصر العباسي</vt:lpstr>
      <vt:lpstr>الموضوعات الشعرية/ المديح </vt:lpstr>
      <vt:lpstr>خصائص مقدمات شعر المديح في العصر العباسي</vt:lpstr>
      <vt:lpstr>مميزات القصيدة المدحية في العصر العباسي </vt:lpstr>
      <vt:lpstr>موضوعات مستجدة وألوان مبتكرة في المديح </vt:lpstr>
      <vt:lpstr>قصيدة مدحية للشاعر الحسين بن مطير الاسدي في مدح الخليفة المهدي( للدرس)</vt:lpstr>
    </vt:vector>
  </TitlesOfParts>
  <Company>By DR.Ahmed Saker 2O11 - 2O12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الشعر العراقي في القرن التاسع عشر</dc:title>
  <dc:creator>nawroz center</dc:creator>
  <cp:lastModifiedBy>DR.Ahmed Saker</cp:lastModifiedBy>
  <cp:revision>14</cp:revision>
  <dcterms:created xsi:type="dcterms:W3CDTF">2015-10-17T08:30:52Z</dcterms:created>
  <dcterms:modified xsi:type="dcterms:W3CDTF">2020-10-22T13:07:30Z</dcterms:modified>
</cp:coreProperties>
</file>