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1" r:id="rId3"/>
    <p:sldId id="257" r:id="rId4"/>
    <p:sldId id="262" r:id="rId5"/>
    <p:sldId id="263" r:id="rId6"/>
    <p:sldId id="264" r:id="rId7"/>
    <p:sldId id="265" r:id="rId8"/>
    <p:sldId id="266" r:id="rId9"/>
    <p:sldId id="259" r:id="rId10"/>
    <p:sldId id="268" r:id="rId11"/>
    <p:sldId id="269" r:id="rId12"/>
    <p:sldId id="270" r:id="rId13"/>
    <p:sldId id="271" r:id="rId14"/>
    <p:sldId id="267"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6C2CBA4C-31B9-4D38-BE80-82D9E3042838}" type="datetimeFigureOut">
              <a:rPr lang="ar-IQ" smtClean="0"/>
              <a:t>24/03/1443</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73D1E066-AD86-4446-8ACB-608CBD88D33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C2CBA4C-31B9-4D38-BE80-82D9E3042838}" type="datetimeFigureOut">
              <a:rPr lang="ar-IQ" smtClean="0"/>
              <a:t>24/03/1443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3D1E066-AD86-4446-8ACB-608CBD88D33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C2CBA4C-31B9-4D38-BE80-82D9E3042838}" type="datetimeFigureOut">
              <a:rPr lang="ar-IQ" smtClean="0"/>
              <a:t>24/03/1443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3D1E066-AD86-4446-8ACB-608CBD88D33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C2CBA4C-31B9-4D38-BE80-82D9E3042838}" type="datetimeFigureOut">
              <a:rPr lang="ar-IQ" smtClean="0"/>
              <a:t>24/03/1443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3D1E066-AD86-4446-8ACB-608CBD88D33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6C2CBA4C-31B9-4D38-BE80-82D9E3042838}" type="datetimeFigureOut">
              <a:rPr lang="ar-IQ" smtClean="0"/>
              <a:t>24/03/1443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3D1E066-AD86-4446-8ACB-608CBD88D33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6C2CBA4C-31B9-4D38-BE80-82D9E3042838}" type="datetimeFigureOut">
              <a:rPr lang="ar-IQ" smtClean="0"/>
              <a:t>24/03/1443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3D1E066-AD86-4446-8ACB-608CBD88D33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6C2CBA4C-31B9-4D38-BE80-82D9E3042838}" type="datetimeFigureOut">
              <a:rPr lang="ar-IQ" smtClean="0"/>
              <a:t>24/03/1443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3D1E066-AD86-4446-8ACB-608CBD88D33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6C2CBA4C-31B9-4D38-BE80-82D9E3042838}" type="datetimeFigureOut">
              <a:rPr lang="ar-IQ" smtClean="0"/>
              <a:t>24/03/1443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3D1E066-AD86-4446-8ACB-608CBD88D33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CBA4C-31B9-4D38-BE80-82D9E3042838}" type="datetimeFigureOut">
              <a:rPr lang="ar-IQ" smtClean="0"/>
              <a:t>24/03/1443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3D1E066-AD86-4446-8ACB-608CBD88D33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6C2CBA4C-31B9-4D38-BE80-82D9E3042838}" type="datetimeFigureOut">
              <a:rPr lang="ar-IQ" smtClean="0"/>
              <a:t>24/03/1443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3D1E066-AD86-4446-8ACB-608CBD88D33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6C2CBA4C-31B9-4D38-BE80-82D9E3042838}" type="datetimeFigureOut">
              <a:rPr lang="ar-IQ" smtClean="0"/>
              <a:t>24/03/1443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73D1E066-AD86-4446-8ACB-608CBD88D337}"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2CBA4C-31B9-4D38-BE80-82D9E3042838}" type="datetimeFigureOut">
              <a:rPr lang="ar-IQ" smtClean="0"/>
              <a:t>24/03/1443</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D1E066-AD86-4446-8ACB-608CBD88D337}"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IQ" dirty="0" smtClean="0"/>
              <a:t>الشاعر أحمد شوقي</a:t>
            </a: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4021473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شعره التاريخي واسلامياته:</a:t>
            </a:r>
            <a:endParaRPr lang="en-US" dirty="0"/>
          </a:p>
        </p:txBody>
      </p:sp>
      <p:sp>
        <p:nvSpPr>
          <p:cNvPr id="3" name="Content Placeholder 2"/>
          <p:cNvSpPr>
            <a:spLocks noGrp="1"/>
          </p:cNvSpPr>
          <p:nvPr>
            <p:ph idx="1"/>
          </p:nvPr>
        </p:nvSpPr>
        <p:spPr/>
        <p:txBody>
          <a:bodyPr/>
          <a:lstStyle/>
          <a:p>
            <a:pPr marL="0" indent="457200" algn="justLow">
              <a:lnSpc>
                <a:spcPct val="115000"/>
              </a:lnSpc>
              <a:spcBef>
                <a:spcPts val="0"/>
              </a:spcBef>
              <a:spcAft>
                <a:spcPts val="1000"/>
              </a:spcAft>
            </a:pPr>
            <a:r>
              <a:rPr lang="ar-IQ" sz="2800" dirty="0">
                <a:latin typeface="Simplified Arabic"/>
                <a:ea typeface="Times New Roman"/>
                <a:cs typeface="Simplified Arabic"/>
              </a:rPr>
              <a:t>حاول شوقي أن يكسب مزاج الجمهور وذوقه فيؤلف له الأغاني والاناشيد في تاريخه ونيله، أو في الخلافة والاسلام، أو في مدائح الرسول صلى الله عليه وسلم، كقصيدته التي نظمها في المدح النبوي مقلداً صاحب نهج البردة ( البوصيري</a:t>
            </a:r>
            <a:r>
              <a:rPr lang="ar-IQ" sz="2800" dirty="0" smtClean="0">
                <a:latin typeface="Simplified Arabic"/>
                <a:ea typeface="Times New Roman"/>
                <a:cs typeface="Simplified Arabic"/>
              </a:rPr>
              <a:t>).</a:t>
            </a:r>
          </a:p>
          <a:p>
            <a:pPr marL="0" indent="457200" algn="justLow">
              <a:lnSpc>
                <a:spcPct val="115000"/>
              </a:lnSpc>
              <a:spcBef>
                <a:spcPts val="0"/>
              </a:spcBef>
              <a:spcAft>
                <a:spcPts val="1000"/>
              </a:spcAft>
            </a:pPr>
            <a:r>
              <a:rPr lang="ar-IQ" sz="2800" b="1" dirty="0">
                <a:latin typeface="Simplified Arabic"/>
                <a:ea typeface="Times New Roman"/>
                <a:cs typeface="Simplified Arabic"/>
              </a:rPr>
              <a:t>ولأن</a:t>
            </a:r>
            <a:r>
              <a:rPr lang="ar-IQ" sz="2800" dirty="0">
                <a:latin typeface="Simplified Arabic"/>
                <a:ea typeface="Times New Roman"/>
                <a:cs typeface="Simplified Arabic"/>
              </a:rPr>
              <a:t> الشاعر من الشعراء الغيريين لذا نجده يتفوق في تحويل تاريخ بلده إلى شعر رائع. مثل قصيدته ( كبار الحوادث في وادي النيل</a:t>
            </a:r>
            <a:r>
              <a:rPr lang="ar-IQ" sz="2800" dirty="0" smtClean="0">
                <a:latin typeface="Simplified Arabic"/>
                <a:ea typeface="Times New Roman"/>
                <a:cs typeface="Simplified Arabic"/>
              </a:rPr>
              <a:t>).</a:t>
            </a:r>
          </a:p>
          <a:p>
            <a:pPr marL="0" indent="0" algn="justLow">
              <a:lnSpc>
                <a:spcPct val="115000"/>
              </a:lnSpc>
              <a:spcBef>
                <a:spcPts val="0"/>
              </a:spcBef>
              <a:spcAft>
                <a:spcPts val="1000"/>
              </a:spcAft>
              <a:buNone/>
            </a:pPr>
            <a:endParaRPr lang="en-US" dirty="0"/>
          </a:p>
        </p:txBody>
      </p:sp>
    </p:spTree>
    <p:extLst>
      <p:ext uri="{BB962C8B-B14F-4D97-AF65-F5344CB8AC3E}">
        <p14:creationId xmlns:p14="http://schemas.microsoft.com/office/powerpoint/2010/main" val="368433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تركيات أحمد شوقي:</a:t>
            </a:r>
            <a:endParaRPr lang="en-US" dirty="0"/>
          </a:p>
        </p:txBody>
      </p:sp>
      <p:sp>
        <p:nvSpPr>
          <p:cNvPr id="3" name="Content Placeholder 2"/>
          <p:cNvSpPr>
            <a:spLocks noGrp="1"/>
          </p:cNvSpPr>
          <p:nvPr>
            <p:ph idx="1"/>
          </p:nvPr>
        </p:nvSpPr>
        <p:spPr/>
        <p:txBody>
          <a:bodyPr/>
          <a:lstStyle/>
          <a:p>
            <a:pPr marL="0" indent="457200" algn="justLow">
              <a:lnSpc>
                <a:spcPct val="115000"/>
              </a:lnSpc>
              <a:spcBef>
                <a:spcPts val="0"/>
              </a:spcBef>
              <a:spcAft>
                <a:spcPts val="1000"/>
              </a:spcAft>
            </a:pPr>
            <a:r>
              <a:rPr lang="ar-IQ" sz="2800" dirty="0">
                <a:latin typeface="Simplified Arabic"/>
                <a:ea typeface="Times New Roman"/>
                <a:cs typeface="Simplified Arabic"/>
              </a:rPr>
              <a:t>تعني التركيات القصائد التي نظمها شوقي عن الترك والخلافة </a:t>
            </a:r>
            <a:r>
              <a:rPr lang="ar-IQ" sz="2800" dirty="0" smtClean="0">
                <a:latin typeface="Simplified Arabic"/>
                <a:ea typeface="Times New Roman"/>
                <a:cs typeface="Simplified Arabic"/>
              </a:rPr>
              <a:t>العثمانية، </a:t>
            </a:r>
            <a:r>
              <a:rPr lang="ar-IQ" sz="2800" dirty="0">
                <a:latin typeface="Simplified Arabic"/>
                <a:ea typeface="Times New Roman"/>
                <a:cs typeface="Simplified Arabic"/>
              </a:rPr>
              <a:t>فانطلق شوقي يتغنى بالخليفة والخلافة، ويتغنى بالترك في كل مناسبة، مثل قصيدته المشهورة في الانقلاب العثماني ضد السلطان عبد </a:t>
            </a:r>
            <a:r>
              <a:rPr lang="ar-IQ" sz="2800" dirty="0" smtClean="0">
                <a:latin typeface="Simplified Arabic"/>
                <a:ea typeface="Times New Roman"/>
                <a:cs typeface="Simplified Arabic"/>
              </a:rPr>
              <a:t>الحميد.</a:t>
            </a:r>
          </a:p>
          <a:p>
            <a:pPr marL="0" indent="0" algn="justLow">
              <a:lnSpc>
                <a:spcPct val="115000"/>
              </a:lnSpc>
              <a:spcBef>
                <a:spcPts val="0"/>
              </a:spcBef>
              <a:spcAft>
                <a:spcPts val="1000"/>
              </a:spcAft>
              <a:buNone/>
            </a:pPr>
            <a:endParaRPr lang="en-US" sz="2400" dirty="0"/>
          </a:p>
        </p:txBody>
      </p:sp>
    </p:spTree>
    <p:extLst>
      <p:ext uri="{BB962C8B-B14F-4D97-AF65-F5344CB8AC3E}">
        <p14:creationId xmlns:p14="http://schemas.microsoft.com/office/powerpoint/2010/main" val="2735840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معارضات أحمد شوقي:</a:t>
            </a:r>
            <a:endParaRPr lang="en-US" dirty="0"/>
          </a:p>
        </p:txBody>
      </p:sp>
      <p:sp>
        <p:nvSpPr>
          <p:cNvPr id="3" name="Content Placeholder 2"/>
          <p:cNvSpPr>
            <a:spLocks noGrp="1"/>
          </p:cNvSpPr>
          <p:nvPr>
            <p:ph idx="1"/>
          </p:nvPr>
        </p:nvSpPr>
        <p:spPr/>
        <p:txBody>
          <a:bodyPr>
            <a:normAutofit/>
          </a:bodyPr>
          <a:lstStyle/>
          <a:p>
            <a:pPr marL="0" indent="457200" algn="ctr">
              <a:lnSpc>
                <a:spcPct val="115000"/>
              </a:lnSpc>
              <a:spcBef>
                <a:spcPts val="0"/>
              </a:spcBef>
              <a:spcAft>
                <a:spcPts val="1000"/>
              </a:spcAft>
            </a:pPr>
            <a:r>
              <a:rPr lang="ar-IQ" sz="2800" dirty="0">
                <a:latin typeface="Simplified Arabic"/>
                <a:ea typeface="Times New Roman"/>
                <a:cs typeface="Simplified Arabic"/>
              </a:rPr>
              <a:t>المعارضة الشعرية هي أن ينظم الشاعر قصيدة يحاكي او يقلد فيها قصيدة شاعر آخر، مستخدماً نفس البحر والقافية، وفي الموضوع نفسه، إعجاباً بها، واظهاراً لمقدرته الشعرية</a:t>
            </a:r>
            <a:r>
              <a:rPr lang="ar-IQ" sz="2800" dirty="0" smtClean="0">
                <a:latin typeface="Simplified Arabic"/>
                <a:ea typeface="Times New Roman"/>
                <a:cs typeface="Simplified Arabic"/>
              </a:rPr>
              <a:t>.</a:t>
            </a:r>
          </a:p>
          <a:p>
            <a:pPr marL="0" indent="457200">
              <a:lnSpc>
                <a:spcPct val="115000"/>
              </a:lnSpc>
              <a:spcBef>
                <a:spcPts val="0"/>
              </a:spcBef>
              <a:spcAft>
                <a:spcPts val="1000"/>
              </a:spcAft>
            </a:pPr>
            <a:r>
              <a:rPr lang="ar-IQ" sz="2800" dirty="0">
                <a:latin typeface="Calibri"/>
                <a:ea typeface="Times New Roman"/>
                <a:cs typeface="Simplified Arabic"/>
              </a:rPr>
              <a:t> </a:t>
            </a:r>
            <a:r>
              <a:rPr lang="ar-IQ" sz="2800" dirty="0">
                <a:latin typeface="Simplified Arabic"/>
                <a:ea typeface="Times New Roman"/>
                <a:cs typeface="Simplified Arabic"/>
              </a:rPr>
              <a:t>لقد عارض شوقي قصائد العديد من الشعراء القدامى إعجاباً  بهم، فقد تاثر بطائفة من الشعراء مثل أبي تمام وأبي نواس وأبي علاء المعري وأبي العتاهية. إننا نجد في شوقيات الشاعر قصائد مختلفة عارض بها أبي تمام، كما عارض شعر الشعراء الاندلسيين، مثل معارضته لنونية ابن </a:t>
            </a:r>
            <a:r>
              <a:rPr lang="ar-IQ" sz="2800" dirty="0" smtClean="0">
                <a:latin typeface="Simplified Arabic"/>
                <a:ea typeface="Times New Roman"/>
                <a:cs typeface="Simplified Arabic"/>
              </a:rPr>
              <a:t>زيدون.</a:t>
            </a:r>
          </a:p>
          <a:p>
            <a:pPr marL="0" indent="0">
              <a:lnSpc>
                <a:spcPct val="115000"/>
              </a:lnSpc>
              <a:spcBef>
                <a:spcPts val="0"/>
              </a:spcBef>
              <a:spcAft>
                <a:spcPts val="1000"/>
              </a:spcAft>
              <a:buNone/>
            </a:pPr>
            <a:endParaRPr lang="en-US" sz="2800" dirty="0">
              <a:latin typeface="Calibri"/>
              <a:ea typeface="Times New Roman"/>
              <a:cs typeface="Arial"/>
            </a:endParaRPr>
          </a:p>
        </p:txBody>
      </p:sp>
    </p:spTree>
    <p:extLst>
      <p:ext uri="{BB962C8B-B14F-4D97-AF65-F5344CB8AC3E}">
        <p14:creationId xmlns:p14="http://schemas.microsoft.com/office/powerpoint/2010/main" val="191889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شعره القصصي والتمثيلي:</a:t>
            </a:r>
            <a:endParaRPr lang="en-US" dirty="0"/>
          </a:p>
        </p:txBody>
      </p:sp>
      <p:sp>
        <p:nvSpPr>
          <p:cNvPr id="3" name="Content Placeholder 2"/>
          <p:cNvSpPr>
            <a:spLocks noGrp="1"/>
          </p:cNvSpPr>
          <p:nvPr>
            <p:ph idx="1"/>
          </p:nvPr>
        </p:nvSpPr>
        <p:spPr/>
        <p:txBody>
          <a:bodyPr>
            <a:normAutofit lnSpcReduction="10000"/>
          </a:bodyPr>
          <a:lstStyle/>
          <a:p>
            <a:pPr marL="457200" algn="justLow">
              <a:lnSpc>
                <a:spcPct val="115000"/>
              </a:lnSpc>
              <a:spcBef>
                <a:spcPts val="0"/>
              </a:spcBef>
              <a:spcAft>
                <a:spcPts val="1000"/>
              </a:spcAft>
            </a:pPr>
            <a:r>
              <a:rPr lang="ar-IQ" sz="2800" dirty="0">
                <a:latin typeface="Simplified Arabic"/>
                <a:ea typeface="Calibri"/>
                <a:cs typeface="Simplified Arabic"/>
              </a:rPr>
              <a:t>قلّد شوقي الشاعراء الفرنسيين ومنهم لافونتين في كتابة شعر قصصي على ألسنة الطيور والحيوانات للأطفال، ليجد فيه الاطفال والناشئة موعظة، وهي قصص خالية من الفلسفة والتعمق في الفكر، مثل ترجمته لقصيدة البحيرة للشاعر لامارتين.</a:t>
            </a:r>
            <a:endParaRPr lang="en-US" sz="2000" dirty="0">
              <a:latin typeface="Calibri"/>
              <a:ea typeface="Calibri"/>
              <a:cs typeface="Arial"/>
            </a:endParaRPr>
          </a:p>
          <a:p>
            <a:r>
              <a:rPr lang="ar-IQ" sz="2800" dirty="0">
                <a:latin typeface="Simplified Arabic"/>
                <a:ea typeface="Times New Roman"/>
                <a:cs typeface="Simplified Arabic"/>
              </a:rPr>
              <a:t>كما نظم  شوقي الشعر التمثيلي( المسرحي)، فألف ست مسرحيات شعرية فضلاً عن مسرحية نثرية، وقد اعجب به معاصروه، لأن هذه المسرحيات ظهرت في جو خالٍ من المسرح، </a:t>
            </a:r>
            <a:r>
              <a:rPr lang="ar-IQ" sz="2800" dirty="0" smtClean="0">
                <a:latin typeface="Simplified Arabic"/>
                <a:ea typeface="Times New Roman"/>
                <a:cs typeface="Simplified Arabic"/>
              </a:rPr>
              <a:t>وقد </a:t>
            </a:r>
            <a:r>
              <a:rPr lang="ar-IQ" sz="2800" dirty="0">
                <a:latin typeface="Simplified Arabic"/>
                <a:ea typeface="Times New Roman"/>
                <a:cs typeface="Simplified Arabic"/>
              </a:rPr>
              <a:t>اعتمد في هذه المسرحيات على الفصول والمشاهد والمناظر تقليداً للمسرح الفرنسي. وكانت موضوعات هذه المسرحيات </a:t>
            </a:r>
            <a:r>
              <a:rPr lang="ar-IQ" sz="2800" dirty="0" smtClean="0">
                <a:latin typeface="Simplified Arabic"/>
                <a:ea typeface="Times New Roman"/>
                <a:cs typeface="Simplified Arabic"/>
              </a:rPr>
              <a:t>تاريخية.</a:t>
            </a:r>
            <a:endParaRPr lang="en-US" dirty="0"/>
          </a:p>
        </p:txBody>
      </p:sp>
    </p:spTree>
    <p:extLst>
      <p:ext uri="{BB962C8B-B14F-4D97-AF65-F5344CB8AC3E}">
        <p14:creationId xmlns:p14="http://schemas.microsoft.com/office/powerpoint/2010/main" val="230355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نموذج من شعره</a:t>
            </a:r>
            <a:endParaRPr lang="en-US" dirty="0"/>
          </a:p>
        </p:txBody>
      </p:sp>
      <p:sp>
        <p:nvSpPr>
          <p:cNvPr id="3" name="Content Placeholder 2"/>
          <p:cNvSpPr>
            <a:spLocks noGrp="1"/>
          </p:cNvSpPr>
          <p:nvPr>
            <p:ph idx="1"/>
          </p:nvPr>
        </p:nvSpPr>
        <p:spPr/>
        <p:txBody>
          <a:bodyPr>
            <a:normAutofit fontScale="70000" lnSpcReduction="20000"/>
          </a:bodyPr>
          <a:lstStyle/>
          <a:p>
            <a:pPr marL="0">
              <a:lnSpc>
                <a:spcPct val="115000"/>
              </a:lnSpc>
              <a:spcBef>
                <a:spcPts val="0"/>
              </a:spcBef>
              <a:spcAft>
                <a:spcPts val="1000"/>
              </a:spcAft>
            </a:pPr>
            <a:r>
              <a:rPr lang="ar-IQ" sz="2800" b="1" dirty="0" smtClean="0">
                <a:latin typeface="Simplified Arabic"/>
                <a:ea typeface="Times New Roman"/>
                <a:cs typeface="Simplified Arabic"/>
              </a:rPr>
              <a:t>   محــمدٌ </a:t>
            </a:r>
            <a:r>
              <a:rPr lang="ar-IQ" sz="2800" b="1" dirty="0">
                <a:latin typeface="Simplified Arabic"/>
                <a:ea typeface="Times New Roman"/>
                <a:cs typeface="Simplified Arabic"/>
              </a:rPr>
              <a:t>صفـوةُ البـاري، ورحمتُـه	</a:t>
            </a:r>
            <a:r>
              <a:rPr lang="ar-IQ" sz="2800" b="1" dirty="0" smtClean="0">
                <a:latin typeface="Simplified Arabic"/>
                <a:ea typeface="Times New Roman"/>
                <a:cs typeface="Simplified Arabic"/>
              </a:rPr>
              <a:t>وبغيَـةُ </a:t>
            </a:r>
            <a:r>
              <a:rPr lang="ar-IQ" sz="2800" b="1" dirty="0">
                <a:latin typeface="Simplified Arabic"/>
                <a:ea typeface="Times New Roman"/>
                <a:cs typeface="Simplified Arabic"/>
              </a:rPr>
              <a:t>اللـه مـن خَـلْقٍ ومـن نَسَـمِ</a:t>
            </a:r>
            <a:endParaRPr lang="en-US" sz="2000" dirty="0">
              <a:latin typeface="Calibri"/>
              <a:ea typeface="Times New Roman"/>
              <a:cs typeface="Arial"/>
            </a:endParaRPr>
          </a:p>
          <a:p>
            <a:pPr marL="0">
              <a:lnSpc>
                <a:spcPct val="115000"/>
              </a:lnSpc>
              <a:spcBef>
                <a:spcPts val="0"/>
              </a:spcBef>
              <a:spcAft>
                <a:spcPts val="1000"/>
              </a:spcAft>
            </a:pPr>
            <a:r>
              <a:rPr lang="ar-IQ" sz="2800" b="1" dirty="0">
                <a:latin typeface="Simplified Arabic"/>
                <a:ea typeface="Times New Roman"/>
                <a:cs typeface="Simplified Arabic"/>
              </a:rPr>
              <a:t>    وصـاحبُ الحـوض يـومَ الرُّسْلُ </a:t>
            </a:r>
            <a:r>
              <a:rPr lang="ar-IQ" sz="2800" b="1" dirty="0" smtClean="0">
                <a:latin typeface="Simplified Arabic"/>
                <a:ea typeface="Times New Roman"/>
                <a:cs typeface="Simplified Arabic"/>
              </a:rPr>
              <a:t>سائلةٌ</a:t>
            </a:r>
            <a:r>
              <a:rPr lang="ar-IQ" sz="2800" b="1" dirty="0">
                <a:latin typeface="Simplified Arabic"/>
                <a:ea typeface="Times New Roman"/>
                <a:cs typeface="Simplified Arabic"/>
              </a:rPr>
              <a:t>	متـى الـورودُ؟ وجـبريلُ الأَمين ظَمي</a:t>
            </a:r>
            <a:endParaRPr lang="en-US" sz="2000" dirty="0">
              <a:latin typeface="Calibri"/>
              <a:ea typeface="Times New Roman"/>
              <a:cs typeface="Arial"/>
            </a:endParaRPr>
          </a:p>
          <a:p>
            <a:pPr marL="0">
              <a:lnSpc>
                <a:spcPct val="115000"/>
              </a:lnSpc>
              <a:spcBef>
                <a:spcPts val="0"/>
              </a:spcBef>
              <a:spcAft>
                <a:spcPts val="1000"/>
              </a:spcAft>
            </a:pPr>
            <a:r>
              <a:rPr lang="ar-IQ" sz="2800" b="1" dirty="0">
                <a:latin typeface="Simplified Arabic"/>
                <a:ea typeface="Times New Roman"/>
                <a:cs typeface="Simplified Arabic"/>
              </a:rPr>
              <a:t>    ســناؤه وســناهُ الشــمسُ طالعـةً	 </a:t>
            </a:r>
            <a:r>
              <a:rPr lang="ar-IQ" sz="2800" b="1" dirty="0" smtClean="0">
                <a:latin typeface="Simplified Arabic"/>
                <a:ea typeface="Times New Roman"/>
                <a:cs typeface="Simplified Arabic"/>
              </a:rPr>
              <a:t>فـالجِرمُ </a:t>
            </a:r>
            <a:r>
              <a:rPr lang="ar-IQ" sz="2800" b="1" dirty="0">
                <a:latin typeface="Simplified Arabic"/>
                <a:ea typeface="Times New Roman"/>
                <a:cs typeface="Simplified Arabic"/>
              </a:rPr>
              <a:t>فـي فلـكٍ، والضوءُ في عَلَمِ</a:t>
            </a:r>
            <a:endParaRPr lang="en-US" sz="2000" dirty="0">
              <a:latin typeface="Calibri"/>
              <a:ea typeface="Times New Roman"/>
              <a:cs typeface="Arial"/>
            </a:endParaRPr>
          </a:p>
          <a:p>
            <a:pPr marL="0">
              <a:lnSpc>
                <a:spcPct val="115000"/>
              </a:lnSpc>
              <a:spcBef>
                <a:spcPts val="0"/>
              </a:spcBef>
              <a:spcAft>
                <a:spcPts val="1000"/>
              </a:spcAft>
            </a:pPr>
            <a:r>
              <a:rPr lang="ar-IQ" sz="2800" b="1" dirty="0">
                <a:latin typeface="Simplified Arabic"/>
                <a:ea typeface="Times New Roman"/>
                <a:cs typeface="Simplified Arabic"/>
              </a:rPr>
              <a:t>    قـد أَخطـأَ النجـمَ مـا نـالت </a:t>
            </a:r>
            <a:r>
              <a:rPr lang="ar-IQ" sz="2800" b="1" dirty="0" smtClean="0">
                <a:latin typeface="Simplified Arabic"/>
                <a:ea typeface="Times New Roman"/>
                <a:cs typeface="Simplified Arabic"/>
              </a:rPr>
              <a:t>أُبوَّتُـه</a:t>
            </a:r>
            <a:r>
              <a:rPr lang="ar-IQ" sz="2800" b="1" dirty="0">
                <a:latin typeface="Simplified Arabic"/>
                <a:ea typeface="Times New Roman"/>
                <a:cs typeface="Simplified Arabic"/>
              </a:rPr>
              <a:t>	مـن سـؤددٍ بـاذخ فـي مظهَـرٍ سَنِم</a:t>
            </a:r>
            <a:endParaRPr lang="en-US" sz="2000" dirty="0">
              <a:latin typeface="Calibri"/>
              <a:ea typeface="Times New Roman"/>
              <a:cs typeface="Arial"/>
            </a:endParaRPr>
          </a:p>
          <a:p>
            <a:pPr marL="0">
              <a:lnSpc>
                <a:spcPct val="115000"/>
              </a:lnSpc>
              <a:spcBef>
                <a:spcPts val="0"/>
              </a:spcBef>
              <a:spcAft>
                <a:spcPts val="1000"/>
              </a:spcAft>
            </a:pPr>
            <a:r>
              <a:rPr lang="ar-IQ" sz="2800" b="1" dirty="0">
                <a:latin typeface="Simplified Arabic"/>
                <a:ea typeface="Times New Roman"/>
                <a:cs typeface="Simplified Arabic"/>
              </a:rPr>
              <a:t>    نُمُـوا إِليـه، فـزادوا في الورَى شرَفًا	</a:t>
            </a:r>
            <a:r>
              <a:rPr lang="ar-IQ" sz="2800" b="1" dirty="0" smtClean="0">
                <a:latin typeface="Simplified Arabic"/>
                <a:ea typeface="Times New Roman"/>
                <a:cs typeface="Simplified Arabic"/>
              </a:rPr>
              <a:t>ورُبَّ </a:t>
            </a:r>
            <a:r>
              <a:rPr lang="ar-IQ" sz="2800" b="1" dirty="0">
                <a:latin typeface="Simplified Arabic"/>
                <a:ea typeface="Times New Roman"/>
                <a:cs typeface="Simplified Arabic"/>
              </a:rPr>
              <a:t>أَصـلٍ لفـرع فـي الفخـارِ نُمي</a:t>
            </a:r>
            <a:endParaRPr lang="en-US" sz="2000" dirty="0">
              <a:latin typeface="Calibri"/>
              <a:ea typeface="Times New Roman"/>
              <a:cs typeface="Arial"/>
            </a:endParaRPr>
          </a:p>
          <a:p>
            <a:pPr marL="0">
              <a:lnSpc>
                <a:spcPct val="115000"/>
              </a:lnSpc>
              <a:spcBef>
                <a:spcPts val="0"/>
              </a:spcBef>
              <a:spcAft>
                <a:spcPts val="1000"/>
              </a:spcAft>
            </a:pPr>
            <a:r>
              <a:rPr lang="ar-IQ" sz="2800" b="1" dirty="0">
                <a:latin typeface="Simplified Arabic"/>
                <a:ea typeface="Times New Roman"/>
                <a:cs typeface="Simplified Arabic"/>
              </a:rPr>
              <a:t>   حَــوَاه فـي سُـبُحاتِ الطُّهـرِ قبلهـم	</a:t>
            </a:r>
            <a:r>
              <a:rPr lang="ar-IQ" sz="2800" b="1" dirty="0" smtClean="0">
                <a:latin typeface="Simplified Arabic"/>
                <a:ea typeface="Times New Roman"/>
                <a:cs typeface="Simplified Arabic"/>
              </a:rPr>
              <a:t>نـوران </a:t>
            </a:r>
            <a:r>
              <a:rPr lang="ar-IQ" sz="2800" b="1" dirty="0">
                <a:latin typeface="Simplified Arabic"/>
                <a:ea typeface="Times New Roman"/>
                <a:cs typeface="Simplified Arabic"/>
              </a:rPr>
              <a:t>قامـا مقـام الصُّلـبِ والرَّحِم</a:t>
            </a:r>
            <a:endParaRPr lang="en-US" sz="2000" dirty="0">
              <a:effectLst/>
              <a:latin typeface="Calibri"/>
              <a:ea typeface="Times New Roman"/>
              <a:cs typeface="Arial"/>
            </a:endParaRPr>
          </a:p>
        </p:txBody>
      </p:sp>
    </p:spTree>
    <p:extLst>
      <p:ext uri="{BB962C8B-B14F-4D97-AF65-F5344CB8AC3E}">
        <p14:creationId xmlns:p14="http://schemas.microsoft.com/office/powerpoint/2010/main" val="157651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سيرته</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ar-IQ" sz="2800" dirty="0" smtClean="0">
                <a:latin typeface="Simplified Arabic"/>
                <a:ea typeface="Times New Roman"/>
                <a:cs typeface="Simplified Arabic"/>
              </a:rPr>
              <a:t> اسمه </a:t>
            </a:r>
            <a:r>
              <a:rPr lang="ar-IQ" sz="2800" dirty="0">
                <a:latin typeface="Simplified Arabic"/>
                <a:ea typeface="Times New Roman"/>
                <a:cs typeface="Simplified Arabic"/>
              </a:rPr>
              <a:t>أحمد بن علي بن أحمد شوقي، ولد سنة 1868 م في مصر، فهو مصري الموطن، أما الآباء والأجداد فليسوا </a:t>
            </a:r>
            <a:r>
              <a:rPr lang="ar-IQ" sz="2800" dirty="0" smtClean="0">
                <a:latin typeface="Simplified Arabic"/>
                <a:ea typeface="Times New Roman"/>
                <a:cs typeface="Simplified Arabic"/>
              </a:rPr>
              <a:t>مصريين فأصله كردي </a:t>
            </a:r>
            <a:r>
              <a:rPr lang="ar-IQ" sz="2800" dirty="0" smtClean="0">
                <a:latin typeface="Simplified Arabic"/>
                <a:ea typeface="Times New Roman"/>
                <a:cs typeface="Simplified Arabic"/>
              </a:rPr>
              <a:t>.</a:t>
            </a:r>
            <a:endParaRPr lang="ar-IQ" sz="2800" dirty="0" smtClean="0">
              <a:latin typeface="Simplified Arabic"/>
              <a:ea typeface="Times New Roman"/>
              <a:cs typeface="Simplified Arabic"/>
            </a:endParaRPr>
          </a:p>
          <a:p>
            <a:pPr>
              <a:buFont typeface="Wingdings" panose="05000000000000000000" pitchFamily="2" charset="2"/>
              <a:buChar char="q"/>
            </a:pPr>
            <a:r>
              <a:rPr lang="ar-IQ" sz="2800" dirty="0" smtClean="0">
                <a:latin typeface="Simplified Arabic"/>
                <a:ea typeface="Times New Roman"/>
                <a:cs typeface="Simplified Arabic"/>
              </a:rPr>
              <a:t> نشأ </a:t>
            </a:r>
            <a:r>
              <a:rPr lang="ar-IQ" sz="2800" dirty="0">
                <a:latin typeface="Simplified Arabic"/>
                <a:ea typeface="Times New Roman"/>
                <a:cs typeface="Simplified Arabic"/>
              </a:rPr>
              <a:t>شوقي نشأة ارستقراطية، مما أتاح له أن يخلص للشعر ويفرغ له، لذا يعد ألمع شاعر في تاريخ أدبنا العربي الحديث، ومن مؤسسي مدرسة الاحياء، مع البارودي </a:t>
            </a:r>
            <a:r>
              <a:rPr lang="ar-IQ" sz="2800" dirty="0" smtClean="0">
                <a:latin typeface="Simplified Arabic"/>
                <a:ea typeface="Times New Roman"/>
                <a:cs typeface="Simplified Arabic"/>
              </a:rPr>
              <a:t>وحافظ.</a:t>
            </a:r>
          </a:p>
          <a:p>
            <a:pPr>
              <a:buFont typeface="Wingdings" panose="05000000000000000000" pitchFamily="2" charset="2"/>
              <a:buChar char="q"/>
            </a:pPr>
            <a:r>
              <a:rPr lang="ar-IQ" sz="2800" dirty="0" smtClean="0">
                <a:latin typeface="Simplified Arabic"/>
                <a:ea typeface="Times New Roman"/>
                <a:cs typeface="Simplified Arabic"/>
              </a:rPr>
              <a:t> التحق </a:t>
            </a:r>
            <a:r>
              <a:rPr lang="ar-IQ" sz="2800" dirty="0">
                <a:latin typeface="Simplified Arabic"/>
                <a:ea typeface="Times New Roman"/>
                <a:cs typeface="Simplified Arabic"/>
              </a:rPr>
              <a:t>شوقي بالمدارس حينما بلغ من العمر الرابعة ، أخذ في تعلمه الطريق المدني المتأثر بالغرب، ولم يأخذ الطريق الديني، حينما أتم تعليمه الثانوي ألحقه أبوه بمدرسة الحقوق  ليدرس </a:t>
            </a:r>
            <a:r>
              <a:rPr lang="ar-IQ" sz="2800" dirty="0" smtClean="0">
                <a:latin typeface="Simplified Arabic"/>
                <a:ea typeface="Times New Roman"/>
                <a:cs typeface="Simplified Arabic"/>
              </a:rPr>
              <a:t>القانون.</a:t>
            </a:r>
            <a:endParaRPr lang="ar-IQ" sz="2800" dirty="0" smtClean="0">
              <a:latin typeface="Simplified Arabic"/>
              <a:ea typeface="Times New Roman"/>
              <a:cs typeface="Simplified Arabic"/>
            </a:endParaRPr>
          </a:p>
        </p:txBody>
      </p:sp>
    </p:spTree>
    <p:extLst>
      <p:ext uri="{BB962C8B-B14F-4D97-AF65-F5344CB8AC3E}">
        <p14:creationId xmlns:p14="http://schemas.microsoft.com/office/powerpoint/2010/main" val="217998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mtClean="0"/>
              <a:t>`</a:t>
            </a:r>
            <a:endParaRPr lang="ar-IQ" dirty="0"/>
          </a:p>
        </p:txBody>
      </p:sp>
      <p:sp>
        <p:nvSpPr>
          <p:cNvPr id="3" name="عنصر نائب للمحتوى 2"/>
          <p:cNvSpPr>
            <a:spLocks noGrp="1"/>
          </p:cNvSpPr>
          <p:nvPr>
            <p:ph idx="1"/>
          </p:nvPr>
        </p:nvSpPr>
        <p:spPr>
          <a:xfrm>
            <a:off x="457200" y="1935480"/>
            <a:ext cx="8229600" cy="4465320"/>
          </a:xfrm>
        </p:spPr>
        <p:txBody>
          <a:bodyPr>
            <a:normAutofit lnSpcReduction="10000"/>
          </a:bodyPr>
          <a:lstStyle/>
          <a:p>
            <a:pPr>
              <a:buFont typeface="Wingdings" panose="05000000000000000000" pitchFamily="2" charset="2"/>
              <a:buChar char="q"/>
            </a:pPr>
            <a:r>
              <a:rPr lang="ar-IQ" sz="2800" dirty="0">
                <a:latin typeface="Simplified Arabic"/>
                <a:ea typeface="Times New Roman"/>
                <a:cs typeface="Simplified Arabic"/>
              </a:rPr>
              <a:t>أوفده الخديوي توفيق إلى فرنسا في بعثة ليكمل ثقافته ودراسته، فاختار الحقوق، في مدينة مونبلييه </a:t>
            </a:r>
            <a:r>
              <a:rPr lang="ar-IQ" sz="2800" dirty="0" smtClean="0">
                <a:latin typeface="Simplified Arabic"/>
                <a:ea typeface="Times New Roman"/>
                <a:cs typeface="Simplified Arabic"/>
              </a:rPr>
              <a:t>الفرنسية.</a:t>
            </a:r>
          </a:p>
          <a:p>
            <a:pPr>
              <a:buFont typeface="Wingdings" panose="05000000000000000000" pitchFamily="2" charset="2"/>
              <a:buChar char="q"/>
            </a:pPr>
            <a:r>
              <a:rPr lang="ar-IQ" sz="2800" dirty="0">
                <a:cs typeface="Simplified Arabic"/>
              </a:rPr>
              <a:t> </a:t>
            </a:r>
            <a:r>
              <a:rPr lang="ar-IQ" sz="2800" dirty="0">
                <a:latin typeface="Simplified Arabic"/>
                <a:ea typeface="Times New Roman"/>
                <a:cs typeface="Simplified Arabic"/>
              </a:rPr>
              <a:t>بعد اكمال دراسته رجع الى مصر سنة 1892 </a:t>
            </a:r>
            <a:r>
              <a:rPr lang="ar-IQ" sz="2800" dirty="0" smtClean="0">
                <a:latin typeface="Simplified Arabic"/>
                <a:ea typeface="Times New Roman"/>
                <a:cs typeface="Simplified Arabic"/>
              </a:rPr>
              <a:t>م، </a:t>
            </a:r>
            <a:r>
              <a:rPr lang="ar-IQ" sz="2800" dirty="0">
                <a:latin typeface="Simplified Arabic"/>
                <a:ea typeface="Times New Roman"/>
                <a:cs typeface="Simplified Arabic"/>
              </a:rPr>
              <a:t>فعيّن شوقي في القصر بقسم </a:t>
            </a:r>
            <a:r>
              <a:rPr lang="ar-IQ" sz="2800" dirty="0" smtClean="0">
                <a:latin typeface="Simplified Arabic"/>
                <a:ea typeface="Times New Roman"/>
                <a:cs typeface="Simplified Arabic"/>
              </a:rPr>
              <a:t>الترجمة.</a:t>
            </a:r>
          </a:p>
          <a:p>
            <a:pPr marL="0" algn="justLow">
              <a:lnSpc>
                <a:spcPct val="115000"/>
              </a:lnSpc>
              <a:spcBef>
                <a:spcPts val="0"/>
              </a:spcBef>
              <a:spcAft>
                <a:spcPts val="1000"/>
              </a:spcAft>
            </a:pPr>
            <a:r>
              <a:rPr lang="ar-IQ" sz="2800" dirty="0">
                <a:cs typeface="Simplified Arabic"/>
              </a:rPr>
              <a:t> </a:t>
            </a:r>
            <a:r>
              <a:rPr lang="ar-IQ" sz="2800" dirty="0">
                <a:latin typeface="Simplified Arabic"/>
                <a:ea typeface="Times New Roman"/>
                <a:cs typeface="Simplified Arabic"/>
              </a:rPr>
              <a:t>لقد عاش خلال الأعوام 1892- 1914 حبيس المدائح يتغنى بعباس وأعمال عباس في المواسم والاعياد.عاش في هذه المدة بعيداً عن الشعب في </a:t>
            </a:r>
            <a:r>
              <a:rPr lang="ar-IQ" sz="2800" dirty="0" smtClean="0">
                <a:latin typeface="Simplified Arabic"/>
                <a:ea typeface="Times New Roman"/>
                <a:cs typeface="Simplified Arabic"/>
              </a:rPr>
              <a:t>القصر.</a:t>
            </a:r>
          </a:p>
          <a:p>
            <a:pPr marL="0" algn="justLow">
              <a:lnSpc>
                <a:spcPct val="115000"/>
              </a:lnSpc>
              <a:spcBef>
                <a:spcPts val="0"/>
              </a:spcBef>
              <a:spcAft>
                <a:spcPts val="1000"/>
              </a:spcAft>
            </a:pPr>
            <a:r>
              <a:rPr lang="ar-IQ" sz="2400" dirty="0">
                <a:latin typeface="Simplified Arabic"/>
                <a:ea typeface="Times New Roman"/>
                <a:cs typeface="Simplified Arabic"/>
              </a:rPr>
              <a:t>حينما اندلعت الحرب العالمية الاولى سنة 1914 أشار شوقي إشارات سيئة إلى الانكليز في بعض </a:t>
            </a:r>
            <a:r>
              <a:rPr lang="ar-IQ" sz="2400" dirty="0" smtClean="0">
                <a:latin typeface="Simplified Arabic"/>
                <a:ea typeface="Times New Roman"/>
                <a:cs typeface="Simplified Arabic"/>
              </a:rPr>
              <a:t>أشعاره، </a:t>
            </a:r>
            <a:r>
              <a:rPr lang="ar-IQ" sz="2400" dirty="0">
                <a:latin typeface="Simplified Arabic"/>
                <a:ea typeface="Times New Roman"/>
                <a:cs typeface="Simplified Arabic"/>
              </a:rPr>
              <a:t>فأمروا بنفيه إلى </a:t>
            </a:r>
            <a:r>
              <a:rPr lang="ar-IQ" sz="2400" dirty="0" smtClean="0">
                <a:latin typeface="Simplified Arabic"/>
                <a:ea typeface="Times New Roman"/>
                <a:cs typeface="Simplified Arabic"/>
              </a:rPr>
              <a:t>الاندلس، </a:t>
            </a:r>
            <a:r>
              <a:rPr lang="ar-IQ" sz="2400" dirty="0">
                <a:latin typeface="Simplified Arabic"/>
                <a:ea typeface="Times New Roman"/>
                <a:cs typeface="Simplified Arabic"/>
              </a:rPr>
              <a:t>وفرغ في سنوات النفي للأندلس وتاريخها </a:t>
            </a:r>
            <a:r>
              <a:rPr lang="ar-IQ" sz="2400" dirty="0" smtClean="0">
                <a:latin typeface="Simplified Arabic"/>
                <a:ea typeface="Times New Roman"/>
                <a:cs typeface="Simplified Arabic"/>
              </a:rPr>
              <a:t>وشعرائها. </a:t>
            </a:r>
            <a:endParaRPr lang="en-US" sz="2400" dirty="0">
              <a:latin typeface="Calibri"/>
              <a:ea typeface="Times New Roman"/>
              <a:cs typeface="Arial"/>
            </a:endParaRPr>
          </a:p>
          <a:p>
            <a:pPr marL="0" algn="justLow">
              <a:lnSpc>
                <a:spcPct val="115000"/>
              </a:lnSpc>
              <a:spcBef>
                <a:spcPts val="0"/>
              </a:spcBef>
              <a:spcAft>
                <a:spcPts val="1000"/>
              </a:spcAft>
            </a:pPr>
            <a:endParaRPr lang="en-US" sz="2000" dirty="0">
              <a:latin typeface="Calibri"/>
              <a:ea typeface="Times New Roman"/>
              <a:cs typeface="Arial"/>
            </a:endParaRPr>
          </a:p>
          <a:p>
            <a:pPr>
              <a:buFont typeface="Wingdings" panose="05000000000000000000" pitchFamily="2" charset="2"/>
              <a:buChar char="q"/>
            </a:pPr>
            <a:endParaRPr lang="ar-IQ" dirty="0"/>
          </a:p>
        </p:txBody>
      </p:sp>
    </p:spTree>
    <p:extLst>
      <p:ext uri="{BB962C8B-B14F-4D97-AF65-F5344CB8AC3E}">
        <p14:creationId xmlns:p14="http://schemas.microsoft.com/office/powerpoint/2010/main" val="205857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a:bodyPr>
          <a:lstStyle/>
          <a:p>
            <a:pPr marL="0" algn="justLow">
              <a:lnSpc>
                <a:spcPct val="115000"/>
              </a:lnSpc>
              <a:spcBef>
                <a:spcPts val="0"/>
              </a:spcBef>
              <a:spcAft>
                <a:spcPts val="1000"/>
              </a:spcAft>
            </a:pPr>
            <a:r>
              <a:rPr lang="ar-IQ" sz="2800" dirty="0">
                <a:latin typeface="Simplified Arabic"/>
                <a:ea typeface="Times New Roman"/>
                <a:cs typeface="Simplified Arabic"/>
              </a:rPr>
              <a:t>عاد الشاعر إلى </a:t>
            </a:r>
            <a:r>
              <a:rPr lang="ar-IQ" sz="2800" dirty="0" smtClean="0">
                <a:latin typeface="Simplified Arabic"/>
                <a:ea typeface="Times New Roman"/>
                <a:cs typeface="Simplified Arabic"/>
              </a:rPr>
              <a:t>وطنه، </a:t>
            </a:r>
            <a:r>
              <a:rPr lang="ar-IQ" sz="2800" dirty="0">
                <a:latin typeface="Simplified Arabic"/>
                <a:ea typeface="Times New Roman"/>
                <a:cs typeface="Simplified Arabic"/>
              </a:rPr>
              <a:t>وأصبح إلى حد ما ديمقراطياً، يعيش مع شعبه والشعوب </a:t>
            </a:r>
            <a:r>
              <a:rPr lang="ar-IQ" sz="2800" dirty="0" smtClean="0">
                <a:latin typeface="Simplified Arabic"/>
                <a:ea typeface="Times New Roman"/>
                <a:cs typeface="Simplified Arabic"/>
              </a:rPr>
              <a:t>العربية، </a:t>
            </a:r>
            <a:r>
              <a:rPr lang="ar-IQ" sz="2800" dirty="0">
                <a:latin typeface="Simplified Arabic"/>
                <a:ea typeface="Times New Roman"/>
                <a:cs typeface="Simplified Arabic"/>
              </a:rPr>
              <a:t>وفرغ لنفسه وحياته الخاصة ونزهاته ورحلاته، وكانت شهرته قد طبّقت </a:t>
            </a:r>
            <a:r>
              <a:rPr lang="ar-IQ" sz="2800" dirty="0" smtClean="0">
                <a:latin typeface="Simplified Arabic"/>
                <a:ea typeface="Times New Roman"/>
                <a:cs typeface="Simplified Arabic"/>
              </a:rPr>
              <a:t>الآفاق. </a:t>
            </a:r>
          </a:p>
          <a:p>
            <a:pPr marL="0" algn="justLow">
              <a:lnSpc>
                <a:spcPct val="115000"/>
              </a:lnSpc>
              <a:spcBef>
                <a:spcPts val="0"/>
              </a:spcBef>
              <a:spcAft>
                <a:spcPts val="1000"/>
              </a:spcAft>
            </a:pPr>
            <a:r>
              <a:rPr lang="ar-IQ" sz="2800" dirty="0">
                <a:latin typeface="Simplified Arabic"/>
                <a:ea typeface="Times New Roman"/>
                <a:cs typeface="Simplified Arabic"/>
              </a:rPr>
              <a:t>أُختير عضواً في مجلس الشيوخ، كما أختير أميراً للشعراء، حينما أعلن الشاعر حافظ ابراهيم باسمه وباسم شعراء البلاد العربية البيعة لشوقي وقال:</a:t>
            </a:r>
            <a:endParaRPr lang="en-US" sz="2000" dirty="0">
              <a:latin typeface="Calibri"/>
              <a:ea typeface="Times New Roman"/>
              <a:cs typeface="Arial"/>
            </a:endParaRPr>
          </a:p>
          <a:p>
            <a:pPr marL="0" algn="justLow">
              <a:lnSpc>
                <a:spcPct val="115000"/>
              </a:lnSpc>
              <a:spcBef>
                <a:spcPts val="0"/>
              </a:spcBef>
              <a:spcAft>
                <a:spcPts val="1000"/>
              </a:spcAft>
            </a:pPr>
            <a:r>
              <a:rPr lang="ar-IQ" sz="2800" dirty="0">
                <a:latin typeface="Simplified Arabic"/>
                <a:ea typeface="Times New Roman"/>
                <a:cs typeface="Simplified Arabic"/>
              </a:rPr>
              <a:t>أمير القوافي قد أتيت مبايعاً     </a:t>
            </a:r>
            <a:r>
              <a:rPr lang="ar-IQ" sz="2800" dirty="0" smtClean="0">
                <a:latin typeface="Simplified Arabic"/>
                <a:ea typeface="Times New Roman"/>
                <a:cs typeface="Simplified Arabic"/>
              </a:rPr>
              <a:t>   </a:t>
            </a:r>
            <a:r>
              <a:rPr lang="ar-IQ" sz="2800" dirty="0">
                <a:latin typeface="Simplified Arabic"/>
                <a:ea typeface="Times New Roman"/>
                <a:cs typeface="Simplified Arabic"/>
              </a:rPr>
              <a:t>وهذي وفود الشرق قد بايعت معي </a:t>
            </a:r>
            <a:endParaRPr lang="en-US" sz="2000" dirty="0">
              <a:latin typeface="Calibri"/>
              <a:ea typeface="Times New Roman"/>
              <a:cs typeface="Arial"/>
            </a:endParaRPr>
          </a:p>
          <a:p>
            <a:pPr marL="0" algn="justLow">
              <a:lnSpc>
                <a:spcPct val="115000"/>
              </a:lnSpc>
              <a:spcBef>
                <a:spcPts val="0"/>
              </a:spcBef>
              <a:spcAft>
                <a:spcPts val="1000"/>
              </a:spcAft>
            </a:pPr>
            <a:endParaRPr lang="ar-IQ" sz="2800" dirty="0" smtClean="0">
              <a:latin typeface="Simplified Arabic"/>
              <a:ea typeface="Times New Roman"/>
              <a:cs typeface="Simplified Arabic"/>
            </a:endParaRPr>
          </a:p>
          <a:p>
            <a:pPr marL="0" algn="justLow">
              <a:lnSpc>
                <a:spcPct val="115000"/>
              </a:lnSpc>
              <a:spcBef>
                <a:spcPts val="0"/>
              </a:spcBef>
              <a:spcAft>
                <a:spcPts val="1000"/>
              </a:spcAft>
            </a:pPr>
            <a:endParaRPr lang="en-US" sz="2000" dirty="0">
              <a:latin typeface="Calibri"/>
              <a:ea typeface="Times New Roman"/>
              <a:cs typeface="Arial"/>
            </a:endParaRPr>
          </a:p>
          <a:p>
            <a:pPr marL="0" indent="0">
              <a:buNone/>
            </a:pPr>
            <a:endParaRPr lang="en-US" dirty="0"/>
          </a:p>
        </p:txBody>
      </p:sp>
    </p:spTree>
    <p:extLst>
      <p:ext uri="{BB962C8B-B14F-4D97-AF65-F5344CB8AC3E}">
        <p14:creationId xmlns:p14="http://schemas.microsoft.com/office/powerpoint/2010/main" val="298636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algn="justLow">
              <a:lnSpc>
                <a:spcPct val="115000"/>
              </a:lnSpc>
              <a:spcBef>
                <a:spcPts val="0"/>
              </a:spcBef>
              <a:spcAft>
                <a:spcPts val="1000"/>
              </a:spcAft>
            </a:pPr>
            <a:r>
              <a:rPr lang="ar-IQ" sz="2800" dirty="0">
                <a:latin typeface="Simplified Arabic"/>
                <a:ea typeface="Times New Roman"/>
                <a:cs typeface="Simplified Arabic"/>
              </a:rPr>
              <a:t>ظل شوقي يتربع عرش إمارة الشعر العربي بقية حياته وعاش في بذخ ولهو حتى وافته المنية  سنة 1932 م </a:t>
            </a:r>
            <a:r>
              <a:rPr lang="ar-IQ" sz="2800" dirty="0" smtClean="0">
                <a:latin typeface="Simplified Arabic"/>
                <a:ea typeface="Times New Roman"/>
                <a:cs typeface="Simplified Arabic"/>
              </a:rPr>
              <a:t>. </a:t>
            </a:r>
          </a:p>
          <a:p>
            <a:pPr marL="0" algn="justLow">
              <a:lnSpc>
                <a:spcPct val="115000"/>
              </a:lnSpc>
              <a:spcBef>
                <a:spcPts val="0"/>
              </a:spcBef>
              <a:spcAft>
                <a:spcPts val="1000"/>
              </a:spcAft>
            </a:pPr>
            <a:r>
              <a:rPr lang="ar-IQ" sz="2800" b="1" dirty="0">
                <a:latin typeface="Simplified Arabic"/>
                <a:ea typeface="Times New Roman"/>
                <a:cs typeface="Simplified Arabic"/>
              </a:rPr>
              <a:t>مؤلفات الشاعر أحمد </a:t>
            </a:r>
            <a:r>
              <a:rPr lang="ar-IQ" sz="2800" b="1" dirty="0" smtClean="0">
                <a:latin typeface="Simplified Arabic"/>
                <a:ea typeface="Times New Roman"/>
                <a:cs typeface="Simplified Arabic"/>
              </a:rPr>
              <a:t>شوقي:</a:t>
            </a:r>
          </a:p>
          <a:p>
            <a:pPr marL="0" algn="justLow">
              <a:lnSpc>
                <a:spcPct val="115000"/>
              </a:lnSpc>
              <a:spcBef>
                <a:spcPts val="0"/>
              </a:spcBef>
              <a:spcAft>
                <a:spcPts val="1000"/>
              </a:spcAft>
            </a:pPr>
            <a:r>
              <a:rPr lang="ar-IQ" sz="2800" dirty="0">
                <a:latin typeface="Simplified Arabic"/>
                <a:ea typeface="Times New Roman"/>
                <a:cs typeface="Simplified Arabic"/>
              </a:rPr>
              <a:t>ديوان الشوقيات / 4 </a:t>
            </a:r>
            <a:r>
              <a:rPr lang="ar-IQ" sz="2800" dirty="0" smtClean="0">
                <a:latin typeface="Simplified Arabic"/>
                <a:ea typeface="Times New Roman"/>
                <a:cs typeface="Simplified Arabic"/>
              </a:rPr>
              <a:t>أجزاء</a:t>
            </a:r>
          </a:p>
          <a:p>
            <a:pPr marL="0" algn="justLow">
              <a:lnSpc>
                <a:spcPct val="115000"/>
              </a:lnSpc>
              <a:spcBef>
                <a:spcPts val="0"/>
              </a:spcBef>
              <a:spcAft>
                <a:spcPts val="1000"/>
              </a:spcAft>
            </a:pPr>
            <a:r>
              <a:rPr lang="ar-IQ" sz="2800" dirty="0">
                <a:latin typeface="Simplified Arabic"/>
                <a:ea typeface="Times New Roman"/>
                <a:cs typeface="Simplified Arabic"/>
              </a:rPr>
              <a:t>مسرحياته: مصرع كليوباترا/ مجنون ليلى/ قمبيز/ علي بك الكبير/ عنترة/ أميرة الأندلس/ الست هدى. </a:t>
            </a:r>
            <a:endParaRPr lang="ar-IQ" sz="2800" dirty="0" smtClean="0">
              <a:latin typeface="Simplified Arabic"/>
              <a:ea typeface="Times New Roman"/>
              <a:cs typeface="Simplified Arabic"/>
            </a:endParaRPr>
          </a:p>
          <a:p>
            <a:pPr marL="0" algn="justLow">
              <a:lnSpc>
                <a:spcPct val="115000"/>
              </a:lnSpc>
              <a:spcBef>
                <a:spcPts val="0"/>
              </a:spcBef>
              <a:spcAft>
                <a:spcPts val="1000"/>
              </a:spcAft>
            </a:pPr>
            <a:r>
              <a:rPr lang="ar-IQ" sz="2800" dirty="0">
                <a:latin typeface="Simplified Arabic"/>
                <a:ea typeface="Times New Roman"/>
                <a:cs typeface="Simplified Arabic"/>
              </a:rPr>
              <a:t>رواياته ( قصص نثرية): عذراء الهند/ لادياس/ ورقة الآس</a:t>
            </a:r>
            <a:r>
              <a:rPr lang="ar-IQ" sz="2800" dirty="0" smtClean="0">
                <a:latin typeface="Simplified Arabic"/>
                <a:ea typeface="Times New Roman"/>
                <a:cs typeface="Simplified Arabic"/>
              </a:rPr>
              <a:t>.</a:t>
            </a:r>
          </a:p>
          <a:p>
            <a:pPr marL="0" algn="justLow">
              <a:lnSpc>
                <a:spcPct val="115000"/>
              </a:lnSpc>
              <a:spcBef>
                <a:spcPts val="0"/>
              </a:spcBef>
              <a:spcAft>
                <a:spcPts val="1000"/>
              </a:spcAft>
            </a:pPr>
            <a:r>
              <a:rPr lang="ar-IQ" sz="2800" dirty="0">
                <a:latin typeface="Simplified Arabic"/>
                <a:ea typeface="Times New Roman"/>
                <a:cs typeface="Simplified Arabic"/>
              </a:rPr>
              <a:t>أسواق الذهب ( مجموعة مقالات). </a:t>
            </a:r>
            <a:endParaRPr lang="ar-IQ" sz="2800" dirty="0" smtClean="0">
              <a:latin typeface="Simplified Arabic"/>
              <a:ea typeface="Times New Roman"/>
              <a:cs typeface="Simplified Arabic"/>
            </a:endParaRPr>
          </a:p>
          <a:p>
            <a:pPr marL="0" indent="0" algn="justLow">
              <a:lnSpc>
                <a:spcPct val="115000"/>
              </a:lnSpc>
              <a:spcBef>
                <a:spcPts val="0"/>
              </a:spcBef>
              <a:spcAft>
                <a:spcPts val="1000"/>
              </a:spcAft>
              <a:buNone/>
            </a:pPr>
            <a:endParaRPr lang="en-US" sz="2000" dirty="0">
              <a:latin typeface="Calibri"/>
              <a:ea typeface="Times New Roman"/>
              <a:cs typeface="Arial"/>
            </a:endParaRPr>
          </a:p>
          <a:p>
            <a:pPr marL="0" indent="0">
              <a:buNone/>
            </a:pPr>
            <a:endParaRPr lang="en-US" dirty="0"/>
          </a:p>
        </p:txBody>
      </p:sp>
    </p:spTree>
    <p:extLst>
      <p:ext uri="{BB962C8B-B14F-4D97-AF65-F5344CB8AC3E}">
        <p14:creationId xmlns:p14="http://schemas.microsoft.com/office/powerpoint/2010/main" val="31160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خصائص وسمات شعره:</a:t>
            </a:r>
            <a:endParaRPr lang="en-US" dirty="0"/>
          </a:p>
        </p:txBody>
      </p:sp>
      <p:sp>
        <p:nvSpPr>
          <p:cNvPr id="3" name="Content Placeholder 2"/>
          <p:cNvSpPr>
            <a:spLocks noGrp="1"/>
          </p:cNvSpPr>
          <p:nvPr>
            <p:ph idx="1"/>
          </p:nvPr>
        </p:nvSpPr>
        <p:spPr/>
        <p:txBody>
          <a:bodyPr>
            <a:normAutofit fontScale="92500"/>
          </a:bodyPr>
          <a:lstStyle/>
          <a:p>
            <a:pPr lvl="0" algn="justLow">
              <a:lnSpc>
                <a:spcPct val="115000"/>
              </a:lnSpc>
              <a:spcBef>
                <a:spcPts val="0"/>
              </a:spcBef>
              <a:spcAft>
                <a:spcPts val="1000"/>
              </a:spcAft>
              <a:buFont typeface="Wingdings" panose="05000000000000000000" pitchFamily="2" charset="2"/>
              <a:buChar char="q"/>
            </a:pPr>
            <a:r>
              <a:rPr lang="ar-IQ" sz="2800" dirty="0" smtClean="0">
                <a:latin typeface="Simplified Arabic"/>
                <a:ea typeface="Calibri"/>
                <a:cs typeface="Simplified Arabic"/>
              </a:rPr>
              <a:t> قلد </a:t>
            </a:r>
            <a:r>
              <a:rPr lang="ar-IQ" sz="2800" dirty="0">
                <a:latin typeface="Simplified Arabic"/>
                <a:ea typeface="Calibri"/>
                <a:cs typeface="Simplified Arabic"/>
              </a:rPr>
              <a:t>البارودي في شعره كما قلد القدماء، وسلك مذهب استاذه البارودي في نظم شعر جزل الألفاظ ومتين التراكيب ، فالألفاظ محكمة، والبناء </a:t>
            </a:r>
            <a:r>
              <a:rPr lang="ar-IQ" sz="2800" dirty="0" smtClean="0">
                <a:latin typeface="Simplified Arabic"/>
                <a:ea typeface="Calibri"/>
                <a:cs typeface="Simplified Arabic"/>
              </a:rPr>
              <a:t>مصقول.</a:t>
            </a:r>
          </a:p>
          <a:p>
            <a:pPr lvl="0" algn="justLow">
              <a:lnSpc>
                <a:spcPct val="115000"/>
              </a:lnSpc>
              <a:spcBef>
                <a:spcPts val="0"/>
              </a:spcBef>
              <a:spcAft>
                <a:spcPts val="1000"/>
              </a:spcAft>
              <a:buFont typeface="Wingdings" panose="05000000000000000000" pitchFamily="2" charset="2"/>
              <a:buChar char="q"/>
            </a:pPr>
            <a:r>
              <a:rPr lang="ar-IQ" sz="2800" dirty="0">
                <a:latin typeface="Calibri"/>
                <a:ea typeface="Calibri"/>
                <a:cs typeface="Simplified Arabic"/>
              </a:rPr>
              <a:t> </a:t>
            </a:r>
            <a:r>
              <a:rPr lang="ar-IQ" sz="2800" dirty="0" smtClean="0">
                <a:latin typeface="Calibri"/>
                <a:ea typeface="Calibri"/>
                <a:cs typeface="Simplified Arabic"/>
              </a:rPr>
              <a:t> </a:t>
            </a:r>
            <a:r>
              <a:rPr lang="ar-IQ" sz="2800" dirty="0">
                <a:latin typeface="Simplified Arabic"/>
                <a:ea typeface="Calibri"/>
                <a:cs typeface="Simplified Arabic"/>
              </a:rPr>
              <a:t>روعة في الموسيقى الشعرية، مقترنة بحلاوة وعذوبة، تُرهف لشعره الآذان، وصوته يعلو تارة، وينخفض تارة أخرى</a:t>
            </a:r>
            <a:r>
              <a:rPr lang="ar-IQ" sz="2800" dirty="0" smtClean="0">
                <a:latin typeface="Simplified Arabic"/>
                <a:ea typeface="Calibri"/>
                <a:cs typeface="Simplified Arabic"/>
              </a:rPr>
              <a:t>.</a:t>
            </a:r>
          </a:p>
          <a:p>
            <a:pPr lvl="0" algn="justLow">
              <a:lnSpc>
                <a:spcPct val="115000"/>
              </a:lnSpc>
              <a:spcBef>
                <a:spcPts val="0"/>
              </a:spcBef>
              <a:spcAft>
                <a:spcPts val="1000"/>
              </a:spcAft>
              <a:buFont typeface="Wingdings" panose="05000000000000000000" pitchFamily="2" charset="2"/>
              <a:buChar char="q"/>
            </a:pPr>
            <a:r>
              <a:rPr lang="ar-IQ" sz="2800" dirty="0">
                <a:latin typeface="Simplified Arabic"/>
                <a:ea typeface="Calibri"/>
                <a:cs typeface="Simplified Arabic"/>
              </a:rPr>
              <a:t> </a:t>
            </a:r>
            <a:r>
              <a:rPr lang="ar-IQ" sz="2800" dirty="0">
                <a:latin typeface="Simplified Arabic"/>
                <a:ea typeface="Times New Roman"/>
                <a:cs typeface="Simplified Arabic"/>
              </a:rPr>
              <a:t>إن شعره أقرب إلى الموسيقى منه إلى أي فن آخر، لقد حيّر معاصريه من شعراء الشرق العربي، وجعلهم يهتفون له من أعماق القلوب، لأنه خلّب ألبابهم بموسيقاه، فحاسته الموسيقية تكسو شعره بهجةً</a:t>
            </a:r>
            <a:r>
              <a:rPr lang="ar-IQ" sz="2800" dirty="0" smtClean="0">
                <a:latin typeface="Simplified Arabic"/>
                <a:ea typeface="Times New Roman"/>
                <a:cs typeface="Simplified Arabic"/>
              </a:rPr>
              <a:t>.</a:t>
            </a:r>
          </a:p>
          <a:p>
            <a:pPr marL="0" lvl="0" indent="0" algn="justLow">
              <a:lnSpc>
                <a:spcPct val="115000"/>
              </a:lnSpc>
              <a:spcBef>
                <a:spcPts val="0"/>
              </a:spcBef>
              <a:spcAft>
                <a:spcPts val="1000"/>
              </a:spcAft>
              <a:buNone/>
            </a:pPr>
            <a:endParaRPr lang="ar-IQ" sz="2800" dirty="0" smtClean="0">
              <a:latin typeface="Simplified Arabic"/>
              <a:ea typeface="Calibri"/>
              <a:cs typeface="Simplified Arabic"/>
            </a:endParaRPr>
          </a:p>
          <a:p>
            <a:pPr marL="0" lvl="0" indent="0" algn="justLow">
              <a:lnSpc>
                <a:spcPct val="115000"/>
              </a:lnSpc>
              <a:spcBef>
                <a:spcPts val="0"/>
              </a:spcBef>
              <a:spcAft>
                <a:spcPts val="1000"/>
              </a:spcAft>
              <a:buNone/>
            </a:pPr>
            <a:endParaRPr lang="en-US" sz="1600" dirty="0">
              <a:latin typeface="Calibri"/>
              <a:ea typeface="Calibri"/>
              <a:cs typeface="Arial"/>
            </a:endParaRPr>
          </a:p>
          <a:p>
            <a:pPr lvl="0" algn="justLow">
              <a:lnSpc>
                <a:spcPct val="115000"/>
              </a:lnSpc>
              <a:spcBef>
                <a:spcPts val="0"/>
              </a:spcBef>
              <a:spcAft>
                <a:spcPts val="1000"/>
              </a:spcAft>
              <a:buFont typeface="Wingdings" panose="05000000000000000000" pitchFamily="2" charset="2"/>
              <a:buChar char="q"/>
            </a:pPr>
            <a:endParaRPr lang="en-US" sz="2000" dirty="0">
              <a:latin typeface="Calibri"/>
              <a:ea typeface="Calibri"/>
              <a:cs typeface="Arial"/>
            </a:endParaRPr>
          </a:p>
          <a:p>
            <a:pPr marL="0" indent="457200" algn="justLow">
              <a:lnSpc>
                <a:spcPct val="115000"/>
              </a:lnSpc>
              <a:spcBef>
                <a:spcPts val="0"/>
              </a:spcBef>
              <a:spcAft>
                <a:spcPts val="1000"/>
              </a:spcAft>
            </a:pPr>
            <a:endParaRPr lang="ar-IQ" sz="2800" dirty="0" smtClean="0">
              <a:latin typeface="Simplified Arabic"/>
              <a:ea typeface="Times New Roman"/>
              <a:cs typeface="Simplified Arabic"/>
            </a:endParaRPr>
          </a:p>
          <a:p>
            <a:pPr>
              <a:buFont typeface="Wingdings" panose="05000000000000000000" pitchFamily="2" charset="2"/>
              <a:buChar char="§"/>
            </a:pPr>
            <a:endParaRPr lang="en-US" dirty="0"/>
          </a:p>
        </p:txBody>
      </p:sp>
    </p:spTree>
    <p:extLst>
      <p:ext uri="{BB962C8B-B14F-4D97-AF65-F5344CB8AC3E}">
        <p14:creationId xmlns:p14="http://schemas.microsoft.com/office/powerpoint/2010/main" val="427487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dirty="0"/>
          </a:p>
        </p:txBody>
      </p:sp>
      <p:sp>
        <p:nvSpPr>
          <p:cNvPr id="3" name="Content Placeholder 2"/>
          <p:cNvSpPr>
            <a:spLocks noGrp="1"/>
          </p:cNvSpPr>
          <p:nvPr>
            <p:ph idx="1"/>
          </p:nvPr>
        </p:nvSpPr>
        <p:spPr/>
        <p:txBody>
          <a:bodyPr>
            <a:normAutofit fontScale="85000" lnSpcReduction="20000"/>
          </a:bodyPr>
          <a:lstStyle/>
          <a:p>
            <a:pPr lvl="0" algn="justLow">
              <a:lnSpc>
                <a:spcPct val="115000"/>
              </a:lnSpc>
              <a:spcBef>
                <a:spcPts val="0"/>
              </a:spcBef>
              <a:buFont typeface="Wingdings" panose="05000000000000000000" pitchFamily="2" charset="2"/>
              <a:buChar char="q"/>
            </a:pPr>
            <a:r>
              <a:rPr lang="ar-IQ" dirty="0" smtClean="0"/>
              <a:t>  </a:t>
            </a:r>
            <a:r>
              <a:rPr lang="ar-IQ" sz="2800" dirty="0">
                <a:latin typeface="Simplified Arabic"/>
                <a:ea typeface="Times New Roman"/>
                <a:cs typeface="Simplified Arabic"/>
              </a:rPr>
              <a:t>من سمات شعره الاخرى خياله المتألق، فكان واسع الخيال غنيّ </a:t>
            </a:r>
            <a:r>
              <a:rPr lang="ar-IQ" sz="2800" dirty="0" smtClean="0">
                <a:latin typeface="Simplified Arabic"/>
                <a:ea typeface="Times New Roman"/>
                <a:cs typeface="Simplified Arabic"/>
              </a:rPr>
              <a:t>التصوير. </a:t>
            </a:r>
            <a:r>
              <a:rPr lang="ar-IQ" sz="2800" dirty="0">
                <a:latin typeface="Simplified Arabic"/>
                <a:ea typeface="Times New Roman"/>
                <a:cs typeface="Simplified Arabic"/>
              </a:rPr>
              <a:t>واستمد الكثير من صوره الشعرية من الشعر القديم، بيد إنه اضاف إليها بالتعديل والتحوير </a:t>
            </a:r>
            <a:r>
              <a:rPr lang="ar-IQ" sz="2800" dirty="0" smtClean="0">
                <a:latin typeface="Simplified Arabic"/>
                <a:ea typeface="Times New Roman"/>
                <a:cs typeface="Simplified Arabic"/>
              </a:rPr>
              <a:t>.</a:t>
            </a:r>
          </a:p>
          <a:p>
            <a:pPr lvl="0" algn="justLow">
              <a:lnSpc>
                <a:spcPct val="115000"/>
              </a:lnSpc>
              <a:spcBef>
                <a:spcPts val="0"/>
              </a:spcBef>
              <a:buFont typeface="Wingdings" panose="05000000000000000000" pitchFamily="2" charset="2"/>
              <a:buChar char="q"/>
            </a:pPr>
            <a:r>
              <a:rPr lang="ar-IQ" sz="2800" dirty="0">
                <a:cs typeface="Simplified Arabic"/>
              </a:rPr>
              <a:t> </a:t>
            </a:r>
            <a:r>
              <a:rPr lang="ar-IQ" sz="2800" dirty="0">
                <a:latin typeface="Simplified Arabic"/>
                <a:ea typeface="Calibri"/>
                <a:cs typeface="Simplified Arabic"/>
              </a:rPr>
              <a:t>مثل قوله مصوراً قصر ( انس الوجود) :</a:t>
            </a:r>
            <a:endParaRPr lang="en-US" sz="2000" dirty="0">
              <a:latin typeface="Calibri"/>
              <a:ea typeface="Calibri"/>
              <a:cs typeface="Arial"/>
            </a:endParaRPr>
          </a:p>
          <a:p>
            <a:pPr marL="457200" algn="justLow">
              <a:lnSpc>
                <a:spcPct val="115000"/>
              </a:lnSpc>
              <a:spcBef>
                <a:spcPts val="0"/>
              </a:spcBef>
            </a:pPr>
            <a:r>
              <a:rPr lang="ar-IQ" sz="2800" dirty="0">
                <a:latin typeface="Simplified Arabic"/>
                <a:ea typeface="Calibri"/>
                <a:cs typeface="Simplified Arabic"/>
              </a:rPr>
              <a:t>قف بتلك القصور في اليمِّ </a:t>
            </a:r>
            <a:r>
              <a:rPr lang="ar-IQ" sz="2800" dirty="0" smtClean="0">
                <a:latin typeface="Simplified Arabic"/>
                <a:ea typeface="Calibri"/>
                <a:cs typeface="Simplified Arabic"/>
              </a:rPr>
              <a:t>غرقى    </a:t>
            </a:r>
            <a:r>
              <a:rPr lang="ar-IQ" sz="2800" dirty="0">
                <a:latin typeface="Simplified Arabic"/>
                <a:ea typeface="Calibri"/>
                <a:cs typeface="Simplified Arabic"/>
              </a:rPr>
              <a:t>ممسكاً بعضها من الذعر بعضا</a:t>
            </a:r>
            <a:endParaRPr lang="en-US" sz="2000" dirty="0">
              <a:latin typeface="Calibri"/>
              <a:ea typeface="Calibri"/>
              <a:cs typeface="Arial"/>
            </a:endParaRPr>
          </a:p>
          <a:p>
            <a:pPr marL="457200" algn="justLow">
              <a:lnSpc>
                <a:spcPct val="115000"/>
              </a:lnSpc>
              <a:spcBef>
                <a:spcPts val="0"/>
              </a:spcBef>
              <a:spcAft>
                <a:spcPts val="1000"/>
              </a:spcAft>
            </a:pPr>
            <a:r>
              <a:rPr lang="ar-IQ" sz="2800" dirty="0">
                <a:latin typeface="Simplified Arabic"/>
                <a:ea typeface="Calibri"/>
                <a:cs typeface="Simplified Arabic"/>
              </a:rPr>
              <a:t>كعذارى أخفينَ في الماء بضّاً   </a:t>
            </a:r>
            <a:r>
              <a:rPr lang="ar-IQ" sz="2800" dirty="0" smtClean="0">
                <a:latin typeface="Simplified Arabic"/>
                <a:ea typeface="Calibri"/>
                <a:cs typeface="Simplified Arabic"/>
              </a:rPr>
              <a:t>    </a:t>
            </a:r>
            <a:r>
              <a:rPr lang="ar-IQ" sz="2800" dirty="0">
                <a:latin typeface="Simplified Arabic"/>
                <a:ea typeface="Calibri"/>
                <a:cs typeface="Simplified Arabic"/>
              </a:rPr>
              <a:t>سابحاتٍ  به   وأبدينَ      </a:t>
            </a:r>
            <a:r>
              <a:rPr lang="ar-IQ" sz="2800" dirty="0" smtClean="0">
                <a:latin typeface="Simplified Arabic"/>
                <a:ea typeface="Calibri"/>
                <a:cs typeface="Simplified Arabic"/>
              </a:rPr>
              <a:t>بضّا</a:t>
            </a:r>
          </a:p>
          <a:p>
            <a:pPr lvl="0" algn="justLow">
              <a:lnSpc>
                <a:spcPct val="115000"/>
              </a:lnSpc>
              <a:spcBef>
                <a:spcPts val="0"/>
              </a:spcBef>
              <a:buFont typeface="Wingdings" panose="05000000000000000000" pitchFamily="2" charset="2"/>
              <a:buChar char="q"/>
            </a:pPr>
            <a:r>
              <a:rPr lang="ar-IQ" sz="2800" dirty="0" smtClean="0">
                <a:latin typeface="Calibri"/>
                <a:ea typeface="Calibri"/>
                <a:cs typeface="Simplified Arabic"/>
              </a:rPr>
              <a:t> </a:t>
            </a:r>
            <a:r>
              <a:rPr lang="ar-IQ" dirty="0" smtClean="0">
                <a:latin typeface="Calibri"/>
                <a:ea typeface="Calibri"/>
                <a:cs typeface="Simplified Arabic"/>
              </a:rPr>
              <a:t> </a:t>
            </a:r>
            <a:r>
              <a:rPr lang="ar-IQ" dirty="0">
                <a:latin typeface="Simplified Arabic"/>
                <a:ea typeface="Calibri"/>
                <a:cs typeface="Simplified Arabic"/>
              </a:rPr>
              <a:t>أما العاطفة في شعره فقد جاءت سنداً للموسيقى والخيال، وإن لم يكن له قوتهما، بسبب بسيط هو ان شوقي ينكر نفسه في شعره، فهو ليس من الشعراء الذاتيين، من ذوي العواطف الحادة</a:t>
            </a:r>
            <a:r>
              <a:rPr lang="ar-IQ" dirty="0" smtClean="0">
                <a:latin typeface="Simplified Arabic"/>
                <a:ea typeface="Calibri"/>
                <a:cs typeface="Simplified Arabic"/>
              </a:rPr>
              <a:t>، مثل </a:t>
            </a:r>
            <a:r>
              <a:rPr lang="ar-IQ" dirty="0">
                <a:latin typeface="Simplified Arabic"/>
                <a:ea typeface="Calibri"/>
                <a:cs typeface="Simplified Arabic"/>
              </a:rPr>
              <a:t>رثائه لأبيه المفعم بالأسى واللهفة والعاطفة الرقيقة :</a:t>
            </a:r>
            <a:endParaRPr lang="en-US" dirty="0">
              <a:latin typeface="Calibri"/>
              <a:ea typeface="Calibri"/>
              <a:cs typeface="Arial"/>
            </a:endParaRPr>
          </a:p>
          <a:p>
            <a:pPr marL="457200" algn="justLow">
              <a:lnSpc>
                <a:spcPct val="115000"/>
              </a:lnSpc>
              <a:spcBef>
                <a:spcPts val="0"/>
              </a:spcBef>
              <a:spcAft>
                <a:spcPts val="1000"/>
              </a:spcAft>
            </a:pPr>
            <a:r>
              <a:rPr lang="ar-IQ" dirty="0">
                <a:latin typeface="Simplified Arabic"/>
                <a:ea typeface="Calibri"/>
                <a:cs typeface="Simplified Arabic"/>
              </a:rPr>
              <a:t>ما أبي إلا أخٌ فارقته               ودُّهُ الصدقُ وودّ الناس مَين</a:t>
            </a:r>
            <a:endParaRPr lang="en-US" dirty="0">
              <a:latin typeface="Calibri"/>
              <a:ea typeface="Calibri"/>
              <a:cs typeface="Arial"/>
            </a:endParaRPr>
          </a:p>
          <a:p>
            <a:r>
              <a:rPr lang="ar-IQ" dirty="0">
                <a:latin typeface="Simplified Arabic"/>
                <a:ea typeface="Times New Roman"/>
                <a:cs typeface="Simplified Arabic"/>
              </a:rPr>
              <a:t>طالما قمنا إلى مائدةٍ       </a:t>
            </a:r>
            <a:r>
              <a:rPr lang="ar-IQ" dirty="0" smtClean="0">
                <a:latin typeface="Simplified Arabic"/>
                <a:ea typeface="Times New Roman"/>
                <a:cs typeface="Simplified Arabic"/>
              </a:rPr>
              <a:t>           </a:t>
            </a:r>
            <a:r>
              <a:rPr lang="ar-IQ" dirty="0">
                <a:latin typeface="Simplified Arabic"/>
                <a:ea typeface="Times New Roman"/>
                <a:cs typeface="Simplified Arabic"/>
              </a:rPr>
              <a:t>كانت الكِسرة فيها كسرتين</a:t>
            </a:r>
            <a:endParaRPr lang="en-US" dirty="0">
              <a:latin typeface="Calibri"/>
              <a:ea typeface="Calibri"/>
              <a:cs typeface="Arial"/>
            </a:endParaRPr>
          </a:p>
          <a:p>
            <a:pPr lvl="0" algn="justLow">
              <a:lnSpc>
                <a:spcPct val="115000"/>
              </a:lnSpc>
              <a:spcBef>
                <a:spcPts val="0"/>
              </a:spcBef>
              <a:buFont typeface="Wingdings" panose="05000000000000000000" pitchFamily="2" charset="2"/>
              <a:buChar char="q"/>
            </a:pPr>
            <a:endParaRPr lang="en-US" dirty="0"/>
          </a:p>
        </p:txBody>
      </p:sp>
    </p:spTree>
    <p:extLst>
      <p:ext uri="{BB962C8B-B14F-4D97-AF65-F5344CB8AC3E}">
        <p14:creationId xmlns:p14="http://schemas.microsoft.com/office/powerpoint/2010/main" val="137091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lstStyle/>
          <a:p>
            <a:pPr lvl="0" algn="justLow">
              <a:lnSpc>
                <a:spcPct val="115000"/>
              </a:lnSpc>
              <a:spcBef>
                <a:spcPts val="0"/>
              </a:spcBef>
              <a:buFont typeface="Wingdings" panose="05000000000000000000" pitchFamily="2" charset="2"/>
              <a:buChar char="q"/>
            </a:pPr>
            <a:r>
              <a:rPr lang="ar-IQ" dirty="0" smtClean="0"/>
              <a:t>  </a:t>
            </a:r>
            <a:r>
              <a:rPr lang="ar-IQ" sz="2800" dirty="0">
                <a:latin typeface="Simplified Arabic"/>
                <a:ea typeface="Times New Roman"/>
                <a:cs typeface="Simplified Arabic"/>
              </a:rPr>
              <a:t>يزاوج مزاوجة رائعة بين مكونات فنه من موسيقى و خيال و عاطفة وطنية، ويتغنى غناءه الفخم الذي يشبه السمفونيات </a:t>
            </a:r>
            <a:r>
              <a:rPr lang="ar-IQ" sz="2800" dirty="0" smtClean="0">
                <a:latin typeface="Simplified Arabic"/>
                <a:ea typeface="Times New Roman"/>
                <a:cs typeface="Simplified Arabic"/>
              </a:rPr>
              <a:t>الموسيقية.</a:t>
            </a:r>
          </a:p>
          <a:p>
            <a:pPr marL="0" lvl="0" indent="0" algn="justLow">
              <a:lnSpc>
                <a:spcPct val="115000"/>
              </a:lnSpc>
              <a:spcBef>
                <a:spcPts val="0"/>
              </a:spcBef>
              <a:buNone/>
            </a:pPr>
            <a:endParaRPr lang="en-US" dirty="0"/>
          </a:p>
        </p:txBody>
      </p:sp>
    </p:spTree>
    <p:extLst>
      <p:ext uri="{BB962C8B-B14F-4D97-AF65-F5344CB8AC3E}">
        <p14:creationId xmlns:p14="http://schemas.microsoft.com/office/powerpoint/2010/main" val="66884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شعره في المناسبات:</a:t>
            </a:r>
            <a:endParaRPr lang="ar-IQ" dirty="0"/>
          </a:p>
        </p:txBody>
      </p:sp>
      <p:sp>
        <p:nvSpPr>
          <p:cNvPr id="3" name="عنصر نائب للمحتوى 2"/>
          <p:cNvSpPr>
            <a:spLocks noGrp="1"/>
          </p:cNvSpPr>
          <p:nvPr>
            <p:ph idx="1"/>
          </p:nvPr>
        </p:nvSpPr>
        <p:spPr/>
        <p:txBody>
          <a:bodyPr>
            <a:normAutofit/>
          </a:bodyPr>
          <a:lstStyle/>
          <a:p>
            <a:pPr marL="0" indent="457200" algn="justLow">
              <a:lnSpc>
                <a:spcPct val="115000"/>
              </a:lnSpc>
              <a:spcBef>
                <a:spcPts val="0"/>
              </a:spcBef>
              <a:spcAft>
                <a:spcPts val="1000"/>
              </a:spcAft>
            </a:pPr>
            <a:r>
              <a:rPr lang="ar-IQ" sz="2800" dirty="0" smtClean="0">
                <a:latin typeface="Simplified Arabic"/>
                <a:ea typeface="Times New Roman"/>
                <a:cs typeface="Simplified Arabic"/>
              </a:rPr>
              <a:t>لقد </a:t>
            </a:r>
            <a:r>
              <a:rPr lang="ar-IQ" sz="2800" dirty="0">
                <a:latin typeface="Simplified Arabic"/>
                <a:ea typeface="Times New Roman"/>
                <a:cs typeface="Simplified Arabic"/>
              </a:rPr>
              <a:t>نظم أغلب شعره في المناسبات المختلفة، مثل مدح الخديوي في أعياده، أو في تنقلاته، أو كان يرثي الأعيان، أو يصف مخترعاً جديداً ، </a:t>
            </a:r>
            <a:r>
              <a:rPr lang="ar-IQ" sz="2800" dirty="0" smtClean="0">
                <a:latin typeface="Simplified Arabic"/>
                <a:ea typeface="Times New Roman"/>
                <a:cs typeface="Simplified Arabic"/>
              </a:rPr>
              <a:t> مثل </a:t>
            </a:r>
            <a:r>
              <a:rPr lang="ar-IQ" sz="2800" dirty="0">
                <a:latin typeface="Simplified Arabic"/>
                <a:ea typeface="Times New Roman"/>
                <a:cs typeface="Simplified Arabic"/>
              </a:rPr>
              <a:t>قصيدته بمناسبة تأجيل تتويج ملك انكلترا، أو شعره في </a:t>
            </a:r>
            <a:r>
              <a:rPr lang="ar-IQ" sz="2800" dirty="0" smtClean="0">
                <a:latin typeface="Simplified Arabic"/>
                <a:ea typeface="Times New Roman"/>
                <a:cs typeface="Simplified Arabic"/>
              </a:rPr>
              <a:t>شكسبير.</a:t>
            </a:r>
          </a:p>
          <a:p>
            <a:pPr marL="0" indent="457200" algn="justLow">
              <a:lnSpc>
                <a:spcPct val="115000"/>
              </a:lnSpc>
              <a:spcBef>
                <a:spcPts val="0"/>
              </a:spcBef>
              <a:spcAft>
                <a:spcPts val="1000"/>
              </a:spcAft>
            </a:pPr>
            <a:r>
              <a:rPr lang="ar-IQ" sz="2800" b="1" dirty="0">
                <a:latin typeface="Simplified Arabic"/>
                <a:ea typeface="Times New Roman"/>
                <a:cs typeface="Simplified Arabic"/>
              </a:rPr>
              <a:t>السبب</a:t>
            </a:r>
            <a:r>
              <a:rPr lang="ar-IQ" sz="2800" dirty="0">
                <a:latin typeface="Simplified Arabic"/>
                <a:ea typeface="Times New Roman"/>
                <a:cs typeface="Simplified Arabic"/>
              </a:rPr>
              <a:t> من إكثار الشاعر لشعر المناسبات هو تأثير الصحافة والجمهور في الشاعر المصري الحديث، فهو يتابع الاحداث والأخبار في الداخل والخارج. فأراد أن يكون شاعر واقعه وعصره وبيئته.</a:t>
            </a:r>
            <a:endParaRPr lang="ar-IQ" dirty="0" smtClean="0"/>
          </a:p>
        </p:txBody>
      </p:sp>
    </p:spTree>
    <p:extLst>
      <p:ext uri="{BB962C8B-B14F-4D97-AF65-F5344CB8AC3E}">
        <p14:creationId xmlns:p14="http://schemas.microsoft.com/office/powerpoint/2010/main" val="405782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TotalTime>
  <Words>943</Words>
  <Application>Microsoft Office PowerPoint</Application>
  <PresentationFormat>On-screen Show (4:3)</PresentationFormat>
  <Paragraphs>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تدفق</vt:lpstr>
      <vt:lpstr>الشاعر أحمد شوقي</vt:lpstr>
      <vt:lpstr>سيرته</vt:lpstr>
      <vt:lpstr>`</vt:lpstr>
      <vt:lpstr>PowerPoint Presentation</vt:lpstr>
      <vt:lpstr>PowerPoint Presentation</vt:lpstr>
      <vt:lpstr>خصائص وسمات شعره:</vt:lpstr>
      <vt:lpstr>PowerPoint Presentation</vt:lpstr>
      <vt:lpstr>PowerPoint Presentation</vt:lpstr>
      <vt:lpstr>شعره في المناسبات:</vt:lpstr>
      <vt:lpstr>شعره التاريخي واسلامياته:</vt:lpstr>
      <vt:lpstr>تركيات أحمد شوقي:</vt:lpstr>
      <vt:lpstr>معارضات أحمد شوقي:</vt:lpstr>
      <vt:lpstr>شعره القصصي والتمثيلي:</vt:lpstr>
      <vt:lpstr>نموذج من شعره</vt:lpstr>
    </vt:vector>
  </TitlesOfParts>
  <Company>By DR.Ahmed Saker 2O11 - 2O12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المدارس الادبية في العصر الحديث مدرسة الإحياء</dc:title>
  <dc:creator>nawroz center</dc:creator>
  <cp:lastModifiedBy>Dr. Rashad kamal</cp:lastModifiedBy>
  <cp:revision>12</cp:revision>
  <dcterms:created xsi:type="dcterms:W3CDTF">2015-10-19T19:32:48Z</dcterms:created>
  <dcterms:modified xsi:type="dcterms:W3CDTF">2021-10-30T10:10:55Z</dcterms:modified>
</cp:coreProperties>
</file>