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902" r:id="rId2"/>
    <p:sldId id="903" r:id="rId3"/>
    <p:sldId id="905" r:id="rId4"/>
    <p:sldId id="986" r:id="rId5"/>
    <p:sldId id="906" r:id="rId6"/>
    <p:sldId id="907" r:id="rId7"/>
    <p:sldId id="908" r:id="rId8"/>
    <p:sldId id="900" r:id="rId9"/>
    <p:sldId id="988" r:id="rId10"/>
    <p:sldId id="910" r:id="rId11"/>
    <p:sldId id="923" r:id="rId12"/>
    <p:sldId id="989" r:id="rId13"/>
    <p:sldId id="913" r:id="rId14"/>
    <p:sldId id="990" r:id="rId15"/>
    <p:sldId id="354" r:id="rId16"/>
    <p:sldId id="265" r:id="rId17"/>
    <p:sldId id="914" r:id="rId18"/>
    <p:sldId id="991" r:id="rId19"/>
    <p:sldId id="915" r:id="rId20"/>
    <p:sldId id="992" r:id="rId21"/>
    <p:sldId id="916" r:id="rId22"/>
    <p:sldId id="917" r:id="rId23"/>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85484" autoAdjust="0"/>
  </p:normalViewPr>
  <p:slideViewPr>
    <p:cSldViewPr>
      <p:cViewPr varScale="1">
        <p:scale>
          <a:sx n="56" d="100"/>
          <a:sy n="56" d="100"/>
        </p:scale>
        <p:origin x="1676" y="48"/>
      </p:cViewPr>
      <p:guideLst>
        <p:guide orient="horz" pos="2160"/>
        <p:guide pos="2880"/>
      </p:guideLst>
    </p:cSldViewPr>
  </p:slideViewPr>
  <p:outlineViewPr>
    <p:cViewPr>
      <p:scale>
        <a:sx n="33" d="100"/>
        <a:sy n="33" d="100"/>
      </p:scale>
      <p:origin x="0" y="169884"/>
    </p:cViewPr>
  </p:outlineViewPr>
  <p:notesTextViewPr>
    <p:cViewPr>
      <p:scale>
        <a:sx n="100" d="100"/>
        <a:sy n="100" d="100"/>
      </p:scale>
      <p:origin x="0" y="0"/>
    </p:cViewPr>
  </p:notesTextViewPr>
  <p:sorterViewPr>
    <p:cViewPr>
      <p:scale>
        <a:sx n="100" d="100"/>
        <a:sy n="100" d="100"/>
      </p:scale>
      <p:origin x="0" y="9030"/>
    </p:cViewPr>
  </p:sorterViewPr>
  <p:notesViewPr>
    <p:cSldViewPr>
      <p:cViewPr varScale="1">
        <p:scale>
          <a:sx n="62" d="100"/>
          <a:sy n="62" d="100"/>
        </p:scale>
        <p:origin x="-2874" y="-78"/>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6AEBEDC2-EA65-46B0-8E4E-9F2DF5C43976}" type="datetimeFigureOut">
              <a:rPr lang="en-US" smtClean="0"/>
              <a:pPr/>
              <a:t>11/5/2023</a:t>
            </a:fld>
            <a:endParaRPr lang="en-US"/>
          </a:p>
        </p:txBody>
      </p:sp>
      <p:sp>
        <p:nvSpPr>
          <p:cNvPr id="4" name="Footer Placeholder 3"/>
          <p:cNvSpPr>
            <a:spLocks noGrp="1"/>
          </p:cNvSpPr>
          <p:nvPr>
            <p:ph type="ftr" sz="quarter" idx="2"/>
          </p:nvPr>
        </p:nvSpPr>
        <p:spPr>
          <a:xfrm>
            <a:off x="0" y="9720263"/>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20263"/>
            <a:ext cx="3078163" cy="511175"/>
          </a:xfrm>
          <a:prstGeom prst="rect">
            <a:avLst/>
          </a:prstGeom>
        </p:spPr>
        <p:txBody>
          <a:bodyPr vert="horz" lIns="91440" tIns="45720" rIns="91440" bIns="45720" rtlCol="0" anchor="b"/>
          <a:lstStyle>
            <a:lvl1pPr algn="r">
              <a:defRPr sz="1200"/>
            </a:lvl1pPr>
          </a:lstStyle>
          <a:p>
            <a:fld id="{9C892474-1375-4C25-9A03-40610164FE0C}" type="slidenum">
              <a:rPr lang="en-US" smtClean="0"/>
              <a:pPr/>
              <a:t>‹#›</a:t>
            </a:fld>
            <a:endParaRPr lang="en-US"/>
          </a:p>
        </p:txBody>
      </p:sp>
    </p:spTree>
    <p:extLst>
      <p:ext uri="{BB962C8B-B14F-4D97-AF65-F5344CB8AC3E}">
        <p14:creationId xmlns:p14="http://schemas.microsoft.com/office/powerpoint/2010/main" val="2626673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en-US"/>
          </a:p>
        </p:txBody>
      </p:sp>
      <p:sp>
        <p:nvSpPr>
          <p:cNvPr id="3" name="Date Placeholder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F01BCABD-07E2-467E-84FD-D61ECC3826C2}" type="datetimeFigureOut">
              <a:rPr lang="en-US" smtClean="0"/>
              <a:pPr/>
              <a:t>11/5/2023</a:t>
            </a:fld>
            <a:endParaRPr 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177F7CBD-DF83-4B41-9631-B14835C0BE33}" type="slidenum">
              <a:rPr lang="en-US" smtClean="0"/>
              <a:pPr/>
              <a:t>‹#›</a:t>
            </a:fld>
            <a:endParaRPr lang="en-US"/>
          </a:p>
        </p:txBody>
      </p:sp>
    </p:spTree>
    <p:extLst>
      <p:ext uri="{BB962C8B-B14F-4D97-AF65-F5344CB8AC3E}">
        <p14:creationId xmlns:p14="http://schemas.microsoft.com/office/powerpoint/2010/main" val="5206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859302"/>
          </a:xfrm>
        </p:spPr>
        <p:txBody>
          <a:bodyPr anchor="b"/>
          <a:lstStyle>
            <a:lvl1pPr algn="l">
              <a:defRPr kumimoji="0" lang="en-US" sz="4300" kern="1200" dirty="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p:txBody>
          <a:bodyPr/>
          <a:lstStyle/>
          <a:p>
            <a:fld id="{530FA5A1-615D-4689-87CE-62AF08D9CA41}" type="datetime1">
              <a:rPr lang="en-US" smtClean="0"/>
              <a:t>11/5/2023</a:t>
            </a:fld>
            <a:endParaRPr lang="en-US"/>
          </a:p>
        </p:txBody>
      </p:sp>
      <p:sp>
        <p:nvSpPr>
          <p:cNvPr id="20" name="Footer Placeholder 19"/>
          <p:cNvSpPr>
            <a:spLocks noGrp="1"/>
          </p:cNvSpPr>
          <p:nvPr>
            <p:ph type="ftr" sz="quarter" idx="11"/>
          </p:nvPr>
        </p:nvSpPr>
        <p:spPr/>
        <p:txBody>
          <a:bodyPr/>
          <a:lstStyle/>
          <a:p>
            <a:r>
              <a:rPr lang="en-US" dirty="0"/>
              <a:t>Dr Rashwan Ramadan Salih</a:t>
            </a:r>
          </a:p>
        </p:txBody>
      </p:sp>
      <p:sp>
        <p:nvSpPr>
          <p:cNvPr id="10" name="Slide Number Placeholder 9"/>
          <p:cNvSpPr>
            <a:spLocks noGrp="1"/>
          </p:cNvSpPr>
          <p:nvPr>
            <p:ph type="sldNum" sz="quarter" idx="12"/>
          </p:nvPr>
        </p:nvSpPr>
        <p:spPr/>
        <p:txBody>
          <a:bodyPr/>
          <a:lstStyle/>
          <a:p>
            <a:fld id="{5FECB94E-265D-4B84-8976-B14293F096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360A31-98F8-4D1E-9F39-75E304AAE0A2}"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1A5101-A39B-4293-AEE2-60B835E8CABE}"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Britannic Bold" pitchFamily="34" charset="0"/>
              </a:defRPr>
            </a:lvl1pPr>
            <a:extLst/>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AD468D1E-DB8F-45F4-8072-062A8074FABD}"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cxnSp>
        <p:nvCxnSpPr>
          <p:cNvPr id="10" name="Straight Connector 9"/>
          <p:cNvCxnSpPr/>
          <p:nvPr/>
        </p:nvCxnSpPr>
        <p:spPr>
          <a:xfrm>
            <a:off x="1600200" y="1219200"/>
            <a:ext cx="70104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A11C61-19D1-426A-ABA8-E17E304586F6}"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C581E7-71C2-4E61-B011-D032810338CC}" type="datetime1">
              <a:rPr lang="en-US" smtClean="0"/>
              <a:t>11/5/2023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E8EBE6-1946-484B-AB06-6147B675D95A}" type="datetime1">
              <a:rPr lang="en-US" smtClean="0"/>
              <a:t>11/5/2023</a:t>
            </a:fld>
            <a:endParaRPr lang="en-US"/>
          </a:p>
        </p:txBody>
      </p:sp>
      <p:sp>
        <p:nvSpPr>
          <p:cNvPr id="8" name="Footer Placeholder 7"/>
          <p:cNvSpPr>
            <a:spLocks noGrp="1"/>
          </p:cNvSpPr>
          <p:nvPr>
            <p:ph type="ftr" sz="quarter" idx="11"/>
          </p:nvPr>
        </p:nvSpPr>
        <p:spPr/>
        <p:txBody>
          <a:bodyPr/>
          <a:lstStyle/>
          <a:p>
            <a:r>
              <a:rPr lang="en-US" dirty="0"/>
              <a:t>Dr Rashwan Ramadan Salih</a:t>
            </a:r>
          </a:p>
        </p:txBody>
      </p:sp>
      <p:sp>
        <p:nvSpPr>
          <p:cNvPr id="9" name="Slide Number Placeholder 8"/>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607D5ED-AD50-4C5B-831B-697B653BB922}" type="datetime1">
              <a:rPr lang="en-US" smtClean="0"/>
              <a:t>11/5/2023</a:t>
            </a:fld>
            <a:endParaRPr lang="en-US"/>
          </a:p>
        </p:txBody>
      </p:sp>
      <p:sp>
        <p:nvSpPr>
          <p:cNvPr id="4" name="Footer Placeholder 3"/>
          <p:cNvSpPr>
            <a:spLocks noGrp="1"/>
          </p:cNvSpPr>
          <p:nvPr>
            <p:ph type="ftr" sz="quarter" idx="11"/>
          </p:nvPr>
        </p:nvSpPr>
        <p:spPr/>
        <p:txBody>
          <a:bodyPr/>
          <a:lstStyle/>
          <a:p>
            <a:r>
              <a:rPr lang="en-US" dirty="0"/>
              <a:t>Dr Rashwan Ramadan Salih</a:t>
            </a:r>
          </a:p>
        </p:txBody>
      </p:sp>
      <p:sp>
        <p:nvSpPr>
          <p:cNvPr id="5" name="Slide Number Placeholder 4"/>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B94575C-091F-459B-A1CA-42669D2FB484}" type="datetime1">
              <a:rPr lang="en-US" smtClean="0"/>
              <a:t>11/5/2023</a:t>
            </a:fld>
            <a:endParaRPr lang="en-US"/>
          </a:p>
        </p:txBody>
      </p:sp>
      <p:sp>
        <p:nvSpPr>
          <p:cNvPr id="3" name="Footer Placeholder 2"/>
          <p:cNvSpPr>
            <a:spLocks noGrp="1"/>
          </p:cNvSpPr>
          <p:nvPr>
            <p:ph type="ftr" sz="quarter" idx="11"/>
          </p:nvPr>
        </p:nvSpPr>
        <p:spPr/>
        <p:txBody>
          <a:bodyPr/>
          <a:lstStyle/>
          <a:p>
            <a:r>
              <a:rPr lang="en-US" dirty="0"/>
              <a:t>Dr Rashwan Ramadan Salih</a:t>
            </a:r>
          </a:p>
        </p:txBody>
      </p:sp>
      <p:sp>
        <p:nvSpPr>
          <p:cNvPr id="4" name="Slide Number Placeholder 3"/>
          <p:cNvSpPr>
            <a:spLocks noGrp="1"/>
          </p:cNvSpPr>
          <p:nvPr>
            <p:ph type="sldNum" sz="quarter" idx="12"/>
          </p:nvPr>
        </p:nvSpPr>
        <p:spPr/>
        <p:txBody>
          <a:bodyPr/>
          <a:lstStyle/>
          <a:p>
            <a:fld id="{5FECB94E-265D-4B84-8976-B14293F096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F40AFF-E386-4C28-9CDF-E75FECA52FAC}" type="datetime1">
              <a:rPr lang="en-US" smtClean="0"/>
              <a:t>11/5/2023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9C9EDD5-FBE7-4E5C-AB5A-C326ACF4FBCA}" type="datetime1">
              <a:rPr lang="en-US" smtClean="0"/>
              <a:t>11/5/2023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F494EE-C6D4-4CE1-939E-71D79E49DFAE}" type="datetime1">
              <a:rPr lang="en-US" smtClean="0"/>
              <a:t>11/5/2023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a:t>Dr Rashwan Ramadan Salih</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ECB94E-265D-4B84-8976-B14293F096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300" kern="120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Clr>
                <a:schemeClr val="accent5">
                  <a:lumMod val="75000"/>
                </a:schemeClr>
              </a:buClr>
              <a:buSzPct val="100000"/>
              <a:buFont typeface="+mj-lt"/>
              <a:buAutoNum type="arabicPeriod"/>
            </a:pPr>
            <a:r>
              <a:rPr lang="en-US" sz="3600" dirty="0"/>
              <a:t>Identify a broad field/area that faces problem</a:t>
            </a:r>
          </a:p>
          <a:p>
            <a:pPr marL="514350" indent="-514350">
              <a:buClr>
                <a:schemeClr val="accent5">
                  <a:lumMod val="75000"/>
                </a:schemeClr>
              </a:buClr>
              <a:buSzPct val="100000"/>
              <a:buNone/>
            </a:pPr>
            <a:r>
              <a:rPr lang="en-US" b="1" dirty="0">
                <a:solidFill>
                  <a:srgbClr val="002060"/>
                </a:solidFill>
              </a:rPr>
              <a:t> </a:t>
            </a:r>
            <a:endParaRPr lang="en-US" dirty="0"/>
          </a:p>
        </p:txBody>
      </p:sp>
      <p:sp>
        <p:nvSpPr>
          <p:cNvPr id="4" name="Date Placeholder 3"/>
          <p:cNvSpPr>
            <a:spLocks noGrp="1"/>
          </p:cNvSpPr>
          <p:nvPr>
            <p:ph type="dt" sz="half" idx="10"/>
          </p:nvPr>
        </p:nvSpPr>
        <p:spPr/>
        <p:txBody>
          <a:bodyPr/>
          <a:lstStyle/>
          <a:p>
            <a:fld id="{F47342A7-CFA7-47EC-88B1-F635A6066E19}" type="datetime1">
              <a:rPr lang="en-US" smtClean="0"/>
              <a:t>11/5/2023</a:t>
            </a:fld>
            <a:endParaRPr lang="en-US" dirty="0"/>
          </a:p>
        </p:txBody>
      </p:sp>
      <p:sp>
        <p:nvSpPr>
          <p:cNvPr id="5" name="Slide Number Placeholder 4"/>
          <p:cNvSpPr>
            <a:spLocks noGrp="1"/>
          </p:cNvSpPr>
          <p:nvPr>
            <p:ph type="sldNum" sz="quarter" idx="12"/>
          </p:nvPr>
        </p:nvSpPr>
        <p:spPr/>
        <p:txBody>
          <a:bodyPr/>
          <a:lstStyle/>
          <a:p>
            <a:fld id="{4DB9C8B3-F682-4F5D-A6E2-D7299A958FB7}" type="slidenum">
              <a:rPr lang="en-US"/>
              <a:pPr/>
              <a:t>1</a:t>
            </a:fld>
            <a:endParaRPr lang="en-US"/>
          </a:p>
        </p:txBody>
      </p:sp>
      <p:sp>
        <p:nvSpPr>
          <p:cNvPr id="7" name="Rounded Rectangle 6"/>
          <p:cNvSpPr/>
          <p:nvPr/>
        </p:nvSpPr>
        <p:spPr>
          <a:xfrm>
            <a:off x="2743200" y="3200400"/>
            <a:ext cx="4419600" cy="1905000"/>
          </a:xfrm>
          <a:prstGeom prst="roundRect">
            <a:avLst/>
          </a:prstGeom>
          <a:effectLst>
            <a:outerShdw blurRad="50800" dist="38100" algn="l"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Linguistics</a:t>
            </a:r>
          </a:p>
        </p:txBody>
      </p:sp>
      <p:sp>
        <p:nvSpPr>
          <p:cNvPr id="6" name="Footer Placeholder 5"/>
          <p:cNvSpPr>
            <a:spLocks noGrp="1"/>
          </p:cNvSpPr>
          <p:nvPr>
            <p:ph type="ftr" sz="quarter" idx="11"/>
          </p:nvPr>
        </p:nvSpPr>
        <p:spPr/>
        <p:txBody>
          <a:bodyPr/>
          <a:lstStyle/>
          <a:p>
            <a:r>
              <a:rPr lang="en-US" dirty="0"/>
              <a:t>Dr Rashwan Ramadan Salih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solidFill>
                  <a:srgbClr val="0000FF"/>
                </a:solidFill>
                <a:effectLst/>
              </a:rPr>
              <a:t>Problem Statement</a:t>
            </a:r>
            <a:endParaRPr lang="en-US" dirty="0">
              <a:solidFill>
                <a:srgbClr val="0000FF"/>
              </a:solidFill>
              <a:effectLst/>
            </a:endParaRPr>
          </a:p>
        </p:txBody>
      </p:sp>
      <p:sp>
        <p:nvSpPr>
          <p:cNvPr id="3" name="Content Placeholder 2"/>
          <p:cNvSpPr>
            <a:spLocks noGrp="1"/>
          </p:cNvSpPr>
          <p:nvPr>
            <p:ph idx="1"/>
          </p:nvPr>
        </p:nvSpPr>
        <p:spPr>
          <a:xfrm>
            <a:off x="1752600" y="2362200"/>
            <a:ext cx="6096000" cy="3581400"/>
          </a:xfrm>
        </p:spPr>
        <p:txBody>
          <a:bodyPr>
            <a:normAutofit/>
          </a:bodyPr>
          <a:lstStyle/>
          <a:p>
            <a:pPr algn="just"/>
            <a:r>
              <a:rPr lang="en-US" sz="2500" b="1" dirty="0"/>
              <a:t>Clear statement of what the situation looks </a:t>
            </a:r>
            <a:r>
              <a:rPr lang="en-US" sz="2500" dirty="0"/>
              <a:t>like, and </a:t>
            </a:r>
            <a:r>
              <a:rPr lang="en-US" sz="2500" b="1" i="1" dirty="0">
                <a:solidFill>
                  <a:srgbClr val="009900"/>
                </a:solidFill>
              </a:rPr>
              <a:t>what problems you perceive</a:t>
            </a:r>
            <a:r>
              <a:rPr lang="en-US" sz="2500" dirty="0"/>
              <a:t> in the area, and </a:t>
            </a:r>
            <a:r>
              <a:rPr lang="en-US" sz="2500" b="1" dirty="0">
                <a:solidFill>
                  <a:srgbClr val="0000FF"/>
                </a:solidFill>
              </a:rPr>
              <a:t> </a:t>
            </a:r>
            <a:r>
              <a:rPr lang="en-US" sz="2500" dirty="0"/>
              <a:t> to conduct the research.</a:t>
            </a:r>
          </a:p>
        </p:txBody>
      </p:sp>
      <p:sp>
        <p:nvSpPr>
          <p:cNvPr id="9" name="Date Placeholder 8"/>
          <p:cNvSpPr>
            <a:spLocks noGrp="1"/>
          </p:cNvSpPr>
          <p:nvPr>
            <p:ph type="dt" sz="half" idx="10"/>
          </p:nvPr>
        </p:nvSpPr>
        <p:spPr/>
        <p:txBody>
          <a:bodyPr/>
          <a:lstStyle/>
          <a:p>
            <a:fld id="{41C9482F-735C-4A2C-92F2-FD5BFB59D2E1}"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10</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a:t>Ideally, it must address problems that induced a researcher to select and take a topic for his/her thesis.</a:t>
            </a:r>
          </a:p>
          <a:p>
            <a:pPr algn="just"/>
            <a:endParaRPr lang="en-US" sz="2500" dirty="0"/>
          </a:p>
          <a:p>
            <a:pPr algn="just"/>
            <a:r>
              <a:rPr lang="en-US" sz="2500" dirty="0"/>
              <a:t>Of course, it is effortless to outline problems burning a researcher, but what makes it unique is the extent to which it carries facts and figures from credible sources. </a:t>
            </a:r>
          </a:p>
          <a:p>
            <a:pPr algn="just"/>
            <a:endParaRPr lang="en-US" sz="2500" dirty="0"/>
          </a:p>
          <a:p>
            <a:pPr algn="just"/>
            <a:r>
              <a:rPr lang="en-US" sz="2500" dirty="0"/>
              <a:t>Good problem statements may contain three concepts spread over between 3 to 5 paragraphs </a:t>
            </a:r>
          </a:p>
          <a:p>
            <a:pPr algn="just"/>
            <a:endParaRPr lang="en-US" sz="2500" dirty="0"/>
          </a:p>
        </p:txBody>
      </p:sp>
      <p:sp>
        <p:nvSpPr>
          <p:cNvPr id="4" name="Date Placeholder 3"/>
          <p:cNvSpPr>
            <a:spLocks noGrp="1"/>
          </p:cNvSpPr>
          <p:nvPr>
            <p:ph type="dt" sz="half" idx="10"/>
          </p:nvPr>
        </p:nvSpPr>
        <p:spPr/>
        <p:txBody>
          <a:bodyPr/>
          <a:lstStyle/>
          <a:p>
            <a:fld id="{EE0E99FA-B712-4CFB-AE97-1943392AD4DE}"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a:solidFill>
                  <a:srgbClr val="0000FF"/>
                </a:solidFill>
              </a:rPr>
              <a:t>Exercise 3</a:t>
            </a:r>
            <a:endParaRPr lang="en-US" dirty="0"/>
          </a:p>
        </p:txBody>
      </p:sp>
      <p:sp>
        <p:nvSpPr>
          <p:cNvPr id="3" name="Content Placeholder 2"/>
          <p:cNvSpPr>
            <a:spLocks noGrp="1"/>
          </p:cNvSpPr>
          <p:nvPr>
            <p:ph idx="1"/>
          </p:nvPr>
        </p:nvSpPr>
        <p:spPr>
          <a:xfrm>
            <a:off x="1295400" y="2438400"/>
            <a:ext cx="7638288" cy="3810000"/>
          </a:xfrm>
        </p:spPr>
        <p:txBody>
          <a:bodyPr>
            <a:normAutofit/>
          </a:bodyPr>
          <a:lstStyle/>
          <a:p>
            <a:pPr algn="just"/>
            <a:r>
              <a:rPr lang="en-US" sz="4000" dirty="0"/>
              <a:t>Write a problem statement for your research topic</a:t>
            </a:r>
          </a:p>
        </p:txBody>
      </p:sp>
      <p:sp>
        <p:nvSpPr>
          <p:cNvPr id="9" name="Date Placeholder 8"/>
          <p:cNvSpPr>
            <a:spLocks noGrp="1"/>
          </p:cNvSpPr>
          <p:nvPr>
            <p:ph type="dt" sz="half" idx="10"/>
          </p:nvPr>
        </p:nvSpPr>
        <p:spPr/>
        <p:txBody>
          <a:bodyPr/>
          <a:lstStyle/>
          <a:p>
            <a:fld id="{872A9243-F5B0-4D0A-AB6C-3524F5E1DA15}"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12</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a:solidFill>
                  <a:srgbClr val="0000FF"/>
                </a:solidFill>
              </a:rPr>
              <a:t>Objectives of the Study</a:t>
            </a:r>
            <a:endParaRPr lang="en-US" dirty="0">
              <a:solidFill>
                <a:srgbClr val="0000FF"/>
              </a:solidFill>
            </a:endParaRPr>
          </a:p>
        </p:txBody>
      </p:sp>
      <p:sp>
        <p:nvSpPr>
          <p:cNvPr id="3" name="Content Placeholder 2"/>
          <p:cNvSpPr>
            <a:spLocks noGrp="1"/>
          </p:cNvSpPr>
          <p:nvPr>
            <p:ph idx="1"/>
          </p:nvPr>
        </p:nvSpPr>
        <p:spPr>
          <a:xfrm>
            <a:off x="1435608" y="1295400"/>
            <a:ext cx="7498080" cy="4800600"/>
          </a:xfrm>
        </p:spPr>
        <p:txBody>
          <a:bodyPr>
            <a:noAutofit/>
          </a:bodyPr>
          <a:lstStyle/>
          <a:p>
            <a:pPr algn="just">
              <a:lnSpc>
                <a:spcPct val="90000"/>
              </a:lnSpc>
            </a:pPr>
            <a:r>
              <a:rPr lang="en-US" sz="2500" b="1" i="1" dirty="0">
                <a:solidFill>
                  <a:srgbClr val="FF0000"/>
                </a:solidFill>
              </a:rPr>
              <a:t>General objectives</a:t>
            </a:r>
          </a:p>
          <a:p>
            <a:pPr lvl="1" algn="just">
              <a:lnSpc>
                <a:spcPct val="90000"/>
              </a:lnSpc>
            </a:pPr>
            <a:r>
              <a:rPr lang="en-US" sz="2500" dirty="0"/>
              <a:t>What is the general reason for carrying out this research? This should be at the level of the aim of the study.  In most of the cases, it is your topic written in the form of an objective.  </a:t>
            </a:r>
          </a:p>
          <a:p>
            <a:pPr algn="just">
              <a:lnSpc>
                <a:spcPct val="90000"/>
              </a:lnSpc>
            </a:pPr>
            <a:endParaRPr lang="en-US" sz="2500" b="1" dirty="0"/>
          </a:p>
          <a:p>
            <a:pPr algn="just">
              <a:lnSpc>
                <a:spcPct val="90000"/>
              </a:lnSpc>
            </a:pPr>
            <a:r>
              <a:rPr lang="en-US" sz="2500" b="1" dirty="0">
                <a:solidFill>
                  <a:srgbClr val="FF0000"/>
                </a:solidFill>
              </a:rPr>
              <a:t>Specific objectives</a:t>
            </a:r>
          </a:p>
          <a:p>
            <a:pPr lvl="1" algn="just">
              <a:lnSpc>
                <a:spcPct val="90000"/>
              </a:lnSpc>
            </a:pPr>
            <a:r>
              <a:rPr lang="en-US" sz="2500" dirty="0"/>
              <a:t>These originate from the general objectives. Specific objective must be SMART.  By using action verbs, the researcher must list at least three specific objectives to achieve the general objective.</a:t>
            </a:r>
          </a:p>
        </p:txBody>
      </p:sp>
      <p:sp>
        <p:nvSpPr>
          <p:cNvPr id="9" name="Date Placeholder 8"/>
          <p:cNvSpPr>
            <a:spLocks noGrp="1"/>
          </p:cNvSpPr>
          <p:nvPr>
            <p:ph type="dt" sz="half" idx="10"/>
          </p:nvPr>
        </p:nvSpPr>
        <p:spPr/>
        <p:txBody>
          <a:bodyPr/>
          <a:lstStyle/>
          <a:p>
            <a:fld id="{52F47D60-ED0A-450C-BE87-FF369119DBB2}"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a:solidFill>
                  <a:srgbClr val="0000FF"/>
                </a:solidFill>
              </a:rPr>
              <a:t>Exercise 4</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lgn="just"/>
            <a:r>
              <a:rPr lang="en-US" sz="4000" dirty="0"/>
              <a:t>Based on your research topic, write at least three specific objectives</a:t>
            </a:r>
          </a:p>
        </p:txBody>
      </p:sp>
      <p:sp>
        <p:nvSpPr>
          <p:cNvPr id="9" name="Date Placeholder 8"/>
          <p:cNvSpPr>
            <a:spLocks noGrp="1"/>
          </p:cNvSpPr>
          <p:nvPr>
            <p:ph type="dt" sz="half" idx="10"/>
          </p:nvPr>
        </p:nvSpPr>
        <p:spPr/>
        <p:txBody>
          <a:bodyPr/>
          <a:lstStyle/>
          <a:p>
            <a:fld id="{AC1AE5BB-D828-4426-81B7-7899E269CC31}"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14</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noAutofit/>
          </a:bodyPr>
          <a:lstStyle/>
          <a:p>
            <a:pPr algn="ctr"/>
            <a:r>
              <a:rPr lang="en-US" sz="3200" dirty="0">
                <a:solidFill>
                  <a:srgbClr val="0000FF"/>
                </a:solidFill>
                <a:effectLst/>
              </a:rPr>
              <a:t>Your research objectives determines your type of research</a:t>
            </a:r>
          </a:p>
        </p:txBody>
      </p:sp>
      <p:sp>
        <p:nvSpPr>
          <p:cNvPr id="3" name="Content Placeholder 2"/>
          <p:cNvSpPr>
            <a:spLocks noGrp="1"/>
          </p:cNvSpPr>
          <p:nvPr>
            <p:ph idx="1"/>
          </p:nvPr>
        </p:nvSpPr>
        <p:spPr/>
        <p:txBody>
          <a:bodyPr>
            <a:noAutofit/>
          </a:bodyPr>
          <a:lstStyle/>
          <a:p>
            <a:pPr algn="just"/>
            <a:r>
              <a:rPr lang="en-US" sz="2600" dirty="0"/>
              <a:t>Even though each research study has its own specific purpose, objectives of research </a:t>
            </a:r>
            <a:r>
              <a:rPr lang="en-US" sz="2600" b="1" dirty="0">
                <a:solidFill>
                  <a:srgbClr val="0070C0"/>
                </a:solidFill>
              </a:rPr>
              <a:t>may fall in any </a:t>
            </a:r>
            <a:r>
              <a:rPr lang="en-US" sz="2600" dirty="0"/>
              <a:t>of the following groups</a:t>
            </a:r>
          </a:p>
          <a:p>
            <a:pPr lvl="1" algn="just"/>
            <a:r>
              <a:rPr lang="en-US" sz="2600" dirty="0"/>
              <a:t>Exploratory or formulative</a:t>
            </a:r>
          </a:p>
          <a:p>
            <a:pPr lvl="1" algn="just"/>
            <a:endParaRPr lang="en-US" sz="2600" dirty="0"/>
          </a:p>
          <a:p>
            <a:pPr lvl="1" algn="just"/>
            <a:r>
              <a:rPr lang="en-US" sz="2600" dirty="0"/>
              <a:t>Descriptive </a:t>
            </a:r>
          </a:p>
          <a:p>
            <a:pPr lvl="1" algn="just"/>
            <a:endParaRPr lang="en-US" sz="2600" dirty="0"/>
          </a:p>
          <a:p>
            <a:pPr lvl="1" algn="just"/>
            <a:r>
              <a:rPr lang="en-US" sz="2600" dirty="0"/>
              <a:t>Diagnostic</a:t>
            </a:r>
          </a:p>
          <a:p>
            <a:pPr lvl="1" algn="just"/>
            <a:endParaRPr lang="en-US" sz="2600" dirty="0"/>
          </a:p>
          <a:p>
            <a:pPr lvl="1" algn="just"/>
            <a:r>
              <a:rPr lang="en-US" sz="2600" dirty="0"/>
              <a:t>Hypothesis testing </a:t>
            </a:r>
          </a:p>
        </p:txBody>
      </p:sp>
      <p:sp>
        <p:nvSpPr>
          <p:cNvPr id="9" name="Date Placeholder 8"/>
          <p:cNvSpPr>
            <a:spLocks noGrp="1"/>
          </p:cNvSpPr>
          <p:nvPr>
            <p:ph type="dt" sz="half" idx="10"/>
          </p:nvPr>
        </p:nvSpPr>
        <p:spPr/>
        <p:txBody>
          <a:bodyPr/>
          <a:lstStyle/>
          <a:p>
            <a:fld id="{E3D56448-7752-4FCE-A779-73BC90A86508}"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15</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9408" y="228600"/>
            <a:ext cx="7498080" cy="5715000"/>
          </a:xfrm>
        </p:spPr>
        <p:txBody>
          <a:bodyPr>
            <a:noAutofit/>
          </a:bodyPr>
          <a:lstStyle/>
          <a:p>
            <a:pPr lvl="0" algn="just"/>
            <a:r>
              <a:rPr lang="en-US" sz="2500" dirty="0"/>
              <a:t>To gain familiarity with a situation or achieve new insights </a:t>
            </a:r>
            <a:r>
              <a:rPr lang="en-US" sz="2500" b="1" dirty="0">
                <a:solidFill>
                  <a:srgbClr val="0000FF"/>
                </a:solidFill>
              </a:rPr>
              <a:t>(</a:t>
            </a:r>
            <a:r>
              <a:rPr lang="en-US" sz="2500" b="1" dirty="0" err="1">
                <a:solidFill>
                  <a:srgbClr val="0000FF"/>
                </a:solidFill>
              </a:rPr>
              <a:t>i.e</a:t>
            </a:r>
            <a:r>
              <a:rPr lang="en-US" sz="2500" b="1" dirty="0">
                <a:solidFill>
                  <a:srgbClr val="0000FF"/>
                </a:solidFill>
              </a:rPr>
              <a:t> exploratory or </a:t>
            </a:r>
            <a:r>
              <a:rPr lang="en-US" sz="2500" b="1" dirty="0" err="1">
                <a:solidFill>
                  <a:srgbClr val="0000FF"/>
                </a:solidFill>
              </a:rPr>
              <a:t>formulative</a:t>
            </a:r>
            <a:r>
              <a:rPr lang="en-US" sz="2500" b="1" dirty="0">
                <a:solidFill>
                  <a:srgbClr val="0000FF"/>
                </a:solidFill>
              </a:rPr>
              <a:t>)</a:t>
            </a:r>
          </a:p>
          <a:p>
            <a:pPr lvl="0" algn="just">
              <a:buNone/>
            </a:pPr>
            <a:endParaRPr lang="en-US" sz="1100" dirty="0"/>
          </a:p>
          <a:p>
            <a:pPr lvl="0" algn="just"/>
            <a:r>
              <a:rPr lang="en-US" sz="2500" dirty="0"/>
              <a:t>To draw accurately characteristics of a branch of linguistics or even a sub-branch </a:t>
            </a:r>
            <a:r>
              <a:rPr lang="de-DE" sz="2500" b="1" dirty="0">
                <a:solidFill>
                  <a:srgbClr val="0000FF"/>
                </a:solidFill>
              </a:rPr>
              <a:t>(i.e Descriptive research). </a:t>
            </a:r>
            <a:r>
              <a:rPr lang="en-US" sz="2500" b="1" dirty="0"/>
              <a:t>For example,</a:t>
            </a:r>
            <a:r>
              <a:rPr lang="en-US" sz="2500" dirty="0"/>
              <a:t> what </a:t>
            </a:r>
            <a:r>
              <a:rPr lang="de-DE" sz="2500" dirty="0"/>
              <a:t>are the main topics in Semantics?</a:t>
            </a:r>
            <a:r>
              <a:rPr lang="en-US" sz="2500" dirty="0"/>
              <a:t> Which one is most relevant to a specific linguistic theory</a:t>
            </a:r>
            <a:r>
              <a:rPr lang="de-DE" sz="2500" dirty="0"/>
              <a:t>? </a:t>
            </a:r>
          </a:p>
          <a:p>
            <a:pPr algn="just"/>
            <a:endParaRPr lang="en-US" sz="1800" dirty="0"/>
          </a:p>
          <a:p>
            <a:pPr algn="just"/>
            <a:r>
              <a:rPr lang="en-US" sz="2500" dirty="0"/>
              <a:t>To determine the </a:t>
            </a:r>
            <a:r>
              <a:rPr lang="en-US" sz="2500" b="1" dirty="0">
                <a:solidFill>
                  <a:srgbClr val="0070C0"/>
                </a:solidFill>
              </a:rPr>
              <a:t>frequency</a:t>
            </a:r>
            <a:r>
              <a:rPr lang="en-US" sz="2500" dirty="0"/>
              <a:t> with which something occurs or with which it is </a:t>
            </a:r>
            <a:r>
              <a:rPr lang="en-US" sz="2500" b="1" dirty="0">
                <a:solidFill>
                  <a:srgbClr val="0070C0"/>
                </a:solidFill>
              </a:rPr>
              <a:t>associated</a:t>
            </a:r>
            <a:r>
              <a:rPr lang="en-US" sz="2500" dirty="0"/>
              <a:t> with something else </a:t>
            </a:r>
            <a:r>
              <a:rPr lang="en-US" sz="2500" b="1" dirty="0">
                <a:solidFill>
                  <a:srgbClr val="0000FF"/>
                </a:solidFill>
              </a:rPr>
              <a:t>(</a:t>
            </a:r>
            <a:r>
              <a:rPr lang="en-US" sz="2500" b="1" dirty="0" err="1">
                <a:solidFill>
                  <a:srgbClr val="0000FF"/>
                </a:solidFill>
              </a:rPr>
              <a:t>i.e</a:t>
            </a:r>
            <a:r>
              <a:rPr lang="en-US" sz="2500" b="1" dirty="0">
                <a:solidFill>
                  <a:srgbClr val="0000FF"/>
                </a:solidFill>
              </a:rPr>
              <a:t> Diagnostic)</a:t>
            </a:r>
            <a:endParaRPr lang="en-US" sz="2400" dirty="0"/>
          </a:p>
          <a:p>
            <a:pPr algn="just"/>
            <a:endParaRPr lang="en-US" sz="1600" dirty="0"/>
          </a:p>
          <a:p>
            <a:pPr algn="just"/>
            <a:r>
              <a:rPr lang="en-US" sz="2400" dirty="0"/>
              <a:t>To test a hypothesis of a </a:t>
            </a:r>
            <a:r>
              <a:rPr lang="en-US" sz="2500" b="1" dirty="0">
                <a:solidFill>
                  <a:srgbClr val="0070C0"/>
                </a:solidFill>
              </a:rPr>
              <a:t>casual relationship </a:t>
            </a:r>
            <a:r>
              <a:rPr lang="en-US" sz="2400" dirty="0"/>
              <a:t>between Semantic </a:t>
            </a:r>
            <a:r>
              <a:rPr lang="en-US" sz="2500" b="1" dirty="0">
                <a:solidFill>
                  <a:srgbClr val="0070C0"/>
                </a:solidFill>
              </a:rPr>
              <a:t>variables</a:t>
            </a:r>
            <a:r>
              <a:rPr lang="en-US" sz="2400" dirty="0"/>
              <a:t> </a:t>
            </a:r>
            <a:r>
              <a:rPr lang="en-US" sz="2400" b="1" dirty="0">
                <a:solidFill>
                  <a:srgbClr val="0000FF"/>
                </a:solidFill>
              </a:rPr>
              <a:t>(</a:t>
            </a:r>
            <a:r>
              <a:rPr lang="en-US" sz="2400" b="1" dirty="0" err="1">
                <a:solidFill>
                  <a:srgbClr val="0000FF"/>
                </a:solidFill>
              </a:rPr>
              <a:t>i.e</a:t>
            </a:r>
            <a:r>
              <a:rPr lang="en-US" sz="2400" b="1" dirty="0">
                <a:solidFill>
                  <a:srgbClr val="0000FF"/>
                </a:solidFill>
              </a:rPr>
              <a:t> Hypothesis testing)</a:t>
            </a:r>
          </a:p>
          <a:p>
            <a:pPr algn="just"/>
            <a:endParaRPr lang="en-US" sz="2500" b="1" dirty="0">
              <a:solidFill>
                <a:srgbClr val="0000FF"/>
              </a:solidFill>
            </a:endParaRPr>
          </a:p>
          <a:p>
            <a:pPr lvl="1" algn="just"/>
            <a:endParaRPr lang="en-US" sz="2500" b="1" dirty="0">
              <a:solidFill>
                <a:srgbClr val="0000FF"/>
              </a:solidFill>
            </a:endParaRPr>
          </a:p>
        </p:txBody>
      </p:sp>
      <p:sp>
        <p:nvSpPr>
          <p:cNvPr id="9" name="Date Placeholder 8"/>
          <p:cNvSpPr>
            <a:spLocks noGrp="1"/>
          </p:cNvSpPr>
          <p:nvPr>
            <p:ph type="dt" sz="half" idx="10"/>
          </p:nvPr>
        </p:nvSpPr>
        <p:spPr/>
        <p:txBody>
          <a:bodyPr/>
          <a:lstStyle/>
          <a:p>
            <a:fld id="{8CE48521-AAE1-495F-B969-4E7306724A37}"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16</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effectLst/>
              </a:rPr>
              <a:t>S</a:t>
            </a:r>
            <a:r>
              <a:rPr>
                <a:solidFill>
                  <a:srgbClr val="0000FF"/>
                </a:solidFill>
                <a:effectLst/>
              </a:rPr>
              <a:t>ignificance of t</a:t>
            </a:r>
            <a:r>
              <a:rPr lang="en-US" dirty="0">
                <a:solidFill>
                  <a:srgbClr val="0000FF"/>
                </a:solidFill>
                <a:effectLst/>
              </a:rPr>
              <a:t>he</a:t>
            </a:r>
            <a:r>
              <a:rPr>
                <a:solidFill>
                  <a:srgbClr val="0000FF"/>
                </a:solidFill>
                <a:effectLst/>
              </a:rPr>
              <a:t> study </a:t>
            </a:r>
            <a:endParaRPr lang="en-US" dirty="0">
              <a:solidFill>
                <a:srgbClr val="0000FF"/>
              </a:solidFill>
              <a:effectLst/>
            </a:endParaRPr>
          </a:p>
        </p:txBody>
      </p:sp>
      <p:sp>
        <p:nvSpPr>
          <p:cNvPr id="3" name="Content Placeholder 2"/>
          <p:cNvSpPr>
            <a:spLocks noGrp="1"/>
          </p:cNvSpPr>
          <p:nvPr>
            <p:ph idx="1"/>
          </p:nvPr>
        </p:nvSpPr>
        <p:spPr/>
        <p:txBody>
          <a:bodyPr>
            <a:noAutofit/>
          </a:bodyPr>
          <a:lstStyle/>
          <a:p>
            <a:pPr algn="just"/>
            <a:r>
              <a:rPr lang="en-US" sz="2500" dirty="0"/>
              <a:t>Significance of the study is also called justification or importance of the study. </a:t>
            </a:r>
          </a:p>
          <a:p>
            <a:pPr algn="just"/>
            <a:endParaRPr lang="en-US" sz="1100" dirty="0"/>
          </a:p>
          <a:p>
            <a:pPr algn="just"/>
            <a:r>
              <a:rPr lang="en-US" sz="2500" dirty="0"/>
              <a:t>State why you feel the study is important. This is usually stated in terms of identifying people or institution that will benefit from it and how they will benefit. </a:t>
            </a:r>
          </a:p>
          <a:p>
            <a:pPr algn="just"/>
            <a:endParaRPr lang="en-US" sz="1400" dirty="0"/>
          </a:p>
          <a:p>
            <a:pPr algn="just"/>
            <a:r>
              <a:rPr lang="en-US" sz="2500" dirty="0"/>
              <a:t>This is where you convince scholars that the research is worth undertaking or studying.  </a:t>
            </a:r>
          </a:p>
          <a:p>
            <a:pPr algn="just"/>
            <a:endParaRPr lang="en-US" sz="1600" dirty="0"/>
          </a:p>
        </p:txBody>
      </p:sp>
      <p:sp>
        <p:nvSpPr>
          <p:cNvPr id="4" name="Date Placeholder 3"/>
          <p:cNvSpPr>
            <a:spLocks noGrp="1"/>
          </p:cNvSpPr>
          <p:nvPr>
            <p:ph type="dt" sz="half" idx="10"/>
          </p:nvPr>
        </p:nvSpPr>
        <p:spPr/>
        <p:txBody>
          <a:bodyPr/>
          <a:lstStyle/>
          <a:p>
            <a:fld id="{9F2E45F7-6938-4E1A-B1D0-6EBF38D9F211}"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a:solidFill>
                  <a:srgbClr val="0000FF"/>
                </a:solidFill>
              </a:rPr>
              <a:t>Exercise 5</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lgn="just"/>
            <a:r>
              <a:rPr lang="en-US" sz="4000" dirty="0"/>
              <a:t>Who are the stakeholders and what are associated benefits?</a:t>
            </a:r>
          </a:p>
        </p:txBody>
      </p:sp>
      <p:sp>
        <p:nvSpPr>
          <p:cNvPr id="9" name="Date Placeholder 8"/>
          <p:cNvSpPr>
            <a:spLocks noGrp="1"/>
          </p:cNvSpPr>
          <p:nvPr>
            <p:ph type="dt" sz="half" idx="10"/>
          </p:nvPr>
        </p:nvSpPr>
        <p:spPr/>
        <p:txBody>
          <a:bodyPr/>
          <a:lstStyle/>
          <a:p>
            <a:fld id="{ACFCADDE-B0EB-4AC6-A4F1-71766F624369}"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18</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Scope of t</a:t>
            </a:r>
            <a:r>
              <a:rPr lang="en-US" dirty="0">
                <a:solidFill>
                  <a:srgbClr val="0000FF"/>
                </a:solidFill>
                <a:effectLst/>
              </a:rPr>
              <a:t>he</a:t>
            </a:r>
            <a:r>
              <a:rPr>
                <a:solidFill>
                  <a:srgbClr val="0000FF"/>
                </a:solidFill>
                <a:effectLst/>
              </a:rPr>
              <a:t> study </a:t>
            </a:r>
            <a:endParaRPr lang="en-US" dirty="0">
              <a:solidFill>
                <a:srgbClr val="0000FF"/>
              </a:solidFill>
              <a:effectLst/>
            </a:endParaRPr>
          </a:p>
        </p:txBody>
      </p:sp>
      <p:sp>
        <p:nvSpPr>
          <p:cNvPr id="3" name="Content Placeholder 2"/>
          <p:cNvSpPr>
            <a:spLocks noGrp="1"/>
          </p:cNvSpPr>
          <p:nvPr>
            <p:ph idx="1"/>
          </p:nvPr>
        </p:nvSpPr>
        <p:spPr/>
        <p:txBody>
          <a:bodyPr>
            <a:normAutofit/>
          </a:bodyPr>
          <a:lstStyle/>
          <a:p>
            <a:pPr algn="just"/>
            <a:r>
              <a:rPr lang="en-US" sz="2500" dirty="0"/>
              <a:t>Specifies the boundaries of their research. </a:t>
            </a:r>
          </a:p>
          <a:p>
            <a:pPr algn="just"/>
            <a:endParaRPr lang="en-US" sz="2500" dirty="0"/>
          </a:p>
          <a:p>
            <a:pPr algn="just"/>
            <a:r>
              <a:rPr lang="en-US" sz="2500" dirty="0"/>
              <a:t>It covers </a:t>
            </a:r>
          </a:p>
          <a:p>
            <a:pPr lvl="1" algn="just"/>
            <a:r>
              <a:rPr lang="en-US" sz="2500" b="1" dirty="0">
                <a:solidFill>
                  <a:srgbClr val="FF0000"/>
                </a:solidFill>
              </a:rPr>
              <a:t>Geographical scope </a:t>
            </a:r>
            <a:r>
              <a:rPr lang="en-US" sz="2500" dirty="0"/>
              <a:t>which defines the location of the study;</a:t>
            </a:r>
          </a:p>
          <a:p>
            <a:pPr lvl="1" algn="just"/>
            <a:r>
              <a:rPr lang="en-US" sz="2500" b="1" dirty="0">
                <a:solidFill>
                  <a:srgbClr val="FF0000"/>
                </a:solidFill>
              </a:rPr>
              <a:t>Theoretical scope </a:t>
            </a:r>
            <a:r>
              <a:rPr lang="en-US" sz="2500" dirty="0"/>
              <a:t>by defining issues to be covered; and </a:t>
            </a:r>
          </a:p>
          <a:p>
            <a:pPr lvl="1" algn="just"/>
            <a:r>
              <a:rPr lang="en-US" sz="2500" b="1" dirty="0">
                <a:solidFill>
                  <a:srgbClr val="FF0000"/>
                </a:solidFill>
              </a:rPr>
              <a:t>Time scope </a:t>
            </a:r>
            <a:r>
              <a:rPr lang="en-US" sz="2500" dirty="0"/>
              <a:t>stating the period coverage of the research </a:t>
            </a:r>
          </a:p>
          <a:p>
            <a:pPr lvl="1" algn="just"/>
            <a:endParaRPr lang="en-US" sz="2500" dirty="0"/>
          </a:p>
        </p:txBody>
      </p:sp>
      <p:sp>
        <p:nvSpPr>
          <p:cNvPr id="4" name="Date Placeholder 3"/>
          <p:cNvSpPr>
            <a:spLocks noGrp="1"/>
          </p:cNvSpPr>
          <p:nvPr>
            <p:ph type="dt" sz="half" idx="10"/>
          </p:nvPr>
        </p:nvSpPr>
        <p:spPr/>
        <p:txBody>
          <a:bodyPr/>
          <a:lstStyle/>
          <a:p>
            <a:fld id="{71B77630-952A-433B-A024-7ADBC3C6DCCB}"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2590800" y="3886200"/>
            <a:ext cx="4419600" cy="1600200"/>
          </a:xfrm>
          <a:prstGeom prst="roundRect">
            <a:avLst/>
          </a:prstGeom>
          <a:effectLst>
            <a:outerShdw blurRad="50800" dist="38100" algn="l"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Linguistics</a:t>
            </a:r>
          </a:p>
        </p:txBody>
      </p:sp>
      <p:sp>
        <p:nvSpPr>
          <p:cNvPr id="4" name="Date Placeholder 3"/>
          <p:cNvSpPr>
            <a:spLocks noGrp="1"/>
          </p:cNvSpPr>
          <p:nvPr>
            <p:ph type="dt" sz="half" idx="10"/>
          </p:nvPr>
        </p:nvSpPr>
        <p:spPr/>
        <p:txBody>
          <a:bodyPr/>
          <a:lstStyle/>
          <a:p>
            <a:fld id="{22E8B457-1F06-4925-856D-F3EE1F4CD592}" type="datetime1">
              <a:rPr lang="en-US" smtClean="0"/>
              <a:t>11/5/2023</a:t>
            </a:fld>
            <a:endParaRPr lang="en-US" dirty="0"/>
          </a:p>
        </p:txBody>
      </p:sp>
      <p:sp>
        <p:nvSpPr>
          <p:cNvPr id="5" name="Slide Number Placeholder 4"/>
          <p:cNvSpPr>
            <a:spLocks noGrp="1"/>
          </p:cNvSpPr>
          <p:nvPr>
            <p:ph type="sldNum" sz="quarter" idx="12"/>
          </p:nvPr>
        </p:nvSpPr>
        <p:spPr/>
        <p:txBody>
          <a:bodyPr/>
          <a:lstStyle/>
          <a:p>
            <a:fld id="{4DB9C8B3-F682-4F5D-A6E2-D7299A958FB7}" type="slidenum">
              <a:rPr lang="en-US"/>
              <a:pPr/>
              <a:t>2</a:t>
            </a:fld>
            <a:endParaRPr lang="en-US"/>
          </a:p>
        </p:txBody>
      </p:sp>
      <p:sp>
        <p:nvSpPr>
          <p:cNvPr id="8" name="7-Point Star 7"/>
          <p:cNvSpPr/>
          <p:nvPr/>
        </p:nvSpPr>
        <p:spPr>
          <a:xfrm>
            <a:off x="990600" y="2895600"/>
            <a:ext cx="2743200" cy="1752600"/>
          </a:xfrm>
          <a:prstGeom prst="star7">
            <a:avLst>
              <a:gd name="adj" fmla="val 50000"/>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solidFill>
                  <a:schemeClr val="tx1"/>
                </a:solidFill>
              </a:rPr>
              <a:t>Syntax</a:t>
            </a:r>
            <a:endParaRPr lang="en-US" sz="1600" b="1" dirty="0">
              <a:solidFill>
                <a:schemeClr val="tx1"/>
              </a:solidFill>
            </a:endParaRPr>
          </a:p>
        </p:txBody>
      </p:sp>
      <p:sp>
        <p:nvSpPr>
          <p:cNvPr id="9" name="7-Point Star 8"/>
          <p:cNvSpPr/>
          <p:nvPr/>
        </p:nvSpPr>
        <p:spPr>
          <a:xfrm>
            <a:off x="1177290" y="4743450"/>
            <a:ext cx="2514600" cy="1752600"/>
          </a:xfrm>
          <a:prstGeom prst="star7">
            <a:avLst>
              <a:gd name="adj" fmla="val 48858"/>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tx1"/>
                </a:solidFill>
              </a:rPr>
              <a:t>Semantics</a:t>
            </a:r>
          </a:p>
        </p:txBody>
      </p:sp>
      <p:sp>
        <p:nvSpPr>
          <p:cNvPr id="10" name="7-Point Star 9"/>
          <p:cNvSpPr/>
          <p:nvPr/>
        </p:nvSpPr>
        <p:spPr>
          <a:xfrm>
            <a:off x="3352800" y="2438400"/>
            <a:ext cx="2362200" cy="1600200"/>
          </a:xfrm>
          <a:prstGeom prst="star7">
            <a:avLst>
              <a:gd name="adj" fmla="val 50000"/>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tx1"/>
                </a:solidFill>
              </a:rPr>
              <a:t>Psycho linguistics</a:t>
            </a:r>
          </a:p>
        </p:txBody>
      </p:sp>
      <p:sp>
        <p:nvSpPr>
          <p:cNvPr id="11" name="7-Point Star 10"/>
          <p:cNvSpPr/>
          <p:nvPr/>
        </p:nvSpPr>
        <p:spPr>
          <a:xfrm>
            <a:off x="5410200" y="2514600"/>
            <a:ext cx="2743200" cy="1600200"/>
          </a:xfrm>
          <a:prstGeom prst="star7">
            <a:avLst>
              <a:gd name="adj" fmla="val 48858"/>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solidFill>
                  <a:schemeClr val="tx1"/>
                </a:solidFill>
              </a:rPr>
              <a:t>Socio Linguistics</a:t>
            </a:r>
          </a:p>
        </p:txBody>
      </p:sp>
      <p:sp>
        <p:nvSpPr>
          <p:cNvPr id="12" name="7-Point Star 11"/>
          <p:cNvSpPr/>
          <p:nvPr/>
        </p:nvSpPr>
        <p:spPr>
          <a:xfrm>
            <a:off x="6705600" y="3657600"/>
            <a:ext cx="2438400" cy="1600200"/>
          </a:xfrm>
          <a:prstGeom prst="star7">
            <a:avLst>
              <a:gd name="adj" fmla="val 47500"/>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tx1"/>
                </a:solidFill>
              </a:rPr>
              <a:t>Comparative Linguistics</a:t>
            </a:r>
            <a:r>
              <a:rPr lang="en-US" sz="2000" b="1" dirty="0">
                <a:solidFill>
                  <a:schemeClr val="tx1"/>
                </a:solidFill>
              </a:rPr>
              <a:t> </a:t>
            </a:r>
          </a:p>
        </p:txBody>
      </p:sp>
      <p:sp>
        <p:nvSpPr>
          <p:cNvPr id="13" name="7-Point Star 12"/>
          <p:cNvSpPr/>
          <p:nvPr/>
        </p:nvSpPr>
        <p:spPr>
          <a:xfrm>
            <a:off x="6019800" y="5105400"/>
            <a:ext cx="2895600" cy="1600200"/>
          </a:xfrm>
          <a:prstGeom prst="star7">
            <a:avLst>
              <a:gd name="adj" fmla="val 46821"/>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tx1"/>
                </a:solidFill>
              </a:rPr>
              <a:t>Grammar</a:t>
            </a:r>
          </a:p>
        </p:txBody>
      </p:sp>
      <p:sp>
        <p:nvSpPr>
          <p:cNvPr id="14" name="7-Point Star 13"/>
          <p:cNvSpPr/>
          <p:nvPr/>
        </p:nvSpPr>
        <p:spPr>
          <a:xfrm>
            <a:off x="3429000" y="5334000"/>
            <a:ext cx="2819400" cy="1600200"/>
          </a:xfrm>
          <a:prstGeom prst="star7">
            <a:avLst>
              <a:gd name="adj" fmla="val 49537"/>
              <a:gd name="hf" fmla="val 102572"/>
              <a:gd name="vf" fmla="val 1052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700" b="1" dirty="0">
                <a:solidFill>
                  <a:schemeClr val="tx1"/>
                </a:solidFill>
              </a:rPr>
              <a:t>Pragmatics</a:t>
            </a:r>
          </a:p>
        </p:txBody>
      </p:sp>
      <p:sp>
        <p:nvSpPr>
          <p:cNvPr id="17" name="Content Placeholder 16"/>
          <p:cNvSpPr>
            <a:spLocks noGrp="1"/>
          </p:cNvSpPr>
          <p:nvPr>
            <p:ph idx="1"/>
          </p:nvPr>
        </p:nvSpPr>
        <p:spPr>
          <a:xfrm>
            <a:off x="1188720" y="1371600"/>
            <a:ext cx="7498080" cy="4800600"/>
          </a:xfrm>
        </p:spPr>
        <p:txBody>
          <a:bodyPr>
            <a:normAutofit/>
          </a:bodyPr>
          <a:lstStyle/>
          <a:p>
            <a:pPr algn="just">
              <a:buNone/>
            </a:pPr>
            <a:r>
              <a:rPr lang="en-US" sz="3600" dirty="0"/>
              <a:t>2.  Divide the broad area or field into sub-divisions</a:t>
            </a:r>
          </a:p>
        </p:txBody>
      </p:sp>
      <p:sp>
        <p:nvSpPr>
          <p:cNvPr id="3" name="Footer Placeholder 2"/>
          <p:cNvSpPr>
            <a:spLocks noGrp="1"/>
          </p:cNvSpPr>
          <p:nvPr>
            <p:ph type="ftr" sz="quarter" idx="11"/>
          </p:nvPr>
        </p:nvSpPr>
        <p:spPr/>
        <p:txBody>
          <a:bodyPr/>
          <a:lstStyle/>
          <a:p>
            <a:r>
              <a:rPr lang="en-US" dirty="0"/>
              <a:t>Dr Rashwan Ramadan Salih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9" grpId="0"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a:solidFill>
                  <a:srgbClr val="0000FF"/>
                </a:solidFill>
              </a:rPr>
              <a:t>Exercise 6</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lgn="just"/>
            <a:r>
              <a:rPr lang="en-US" sz="4000" dirty="0"/>
              <a:t>Determine the scope of your study?</a:t>
            </a:r>
          </a:p>
        </p:txBody>
      </p:sp>
      <p:sp>
        <p:nvSpPr>
          <p:cNvPr id="9" name="Date Placeholder 8"/>
          <p:cNvSpPr>
            <a:spLocks noGrp="1"/>
          </p:cNvSpPr>
          <p:nvPr>
            <p:ph type="dt" sz="half" idx="10"/>
          </p:nvPr>
        </p:nvSpPr>
        <p:spPr/>
        <p:txBody>
          <a:bodyPr/>
          <a:lstStyle/>
          <a:p>
            <a:fld id="{51132B99-57B9-4941-904A-29D8D6BC0C9E}"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20</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effectLst/>
              </a:rPr>
              <a:t>D</a:t>
            </a:r>
            <a:r>
              <a:rPr>
                <a:solidFill>
                  <a:srgbClr val="0000FF"/>
                </a:solidFill>
                <a:effectLst/>
              </a:rPr>
              <a:t>escription of the study area</a:t>
            </a:r>
            <a:endParaRPr lang="en-US" dirty="0">
              <a:solidFill>
                <a:srgbClr val="0000FF"/>
              </a:solidFill>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a:t>Brief description of the study area or study organizations or </a:t>
            </a:r>
            <a:r>
              <a:rPr lang="en-US" b="1" dirty="0">
                <a:solidFill>
                  <a:srgbClr val="0070C0"/>
                </a:solidFill>
              </a:rPr>
              <a:t>sampling unit</a:t>
            </a:r>
            <a:r>
              <a:rPr lang="en-US" dirty="0"/>
              <a:t>. </a:t>
            </a:r>
          </a:p>
          <a:p>
            <a:pPr algn="just"/>
            <a:endParaRPr lang="en-US" dirty="0"/>
          </a:p>
          <a:p>
            <a:pPr algn="just"/>
            <a:r>
              <a:rPr lang="en-US" dirty="0"/>
              <a:t>It provides information about the </a:t>
            </a:r>
            <a:r>
              <a:rPr lang="en-US" b="1" dirty="0">
                <a:solidFill>
                  <a:srgbClr val="0070C0"/>
                </a:solidFill>
              </a:rPr>
              <a:t>characteristics of the study areas</a:t>
            </a:r>
            <a:r>
              <a:rPr lang="en-US" dirty="0">
                <a:solidFill>
                  <a:srgbClr val="0070C0"/>
                </a:solidFill>
              </a:rPr>
              <a:t> </a:t>
            </a:r>
            <a:r>
              <a:rPr lang="en-US" dirty="0"/>
              <a:t>as meaning, reference, branches of Semantics, etc. </a:t>
            </a:r>
          </a:p>
          <a:p>
            <a:pPr algn="just"/>
            <a:endParaRPr lang="en-US" dirty="0"/>
          </a:p>
          <a:p>
            <a:pPr algn="just"/>
            <a:r>
              <a:rPr lang="en-US" dirty="0"/>
              <a:t>In case you are </a:t>
            </a:r>
            <a:r>
              <a:rPr lang="en-US" b="1" dirty="0">
                <a:solidFill>
                  <a:srgbClr val="0070C0"/>
                </a:solidFill>
              </a:rPr>
              <a:t>studying certain words</a:t>
            </a:r>
            <a:r>
              <a:rPr lang="en-US" dirty="0"/>
              <a:t>, information concerning target sources is inevitable. Such information may include the genre, textual or spoken data, sampling, etc.  </a:t>
            </a:r>
          </a:p>
        </p:txBody>
      </p:sp>
      <p:sp>
        <p:nvSpPr>
          <p:cNvPr id="4" name="Date Placeholder 3"/>
          <p:cNvSpPr>
            <a:spLocks noGrp="1"/>
          </p:cNvSpPr>
          <p:nvPr>
            <p:ph type="dt" sz="half" idx="10"/>
          </p:nvPr>
        </p:nvSpPr>
        <p:spPr/>
        <p:txBody>
          <a:bodyPr/>
          <a:lstStyle/>
          <a:p>
            <a:fld id="{63BC4FF9-A27F-4579-AC43-A471EB5EE610}"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Limitation </a:t>
            </a:r>
            <a:endParaRPr lang="en-US" dirty="0">
              <a:solidFill>
                <a:srgbClr val="0000FF"/>
              </a:solidFill>
              <a:effectLst/>
            </a:endParaRPr>
          </a:p>
        </p:txBody>
      </p:sp>
      <p:sp>
        <p:nvSpPr>
          <p:cNvPr id="3" name="Content Placeholder 2"/>
          <p:cNvSpPr>
            <a:spLocks noGrp="1"/>
          </p:cNvSpPr>
          <p:nvPr>
            <p:ph idx="1"/>
          </p:nvPr>
        </p:nvSpPr>
        <p:spPr/>
        <p:txBody>
          <a:bodyPr>
            <a:normAutofit/>
          </a:bodyPr>
          <a:lstStyle/>
          <a:p>
            <a:pPr algn="just"/>
            <a:r>
              <a:rPr lang="en-US" sz="2500" b="1" dirty="0">
                <a:solidFill>
                  <a:srgbClr val="FF0000"/>
                </a:solidFill>
              </a:rPr>
              <a:t>Limitation</a:t>
            </a:r>
            <a:r>
              <a:rPr lang="en-US" sz="2500" dirty="0"/>
              <a:t>, by definition, are factors affecting research findings substantially and lies beyond the control of the researcher. </a:t>
            </a:r>
          </a:p>
          <a:p>
            <a:pPr algn="just"/>
            <a:endParaRPr lang="en-US" sz="2500" dirty="0"/>
          </a:p>
          <a:p>
            <a:pPr algn="just"/>
            <a:r>
              <a:rPr lang="en-US" sz="2500" dirty="0"/>
              <a:t>It could be concerning the chosen research method, research technique, sampling method, sampling size, etc.</a:t>
            </a:r>
          </a:p>
          <a:p>
            <a:pPr algn="just"/>
            <a:endParaRPr lang="en-US" sz="2500" dirty="0"/>
          </a:p>
          <a:p>
            <a:pPr algn="just"/>
            <a:endParaRPr lang="en-US" sz="2500" dirty="0"/>
          </a:p>
        </p:txBody>
      </p:sp>
      <p:sp>
        <p:nvSpPr>
          <p:cNvPr id="4" name="Date Placeholder 3"/>
          <p:cNvSpPr>
            <a:spLocks noGrp="1"/>
          </p:cNvSpPr>
          <p:nvPr>
            <p:ph type="dt" sz="half" idx="10"/>
          </p:nvPr>
        </p:nvSpPr>
        <p:spPr/>
        <p:txBody>
          <a:bodyPr/>
          <a:lstStyle/>
          <a:p>
            <a:fld id="{CF70D6F8-A85B-4721-8AF7-42C496C0455C}"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848600" cy="4800600"/>
          </a:xfrm>
        </p:spPr>
        <p:txBody>
          <a:bodyPr>
            <a:normAutofit/>
          </a:bodyPr>
          <a:lstStyle/>
          <a:p>
            <a:pPr marL="463550" indent="-384175" algn="just">
              <a:buClr>
                <a:schemeClr val="accent5">
                  <a:lumMod val="75000"/>
                </a:schemeClr>
              </a:buClr>
              <a:buSzPct val="100000"/>
              <a:buFont typeface="+mj-lt"/>
              <a:buAutoNum type="arabicPeriod" startAt="4"/>
            </a:pPr>
            <a:r>
              <a:rPr lang="en-US" sz="2500" b="1" dirty="0">
                <a:solidFill>
                  <a:srgbClr val="0070C0"/>
                </a:solidFill>
              </a:rPr>
              <a:t>Raise research questions</a:t>
            </a:r>
          </a:p>
          <a:p>
            <a:pPr marL="595312" indent="-514350" algn="ctr">
              <a:buClr>
                <a:schemeClr val="accent5">
                  <a:lumMod val="75000"/>
                </a:schemeClr>
              </a:buClr>
              <a:buSzPct val="100000"/>
              <a:buNone/>
            </a:pPr>
            <a:r>
              <a:rPr lang="en-US" sz="2500" b="1" dirty="0">
                <a:solidFill>
                  <a:srgbClr val="FF0000"/>
                </a:solidFill>
              </a:rPr>
              <a:t>    Semantics</a:t>
            </a:r>
          </a:p>
          <a:p>
            <a:pPr marL="682625" indent="-341313" algn="just">
              <a:buClr>
                <a:schemeClr val="accent5">
                  <a:lumMod val="75000"/>
                </a:schemeClr>
              </a:buClr>
              <a:buSzPct val="100000"/>
              <a:buFont typeface="Wingdings" pitchFamily="2" charset="2"/>
              <a:buChar char="§"/>
              <a:tabLst>
                <a:tab pos="627063" algn="l"/>
              </a:tabLst>
            </a:pPr>
            <a:r>
              <a:rPr lang="en-US" sz="2500" dirty="0"/>
              <a:t>What are the characteristics of Semantics?</a:t>
            </a:r>
          </a:p>
          <a:p>
            <a:pPr marL="682625" indent="-341313" algn="just">
              <a:buClr>
                <a:schemeClr val="accent5">
                  <a:lumMod val="75000"/>
                </a:schemeClr>
              </a:buClr>
              <a:buSzPct val="100000"/>
              <a:buFont typeface="Wingdings" pitchFamily="2" charset="2"/>
              <a:buChar char="§"/>
              <a:tabLst>
                <a:tab pos="627063" algn="l"/>
              </a:tabLst>
            </a:pPr>
            <a:endParaRPr lang="en-US" sz="2500" b="1" dirty="0"/>
          </a:p>
          <a:p>
            <a:pPr marL="682625" indent="-341313" algn="just">
              <a:buClr>
                <a:schemeClr val="accent5">
                  <a:lumMod val="75000"/>
                </a:schemeClr>
              </a:buClr>
              <a:buSzPct val="100000"/>
              <a:buFont typeface="Wingdings" pitchFamily="2" charset="2"/>
              <a:buChar char="§"/>
              <a:tabLst>
                <a:tab pos="627063" algn="l"/>
              </a:tabLst>
            </a:pPr>
            <a:r>
              <a:rPr lang="en-US" sz="2500" dirty="0"/>
              <a:t>What are the laws guiding semantic processes in English Language?</a:t>
            </a:r>
            <a:endParaRPr lang="en-US" sz="2500" b="1" dirty="0"/>
          </a:p>
          <a:p>
            <a:pPr marL="682625" indent="-341313" algn="just">
              <a:buClr>
                <a:schemeClr val="accent5">
                  <a:lumMod val="75000"/>
                </a:schemeClr>
              </a:buClr>
              <a:buSzPct val="100000"/>
              <a:buFont typeface="Wingdings" pitchFamily="2" charset="2"/>
              <a:buChar char="§"/>
              <a:tabLst>
                <a:tab pos="627063" algn="l"/>
              </a:tabLst>
            </a:pPr>
            <a:endParaRPr lang="en-US" sz="2500" dirty="0"/>
          </a:p>
          <a:p>
            <a:pPr marL="682625" indent="-341313" algn="just">
              <a:buClr>
                <a:schemeClr val="accent5">
                  <a:lumMod val="75000"/>
                </a:schemeClr>
              </a:buClr>
              <a:buSzPct val="100000"/>
              <a:buFont typeface="Wingdings" pitchFamily="2" charset="2"/>
              <a:buChar char="§"/>
              <a:tabLst>
                <a:tab pos="627063" algn="l"/>
              </a:tabLst>
            </a:pPr>
            <a:r>
              <a:rPr lang="en-US" sz="2500" dirty="0"/>
              <a:t>How is Semantics taught in Public Universities?</a:t>
            </a:r>
            <a:endParaRPr lang="en-US" sz="2500" b="1" dirty="0"/>
          </a:p>
        </p:txBody>
      </p:sp>
      <p:sp>
        <p:nvSpPr>
          <p:cNvPr id="5" name="Slide Number Placeholder 4"/>
          <p:cNvSpPr>
            <a:spLocks noGrp="1"/>
          </p:cNvSpPr>
          <p:nvPr>
            <p:ph type="sldNum" sz="quarter" idx="12"/>
          </p:nvPr>
        </p:nvSpPr>
        <p:spPr/>
        <p:txBody>
          <a:bodyPr/>
          <a:lstStyle/>
          <a:p>
            <a:fld id="{4DB9C8B3-F682-4F5D-A6E2-D7299A958FB7}" type="slidenum">
              <a:rPr lang="en-US"/>
              <a:pPr/>
              <a:t>3</a:t>
            </a:fld>
            <a:endParaRPr lang="en-US"/>
          </a:p>
        </p:txBody>
      </p:sp>
      <p:sp>
        <p:nvSpPr>
          <p:cNvPr id="4" name="Date Placeholder 3"/>
          <p:cNvSpPr>
            <a:spLocks noGrp="1"/>
          </p:cNvSpPr>
          <p:nvPr>
            <p:ph type="dt" sz="half" idx="10"/>
          </p:nvPr>
        </p:nvSpPr>
        <p:spPr/>
        <p:txBody>
          <a:bodyPr/>
          <a:lstStyle/>
          <a:p>
            <a:fld id="{6B22493A-59F6-46F7-8FEA-0EF918E99768}" type="datetime1">
              <a:rPr lang="en-US" smtClean="0"/>
              <a:t>11/5/2023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a:solidFill>
                  <a:srgbClr val="0000FF"/>
                </a:solidFill>
              </a:rPr>
              <a:t>Exercise 1</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lgn="just">
              <a:lnSpc>
                <a:spcPct val="150000"/>
              </a:lnSpc>
            </a:pPr>
            <a:r>
              <a:rPr lang="en-US" sz="4000" dirty="0"/>
              <a:t>Sit in groups and choose a topic of your interest?</a:t>
            </a:r>
          </a:p>
        </p:txBody>
      </p:sp>
      <p:sp>
        <p:nvSpPr>
          <p:cNvPr id="9" name="Date Placeholder 8"/>
          <p:cNvSpPr>
            <a:spLocks noGrp="1"/>
          </p:cNvSpPr>
          <p:nvPr>
            <p:ph type="dt" sz="half" idx="10"/>
          </p:nvPr>
        </p:nvSpPr>
        <p:spPr/>
        <p:txBody>
          <a:bodyPr/>
          <a:lstStyle/>
          <a:p>
            <a:fld id="{5D53D1A2-1E9B-4C3F-BC9C-124745E21D54}"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4</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3CC"/>
                </a:solidFill>
                <a:effectLst/>
              </a:rPr>
              <a:t>R</a:t>
            </a:r>
            <a:r>
              <a:rPr>
                <a:solidFill>
                  <a:srgbClr val="0033CC"/>
                </a:solidFill>
                <a:effectLst/>
              </a:rPr>
              <a:t>esearch objectives</a:t>
            </a:r>
            <a:endParaRPr lang="en-US" dirty="0">
              <a:solidFill>
                <a:srgbClr val="0033CC"/>
              </a:solidFill>
              <a:effectLst/>
            </a:endParaRPr>
          </a:p>
        </p:txBody>
      </p:sp>
      <p:sp>
        <p:nvSpPr>
          <p:cNvPr id="3" name="Content Placeholder 2"/>
          <p:cNvSpPr>
            <a:spLocks noGrp="1"/>
          </p:cNvSpPr>
          <p:nvPr>
            <p:ph idx="1"/>
          </p:nvPr>
        </p:nvSpPr>
        <p:spPr>
          <a:xfrm>
            <a:off x="1435608" y="1295400"/>
            <a:ext cx="7498080" cy="5010150"/>
          </a:xfrm>
        </p:spPr>
        <p:txBody>
          <a:bodyPr>
            <a:noAutofit/>
          </a:bodyPr>
          <a:lstStyle/>
          <a:p>
            <a:pPr algn="just"/>
            <a:r>
              <a:rPr lang="en-US" sz="2500" dirty="0"/>
              <a:t>Research objectives determines your destination </a:t>
            </a:r>
          </a:p>
          <a:p>
            <a:pPr algn="just"/>
            <a:endParaRPr lang="en-US" sz="1200" dirty="0"/>
          </a:p>
          <a:p>
            <a:pPr algn="just"/>
            <a:r>
              <a:rPr lang="en-US" sz="2500" dirty="0"/>
              <a:t>Have a path to walk on throughout your thesis work. </a:t>
            </a:r>
          </a:p>
          <a:p>
            <a:pPr algn="just"/>
            <a:endParaRPr lang="en-US" sz="1100" dirty="0"/>
          </a:p>
          <a:p>
            <a:pPr algn="just"/>
            <a:r>
              <a:rPr lang="en-US" sz="2500" dirty="0"/>
              <a:t>It is split into two</a:t>
            </a:r>
          </a:p>
          <a:p>
            <a:pPr lvl="1" algn="just"/>
            <a:r>
              <a:rPr lang="en-US" sz="2500" b="1" dirty="0"/>
              <a:t>General objectives </a:t>
            </a:r>
            <a:r>
              <a:rPr lang="en-US" sz="2500" dirty="0"/>
              <a:t>– statement that tells the overall aim of undertaking a given topic. </a:t>
            </a:r>
          </a:p>
          <a:p>
            <a:pPr lvl="1" algn="just"/>
            <a:endParaRPr lang="en-US" sz="1200" b="1" u="sng" dirty="0"/>
          </a:p>
          <a:p>
            <a:pPr lvl="1" algn="just"/>
            <a:r>
              <a:rPr lang="en-US" sz="2500" b="1" dirty="0"/>
              <a:t>Specific objectives</a:t>
            </a:r>
            <a:r>
              <a:rPr lang="en-US" sz="2500" dirty="0"/>
              <a:t> – provides sub-ways of attaining the above mentioned general objectives. These should be very SMART</a:t>
            </a:r>
          </a:p>
        </p:txBody>
      </p:sp>
      <p:sp>
        <p:nvSpPr>
          <p:cNvPr id="4" name="Date Placeholder 3"/>
          <p:cNvSpPr>
            <a:spLocks noGrp="1"/>
          </p:cNvSpPr>
          <p:nvPr>
            <p:ph type="dt" sz="half" idx="10"/>
          </p:nvPr>
        </p:nvSpPr>
        <p:spPr/>
        <p:txBody>
          <a:bodyPr/>
          <a:lstStyle/>
          <a:p>
            <a:fld id="{6D7713BE-47C2-43D6-9AC8-6154D47316B0}" type="datetime1">
              <a:rPr lang="en-US" smtClean="0"/>
              <a:t>11/5/2023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848600" cy="4800600"/>
          </a:xfrm>
        </p:spPr>
        <p:txBody>
          <a:bodyPr>
            <a:normAutofit/>
          </a:bodyPr>
          <a:lstStyle/>
          <a:p>
            <a:pPr marL="593725" indent="-514350" algn="just">
              <a:buClr>
                <a:schemeClr val="accent5">
                  <a:lumMod val="75000"/>
                </a:schemeClr>
              </a:buClr>
              <a:buSzPct val="100000"/>
              <a:buFont typeface="+mj-lt"/>
              <a:buAutoNum type="arabicPeriod" startAt="5"/>
            </a:pPr>
            <a:r>
              <a:rPr lang="en-US" sz="2500" b="1" dirty="0"/>
              <a:t>Set research objectives</a:t>
            </a:r>
          </a:p>
          <a:p>
            <a:pPr marL="595312" indent="-514350" algn="just">
              <a:buClr>
                <a:schemeClr val="accent5">
                  <a:lumMod val="75000"/>
                </a:schemeClr>
              </a:buClr>
              <a:buSzPct val="100000"/>
              <a:buNone/>
            </a:pPr>
            <a:r>
              <a:rPr lang="en-US" sz="2500" b="1" dirty="0">
                <a:solidFill>
                  <a:srgbClr val="FF0000"/>
                </a:solidFill>
                <a:latin typeface="Eras Bold ITC" pitchFamily="34" charset="0"/>
              </a:rPr>
              <a:t>  </a:t>
            </a:r>
            <a:r>
              <a:rPr lang="en-US" sz="2500" b="1" dirty="0">
                <a:solidFill>
                  <a:srgbClr val="0070C0"/>
                </a:solidFill>
                <a:latin typeface="Eras Bold ITC" pitchFamily="34" charset="0"/>
              </a:rPr>
              <a:t>General objective:</a:t>
            </a:r>
          </a:p>
          <a:p>
            <a:pPr marL="798513" indent="-457200" algn="just">
              <a:buClr>
                <a:schemeClr val="accent5">
                  <a:lumMod val="75000"/>
                </a:schemeClr>
              </a:buClr>
              <a:buSzPct val="100000"/>
              <a:buFont typeface="Wingdings" pitchFamily="2" charset="2"/>
              <a:buChar char="§"/>
            </a:pPr>
            <a:r>
              <a:rPr lang="en-US" sz="2500" dirty="0"/>
              <a:t>To describe Semantics as a branch of Linguistics</a:t>
            </a:r>
          </a:p>
          <a:p>
            <a:pPr marL="595312" indent="-514350" algn="just">
              <a:buClr>
                <a:schemeClr val="accent5">
                  <a:lumMod val="75000"/>
                </a:schemeClr>
              </a:buClr>
              <a:buSzPct val="100000"/>
              <a:buNone/>
            </a:pPr>
            <a:r>
              <a:rPr lang="en-US" sz="2500" b="1" dirty="0">
                <a:solidFill>
                  <a:srgbClr val="FF0000"/>
                </a:solidFill>
              </a:rPr>
              <a:t>  </a:t>
            </a:r>
            <a:r>
              <a:rPr lang="en-US" sz="2500" b="1" dirty="0">
                <a:solidFill>
                  <a:srgbClr val="0070C0"/>
                </a:solidFill>
                <a:latin typeface="Eras Bold ITC" pitchFamily="34" charset="0"/>
              </a:rPr>
              <a:t>Specific</a:t>
            </a:r>
            <a:r>
              <a:rPr lang="en-US" sz="2500" b="1" dirty="0">
                <a:solidFill>
                  <a:srgbClr val="0070C0"/>
                </a:solidFill>
              </a:rPr>
              <a:t> </a:t>
            </a:r>
            <a:r>
              <a:rPr lang="en-US" sz="2500" b="1" dirty="0">
                <a:solidFill>
                  <a:srgbClr val="0070C0"/>
                </a:solidFill>
                <a:latin typeface="Eras Bold ITC" pitchFamily="34" charset="0"/>
              </a:rPr>
              <a:t>objectives</a:t>
            </a:r>
            <a:r>
              <a:rPr lang="en-US" sz="2500" b="1" dirty="0">
                <a:solidFill>
                  <a:srgbClr val="0070C0"/>
                </a:solidFill>
              </a:rPr>
              <a:t>:</a:t>
            </a:r>
          </a:p>
          <a:p>
            <a:pPr marL="682625" indent="-341313" algn="just">
              <a:buClr>
                <a:schemeClr val="accent5">
                  <a:lumMod val="75000"/>
                </a:schemeClr>
              </a:buClr>
              <a:buSzPct val="100000"/>
              <a:buFont typeface="Wingdings" pitchFamily="2" charset="2"/>
              <a:buChar char="§"/>
              <a:tabLst>
                <a:tab pos="627063" algn="l"/>
              </a:tabLst>
            </a:pPr>
            <a:r>
              <a:rPr lang="en-US" sz="2500" dirty="0"/>
              <a:t>To point out semantic procedures followed by English speakers </a:t>
            </a:r>
          </a:p>
          <a:p>
            <a:pPr marL="682625" indent="-341313" algn="just">
              <a:buClr>
                <a:schemeClr val="accent5">
                  <a:lumMod val="75000"/>
                </a:schemeClr>
              </a:buClr>
              <a:buSzPct val="100000"/>
              <a:buFont typeface="Wingdings" pitchFamily="2" charset="2"/>
              <a:buChar char="§"/>
              <a:tabLst>
                <a:tab pos="627063" algn="l"/>
              </a:tabLst>
            </a:pPr>
            <a:r>
              <a:rPr lang="en-US" sz="2500" dirty="0"/>
              <a:t>To evaluate laws guiding semantic process</a:t>
            </a:r>
          </a:p>
          <a:p>
            <a:pPr marL="682625" indent="-341313" algn="just">
              <a:buClr>
                <a:schemeClr val="accent5">
                  <a:lumMod val="75000"/>
                </a:schemeClr>
              </a:buClr>
              <a:buSzPct val="100000"/>
              <a:buFont typeface="Wingdings" pitchFamily="2" charset="2"/>
              <a:buChar char="§"/>
              <a:tabLst>
                <a:tab pos="627063" algn="l"/>
              </a:tabLst>
            </a:pPr>
            <a:r>
              <a:rPr lang="en-US" sz="2500" dirty="0"/>
              <a:t>To examine how Semantics helps people </a:t>
            </a:r>
            <a:r>
              <a:rPr lang="en-US" sz="2500"/>
              <a:t>learn English </a:t>
            </a:r>
            <a:endParaRPr lang="en-US" sz="2500" dirty="0"/>
          </a:p>
        </p:txBody>
      </p:sp>
      <p:sp>
        <p:nvSpPr>
          <p:cNvPr id="4" name="Date Placeholder 3"/>
          <p:cNvSpPr>
            <a:spLocks noGrp="1"/>
          </p:cNvSpPr>
          <p:nvPr>
            <p:ph type="dt" sz="half" idx="10"/>
          </p:nvPr>
        </p:nvSpPr>
        <p:spPr/>
        <p:txBody>
          <a:bodyPr/>
          <a:lstStyle/>
          <a:p>
            <a:fld id="{4138BCAE-2F46-4542-BADC-E9E37B335F54}" type="datetime1">
              <a:rPr lang="en-US" smtClean="0"/>
              <a:t>11/5/2023</a:t>
            </a:fld>
            <a:endParaRPr lang="en-US"/>
          </a:p>
        </p:txBody>
      </p:sp>
      <p:sp>
        <p:nvSpPr>
          <p:cNvPr id="5" name="Slide Number Placeholder 4"/>
          <p:cNvSpPr>
            <a:spLocks noGrp="1"/>
          </p:cNvSpPr>
          <p:nvPr>
            <p:ph type="sldNum" sz="quarter" idx="12"/>
          </p:nvPr>
        </p:nvSpPr>
        <p:spPr/>
        <p:txBody>
          <a:bodyPr/>
          <a:lstStyle/>
          <a:p>
            <a:fld id="{4DB9C8B3-F682-4F5D-A6E2-D7299A958FB7}" type="slidenum">
              <a:rPr lang="en-US"/>
              <a:pPr/>
              <a:t>6</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848600" cy="4800600"/>
          </a:xfrm>
        </p:spPr>
        <p:txBody>
          <a:bodyPr>
            <a:normAutofit fontScale="92500" lnSpcReduction="10000"/>
          </a:bodyPr>
          <a:lstStyle/>
          <a:p>
            <a:pPr marL="593725" indent="-514350" algn="just">
              <a:buClr>
                <a:schemeClr val="accent5">
                  <a:lumMod val="75000"/>
                </a:schemeClr>
              </a:buClr>
              <a:buSzPct val="100000"/>
              <a:buNone/>
            </a:pPr>
            <a:r>
              <a:rPr lang="en-US" sz="2500" b="1" dirty="0"/>
              <a:t>6.   Check &amp; double check your research objectives </a:t>
            </a:r>
          </a:p>
          <a:p>
            <a:pPr marL="682625" indent="-384175">
              <a:buClr>
                <a:schemeClr val="accent5">
                  <a:lumMod val="75000"/>
                </a:schemeClr>
              </a:buClr>
              <a:buSzPct val="100000"/>
              <a:buFont typeface="Wingdings" pitchFamily="2" charset="2"/>
              <a:buChar char="§"/>
            </a:pPr>
            <a:r>
              <a:rPr lang="en-US" sz="2500" dirty="0"/>
              <a:t>How much </a:t>
            </a:r>
            <a:r>
              <a:rPr lang="en-US" sz="2500" b="1" dirty="0">
                <a:solidFill>
                  <a:srgbClr val="0070C0"/>
                </a:solidFill>
              </a:rPr>
              <a:t>work is involved</a:t>
            </a:r>
            <a:r>
              <a:rPr lang="en-US" sz="2500" dirty="0"/>
              <a:t>?</a:t>
            </a:r>
          </a:p>
          <a:p>
            <a:pPr marL="682625" indent="-384175">
              <a:buClr>
                <a:schemeClr val="accent5">
                  <a:lumMod val="75000"/>
                </a:schemeClr>
              </a:buClr>
              <a:buSzPct val="100000"/>
              <a:buFont typeface="Wingdings" pitchFamily="2" charset="2"/>
              <a:buChar char="§"/>
            </a:pPr>
            <a:endParaRPr lang="en-US" sz="2500" dirty="0"/>
          </a:p>
          <a:p>
            <a:pPr marL="682625" indent="-384175">
              <a:buClr>
                <a:schemeClr val="accent5">
                  <a:lumMod val="75000"/>
                </a:schemeClr>
              </a:buClr>
              <a:buSzPct val="100000"/>
              <a:buFont typeface="Wingdings" pitchFamily="2" charset="2"/>
              <a:buChar char="§"/>
            </a:pPr>
            <a:r>
              <a:rPr lang="en-US" sz="2500" dirty="0"/>
              <a:t>Do I have </a:t>
            </a:r>
            <a:r>
              <a:rPr lang="en-US" sz="2500" b="1" dirty="0">
                <a:solidFill>
                  <a:srgbClr val="0070C0"/>
                </a:solidFill>
              </a:rPr>
              <a:t>time</a:t>
            </a:r>
            <a:r>
              <a:rPr lang="en-US" sz="2500" dirty="0"/>
              <a:t>?</a:t>
            </a:r>
          </a:p>
          <a:p>
            <a:pPr marL="682625" indent="-384175">
              <a:buClr>
                <a:schemeClr val="accent5">
                  <a:lumMod val="75000"/>
                </a:schemeClr>
              </a:buClr>
              <a:buSzPct val="100000"/>
              <a:buFont typeface="Wingdings" pitchFamily="2" charset="2"/>
              <a:buChar char="§"/>
            </a:pPr>
            <a:endParaRPr lang="en-US" sz="2500" dirty="0"/>
          </a:p>
          <a:p>
            <a:pPr marL="682625" indent="-384175">
              <a:buClr>
                <a:schemeClr val="accent5">
                  <a:lumMod val="75000"/>
                </a:schemeClr>
              </a:buClr>
              <a:buSzPct val="100000"/>
              <a:buFont typeface="Wingdings" pitchFamily="2" charset="2"/>
              <a:buChar char="§"/>
            </a:pPr>
            <a:r>
              <a:rPr lang="en-US" sz="2500" dirty="0"/>
              <a:t>Do I have </a:t>
            </a:r>
            <a:r>
              <a:rPr lang="en-US" sz="2500" b="1" dirty="0">
                <a:solidFill>
                  <a:srgbClr val="0070C0"/>
                </a:solidFill>
              </a:rPr>
              <a:t>the resources</a:t>
            </a:r>
            <a:r>
              <a:rPr lang="en-US" sz="2500" dirty="0"/>
              <a:t>?</a:t>
            </a:r>
          </a:p>
          <a:p>
            <a:pPr marL="682625" indent="-384175">
              <a:buClr>
                <a:schemeClr val="accent5">
                  <a:lumMod val="75000"/>
                </a:schemeClr>
              </a:buClr>
              <a:buSzPct val="100000"/>
              <a:buFont typeface="Wingdings" pitchFamily="2" charset="2"/>
              <a:buChar char="§"/>
            </a:pPr>
            <a:endParaRPr lang="en-US" sz="2500" dirty="0"/>
          </a:p>
          <a:p>
            <a:pPr marL="682625" indent="-384175">
              <a:buClr>
                <a:schemeClr val="accent5">
                  <a:lumMod val="75000"/>
                </a:schemeClr>
              </a:buClr>
              <a:buSzPct val="100000"/>
              <a:buFont typeface="Wingdings" pitchFamily="2" charset="2"/>
              <a:buChar char="§"/>
            </a:pPr>
            <a:r>
              <a:rPr lang="en-US" sz="2500" dirty="0"/>
              <a:t>Do I have the </a:t>
            </a:r>
            <a:r>
              <a:rPr lang="en-US" sz="2500" b="1" dirty="0">
                <a:solidFill>
                  <a:srgbClr val="0070C0"/>
                </a:solidFill>
              </a:rPr>
              <a:t>technical expertise</a:t>
            </a:r>
            <a:r>
              <a:rPr lang="en-US" sz="2500" dirty="0"/>
              <a:t>?</a:t>
            </a:r>
          </a:p>
          <a:p>
            <a:pPr marL="682625" indent="-384175">
              <a:buClr>
                <a:schemeClr val="accent5">
                  <a:lumMod val="75000"/>
                </a:schemeClr>
              </a:buClr>
              <a:buSzPct val="100000"/>
              <a:buFont typeface="Wingdings" pitchFamily="2" charset="2"/>
              <a:buChar char="§"/>
            </a:pPr>
            <a:endParaRPr lang="en-US" sz="2500" b="1" dirty="0">
              <a:solidFill>
                <a:srgbClr val="C00000"/>
              </a:solidFill>
            </a:endParaRPr>
          </a:p>
          <a:p>
            <a:pPr marL="682625" indent="-384175">
              <a:buClr>
                <a:schemeClr val="accent5">
                  <a:lumMod val="75000"/>
                </a:schemeClr>
              </a:buClr>
              <a:buSzPct val="100000"/>
              <a:buFont typeface="Wingdings" pitchFamily="2" charset="2"/>
              <a:buChar char="§"/>
            </a:pPr>
            <a:r>
              <a:rPr lang="en-US" sz="2500" b="1" dirty="0">
                <a:solidFill>
                  <a:srgbClr val="0070C0"/>
                </a:solidFill>
              </a:rPr>
              <a:t>Am I really interested</a:t>
            </a:r>
            <a:r>
              <a:rPr lang="en-US" sz="2500" dirty="0"/>
              <a:t>?</a:t>
            </a:r>
          </a:p>
          <a:p>
            <a:pPr marL="682625" indent="-384175">
              <a:buClr>
                <a:schemeClr val="accent5">
                  <a:lumMod val="75000"/>
                </a:schemeClr>
              </a:buClr>
              <a:buSzPct val="100000"/>
              <a:buFont typeface="Wingdings" pitchFamily="2" charset="2"/>
              <a:buChar char="§"/>
            </a:pPr>
            <a:endParaRPr lang="en-US" sz="2500" dirty="0"/>
          </a:p>
          <a:p>
            <a:pPr marL="682625" indent="-384175">
              <a:buClr>
                <a:schemeClr val="accent5">
                  <a:lumMod val="75000"/>
                </a:schemeClr>
              </a:buClr>
              <a:buSzPct val="100000"/>
              <a:buFont typeface="Wingdings" pitchFamily="2" charset="2"/>
              <a:buChar char="§"/>
            </a:pPr>
            <a:r>
              <a:rPr lang="en-US" sz="2500" dirty="0"/>
              <a:t>Do I </a:t>
            </a:r>
            <a:r>
              <a:rPr lang="en-US" sz="2500" b="1" dirty="0">
                <a:solidFill>
                  <a:srgbClr val="0070C0"/>
                </a:solidFill>
              </a:rPr>
              <a:t>agree with the objectives</a:t>
            </a:r>
            <a:r>
              <a:rPr lang="en-US" sz="2500" dirty="0"/>
              <a:t>?</a:t>
            </a:r>
          </a:p>
        </p:txBody>
      </p:sp>
      <p:sp>
        <p:nvSpPr>
          <p:cNvPr id="4" name="Date Placeholder 3"/>
          <p:cNvSpPr>
            <a:spLocks noGrp="1"/>
          </p:cNvSpPr>
          <p:nvPr>
            <p:ph type="dt" sz="half" idx="10"/>
          </p:nvPr>
        </p:nvSpPr>
        <p:spPr/>
        <p:txBody>
          <a:bodyPr/>
          <a:lstStyle/>
          <a:p>
            <a:fld id="{8A114D72-B342-41EF-8448-B0B3892C5A92}" type="datetime1">
              <a:rPr lang="en-US" smtClean="0"/>
              <a:t>11/5/2023</a:t>
            </a:fld>
            <a:endParaRPr lang="en-US"/>
          </a:p>
        </p:txBody>
      </p:sp>
      <p:sp>
        <p:nvSpPr>
          <p:cNvPr id="5" name="Slide Number Placeholder 4"/>
          <p:cNvSpPr>
            <a:spLocks noGrp="1"/>
          </p:cNvSpPr>
          <p:nvPr>
            <p:ph type="sldNum" sz="quarter" idx="12"/>
          </p:nvPr>
        </p:nvSpPr>
        <p:spPr/>
        <p:txBody>
          <a:bodyPr/>
          <a:lstStyle/>
          <a:p>
            <a:fld id="{4DB9C8B3-F682-4F5D-A6E2-D7299A958FB7}" type="slidenum">
              <a:rPr lang="en-US"/>
              <a:pPr/>
              <a:t>7</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Title Selection</a:t>
            </a:r>
            <a:endParaRPr lang="en-US" dirty="0">
              <a:solidFill>
                <a:srgbClr val="0000FF"/>
              </a:solidFill>
              <a:effectLst/>
            </a:endParaRPr>
          </a:p>
        </p:txBody>
      </p:sp>
      <p:sp>
        <p:nvSpPr>
          <p:cNvPr id="3" name="Content Placeholder 2"/>
          <p:cNvSpPr>
            <a:spLocks noGrp="1"/>
          </p:cNvSpPr>
          <p:nvPr>
            <p:ph idx="1"/>
          </p:nvPr>
        </p:nvSpPr>
        <p:spPr/>
        <p:txBody>
          <a:bodyPr>
            <a:noAutofit/>
          </a:bodyPr>
          <a:lstStyle/>
          <a:p>
            <a:pPr algn="just">
              <a:lnSpc>
                <a:spcPct val="90000"/>
              </a:lnSpc>
              <a:buFontTx/>
              <a:buChar char="-"/>
            </a:pPr>
            <a:r>
              <a:rPr lang="en-US" sz="2500" dirty="0"/>
              <a:t>The title is the </a:t>
            </a:r>
            <a:r>
              <a:rPr lang="en-US" sz="2500" b="1" dirty="0">
                <a:solidFill>
                  <a:srgbClr val="0070C0"/>
                </a:solidFill>
              </a:rPr>
              <a:t>doorway</a:t>
            </a:r>
            <a:r>
              <a:rPr lang="en-US" sz="2500" dirty="0"/>
              <a:t> to the proposal.</a:t>
            </a:r>
          </a:p>
          <a:p>
            <a:pPr algn="just">
              <a:lnSpc>
                <a:spcPct val="90000"/>
              </a:lnSpc>
              <a:buFontTx/>
              <a:buChar char="-"/>
            </a:pPr>
            <a:endParaRPr lang="en-US" sz="1100" dirty="0"/>
          </a:p>
          <a:p>
            <a:pPr algn="just">
              <a:lnSpc>
                <a:spcPct val="90000"/>
              </a:lnSpc>
              <a:buFontTx/>
              <a:buChar char="-"/>
            </a:pPr>
            <a:r>
              <a:rPr lang="en-US" sz="2500" dirty="0"/>
              <a:t>Must be </a:t>
            </a:r>
          </a:p>
          <a:p>
            <a:pPr lvl="1" algn="just">
              <a:lnSpc>
                <a:spcPct val="90000"/>
              </a:lnSpc>
              <a:buFontTx/>
              <a:buChar char="-"/>
            </a:pPr>
            <a:r>
              <a:rPr lang="en-US" sz="2500" dirty="0"/>
              <a:t>Simple and catching words.</a:t>
            </a:r>
          </a:p>
          <a:p>
            <a:pPr lvl="1" algn="just">
              <a:lnSpc>
                <a:spcPct val="90000"/>
              </a:lnSpc>
              <a:buFontTx/>
              <a:buChar char="-"/>
            </a:pPr>
            <a:endParaRPr lang="en-US" sz="1050" dirty="0"/>
          </a:p>
          <a:p>
            <a:pPr lvl="1" algn="just">
              <a:lnSpc>
                <a:spcPct val="90000"/>
              </a:lnSpc>
              <a:buFontTx/>
              <a:buChar char="-"/>
            </a:pPr>
            <a:r>
              <a:rPr lang="en-US" sz="2500" dirty="0"/>
              <a:t>Clear, concise, specific, self explanatory and stated in one sentence </a:t>
            </a:r>
            <a:r>
              <a:rPr lang="en-US" sz="2500" b="1" i="1" dirty="0">
                <a:solidFill>
                  <a:srgbClr val="0070C0"/>
                </a:solidFill>
              </a:rPr>
              <a:t>(15 to 20 words are recommended).</a:t>
            </a:r>
          </a:p>
          <a:p>
            <a:pPr algn="just">
              <a:lnSpc>
                <a:spcPct val="90000"/>
              </a:lnSpc>
            </a:pPr>
            <a:endParaRPr lang="en-US" sz="100" dirty="0"/>
          </a:p>
          <a:p>
            <a:pPr algn="just">
              <a:lnSpc>
                <a:spcPct val="90000"/>
              </a:lnSpc>
            </a:pPr>
            <a:r>
              <a:rPr lang="en-US" sz="2500" dirty="0"/>
              <a:t>The purpose of the study should be </a:t>
            </a:r>
            <a:r>
              <a:rPr lang="en-US" sz="2500" b="1" dirty="0">
                <a:solidFill>
                  <a:srgbClr val="0033CC"/>
                </a:solidFill>
              </a:rPr>
              <a:t>implied by the title.</a:t>
            </a:r>
          </a:p>
          <a:p>
            <a:pPr algn="just">
              <a:lnSpc>
                <a:spcPct val="90000"/>
              </a:lnSpc>
            </a:pPr>
            <a:endParaRPr lang="en-US" sz="1050" b="1" dirty="0">
              <a:solidFill>
                <a:srgbClr val="0033CC"/>
              </a:solidFill>
            </a:endParaRPr>
          </a:p>
          <a:p>
            <a:pPr algn="just">
              <a:lnSpc>
                <a:spcPct val="90000"/>
              </a:lnSpc>
            </a:pPr>
            <a:r>
              <a:rPr lang="en-US" sz="2500" dirty="0"/>
              <a:t>Your research title must also clearly depict </a:t>
            </a:r>
            <a:r>
              <a:rPr lang="en-US" sz="2500" b="1" dirty="0"/>
              <a:t>variables involved. </a:t>
            </a:r>
            <a:r>
              <a:rPr lang="en-US" sz="2500" dirty="0"/>
              <a:t>Both Dependent and Independent variables must be clear. </a:t>
            </a:r>
            <a:endParaRPr lang="en-US" sz="2500" b="1" dirty="0"/>
          </a:p>
        </p:txBody>
      </p:sp>
      <p:sp>
        <p:nvSpPr>
          <p:cNvPr id="9" name="Date Placeholder 8"/>
          <p:cNvSpPr>
            <a:spLocks noGrp="1"/>
          </p:cNvSpPr>
          <p:nvPr>
            <p:ph type="dt" sz="half" idx="10"/>
          </p:nvPr>
        </p:nvSpPr>
        <p:spPr/>
        <p:txBody>
          <a:bodyPr/>
          <a:lstStyle/>
          <a:p>
            <a:fld id="{97D3E24C-EC4B-4147-B08B-540AB9C7BE2A}"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8</a:t>
            </a:fld>
            <a:endParaRPr lang="en-US"/>
          </a:p>
        </p:txBody>
      </p:sp>
      <p:sp>
        <p:nvSpPr>
          <p:cNvPr id="4" name="Footer Placeholder 3"/>
          <p:cNvSpPr>
            <a:spLocks noGrp="1"/>
          </p:cNvSpPr>
          <p:nvPr>
            <p:ph type="ftr" sz="quarter" idx="11"/>
          </p:nvPr>
        </p:nvSpPr>
        <p:spPr/>
        <p:txBody>
          <a:bodyPr/>
          <a:lstStyle/>
          <a:p>
            <a:r>
              <a:rPr lang="en-US" dirty="0"/>
              <a:t>Dr Rashwan Ramadan Salih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a:solidFill>
                  <a:srgbClr val="0000FF"/>
                </a:solidFill>
              </a:rPr>
              <a:t>Exercise 2</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lgn="just"/>
            <a:r>
              <a:rPr lang="en-US" sz="4000" dirty="0"/>
              <a:t>Reframe your topic based on the title selection criteria. </a:t>
            </a:r>
          </a:p>
          <a:p>
            <a:pPr algn="just"/>
            <a:endParaRPr lang="en-US" sz="4000" dirty="0"/>
          </a:p>
          <a:p>
            <a:pPr algn="just"/>
            <a:r>
              <a:rPr lang="en-US" sz="4000" dirty="0"/>
              <a:t>Compare these topics with the title requirements</a:t>
            </a:r>
          </a:p>
        </p:txBody>
      </p:sp>
      <p:sp>
        <p:nvSpPr>
          <p:cNvPr id="9" name="Date Placeholder 8"/>
          <p:cNvSpPr>
            <a:spLocks noGrp="1"/>
          </p:cNvSpPr>
          <p:nvPr>
            <p:ph type="dt" sz="half" idx="10"/>
          </p:nvPr>
        </p:nvSpPr>
        <p:spPr/>
        <p:txBody>
          <a:bodyPr/>
          <a:lstStyle/>
          <a:p>
            <a:fld id="{BA3F8FBA-9FEB-4F78-A27A-F704BE0B26DF}" type="datetime1">
              <a:rPr lang="en-US" smtClean="0"/>
              <a:t>11/5/2023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9</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Monetary policy_FINAL COURSE MATERIAL</Template>
  <TotalTime>11484</TotalTime>
  <Words>1022</Words>
  <Application>Microsoft Office PowerPoint</Application>
  <PresentationFormat>On-screen Show (4:3)</PresentationFormat>
  <Paragraphs>190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Britannic Bold</vt:lpstr>
      <vt:lpstr>Calibri</vt:lpstr>
      <vt:lpstr>Eras Bold ITC</vt:lpstr>
      <vt:lpstr>Gill Sans MT</vt:lpstr>
      <vt:lpstr>Verdana</vt:lpstr>
      <vt:lpstr>Wingdings</vt:lpstr>
      <vt:lpstr>Wingdings 2</vt:lpstr>
      <vt:lpstr>Solstice</vt:lpstr>
      <vt:lpstr>PowerPoint Presentation</vt:lpstr>
      <vt:lpstr>PowerPoint Presentation</vt:lpstr>
      <vt:lpstr>PowerPoint Presentation</vt:lpstr>
      <vt:lpstr>Exercise 1</vt:lpstr>
      <vt:lpstr>Research objectives</vt:lpstr>
      <vt:lpstr>PowerPoint Presentation</vt:lpstr>
      <vt:lpstr>PowerPoint Presentation</vt:lpstr>
      <vt:lpstr>Title Selection</vt:lpstr>
      <vt:lpstr>Exercise 2</vt:lpstr>
      <vt:lpstr>Problem Statement</vt:lpstr>
      <vt:lpstr>PowerPoint Presentation</vt:lpstr>
      <vt:lpstr>Exercise 3</vt:lpstr>
      <vt:lpstr>Objectives of the Study</vt:lpstr>
      <vt:lpstr>Exercise 4</vt:lpstr>
      <vt:lpstr>Your research objectives determines your type of research</vt:lpstr>
      <vt:lpstr>PowerPoint Presentation</vt:lpstr>
      <vt:lpstr>Significance of the study </vt:lpstr>
      <vt:lpstr>Exercise 5</vt:lpstr>
      <vt:lpstr>Scope of the study </vt:lpstr>
      <vt:lpstr>Exercise 6</vt:lpstr>
      <vt:lpstr>Description of the study area</vt:lpstr>
      <vt:lpstr>Limitation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Rashwan Salih</cp:lastModifiedBy>
  <cp:revision>1200</cp:revision>
  <dcterms:created xsi:type="dcterms:W3CDTF">2013-08-15T06:05:19Z</dcterms:created>
  <dcterms:modified xsi:type="dcterms:W3CDTF">2023-11-05T06:23:02Z</dcterms:modified>
</cp:coreProperties>
</file>