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473" r:id="rId2"/>
    <p:sldId id="773" r:id="rId3"/>
    <p:sldId id="420" r:id="rId4"/>
    <p:sldId id="663" r:id="rId5"/>
    <p:sldId id="668" r:id="rId6"/>
    <p:sldId id="669" r:id="rId7"/>
    <p:sldId id="887" r:id="rId8"/>
    <p:sldId id="673" r:id="rId9"/>
    <p:sldId id="674" r:id="rId10"/>
    <p:sldId id="869" r:id="rId11"/>
    <p:sldId id="870" r:id="rId12"/>
    <p:sldId id="871" r:id="rId13"/>
    <p:sldId id="872" r:id="rId14"/>
    <p:sldId id="873" r:id="rId15"/>
    <p:sldId id="874" r:id="rId16"/>
    <p:sldId id="853" r:id="rId17"/>
    <p:sldId id="854" r:id="rId18"/>
    <p:sldId id="855" r:id="rId19"/>
    <p:sldId id="856" r:id="rId20"/>
    <p:sldId id="857" r:id="rId21"/>
    <p:sldId id="858" r:id="rId22"/>
    <p:sldId id="859" r:id="rId23"/>
    <p:sldId id="860" r:id="rId24"/>
    <p:sldId id="861" r:id="rId25"/>
    <p:sldId id="888" r:id="rId26"/>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85484" autoAdjust="0"/>
  </p:normalViewPr>
  <p:slideViewPr>
    <p:cSldViewPr>
      <p:cViewPr varScale="1">
        <p:scale>
          <a:sx n="56" d="100"/>
          <a:sy n="56" d="100"/>
        </p:scale>
        <p:origin x="1676" y="48"/>
      </p:cViewPr>
      <p:guideLst>
        <p:guide orient="horz" pos="2160"/>
        <p:guide pos="2880"/>
      </p:guideLst>
    </p:cSldViewPr>
  </p:slideViewPr>
  <p:outlineViewPr>
    <p:cViewPr>
      <p:scale>
        <a:sx n="33" d="100"/>
        <a:sy n="33" d="100"/>
      </p:scale>
      <p:origin x="0" y="169884"/>
    </p:cViewPr>
  </p:outlineViewPr>
  <p:notesTextViewPr>
    <p:cViewPr>
      <p:scale>
        <a:sx n="100" d="100"/>
        <a:sy n="100" d="100"/>
      </p:scale>
      <p:origin x="0" y="0"/>
    </p:cViewPr>
  </p:notesTextViewPr>
  <p:sorterViewPr>
    <p:cViewPr>
      <p:scale>
        <a:sx n="100" d="100"/>
        <a:sy n="100" d="100"/>
      </p:scale>
      <p:origin x="0" y="9030"/>
    </p:cViewPr>
  </p:sorterViewPr>
  <p:notesViewPr>
    <p:cSldViewPr>
      <p:cViewPr varScale="1">
        <p:scale>
          <a:sx n="62" d="100"/>
          <a:sy n="62" d="100"/>
        </p:scale>
        <p:origin x="-2874" y="-78"/>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6AEBEDC2-EA65-46B0-8E4E-9F2DF5C43976}" type="datetimeFigureOut">
              <a:rPr lang="en-US" smtClean="0"/>
              <a:pPr/>
              <a:t>11/12/2023</a:t>
            </a:fld>
            <a:endParaRPr lang="en-US"/>
          </a:p>
        </p:txBody>
      </p:sp>
      <p:sp>
        <p:nvSpPr>
          <p:cNvPr id="4" name="Footer Placeholder 3"/>
          <p:cNvSpPr>
            <a:spLocks noGrp="1"/>
          </p:cNvSpPr>
          <p:nvPr>
            <p:ph type="ftr" sz="quarter" idx="2"/>
          </p:nvPr>
        </p:nvSpPr>
        <p:spPr>
          <a:xfrm>
            <a:off x="0" y="9720263"/>
            <a:ext cx="3078163"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9720263"/>
            <a:ext cx="3078163" cy="511175"/>
          </a:xfrm>
          <a:prstGeom prst="rect">
            <a:avLst/>
          </a:prstGeom>
        </p:spPr>
        <p:txBody>
          <a:bodyPr vert="horz" lIns="91440" tIns="45720" rIns="91440" bIns="45720" rtlCol="0" anchor="b"/>
          <a:lstStyle>
            <a:lvl1pPr algn="r">
              <a:defRPr sz="1200"/>
            </a:lvl1pPr>
          </a:lstStyle>
          <a:p>
            <a:fld id="{9C892474-1375-4C25-9A03-40610164FE0C}" type="slidenum">
              <a:rPr lang="en-US" smtClean="0"/>
              <a:pPr/>
              <a:t>‹#›</a:t>
            </a:fld>
            <a:endParaRPr lang="en-US"/>
          </a:p>
        </p:txBody>
      </p:sp>
    </p:spTree>
    <p:extLst>
      <p:ext uri="{BB962C8B-B14F-4D97-AF65-F5344CB8AC3E}">
        <p14:creationId xmlns:p14="http://schemas.microsoft.com/office/powerpoint/2010/main" val="2626673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lang="en-US"/>
          </a:p>
        </p:txBody>
      </p:sp>
      <p:sp>
        <p:nvSpPr>
          <p:cNvPr id="3" name="Date Placeholder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F01BCABD-07E2-467E-84FD-D61ECC3826C2}" type="datetimeFigureOut">
              <a:rPr lang="en-US" smtClean="0"/>
              <a:pPr/>
              <a:t>11/12/2023</a:t>
            </a:fld>
            <a:endParaRPr lang="en-US"/>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endParaRPr lang="en-US"/>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177F7CBD-DF83-4B41-9631-B14835C0BE33}" type="slidenum">
              <a:rPr lang="en-US" smtClean="0"/>
              <a:pPr/>
              <a:t>‹#›</a:t>
            </a:fld>
            <a:endParaRPr lang="en-US"/>
          </a:p>
        </p:txBody>
      </p:sp>
    </p:spTree>
    <p:extLst>
      <p:ext uri="{BB962C8B-B14F-4D97-AF65-F5344CB8AC3E}">
        <p14:creationId xmlns:p14="http://schemas.microsoft.com/office/powerpoint/2010/main" val="52065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i="1" dirty="0"/>
              <a:t>CPA journal, journal of accountancy, journal of accounting research, management accounting, financial analyst journal, journal of money, credit and banking </a:t>
            </a:r>
            <a:endParaRPr lang="en-US" baseline="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Most plagiarism is unintentional and appropriate referencing helps writers to avoid unintentional plagiarism</a:t>
            </a:r>
          </a:p>
          <a:p>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859302"/>
          </a:xfrm>
        </p:spPr>
        <p:txBody>
          <a:bodyPr anchor="b"/>
          <a:lstStyle>
            <a:lvl1pPr algn="l">
              <a:defRPr kumimoji="0" lang="en-US" sz="4300" kern="1200" dirty="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p:txBody>
          <a:bodyPr/>
          <a:lstStyle/>
          <a:p>
            <a:fld id="{530FA5A1-615D-4689-87CE-62AF08D9CA41}" type="datetime1">
              <a:rPr lang="en-US" smtClean="0"/>
              <a:t>11/12/2023</a:t>
            </a:fld>
            <a:endParaRPr lang="en-US"/>
          </a:p>
        </p:txBody>
      </p:sp>
      <p:sp>
        <p:nvSpPr>
          <p:cNvPr id="20" name="Footer Placeholder 19"/>
          <p:cNvSpPr>
            <a:spLocks noGrp="1"/>
          </p:cNvSpPr>
          <p:nvPr>
            <p:ph type="ftr" sz="quarter" idx="11"/>
          </p:nvPr>
        </p:nvSpPr>
        <p:spPr/>
        <p:txBody>
          <a:bodyPr/>
          <a:lstStyle/>
          <a:p>
            <a:r>
              <a:rPr lang="en-US" dirty="0"/>
              <a:t>Dr Rashwan Ramadan Salih</a:t>
            </a:r>
          </a:p>
        </p:txBody>
      </p:sp>
      <p:sp>
        <p:nvSpPr>
          <p:cNvPr id="10" name="Slide Number Placeholder 9"/>
          <p:cNvSpPr>
            <a:spLocks noGrp="1"/>
          </p:cNvSpPr>
          <p:nvPr>
            <p:ph type="sldNum" sz="quarter" idx="12"/>
          </p:nvPr>
        </p:nvSpPr>
        <p:spPr/>
        <p:txBody>
          <a:bodyPr/>
          <a:lstStyle/>
          <a:p>
            <a:fld id="{5FECB94E-265D-4B84-8976-B14293F096B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360A31-98F8-4D1E-9F39-75E304AAE0A2}"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1A5101-A39B-4293-AEE2-60B835E8CABE}"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latin typeface="Britannic Bold" pitchFamily="34" charset="0"/>
              </a:defRPr>
            </a:lvl1pPr>
            <a:extLst/>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AD468D1E-DB8F-45F4-8072-062A8074FABD}"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cxnSp>
        <p:nvCxnSpPr>
          <p:cNvPr id="10" name="Straight Connector 9"/>
          <p:cNvCxnSpPr/>
          <p:nvPr/>
        </p:nvCxnSpPr>
        <p:spPr>
          <a:xfrm>
            <a:off x="1600200" y="1219200"/>
            <a:ext cx="701040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A11C61-19D1-426A-ABA8-E17E304586F6}"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C581E7-71C2-4E61-B011-D032810338CC}" type="datetime1">
              <a:rPr lang="en-US" smtClean="0"/>
              <a:t>11/12/2023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EE8EBE6-1946-484B-AB06-6147B675D95A}" type="datetime1">
              <a:rPr lang="en-US" smtClean="0"/>
              <a:t>11/12/2023</a:t>
            </a:fld>
            <a:endParaRPr lang="en-US"/>
          </a:p>
        </p:txBody>
      </p:sp>
      <p:sp>
        <p:nvSpPr>
          <p:cNvPr id="8" name="Footer Placeholder 7"/>
          <p:cNvSpPr>
            <a:spLocks noGrp="1"/>
          </p:cNvSpPr>
          <p:nvPr>
            <p:ph type="ftr" sz="quarter" idx="11"/>
          </p:nvPr>
        </p:nvSpPr>
        <p:spPr/>
        <p:txBody>
          <a:bodyPr/>
          <a:lstStyle/>
          <a:p>
            <a:r>
              <a:rPr lang="en-US" dirty="0"/>
              <a:t>Dr Rashwan Ramadan Salih</a:t>
            </a:r>
          </a:p>
        </p:txBody>
      </p:sp>
      <p:sp>
        <p:nvSpPr>
          <p:cNvPr id="9" name="Slide Number Placeholder 8"/>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607D5ED-AD50-4C5B-831B-697B653BB922}" type="datetime1">
              <a:rPr lang="en-US" smtClean="0"/>
              <a:t>11/12/2023</a:t>
            </a:fld>
            <a:endParaRPr lang="en-US"/>
          </a:p>
        </p:txBody>
      </p:sp>
      <p:sp>
        <p:nvSpPr>
          <p:cNvPr id="4" name="Footer Placeholder 3"/>
          <p:cNvSpPr>
            <a:spLocks noGrp="1"/>
          </p:cNvSpPr>
          <p:nvPr>
            <p:ph type="ftr" sz="quarter" idx="11"/>
          </p:nvPr>
        </p:nvSpPr>
        <p:spPr/>
        <p:txBody>
          <a:bodyPr/>
          <a:lstStyle/>
          <a:p>
            <a:r>
              <a:rPr lang="en-US" dirty="0"/>
              <a:t>Dr Rashwan Ramadan Salih</a:t>
            </a:r>
          </a:p>
        </p:txBody>
      </p:sp>
      <p:sp>
        <p:nvSpPr>
          <p:cNvPr id="5" name="Slide Number Placeholder 4"/>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B94575C-091F-459B-A1CA-42669D2FB484}" type="datetime1">
              <a:rPr lang="en-US" smtClean="0"/>
              <a:t>11/12/2023</a:t>
            </a:fld>
            <a:endParaRPr lang="en-US"/>
          </a:p>
        </p:txBody>
      </p:sp>
      <p:sp>
        <p:nvSpPr>
          <p:cNvPr id="3" name="Footer Placeholder 2"/>
          <p:cNvSpPr>
            <a:spLocks noGrp="1"/>
          </p:cNvSpPr>
          <p:nvPr>
            <p:ph type="ftr" sz="quarter" idx="11"/>
          </p:nvPr>
        </p:nvSpPr>
        <p:spPr/>
        <p:txBody>
          <a:bodyPr/>
          <a:lstStyle/>
          <a:p>
            <a:r>
              <a:rPr lang="en-US" dirty="0"/>
              <a:t>Dr Rashwan Ramadan Salih</a:t>
            </a:r>
          </a:p>
        </p:txBody>
      </p:sp>
      <p:sp>
        <p:nvSpPr>
          <p:cNvPr id="4" name="Slide Number Placeholder 3"/>
          <p:cNvSpPr>
            <a:spLocks noGrp="1"/>
          </p:cNvSpPr>
          <p:nvPr>
            <p:ph type="sldNum" sz="quarter" idx="12"/>
          </p:nvPr>
        </p:nvSpPr>
        <p:spPr/>
        <p:txBody>
          <a:bodyPr/>
          <a:lstStyle/>
          <a:p>
            <a:fld id="{5FECB94E-265D-4B84-8976-B14293F096B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F40AFF-E386-4C28-9CDF-E75FECA52FAC}" type="datetime1">
              <a:rPr lang="en-US" smtClean="0"/>
              <a:t>11/12/2023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9C9EDD5-FBE7-4E5C-AB5A-C326ACF4FBCA}" type="datetime1">
              <a:rPr lang="en-US" smtClean="0"/>
              <a:t>11/12/2023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9F494EE-C6D4-4CE1-939E-71D79E49DFAE}" type="datetime1">
              <a:rPr lang="en-US" smtClean="0"/>
              <a:t>11/12/2023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a:t>Dr Rashwan Ramadan Salih</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ECB94E-265D-4B84-8976-B14293F096B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300" kern="120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krg.org/auditoryboar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bibliography.com/how-to/types-of-bibliography-styles/" TargetMode="External"/><Relationship Id="rId7" Type="http://schemas.openxmlformats.org/officeDocument/2006/relationships/hyperlink" Target="https://pitt.libguides.com/citationmanagement/mendeley#:~:text=What%20is%20Mendeley%3F,easily%20with%20other%20researchers%20online" TargetMode="External"/><Relationship Id="rId2" Type="http://schemas.openxmlformats.org/officeDocument/2006/relationships/hyperlink" Target="https://www.wur.nl/en/library/researchers/endnote-and-mendeley.htm#:~:text=Endnote%20and%20Mendeley%20are%20WUR,organise%20and%20cite%20your%20literature" TargetMode="External"/><Relationship Id="rId1" Type="http://schemas.openxmlformats.org/officeDocument/2006/relationships/slideLayout" Target="../slideLayouts/slideLayout2.xml"/><Relationship Id="rId6" Type="http://schemas.openxmlformats.org/officeDocument/2006/relationships/hyperlink" Target="https://www.bibliography.com/generator/" TargetMode="External"/><Relationship Id="rId5" Type="http://schemas.openxmlformats.org/officeDocument/2006/relationships/hyperlink" Target="https://www.bibliography.com/mla/works-cited-page-example/#Nine%20Core%20Elements" TargetMode="External"/><Relationship Id="rId4" Type="http://schemas.openxmlformats.org/officeDocument/2006/relationships/hyperlink" Target="https://www.bibliography.com/how-to/how-to-make-a-citati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1" y="1828800"/>
            <a:ext cx="7315199" cy="2514600"/>
          </a:xfrm>
          <a:solidFill>
            <a:srgbClr val="00B0F0"/>
          </a:solidFill>
        </p:spPr>
        <p:txBody>
          <a:bodyPr>
            <a:noAutofit/>
          </a:bodyPr>
          <a:lstStyle/>
          <a:p>
            <a:pPr algn="ctr">
              <a:lnSpc>
                <a:spcPct val="80000"/>
              </a:lnSpc>
            </a:pPr>
            <a:r>
              <a:rPr sz="5400" dirty="0">
                <a:solidFill>
                  <a:schemeClr val="tx1"/>
                </a:solidFill>
              </a:rPr>
              <a:t>Section Three: Literature review </a:t>
            </a:r>
            <a:endParaRPr lang="en-US" sz="4400" dirty="0">
              <a:solidFill>
                <a:schemeClr val="tx1"/>
              </a:solidFill>
            </a:endParaRPr>
          </a:p>
        </p:txBody>
      </p:sp>
      <p:sp>
        <p:nvSpPr>
          <p:cNvPr id="6" name="Slide Number Placeholder 5"/>
          <p:cNvSpPr>
            <a:spLocks noGrp="1"/>
          </p:cNvSpPr>
          <p:nvPr>
            <p:ph type="sldNum" sz="quarter" idx="12"/>
          </p:nvPr>
        </p:nvSpPr>
        <p:spPr/>
        <p:txBody>
          <a:bodyPr/>
          <a:lstStyle/>
          <a:p>
            <a:fld id="{AF4D1F84-00CC-4AFC-A5E9-33A122CF5462}" type="slidenum">
              <a:rPr lang="en-US" smtClean="0"/>
              <a:pPr/>
              <a:t>1</a:t>
            </a:fld>
            <a:endParaRPr lang="en-US"/>
          </a:p>
        </p:txBody>
      </p:sp>
      <p:sp>
        <p:nvSpPr>
          <p:cNvPr id="10" name="Date Placeholder 9"/>
          <p:cNvSpPr>
            <a:spLocks noGrp="1"/>
          </p:cNvSpPr>
          <p:nvPr>
            <p:ph type="dt" sz="half" idx="10"/>
          </p:nvPr>
        </p:nvSpPr>
        <p:spPr/>
        <p:txBody>
          <a:bodyPr/>
          <a:lstStyle/>
          <a:p>
            <a:fld id="{921D6A58-D69C-4234-9B79-EE28EE571684}" type="datetime1">
              <a:rPr lang="en-US" smtClean="0"/>
              <a:t>11/12/2023</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pic>
        <p:nvPicPr>
          <p:cNvPr id="9" name="Picture 6"/>
          <p:cNvPicPr>
            <a:picLocks noChangeAspect="1" noChangeArrowheads="1"/>
          </p:cNvPicPr>
          <p:nvPr/>
        </p:nvPicPr>
        <p:blipFill>
          <a:blip r:embed="rId3"/>
          <a:srcRect/>
          <a:stretch>
            <a:fillRect/>
          </a:stretch>
        </p:blipFill>
        <p:spPr bwMode="auto">
          <a:xfrm>
            <a:off x="1" y="2971800"/>
            <a:ext cx="1600200" cy="3886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3) Referencing</a:t>
            </a:r>
            <a:endParaRPr lang="en-US" dirty="0">
              <a:solidFill>
                <a:srgbClr val="0000FF"/>
              </a:solidFill>
            </a:endParaRPr>
          </a:p>
        </p:txBody>
      </p:sp>
      <p:sp>
        <p:nvSpPr>
          <p:cNvPr id="3" name="Content Placeholder 2"/>
          <p:cNvSpPr>
            <a:spLocks noGrp="1"/>
          </p:cNvSpPr>
          <p:nvPr>
            <p:ph idx="1"/>
          </p:nvPr>
        </p:nvSpPr>
        <p:spPr>
          <a:xfrm>
            <a:off x="1219200" y="1524000"/>
            <a:ext cx="7391400" cy="4800600"/>
          </a:xfrm>
        </p:spPr>
        <p:txBody>
          <a:bodyPr>
            <a:noAutofit/>
          </a:bodyPr>
          <a:lstStyle/>
          <a:p>
            <a:pPr algn="just">
              <a:lnSpc>
                <a:spcPct val="90000"/>
              </a:lnSpc>
            </a:pPr>
            <a:r>
              <a:rPr lang="en-US" sz="2600" b="1" dirty="0">
                <a:solidFill>
                  <a:srgbClr val="002060"/>
                </a:solidFill>
              </a:rPr>
              <a:t>Referencing,</a:t>
            </a:r>
            <a:r>
              <a:rPr lang="en-US" sz="2600" dirty="0"/>
              <a:t> or citing, means acknowledging the sources of information and ideas you have used in an assignment, thesis or any other academic paper. </a:t>
            </a:r>
          </a:p>
          <a:p>
            <a:pPr algn="just">
              <a:lnSpc>
                <a:spcPct val="90000"/>
              </a:lnSpc>
            </a:pPr>
            <a:endParaRPr lang="en-US" sz="2600" dirty="0"/>
          </a:p>
          <a:p>
            <a:pPr algn="just">
              <a:lnSpc>
                <a:spcPct val="90000"/>
              </a:lnSpc>
            </a:pPr>
            <a:r>
              <a:rPr lang="en-US" sz="2600" dirty="0"/>
              <a:t>Sources could include books, journals or newspaper articles, items from the internet, pictures or diagrams. </a:t>
            </a:r>
          </a:p>
          <a:p>
            <a:pPr algn="just">
              <a:lnSpc>
                <a:spcPct val="90000"/>
              </a:lnSpc>
            </a:pPr>
            <a:endParaRPr lang="en-US" sz="2600" dirty="0"/>
          </a:p>
        </p:txBody>
      </p:sp>
      <p:sp>
        <p:nvSpPr>
          <p:cNvPr id="9" name="Date Placeholder 8"/>
          <p:cNvSpPr>
            <a:spLocks noGrp="1"/>
          </p:cNvSpPr>
          <p:nvPr>
            <p:ph type="dt" sz="half" idx="10"/>
          </p:nvPr>
        </p:nvSpPr>
        <p:spPr/>
        <p:txBody>
          <a:bodyPr/>
          <a:lstStyle/>
          <a:p>
            <a:fld id="{1F7EDB19-DAB6-4369-A7C7-8AA001AFFA10}" type="datetime1">
              <a:rPr lang="en-US" smtClean="0"/>
              <a:t>11/12/2023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10</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W</a:t>
            </a:r>
            <a:r>
              <a:rPr>
                <a:solidFill>
                  <a:srgbClr val="0000FF"/>
                </a:solidFill>
              </a:rPr>
              <a:t>hy reference?</a:t>
            </a:r>
            <a:endParaRPr lang="en-US" dirty="0">
              <a:solidFill>
                <a:srgbClr val="0000FF"/>
              </a:solidFill>
            </a:endParaRPr>
          </a:p>
        </p:txBody>
      </p:sp>
      <p:sp>
        <p:nvSpPr>
          <p:cNvPr id="3" name="Content Placeholder 2"/>
          <p:cNvSpPr>
            <a:spLocks noGrp="1"/>
          </p:cNvSpPr>
          <p:nvPr>
            <p:ph idx="1"/>
          </p:nvPr>
        </p:nvSpPr>
        <p:spPr/>
        <p:txBody>
          <a:bodyPr>
            <a:normAutofit/>
          </a:bodyPr>
          <a:lstStyle/>
          <a:p>
            <a:pPr algn="just"/>
            <a:r>
              <a:rPr lang="en-US" sz="2600" dirty="0"/>
              <a:t>In academic writings you are required to read widely so as to identify the current thinking about a particular topic. </a:t>
            </a:r>
          </a:p>
          <a:p>
            <a:pPr algn="just"/>
            <a:endParaRPr lang="en-US" sz="2600" dirty="0"/>
          </a:p>
          <a:p>
            <a:pPr algn="just"/>
            <a:r>
              <a:rPr lang="en-US" sz="2600" dirty="0"/>
              <a:t>You can then use the ideas expressed by other people to reinforce the arguments you present in your assignment. </a:t>
            </a:r>
          </a:p>
          <a:p>
            <a:endParaRPr lang="en-US" sz="2600" dirty="0"/>
          </a:p>
        </p:txBody>
      </p:sp>
      <p:sp>
        <p:nvSpPr>
          <p:cNvPr id="4" name="Date Placeholder 3"/>
          <p:cNvSpPr>
            <a:spLocks noGrp="1"/>
          </p:cNvSpPr>
          <p:nvPr>
            <p:ph type="dt" sz="half" idx="10"/>
          </p:nvPr>
        </p:nvSpPr>
        <p:spPr/>
        <p:txBody>
          <a:bodyPr/>
          <a:lstStyle/>
          <a:p>
            <a:fld id="{EAC81A10-E846-492F-9D69-70C75E83537D}"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a:bodyPr>
          <a:lstStyle/>
          <a:p>
            <a:pPr algn="just"/>
            <a:r>
              <a:rPr lang="en-US" sz="2600" dirty="0"/>
              <a:t>The referencing in your assignment, thesis or academic paper shows two things: </a:t>
            </a:r>
          </a:p>
          <a:p>
            <a:pPr lvl="1" algn="just"/>
            <a:endParaRPr lang="en-US" sz="2600" dirty="0"/>
          </a:p>
          <a:p>
            <a:pPr marL="402336" lvl="1" indent="0" algn="just">
              <a:buNone/>
            </a:pPr>
            <a:r>
              <a:rPr lang="en-US" sz="2600" dirty="0"/>
              <a:t>1- Range of ideas and approaches to a topic that you have found and thought about. </a:t>
            </a:r>
          </a:p>
          <a:p>
            <a:pPr lvl="1" algn="just"/>
            <a:endParaRPr lang="en-US" sz="2600" dirty="0"/>
          </a:p>
          <a:p>
            <a:pPr marL="402336" lvl="1" indent="0" algn="just">
              <a:buNone/>
            </a:pPr>
            <a:r>
              <a:rPr lang="en-US" sz="2600" dirty="0"/>
              <a:t>2- Your acknowledgement of where these ideas came from.</a:t>
            </a:r>
          </a:p>
        </p:txBody>
      </p:sp>
      <p:sp>
        <p:nvSpPr>
          <p:cNvPr id="4" name="Date Placeholder 3"/>
          <p:cNvSpPr>
            <a:spLocks noGrp="1"/>
          </p:cNvSpPr>
          <p:nvPr>
            <p:ph type="dt" sz="half" idx="10"/>
          </p:nvPr>
        </p:nvSpPr>
        <p:spPr/>
        <p:txBody>
          <a:bodyPr/>
          <a:lstStyle/>
          <a:p>
            <a:fld id="{1DC45554-D1E0-4CA9-9BBD-CC75F0640CC7}"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498080" cy="6096000"/>
          </a:xfrm>
        </p:spPr>
        <p:txBody>
          <a:bodyPr>
            <a:noAutofit/>
          </a:bodyPr>
          <a:lstStyle/>
          <a:p>
            <a:pPr algn="just"/>
            <a:r>
              <a:rPr lang="en-US" sz="2400" dirty="0"/>
              <a:t>By using references appropriately, you will show the breadth and quality of your research and avoid plagiarism. </a:t>
            </a:r>
          </a:p>
          <a:p>
            <a:pPr algn="just"/>
            <a:endParaRPr lang="en-US" sz="2400" dirty="0"/>
          </a:p>
          <a:p>
            <a:pPr lvl="1" algn="just"/>
            <a:r>
              <a:rPr lang="en-US" sz="2400" b="1" dirty="0">
                <a:solidFill>
                  <a:srgbClr val="FF0000"/>
                </a:solidFill>
              </a:rPr>
              <a:t>Plagiarism</a:t>
            </a:r>
            <a:r>
              <a:rPr lang="en-US" sz="2400" dirty="0"/>
              <a:t> is presenting someone else’s ideas and/or the way they express their ideas as if they are your own. </a:t>
            </a:r>
          </a:p>
          <a:p>
            <a:pPr lvl="1" algn="just"/>
            <a:endParaRPr lang="en-US" sz="2400" dirty="0"/>
          </a:p>
          <a:p>
            <a:pPr lvl="1" algn="just"/>
            <a:r>
              <a:rPr lang="en-US" sz="2400" dirty="0"/>
              <a:t>So, when you present a sentence in an assignment, thesis or academic paper without a reference, or words without inverted commas (‘……’) it means that you are, in effect, saying to your reader that those ideas, information or words are your own original ideas or words. If they are not, then you may have plagiarized. </a:t>
            </a:r>
          </a:p>
        </p:txBody>
      </p:sp>
      <p:sp>
        <p:nvSpPr>
          <p:cNvPr id="4" name="Date Placeholder 3"/>
          <p:cNvSpPr>
            <a:spLocks noGrp="1"/>
          </p:cNvSpPr>
          <p:nvPr>
            <p:ph type="dt" sz="half" idx="10"/>
          </p:nvPr>
        </p:nvSpPr>
        <p:spPr/>
        <p:txBody>
          <a:bodyPr/>
          <a:lstStyle/>
          <a:p>
            <a:fld id="{AA7CA67A-27E5-45A5-8AA5-C8A3AB4050F3}"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R</a:t>
            </a:r>
            <a:r>
              <a:rPr>
                <a:solidFill>
                  <a:srgbClr val="0000FF"/>
                </a:solidFill>
              </a:rPr>
              <a:t>ules of referencing </a:t>
            </a:r>
            <a:endParaRPr lang="en-US" dirty="0">
              <a:solidFill>
                <a:srgbClr val="0000FF"/>
              </a:solidFill>
            </a:endParaRPr>
          </a:p>
        </p:txBody>
      </p:sp>
      <p:sp>
        <p:nvSpPr>
          <p:cNvPr id="3" name="Content Placeholder 2"/>
          <p:cNvSpPr>
            <a:spLocks noGrp="1"/>
          </p:cNvSpPr>
          <p:nvPr>
            <p:ph idx="1"/>
          </p:nvPr>
        </p:nvSpPr>
        <p:spPr>
          <a:xfrm>
            <a:off x="1435608" y="1447800"/>
            <a:ext cx="7498080" cy="4800600"/>
          </a:xfrm>
        </p:spPr>
        <p:txBody>
          <a:bodyPr>
            <a:normAutofit lnSpcReduction="10000"/>
          </a:bodyPr>
          <a:lstStyle/>
          <a:p>
            <a:pPr marL="596646" lvl="0" indent="-514350" algn="just">
              <a:buFont typeface="+mj-lt"/>
              <a:buAutoNum type="arabicPeriod"/>
            </a:pPr>
            <a:r>
              <a:rPr lang="en-US" sz="2600" dirty="0"/>
              <a:t>A reference must be included every time you use someone else’s ideas or information. </a:t>
            </a:r>
          </a:p>
          <a:p>
            <a:pPr marL="596646" lvl="0" indent="-514350" algn="just">
              <a:buFont typeface="+mj-lt"/>
              <a:buAutoNum type="arabicPeriod"/>
            </a:pPr>
            <a:endParaRPr lang="en-US" sz="2600" dirty="0"/>
          </a:p>
          <a:p>
            <a:pPr marL="596646" lvl="0" indent="-514350" algn="just">
              <a:buFont typeface="+mj-lt"/>
              <a:buAutoNum type="arabicPeriod"/>
            </a:pPr>
            <a:r>
              <a:rPr lang="en-US" sz="2600" dirty="0"/>
              <a:t>A reference must be included when you paraphrase, quote, summarize or copy the work of others. </a:t>
            </a:r>
          </a:p>
          <a:p>
            <a:pPr marL="596646" lvl="0" indent="-514350" algn="just">
              <a:buFont typeface="+mj-lt"/>
              <a:buAutoNum type="arabicPeriod"/>
            </a:pPr>
            <a:endParaRPr lang="en-US" sz="2600" dirty="0"/>
          </a:p>
          <a:p>
            <a:pPr marL="596646" lvl="0" indent="-514350" algn="just">
              <a:buFont typeface="+mj-lt"/>
              <a:buAutoNum type="arabicPeriod"/>
            </a:pPr>
            <a:r>
              <a:rPr lang="en-US" sz="2600" dirty="0"/>
              <a:t>Each reference must appear in two places: </a:t>
            </a:r>
          </a:p>
          <a:p>
            <a:pPr lvl="1" algn="just"/>
            <a:r>
              <a:rPr lang="en-US" sz="2600" dirty="0"/>
              <a:t>in the text  (</a:t>
            </a:r>
            <a:r>
              <a:rPr lang="en-US" sz="2600" dirty="0" err="1"/>
              <a:t>i.e</a:t>
            </a:r>
            <a:r>
              <a:rPr lang="en-US" sz="2600" dirty="0"/>
              <a:t> Body)</a:t>
            </a:r>
          </a:p>
          <a:p>
            <a:pPr lvl="1" algn="just"/>
            <a:r>
              <a:rPr lang="en-US" sz="2600" b="1" dirty="0"/>
              <a:t>in the reference list </a:t>
            </a:r>
            <a:r>
              <a:rPr lang="en-US" sz="2600" dirty="0"/>
              <a:t>at the end of the assignment, academic work or thesis. </a:t>
            </a:r>
          </a:p>
        </p:txBody>
      </p:sp>
      <p:sp>
        <p:nvSpPr>
          <p:cNvPr id="4" name="Date Placeholder 3"/>
          <p:cNvSpPr>
            <a:spLocks noGrp="1"/>
          </p:cNvSpPr>
          <p:nvPr>
            <p:ph type="dt" sz="half" idx="10"/>
          </p:nvPr>
        </p:nvSpPr>
        <p:spPr/>
        <p:txBody>
          <a:bodyPr/>
          <a:lstStyle/>
          <a:p>
            <a:fld id="{F0542068-8785-4381-AD17-BE2596AE1F18}"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N</a:t>
            </a:r>
            <a:r>
              <a:rPr dirty="0">
                <a:solidFill>
                  <a:srgbClr val="0000FF"/>
                </a:solidFill>
              </a:rPr>
              <a:t>otice the difference </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pPr lvl="1" algn="just">
              <a:buFontTx/>
              <a:buChar char="-"/>
            </a:pPr>
            <a:r>
              <a:rPr lang="en-US" sz="2600" b="1" dirty="0"/>
              <a:t>Paraphrase </a:t>
            </a:r>
            <a:r>
              <a:rPr lang="en-US" sz="2600" dirty="0"/>
              <a:t>(express someone else’s idea in your own words) </a:t>
            </a:r>
          </a:p>
          <a:p>
            <a:pPr lvl="1" algn="just">
              <a:buFontTx/>
              <a:buChar char="-"/>
            </a:pPr>
            <a:endParaRPr lang="en-US" sz="2600" b="1" dirty="0"/>
          </a:p>
          <a:p>
            <a:pPr lvl="1" algn="just">
              <a:buFontTx/>
              <a:buChar char="-"/>
            </a:pPr>
            <a:r>
              <a:rPr lang="en-US" sz="2600" b="1" dirty="0"/>
              <a:t>Summarize </a:t>
            </a:r>
            <a:r>
              <a:rPr lang="en-US" sz="2600" dirty="0"/>
              <a:t>(express someone else’s idea in a reduced form in your own words) </a:t>
            </a:r>
          </a:p>
          <a:p>
            <a:pPr lvl="1" algn="just">
              <a:buFontTx/>
              <a:buChar char="-"/>
            </a:pPr>
            <a:endParaRPr lang="en-US" sz="2600" b="1" dirty="0"/>
          </a:p>
          <a:p>
            <a:pPr lvl="1" algn="just">
              <a:buFontTx/>
              <a:buChar char="-"/>
            </a:pPr>
            <a:r>
              <a:rPr lang="en-US" sz="2600" b="1" dirty="0"/>
              <a:t>Quote </a:t>
            </a:r>
            <a:r>
              <a:rPr lang="en-US" sz="2600" dirty="0"/>
              <a:t>(express someone else’s idea in their exact words) </a:t>
            </a:r>
          </a:p>
          <a:p>
            <a:pPr lvl="1" algn="just">
              <a:buFontTx/>
              <a:buChar char="-"/>
            </a:pPr>
            <a:endParaRPr lang="en-US" sz="2600" b="1" dirty="0"/>
          </a:p>
          <a:p>
            <a:pPr lvl="1" algn="just">
              <a:buFontTx/>
              <a:buChar char="-"/>
            </a:pPr>
            <a:r>
              <a:rPr lang="en-US" sz="2600" b="1" dirty="0"/>
              <a:t>Copy </a:t>
            </a:r>
            <a:r>
              <a:rPr lang="en-US" sz="2600" dirty="0"/>
              <a:t>(reproduce a diagram, graph or table from someone else’s work). </a:t>
            </a:r>
          </a:p>
          <a:p>
            <a:pPr algn="just"/>
            <a:endParaRPr lang="en-US" sz="2600" dirty="0"/>
          </a:p>
        </p:txBody>
      </p:sp>
      <p:sp>
        <p:nvSpPr>
          <p:cNvPr id="4" name="Date Placeholder 3"/>
          <p:cNvSpPr>
            <a:spLocks noGrp="1"/>
          </p:cNvSpPr>
          <p:nvPr>
            <p:ph type="dt" sz="half" idx="10"/>
          </p:nvPr>
        </p:nvSpPr>
        <p:spPr/>
        <p:txBody>
          <a:bodyPr/>
          <a:lstStyle/>
          <a:p>
            <a:fld id="{3A7734DD-471C-439A-BC0D-997B23876E46}"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924800" cy="1143000"/>
          </a:xfrm>
        </p:spPr>
        <p:txBody>
          <a:bodyPr>
            <a:noAutofit/>
          </a:bodyPr>
          <a:lstStyle/>
          <a:p>
            <a:pPr marL="596646" lvl="0" indent="-514350" algn="ctr"/>
            <a:r>
              <a:rPr lang="en-US" sz="4000" b="1" dirty="0">
                <a:solidFill>
                  <a:srgbClr val="0000FF"/>
                </a:solidFill>
              </a:rPr>
              <a:t>Rules of referencing &amp; citation</a:t>
            </a:r>
            <a:br>
              <a:rPr lang="en-US" sz="4000" b="1" dirty="0">
                <a:solidFill>
                  <a:srgbClr val="0000FF"/>
                </a:solidFill>
              </a:rPr>
            </a:br>
            <a:r>
              <a:rPr sz="4000" b="1">
                <a:solidFill>
                  <a:srgbClr val="0000FF"/>
                </a:solidFill>
              </a:rPr>
              <a:t>(APA/Harvard System)</a:t>
            </a:r>
            <a:endParaRPr lang="en-US" sz="4000" dirty="0">
              <a:solidFill>
                <a:srgbClr val="0000FF"/>
              </a:solidFill>
            </a:endParaRPr>
          </a:p>
        </p:txBody>
      </p:sp>
      <p:sp>
        <p:nvSpPr>
          <p:cNvPr id="3" name="Content Placeholder 2"/>
          <p:cNvSpPr>
            <a:spLocks noGrp="1"/>
          </p:cNvSpPr>
          <p:nvPr>
            <p:ph idx="1"/>
          </p:nvPr>
        </p:nvSpPr>
        <p:spPr>
          <a:xfrm>
            <a:off x="1143000" y="1447800"/>
            <a:ext cx="7848600" cy="4800600"/>
          </a:xfrm>
        </p:spPr>
        <p:txBody>
          <a:bodyPr>
            <a:normAutofit/>
          </a:bodyPr>
          <a:lstStyle/>
          <a:p>
            <a:pPr marL="341313" indent="-341313">
              <a:buClr>
                <a:schemeClr val="accent5">
                  <a:lumMod val="75000"/>
                </a:schemeClr>
              </a:buClr>
              <a:buSzPct val="100000"/>
              <a:buAutoNum type="arabicPeriod"/>
            </a:pPr>
            <a:r>
              <a:rPr lang="en-US" b="1" dirty="0">
                <a:solidFill>
                  <a:srgbClr val="FF0000"/>
                </a:solidFill>
                <a:latin typeface="Maiandra GD" pitchFamily="34" charset="0"/>
              </a:rPr>
              <a:t>Book(Single Author)</a:t>
            </a: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400" dirty="0"/>
              <a:t> </a:t>
            </a:r>
            <a:r>
              <a:rPr lang="en-US" sz="2400" b="1" dirty="0">
                <a:solidFill>
                  <a:srgbClr val="0000FF"/>
                </a:solidFill>
              </a:rPr>
              <a:t>Title</a:t>
            </a:r>
            <a:r>
              <a:rPr lang="en-US" sz="2400" dirty="0"/>
              <a:t>:  A University Handbook of Grammar</a:t>
            </a:r>
          </a:p>
          <a:p>
            <a:pPr marL="341313" indent="-341313">
              <a:buClr>
                <a:schemeClr val="accent5">
                  <a:lumMod val="75000"/>
                </a:schemeClr>
              </a:buClr>
              <a:buSzPct val="100000"/>
              <a:buNone/>
            </a:pPr>
            <a:r>
              <a:rPr lang="en-US" sz="2400" b="1" dirty="0">
                <a:solidFill>
                  <a:schemeClr val="accent1"/>
                </a:solidFill>
              </a:rPr>
              <a:t> </a:t>
            </a:r>
            <a:r>
              <a:rPr lang="en-US" sz="2400" b="1" dirty="0">
                <a:solidFill>
                  <a:srgbClr val="0000FF"/>
                </a:solidFill>
              </a:rPr>
              <a:t>Author</a:t>
            </a:r>
            <a:r>
              <a:rPr lang="en-US" sz="2400" dirty="0"/>
              <a:t>:  John Fowley </a:t>
            </a:r>
          </a:p>
          <a:p>
            <a:pPr marL="341313" indent="-341313">
              <a:buClr>
                <a:schemeClr val="accent5">
                  <a:lumMod val="75000"/>
                </a:schemeClr>
              </a:buClr>
              <a:buSzPct val="100000"/>
              <a:buNone/>
            </a:pPr>
            <a:r>
              <a:rPr lang="en-US" sz="2400" b="1" dirty="0">
                <a:solidFill>
                  <a:schemeClr val="accent1"/>
                </a:solidFill>
              </a:rPr>
              <a:t> </a:t>
            </a:r>
            <a:r>
              <a:rPr lang="en-US" sz="2400" b="1" dirty="0">
                <a:solidFill>
                  <a:srgbClr val="0000FF"/>
                </a:solidFill>
              </a:rPr>
              <a:t>Publisher</a:t>
            </a:r>
            <a:r>
              <a:rPr lang="en-US" sz="2400" dirty="0"/>
              <a:t>:  Oxford University Press</a:t>
            </a:r>
          </a:p>
          <a:p>
            <a:pPr marL="341313" indent="-341313">
              <a:buClr>
                <a:schemeClr val="accent5">
                  <a:lumMod val="75000"/>
                </a:schemeClr>
              </a:buClr>
              <a:buSzPct val="100000"/>
              <a:buNone/>
            </a:pPr>
            <a:r>
              <a:rPr lang="en-US" sz="2400" b="1" dirty="0">
                <a:solidFill>
                  <a:schemeClr val="accent1"/>
                </a:solidFill>
              </a:rPr>
              <a:t> </a:t>
            </a:r>
            <a:r>
              <a:rPr lang="en-US" sz="2400" b="1" dirty="0">
                <a:solidFill>
                  <a:srgbClr val="0000FF"/>
                </a:solidFill>
              </a:rPr>
              <a:t>Year</a:t>
            </a:r>
            <a:r>
              <a:rPr lang="en-US" sz="2400" dirty="0"/>
              <a:t>: 2002      </a:t>
            </a:r>
            <a:r>
              <a:rPr lang="en-US" sz="2400" b="1" dirty="0">
                <a:solidFill>
                  <a:srgbClr val="0000FF"/>
                </a:solidFill>
              </a:rPr>
              <a:t>City</a:t>
            </a:r>
            <a:r>
              <a:rPr lang="en-US" sz="2400" dirty="0"/>
              <a:t>:  Oxford     </a:t>
            </a:r>
            <a:r>
              <a:rPr lang="en-US" sz="2400" b="1" dirty="0">
                <a:solidFill>
                  <a:srgbClr val="0000FF"/>
                </a:solidFill>
              </a:rPr>
              <a:t>Edition</a:t>
            </a:r>
            <a:r>
              <a:rPr lang="en-US" sz="2400" dirty="0"/>
              <a:t>: 3rd</a:t>
            </a:r>
            <a:r>
              <a:rPr lang="en-US" dirty="0"/>
              <a:t>  </a:t>
            </a:r>
          </a:p>
          <a:p>
            <a:pPr marL="341313" indent="-261938">
              <a:buClr>
                <a:schemeClr val="accent5">
                  <a:lumMod val="75000"/>
                </a:schemeClr>
              </a:buClr>
              <a:buSzPct val="100000"/>
              <a:buNone/>
            </a:pPr>
            <a:endParaRPr lang="en-US" sz="3600" dirty="0"/>
          </a:p>
        </p:txBody>
      </p:sp>
      <p:sp>
        <p:nvSpPr>
          <p:cNvPr id="11" name="Date Placeholder 10"/>
          <p:cNvSpPr>
            <a:spLocks noGrp="1"/>
          </p:cNvSpPr>
          <p:nvPr>
            <p:ph type="dt" sz="half" idx="10"/>
          </p:nvPr>
        </p:nvSpPr>
        <p:spPr/>
        <p:txBody>
          <a:bodyPr/>
          <a:lstStyle/>
          <a:p>
            <a:fld id="{5177E428-7B37-4CDE-802B-8A96A5F56E70}"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16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061258658"/>
              </p:ext>
            </p:extLst>
          </p:nvPr>
        </p:nvGraphicFramePr>
        <p:xfrm>
          <a:off x="1143000" y="4038600"/>
          <a:ext cx="7620000" cy="2438400"/>
        </p:xfrm>
        <a:graphic>
          <a:graphicData uri="http://schemas.openxmlformats.org/drawingml/2006/table">
            <a:tbl>
              <a:tblPr firstRow="1" bandRow="1">
                <a:tableStyleId>{D7AC3CCA-C797-4891-BE02-D94E43425B78}</a:tableStyleId>
              </a:tblPr>
              <a:tblGrid>
                <a:gridCol w="32004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37191">
                <a:tc>
                  <a:txBody>
                    <a:bodyPr/>
                    <a:lstStyle/>
                    <a:p>
                      <a:pPr algn="ctr"/>
                      <a:r>
                        <a:rPr lang="en-US" sz="3200" dirty="0"/>
                        <a:t>In-text</a:t>
                      </a:r>
                      <a:r>
                        <a:rPr lang="en-US" sz="3200" baseline="0" dirty="0"/>
                        <a:t> citation</a:t>
                      </a:r>
                      <a:endParaRPr lang="en-US" sz="24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pPr algn="ctr"/>
                      <a:r>
                        <a:rPr lang="en-US" sz="3600" dirty="0"/>
                        <a:t>Reference</a:t>
                      </a:r>
                      <a:r>
                        <a:rPr lang="en-US" sz="3600" baseline="0" dirty="0"/>
                        <a:t> list</a:t>
                      </a:r>
                      <a:endParaRPr lang="en-US" sz="28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701209">
                <a:tc>
                  <a:txBody>
                    <a:bodyPr/>
                    <a:lstStyle/>
                    <a:p>
                      <a:r>
                        <a:rPr lang="en-US" sz="2400" dirty="0"/>
                        <a:t>Beginning of sentence---Fowley (2002).  End of sentence (Fowley, 2002)</a:t>
                      </a: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r>
                        <a:rPr lang="en-US" sz="2400" dirty="0"/>
                        <a:t>Fowley, J. (2002),</a:t>
                      </a:r>
                      <a:r>
                        <a:rPr lang="en-US" sz="2400" i="1" dirty="0"/>
                        <a:t>A University Handbook of Grammar</a:t>
                      </a:r>
                      <a:r>
                        <a:rPr lang="en-US" sz="2400" dirty="0"/>
                        <a:t>,3</a:t>
                      </a:r>
                      <a:r>
                        <a:rPr lang="en-US" sz="2400" baseline="30000" dirty="0"/>
                        <a:t>rd</a:t>
                      </a:r>
                      <a:r>
                        <a:rPr lang="en-US" sz="2400" dirty="0"/>
                        <a:t> ed. Oxford: Oxford University Press</a:t>
                      </a: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848600" cy="5791200"/>
          </a:xfrm>
        </p:spPr>
        <p:txBody>
          <a:bodyPr>
            <a:normAutofit/>
          </a:bodyPr>
          <a:lstStyle/>
          <a:p>
            <a:pPr marL="514350" indent="-514350">
              <a:buClr>
                <a:schemeClr val="accent5">
                  <a:lumMod val="75000"/>
                </a:schemeClr>
              </a:buClr>
              <a:buSzPct val="100000"/>
              <a:buFont typeface="+mj-lt"/>
              <a:buAutoNum type="arabicPeriod" startAt="2"/>
            </a:pPr>
            <a:r>
              <a:rPr lang="en-US" b="1" dirty="0">
                <a:solidFill>
                  <a:srgbClr val="FF0000"/>
                </a:solidFill>
                <a:latin typeface="Maiandra GD" pitchFamily="34" charset="0"/>
              </a:rPr>
              <a:t>Book (Two Authors)</a:t>
            </a:r>
          </a:p>
          <a:p>
            <a:pPr marL="514350" indent="-514350">
              <a:buClr>
                <a:schemeClr val="accent5">
                  <a:lumMod val="75000"/>
                </a:schemeClr>
              </a:buClr>
              <a:buSzPct val="100000"/>
              <a:buFont typeface="+mj-lt"/>
              <a:buAutoNum type="arabicPeriod" startAt="2"/>
            </a:pP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400" b="1" dirty="0">
                <a:solidFill>
                  <a:srgbClr val="0000FF"/>
                </a:solidFill>
              </a:rPr>
              <a:t>Title</a:t>
            </a:r>
            <a:r>
              <a:rPr lang="en-US" sz="2400" dirty="0"/>
              <a:t>:  A Comprehensive History of English Language </a:t>
            </a:r>
          </a:p>
          <a:p>
            <a:pPr marL="341313" indent="-341313">
              <a:buClr>
                <a:schemeClr val="accent5">
                  <a:lumMod val="75000"/>
                </a:schemeClr>
              </a:buClr>
              <a:buSzPct val="100000"/>
              <a:buNone/>
            </a:pPr>
            <a:r>
              <a:rPr lang="en-US" sz="2400" b="1" dirty="0">
                <a:solidFill>
                  <a:srgbClr val="0000FF"/>
                </a:solidFill>
              </a:rPr>
              <a:t>Author</a:t>
            </a:r>
            <a:r>
              <a:rPr lang="en-US" sz="2400" dirty="0"/>
              <a:t>: Derick Samuel and Richard Black</a:t>
            </a:r>
          </a:p>
          <a:p>
            <a:pPr marL="341313" indent="-341313">
              <a:buClr>
                <a:schemeClr val="accent5">
                  <a:lumMod val="75000"/>
                </a:schemeClr>
              </a:buClr>
              <a:buSzPct val="100000"/>
              <a:buNone/>
            </a:pPr>
            <a:r>
              <a:rPr lang="en-US" sz="2400" b="1" dirty="0">
                <a:solidFill>
                  <a:srgbClr val="0000FF"/>
                </a:solidFill>
              </a:rPr>
              <a:t>Publisher</a:t>
            </a:r>
            <a:r>
              <a:rPr lang="en-US" sz="2400" dirty="0"/>
              <a:t>: Routledge Ltd</a:t>
            </a:r>
          </a:p>
          <a:p>
            <a:pPr marL="341313" indent="-341313">
              <a:buClr>
                <a:schemeClr val="accent5">
                  <a:lumMod val="75000"/>
                </a:schemeClr>
              </a:buClr>
              <a:buSzPct val="100000"/>
              <a:buNone/>
            </a:pPr>
            <a:r>
              <a:rPr lang="en-US" sz="2400" b="1" dirty="0">
                <a:solidFill>
                  <a:srgbClr val="0000FF"/>
                </a:solidFill>
              </a:rPr>
              <a:t>Year</a:t>
            </a:r>
            <a:r>
              <a:rPr lang="en-US" sz="2400" b="1" dirty="0">
                <a:solidFill>
                  <a:schemeClr val="accent1"/>
                </a:solidFill>
              </a:rPr>
              <a:t>: </a:t>
            </a:r>
            <a:r>
              <a:rPr lang="en-US" sz="2400" dirty="0"/>
              <a:t>2010      </a:t>
            </a:r>
            <a:r>
              <a:rPr lang="en-US" sz="2400" b="1" dirty="0">
                <a:solidFill>
                  <a:srgbClr val="0000FF"/>
                </a:solidFill>
              </a:rPr>
              <a:t>City</a:t>
            </a:r>
            <a:r>
              <a:rPr lang="en-US" sz="2400" dirty="0"/>
              <a:t>: London     </a:t>
            </a:r>
            <a:r>
              <a:rPr lang="en-US" sz="2400" b="1" dirty="0">
                <a:solidFill>
                  <a:srgbClr val="0000FF"/>
                </a:solidFill>
              </a:rPr>
              <a:t>Edition</a:t>
            </a:r>
            <a:r>
              <a:rPr lang="en-US" sz="2400" dirty="0"/>
              <a:t>: 2</a:t>
            </a:r>
            <a:r>
              <a:rPr lang="en-US" sz="2400" baseline="30000" dirty="0"/>
              <a:t>nd</a:t>
            </a:r>
            <a:r>
              <a:rPr lang="en-US" sz="2400" dirty="0"/>
              <a:t> </a:t>
            </a:r>
            <a:r>
              <a:rPr lang="en-US" dirty="0"/>
              <a:t> </a:t>
            </a:r>
          </a:p>
        </p:txBody>
      </p:sp>
      <p:sp>
        <p:nvSpPr>
          <p:cNvPr id="11" name="Date Placeholder 10"/>
          <p:cNvSpPr>
            <a:spLocks noGrp="1"/>
          </p:cNvSpPr>
          <p:nvPr>
            <p:ph type="dt" sz="half" idx="10"/>
          </p:nvPr>
        </p:nvSpPr>
        <p:spPr/>
        <p:txBody>
          <a:bodyPr/>
          <a:lstStyle/>
          <a:p>
            <a:fld id="{E88DB070-71A4-4144-8188-3EDEAFBE15A2}"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58777088"/>
              </p:ext>
            </p:extLst>
          </p:nvPr>
        </p:nvGraphicFramePr>
        <p:xfrm>
          <a:off x="1066800" y="3429000"/>
          <a:ext cx="8001000" cy="2514600"/>
        </p:xfrm>
        <a:graphic>
          <a:graphicData uri="http://schemas.openxmlformats.org/drawingml/2006/table">
            <a:tbl>
              <a:tblPr firstRow="1" bandRow="1">
                <a:tableStyleId>{D7AC3CCA-C797-4891-BE02-D94E43425B78}</a:tableStyleId>
              </a:tblPr>
              <a:tblGrid>
                <a:gridCol w="30480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723922">
                <a:tc>
                  <a:txBody>
                    <a:bodyPr/>
                    <a:lstStyle/>
                    <a:p>
                      <a:pPr algn="ctr"/>
                      <a:r>
                        <a:rPr lang="en-US" sz="2800" dirty="0"/>
                        <a:t>In-text</a:t>
                      </a:r>
                      <a:r>
                        <a:rPr lang="en-US" sz="2800" baseline="0" dirty="0"/>
                        <a:t> citation</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3200" dirty="0"/>
                        <a:t>Reference</a:t>
                      </a:r>
                      <a:r>
                        <a:rPr lang="en-US" sz="3200" baseline="0" dirty="0"/>
                        <a:t> list</a:t>
                      </a:r>
                      <a:endParaRPr lang="en-US" sz="26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790678">
                <a:tc>
                  <a:txBody>
                    <a:bodyPr/>
                    <a:lstStyle/>
                    <a:p>
                      <a:r>
                        <a:rPr lang="en-US" sz="2200" dirty="0"/>
                        <a:t>Beginning of sentence---Samuel and Black (2010).  End of sentence (Samuel and Black, 2010)</a:t>
                      </a: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lang="en-US" sz="2400" dirty="0"/>
                        <a:t>Samuel, D. and R. Black (2010), </a:t>
                      </a:r>
                      <a:r>
                        <a:rPr lang="en-US" sz="2400" i="1" dirty="0"/>
                        <a:t>A Comprehensive History of English Language</a:t>
                      </a:r>
                      <a:r>
                        <a:rPr lang="en-US" sz="2400" i="1" baseline="0" dirty="0"/>
                        <a:t>,</a:t>
                      </a:r>
                      <a:r>
                        <a:rPr lang="en-US" sz="2400" i="1" dirty="0"/>
                        <a:t> 2</a:t>
                      </a:r>
                      <a:r>
                        <a:rPr lang="en-US" sz="2400" i="1" baseline="30000" dirty="0"/>
                        <a:t>nd</a:t>
                      </a:r>
                      <a:r>
                        <a:rPr lang="en-US" sz="2400" i="1" dirty="0"/>
                        <a:t> </a:t>
                      </a:r>
                      <a:r>
                        <a:rPr lang="en-US" sz="2400" dirty="0"/>
                        <a:t>ed.</a:t>
                      </a:r>
                      <a:r>
                        <a:rPr lang="en-US" sz="2400" baseline="0" dirty="0"/>
                        <a:t> London: Routledge</a:t>
                      </a:r>
                      <a:endParaRPr lang="en-US" sz="24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848600" cy="5867400"/>
          </a:xfrm>
        </p:spPr>
        <p:txBody>
          <a:bodyPr>
            <a:normAutofit/>
          </a:bodyPr>
          <a:lstStyle/>
          <a:p>
            <a:pPr marL="514350" indent="-514350">
              <a:buClr>
                <a:schemeClr val="accent5">
                  <a:lumMod val="75000"/>
                </a:schemeClr>
              </a:buClr>
              <a:buSzPct val="100000"/>
              <a:buFont typeface="+mj-lt"/>
              <a:buAutoNum type="arabicPeriod" startAt="3"/>
            </a:pPr>
            <a:r>
              <a:rPr lang="en-US" b="1" dirty="0">
                <a:solidFill>
                  <a:srgbClr val="FF0000"/>
                </a:solidFill>
                <a:latin typeface="Maiandra GD" pitchFamily="34" charset="0"/>
              </a:rPr>
              <a:t>Book(Four Authors)</a:t>
            </a:r>
          </a:p>
          <a:p>
            <a:pPr marL="514350" indent="-514350">
              <a:buClr>
                <a:schemeClr val="accent5">
                  <a:lumMod val="75000"/>
                </a:schemeClr>
              </a:buClr>
              <a:buSzPct val="100000"/>
              <a:buFont typeface="+mj-lt"/>
              <a:buAutoNum type="arabicPeriod" startAt="3"/>
            </a:pP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000" b="1" dirty="0">
                <a:solidFill>
                  <a:srgbClr val="0000FF"/>
                </a:solidFill>
              </a:rPr>
              <a:t>Title</a:t>
            </a:r>
            <a:r>
              <a:rPr lang="en-US" sz="2000" b="1" dirty="0">
                <a:solidFill>
                  <a:schemeClr val="accent1">
                    <a:lumMod val="75000"/>
                  </a:schemeClr>
                </a:solidFill>
              </a:rPr>
              <a:t>: </a:t>
            </a:r>
            <a:r>
              <a:rPr lang="en-US" sz="2000" dirty="0"/>
              <a:t>A Universal Grammar of English Language  </a:t>
            </a:r>
          </a:p>
          <a:p>
            <a:pPr marL="341313" indent="-341313">
              <a:buClr>
                <a:schemeClr val="accent5">
                  <a:lumMod val="75000"/>
                </a:schemeClr>
              </a:buClr>
              <a:buSzPct val="100000"/>
              <a:buNone/>
            </a:pPr>
            <a:r>
              <a:rPr lang="en-US" sz="2000" b="1" dirty="0">
                <a:solidFill>
                  <a:srgbClr val="0000FF"/>
                </a:solidFill>
              </a:rPr>
              <a:t>Author</a:t>
            </a:r>
            <a:r>
              <a:rPr lang="en-US" sz="2000" dirty="0"/>
              <a:t>:  Quirk,  Greenbaum, Jack Yule, Henry Hall, Tom Jill </a:t>
            </a:r>
          </a:p>
          <a:p>
            <a:pPr marL="341313" indent="-341313">
              <a:buClr>
                <a:schemeClr val="accent5">
                  <a:lumMod val="75000"/>
                </a:schemeClr>
              </a:buClr>
              <a:buSzPct val="100000"/>
              <a:buNone/>
            </a:pPr>
            <a:r>
              <a:rPr lang="en-US" sz="2000" b="1" dirty="0">
                <a:solidFill>
                  <a:srgbClr val="0000FF"/>
                </a:solidFill>
              </a:rPr>
              <a:t>Publisher</a:t>
            </a:r>
            <a:r>
              <a:rPr lang="en-US" sz="2000" dirty="0"/>
              <a:t>: Cambridge University Press</a:t>
            </a:r>
          </a:p>
          <a:p>
            <a:pPr marL="341313" indent="-341313">
              <a:buClr>
                <a:schemeClr val="accent5">
                  <a:lumMod val="75000"/>
                </a:schemeClr>
              </a:buClr>
              <a:buSzPct val="100000"/>
              <a:buNone/>
            </a:pPr>
            <a:r>
              <a:rPr lang="en-US" sz="2000" b="1" dirty="0">
                <a:solidFill>
                  <a:srgbClr val="0000FF"/>
                </a:solidFill>
              </a:rPr>
              <a:t>Year</a:t>
            </a:r>
            <a:r>
              <a:rPr lang="en-US" sz="2000" dirty="0"/>
              <a:t>: 2011      </a:t>
            </a:r>
            <a:r>
              <a:rPr lang="en-US" sz="2000" b="1" dirty="0">
                <a:solidFill>
                  <a:srgbClr val="0000FF"/>
                </a:solidFill>
              </a:rPr>
              <a:t>City</a:t>
            </a:r>
            <a:r>
              <a:rPr lang="en-US" sz="2000" dirty="0"/>
              <a:t>:  Cambridge     </a:t>
            </a:r>
            <a:r>
              <a:rPr lang="en-US" sz="2000" b="1" dirty="0">
                <a:solidFill>
                  <a:srgbClr val="0000FF"/>
                </a:solidFill>
              </a:rPr>
              <a:t>Edition</a:t>
            </a:r>
            <a:r>
              <a:rPr lang="en-US" sz="2000" dirty="0"/>
              <a:t>: 3rd</a:t>
            </a:r>
            <a:r>
              <a:rPr lang="en-US" sz="2800" dirty="0"/>
              <a:t>  </a:t>
            </a:r>
          </a:p>
        </p:txBody>
      </p:sp>
      <p:sp>
        <p:nvSpPr>
          <p:cNvPr id="11" name="Date Placeholder 10"/>
          <p:cNvSpPr>
            <a:spLocks noGrp="1"/>
          </p:cNvSpPr>
          <p:nvPr>
            <p:ph type="dt" sz="half" idx="10"/>
          </p:nvPr>
        </p:nvSpPr>
        <p:spPr/>
        <p:txBody>
          <a:bodyPr/>
          <a:lstStyle/>
          <a:p>
            <a:fld id="{B88CC6C0-E684-4FE0-AE72-092E1E7671BF}"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18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52552556"/>
              </p:ext>
            </p:extLst>
          </p:nvPr>
        </p:nvGraphicFramePr>
        <p:xfrm>
          <a:off x="1054608" y="3200400"/>
          <a:ext cx="8001000" cy="2514600"/>
        </p:xfrm>
        <a:graphic>
          <a:graphicData uri="http://schemas.openxmlformats.org/drawingml/2006/table">
            <a:tbl>
              <a:tblPr firstRow="1" bandRow="1">
                <a:tableStyleId>{D7AC3CCA-C797-4891-BE02-D94E43425B78}</a:tableStyleId>
              </a:tblPr>
              <a:tblGrid>
                <a:gridCol w="2960370">
                  <a:extLst>
                    <a:ext uri="{9D8B030D-6E8A-4147-A177-3AD203B41FA5}">
                      <a16:colId xmlns:a16="http://schemas.microsoft.com/office/drawing/2014/main" val="20000"/>
                    </a:ext>
                  </a:extLst>
                </a:gridCol>
                <a:gridCol w="5040630">
                  <a:extLst>
                    <a:ext uri="{9D8B030D-6E8A-4147-A177-3AD203B41FA5}">
                      <a16:colId xmlns:a16="http://schemas.microsoft.com/office/drawing/2014/main" val="20001"/>
                    </a:ext>
                  </a:extLst>
                </a:gridCol>
              </a:tblGrid>
              <a:tr h="723922">
                <a:tc>
                  <a:txBody>
                    <a:bodyPr/>
                    <a:lstStyle/>
                    <a:p>
                      <a:r>
                        <a:rPr lang="en-US" sz="2800" dirty="0"/>
                        <a:t>In-text</a:t>
                      </a:r>
                      <a:r>
                        <a:rPr lang="en-US" sz="2800" baseline="0" dirty="0"/>
                        <a:t> citation</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2800" dirty="0"/>
                        <a:t>Reference list </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790678">
                <a:tc>
                  <a:txBody>
                    <a:bodyPr/>
                    <a:lstStyle/>
                    <a:p>
                      <a:pPr algn="just"/>
                      <a:r>
                        <a:rPr lang="en-US" sz="2400" dirty="0"/>
                        <a:t>Beginning of sentence: Quirk et al (2011).  End of sentence (Quirk et al, 2011)</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lang="en-US" sz="2400" dirty="0"/>
                        <a:t>Quirk, G., J. Yule, H. Hall, T. Jill</a:t>
                      </a:r>
                      <a:r>
                        <a:rPr lang="en-US" sz="2400" baseline="0" dirty="0"/>
                        <a:t> </a:t>
                      </a:r>
                      <a:r>
                        <a:rPr lang="en-US" sz="2400" dirty="0"/>
                        <a:t>(2011), </a:t>
                      </a:r>
                      <a:r>
                        <a:rPr lang="en-US" sz="2400" i="1" dirty="0"/>
                        <a:t>A Universal Grammar of English Language, 3</a:t>
                      </a:r>
                      <a:r>
                        <a:rPr lang="en-US" sz="2400" i="1" baseline="30000" dirty="0"/>
                        <a:t>rd</a:t>
                      </a:r>
                      <a:r>
                        <a:rPr lang="en-US" sz="2400" i="1" dirty="0"/>
                        <a:t> ed</a:t>
                      </a:r>
                      <a:r>
                        <a:rPr lang="en-US" sz="2400" dirty="0"/>
                        <a:t>. Cambridge: Cambridge University Press </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848600" cy="5867400"/>
          </a:xfrm>
        </p:spPr>
        <p:txBody>
          <a:bodyPr>
            <a:normAutofit/>
          </a:bodyPr>
          <a:lstStyle/>
          <a:p>
            <a:pPr marL="514350" indent="-514350">
              <a:buClr>
                <a:schemeClr val="accent5">
                  <a:lumMod val="75000"/>
                </a:schemeClr>
              </a:buClr>
              <a:buSzPct val="100000"/>
              <a:buFont typeface="+mj-lt"/>
              <a:buAutoNum type="arabicPeriod" startAt="4"/>
            </a:pPr>
            <a:r>
              <a:rPr lang="en-US" b="1" dirty="0">
                <a:solidFill>
                  <a:srgbClr val="FF0000"/>
                </a:solidFill>
                <a:latin typeface="Maiandra GD" pitchFamily="34" charset="0"/>
              </a:rPr>
              <a:t>Book section(Single Author)</a:t>
            </a:r>
          </a:p>
          <a:p>
            <a:pPr marL="514350" indent="-514350">
              <a:buClr>
                <a:schemeClr val="accent5">
                  <a:lumMod val="75000"/>
                </a:schemeClr>
              </a:buClr>
              <a:buSzPct val="100000"/>
              <a:buFont typeface="+mj-lt"/>
              <a:buAutoNum type="arabicPeriod" startAt="4"/>
            </a:pP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000" b="1" dirty="0">
                <a:solidFill>
                  <a:srgbClr val="0000FF"/>
                </a:solidFill>
              </a:rPr>
              <a:t>Section/Chapter title: </a:t>
            </a:r>
            <a:r>
              <a:rPr lang="en-US" sz="2000" b="1" dirty="0">
                <a:solidFill>
                  <a:schemeClr val="accent1">
                    <a:lumMod val="75000"/>
                  </a:schemeClr>
                </a:solidFill>
              </a:rPr>
              <a:t> </a:t>
            </a:r>
            <a:r>
              <a:rPr lang="en-US" sz="2000" b="1" dirty="0"/>
              <a:t>Morphology</a:t>
            </a:r>
            <a:endParaRPr lang="en-US" sz="2000" dirty="0"/>
          </a:p>
          <a:p>
            <a:pPr marL="341313" indent="-341313">
              <a:buClr>
                <a:schemeClr val="accent5">
                  <a:lumMod val="75000"/>
                </a:schemeClr>
              </a:buClr>
              <a:buSzPct val="100000"/>
              <a:buNone/>
            </a:pPr>
            <a:r>
              <a:rPr lang="en-US" sz="2000" b="1" dirty="0">
                <a:solidFill>
                  <a:srgbClr val="0000FF"/>
                </a:solidFill>
              </a:rPr>
              <a:t>Book title:  </a:t>
            </a:r>
            <a:r>
              <a:rPr lang="en-US" sz="2000" b="1" dirty="0"/>
              <a:t>A University Handbook of Linguistics</a:t>
            </a:r>
            <a:endParaRPr lang="en-US" sz="2000" dirty="0"/>
          </a:p>
          <a:p>
            <a:pPr marL="341313" indent="-341313">
              <a:buClr>
                <a:schemeClr val="accent5">
                  <a:lumMod val="75000"/>
                </a:schemeClr>
              </a:buClr>
              <a:buSzPct val="100000"/>
              <a:buNone/>
            </a:pPr>
            <a:r>
              <a:rPr lang="en-US" sz="2000" b="1" dirty="0">
                <a:solidFill>
                  <a:srgbClr val="0000FF"/>
                </a:solidFill>
              </a:rPr>
              <a:t>Chapter author:</a:t>
            </a:r>
            <a:r>
              <a:rPr lang="en-US" sz="2000" b="1" dirty="0">
                <a:solidFill>
                  <a:schemeClr val="accent1">
                    <a:lumMod val="75000"/>
                  </a:schemeClr>
                </a:solidFill>
              </a:rPr>
              <a:t>  </a:t>
            </a:r>
            <a:r>
              <a:rPr lang="en-US" sz="2000" b="1" dirty="0"/>
              <a:t>Thomas </a:t>
            </a:r>
            <a:r>
              <a:rPr lang="en-US" sz="2000" b="1" dirty="0" err="1"/>
              <a:t>Stagburg</a:t>
            </a:r>
            <a:r>
              <a:rPr lang="en-US" sz="2000" b="1" dirty="0"/>
              <a:t>   </a:t>
            </a:r>
            <a:r>
              <a:rPr lang="en-US" sz="2000" dirty="0"/>
              <a:t>     </a:t>
            </a:r>
            <a:r>
              <a:rPr lang="en-US" sz="2000" b="1" dirty="0">
                <a:solidFill>
                  <a:srgbClr val="0000FF"/>
                </a:solidFill>
              </a:rPr>
              <a:t>Book author:</a:t>
            </a:r>
            <a:r>
              <a:rPr lang="en-US" sz="2000" b="1" dirty="0">
                <a:solidFill>
                  <a:schemeClr val="accent1">
                    <a:lumMod val="75000"/>
                  </a:schemeClr>
                </a:solidFill>
              </a:rPr>
              <a:t>  </a:t>
            </a:r>
            <a:r>
              <a:rPr lang="en-US" sz="2000" b="1" dirty="0"/>
              <a:t>Richard Hansen</a:t>
            </a:r>
            <a:endParaRPr lang="en-US" sz="2000" dirty="0"/>
          </a:p>
          <a:p>
            <a:pPr marL="341313" indent="-341313">
              <a:buClr>
                <a:schemeClr val="accent5">
                  <a:lumMod val="75000"/>
                </a:schemeClr>
              </a:buClr>
              <a:buSzPct val="100000"/>
              <a:buNone/>
            </a:pPr>
            <a:r>
              <a:rPr lang="en-US" sz="2000" b="1" dirty="0">
                <a:solidFill>
                  <a:srgbClr val="0000FF"/>
                </a:solidFill>
              </a:rPr>
              <a:t>Publisher</a:t>
            </a:r>
            <a:r>
              <a:rPr lang="en-US" sz="2000" b="1" dirty="0">
                <a:solidFill>
                  <a:schemeClr val="accent1">
                    <a:lumMod val="75000"/>
                  </a:schemeClr>
                </a:solidFill>
              </a:rPr>
              <a:t>: </a:t>
            </a:r>
            <a:r>
              <a:rPr lang="en-US" sz="2000" b="1" dirty="0"/>
              <a:t>Silvester Ltd</a:t>
            </a:r>
            <a:r>
              <a:rPr lang="en-US" sz="2000" dirty="0"/>
              <a:t>         </a:t>
            </a:r>
            <a:r>
              <a:rPr lang="en-US" sz="2000" b="1" dirty="0">
                <a:solidFill>
                  <a:srgbClr val="0000FF"/>
                </a:solidFill>
              </a:rPr>
              <a:t>Year: </a:t>
            </a:r>
            <a:r>
              <a:rPr lang="en-US" sz="2000" dirty="0"/>
              <a:t>2011   </a:t>
            </a:r>
          </a:p>
          <a:p>
            <a:pPr marL="341313" indent="-341313">
              <a:buClr>
                <a:schemeClr val="accent5">
                  <a:lumMod val="75000"/>
                </a:schemeClr>
              </a:buClr>
              <a:buSzPct val="100000"/>
              <a:buNone/>
            </a:pPr>
            <a:r>
              <a:rPr lang="en-US" sz="2000" b="1" dirty="0">
                <a:solidFill>
                  <a:srgbClr val="0000FF"/>
                </a:solidFill>
              </a:rPr>
              <a:t>City</a:t>
            </a:r>
            <a:r>
              <a:rPr lang="en-US" sz="2000" b="1" dirty="0">
                <a:solidFill>
                  <a:schemeClr val="accent1">
                    <a:lumMod val="75000"/>
                  </a:schemeClr>
                </a:solidFill>
              </a:rPr>
              <a:t>: </a:t>
            </a:r>
            <a:r>
              <a:rPr lang="en-US" sz="2000" b="1" dirty="0"/>
              <a:t>London</a:t>
            </a:r>
            <a:r>
              <a:rPr lang="en-US" sz="2000" dirty="0"/>
              <a:t>    </a:t>
            </a:r>
            <a:r>
              <a:rPr lang="en-US" sz="2000" b="1" dirty="0">
                <a:solidFill>
                  <a:srgbClr val="0000FF"/>
                </a:solidFill>
              </a:rPr>
              <a:t>Edition</a:t>
            </a:r>
            <a:r>
              <a:rPr lang="en-US" sz="2000" b="1" dirty="0">
                <a:solidFill>
                  <a:schemeClr val="accent1">
                    <a:lumMod val="75000"/>
                  </a:schemeClr>
                </a:solidFill>
              </a:rPr>
              <a:t>: </a:t>
            </a:r>
            <a:r>
              <a:rPr lang="en-US" sz="2000" dirty="0"/>
              <a:t>3rd     </a:t>
            </a:r>
            <a:r>
              <a:rPr lang="en-US" sz="2000" b="1" dirty="0">
                <a:solidFill>
                  <a:srgbClr val="0000FF"/>
                </a:solidFill>
              </a:rPr>
              <a:t>Pages</a:t>
            </a:r>
            <a:r>
              <a:rPr lang="en-US" sz="2000" b="1" dirty="0">
                <a:solidFill>
                  <a:schemeClr val="accent1">
                    <a:lumMod val="75000"/>
                  </a:schemeClr>
                </a:solidFill>
              </a:rPr>
              <a:t>: </a:t>
            </a:r>
            <a:r>
              <a:rPr lang="en-US" sz="2000" dirty="0"/>
              <a:t>250-290</a:t>
            </a:r>
          </a:p>
          <a:p>
            <a:pPr marL="341313" indent="-261938">
              <a:buClr>
                <a:schemeClr val="accent5">
                  <a:lumMod val="75000"/>
                </a:schemeClr>
              </a:buClr>
              <a:buSzPct val="100000"/>
              <a:buNone/>
            </a:pPr>
            <a:endParaRPr lang="en-US" sz="3600" dirty="0"/>
          </a:p>
        </p:txBody>
      </p:sp>
      <p:sp>
        <p:nvSpPr>
          <p:cNvPr id="11" name="Date Placeholder 10"/>
          <p:cNvSpPr>
            <a:spLocks noGrp="1"/>
          </p:cNvSpPr>
          <p:nvPr>
            <p:ph type="dt" sz="half" idx="10"/>
          </p:nvPr>
        </p:nvSpPr>
        <p:spPr/>
        <p:txBody>
          <a:bodyPr/>
          <a:lstStyle/>
          <a:p>
            <a:fld id="{6592C8A3-21F6-4383-9D5D-1FE2609790D2}"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19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701876570"/>
              </p:ext>
            </p:extLst>
          </p:nvPr>
        </p:nvGraphicFramePr>
        <p:xfrm>
          <a:off x="1069848" y="3810000"/>
          <a:ext cx="8001000" cy="2286148"/>
        </p:xfrm>
        <a:graphic>
          <a:graphicData uri="http://schemas.openxmlformats.org/drawingml/2006/table">
            <a:tbl>
              <a:tblPr firstRow="1" bandRow="1">
                <a:tableStyleId>{D7AC3CCA-C797-4891-BE02-D94E43425B78}</a:tableStyleId>
              </a:tblPr>
              <a:tblGrid>
                <a:gridCol w="3197352">
                  <a:extLst>
                    <a:ext uri="{9D8B030D-6E8A-4147-A177-3AD203B41FA5}">
                      <a16:colId xmlns:a16="http://schemas.microsoft.com/office/drawing/2014/main" val="20000"/>
                    </a:ext>
                  </a:extLst>
                </a:gridCol>
                <a:gridCol w="4803648">
                  <a:extLst>
                    <a:ext uri="{9D8B030D-6E8A-4147-A177-3AD203B41FA5}">
                      <a16:colId xmlns:a16="http://schemas.microsoft.com/office/drawing/2014/main" val="20001"/>
                    </a:ext>
                  </a:extLst>
                </a:gridCol>
              </a:tblGrid>
              <a:tr h="576651">
                <a:tc>
                  <a:txBody>
                    <a:bodyPr/>
                    <a:lstStyle/>
                    <a:p>
                      <a:r>
                        <a:rPr lang="en-US" sz="2800" dirty="0"/>
                        <a:t>In-text</a:t>
                      </a:r>
                      <a:r>
                        <a:rPr lang="en-US" sz="2800" baseline="0" dirty="0"/>
                        <a:t> citation</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2800" dirty="0"/>
                        <a:t>Reference</a:t>
                      </a:r>
                      <a:r>
                        <a:rPr lang="en-US" sz="2800" baseline="0" dirty="0"/>
                        <a:t> list </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709497">
                <a:tc>
                  <a:txBody>
                    <a:bodyPr/>
                    <a:lstStyle/>
                    <a:p>
                      <a:r>
                        <a:rPr lang="en-US" sz="2400" dirty="0"/>
                        <a:t>Beginning of sentence: </a:t>
                      </a:r>
                      <a:r>
                        <a:rPr lang="en-US" sz="2400" dirty="0" err="1"/>
                        <a:t>Stagburg</a:t>
                      </a:r>
                      <a:r>
                        <a:rPr lang="en-US" sz="2400" baseline="0" dirty="0"/>
                        <a:t> </a:t>
                      </a:r>
                      <a:r>
                        <a:rPr lang="en-US" sz="2400" dirty="0"/>
                        <a:t>(2011).  End of sentence (</a:t>
                      </a:r>
                      <a:r>
                        <a:rPr lang="en-US" sz="2400" dirty="0" err="1"/>
                        <a:t>Stagburg</a:t>
                      </a:r>
                      <a:r>
                        <a:rPr lang="en-US" sz="2400" dirty="0"/>
                        <a:t>, 2011)</a:t>
                      </a: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lang="en-US" sz="2400" dirty="0" err="1"/>
                        <a:t>Stagburg</a:t>
                      </a:r>
                      <a:r>
                        <a:rPr lang="en-US" sz="2400" dirty="0"/>
                        <a:t>, T. (2011), Bargaining,  </a:t>
                      </a:r>
                      <a:r>
                        <a:rPr lang="en-US" sz="2400" i="1" dirty="0"/>
                        <a:t>In A University Handbook of Linguistics</a:t>
                      </a:r>
                      <a:r>
                        <a:rPr lang="en-US" sz="2400" baseline="0" dirty="0"/>
                        <a:t> </a:t>
                      </a:r>
                      <a:r>
                        <a:rPr lang="en-US" sz="2400" i="1" dirty="0"/>
                        <a:t>(250-290)</a:t>
                      </a:r>
                      <a:r>
                        <a:rPr lang="en-US" sz="2400" dirty="0"/>
                        <a:t>,3</a:t>
                      </a:r>
                      <a:r>
                        <a:rPr lang="en-US" sz="2400" baseline="30000" dirty="0"/>
                        <a:t>rd</a:t>
                      </a:r>
                      <a:r>
                        <a:rPr lang="en-US" sz="2400" dirty="0"/>
                        <a:t> ed. London: Silvester Ltd</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S</a:t>
            </a:r>
            <a:r>
              <a:rPr>
                <a:solidFill>
                  <a:srgbClr val="0000FF"/>
                </a:solidFill>
              </a:rPr>
              <a:t>ession outline</a:t>
            </a:r>
            <a:endParaRPr lang="en-US" dirty="0">
              <a:solidFill>
                <a:srgbClr val="0000FF"/>
              </a:solidFill>
            </a:endParaRPr>
          </a:p>
        </p:txBody>
      </p:sp>
      <p:sp>
        <p:nvSpPr>
          <p:cNvPr id="3" name="Content Placeholder 2"/>
          <p:cNvSpPr>
            <a:spLocks noGrp="1"/>
          </p:cNvSpPr>
          <p:nvPr>
            <p:ph idx="1"/>
          </p:nvPr>
        </p:nvSpPr>
        <p:spPr/>
        <p:txBody>
          <a:bodyPr>
            <a:normAutofit/>
          </a:bodyPr>
          <a:lstStyle/>
          <a:p>
            <a:pPr algn="just"/>
            <a:r>
              <a:rPr lang="en-US" sz="2800" dirty="0"/>
              <a:t>Literature review</a:t>
            </a:r>
          </a:p>
          <a:p>
            <a:pPr algn="just"/>
            <a:endParaRPr lang="en-US" sz="2800" dirty="0"/>
          </a:p>
          <a:p>
            <a:pPr algn="just"/>
            <a:r>
              <a:rPr lang="en-US" sz="2800" dirty="0"/>
              <a:t>Goals of literature review</a:t>
            </a:r>
          </a:p>
          <a:p>
            <a:pPr algn="just"/>
            <a:endParaRPr lang="en-US" sz="2800" dirty="0"/>
          </a:p>
          <a:p>
            <a:pPr algn="just"/>
            <a:r>
              <a:rPr lang="en-US" sz="2800" dirty="0"/>
              <a:t>Types of reviews</a:t>
            </a:r>
          </a:p>
          <a:p>
            <a:pPr algn="just"/>
            <a:endParaRPr lang="en-US" sz="2800" dirty="0"/>
          </a:p>
          <a:p>
            <a:pPr algn="just"/>
            <a:r>
              <a:rPr lang="en-US" sz="2800" dirty="0"/>
              <a:t>Where to find the research literature?</a:t>
            </a:r>
          </a:p>
          <a:p>
            <a:pPr algn="just"/>
            <a:endParaRPr lang="en-US" sz="2800" dirty="0"/>
          </a:p>
          <a:p>
            <a:pPr algn="just"/>
            <a:r>
              <a:rPr lang="en-US" sz="2800" dirty="0"/>
              <a:t>Referencing </a:t>
            </a:r>
          </a:p>
        </p:txBody>
      </p:sp>
      <p:sp>
        <p:nvSpPr>
          <p:cNvPr id="4" name="Date Placeholder 3"/>
          <p:cNvSpPr>
            <a:spLocks noGrp="1"/>
          </p:cNvSpPr>
          <p:nvPr>
            <p:ph type="dt" sz="half" idx="10"/>
          </p:nvPr>
        </p:nvSpPr>
        <p:spPr/>
        <p:txBody>
          <a:bodyPr/>
          <a:lstStyle/>
          <a:p>
            <a:fld id="{6C318E7E-3310-46CE-BFC1-2BF7A23BA2F6}"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848600" cy="6019800"/>
          </a:xfrm>
        </p:spPr>
        <p:txBody>
          <a:bodyPr>
            <a:normAutofit/>
          </a:bodyPr>
          <a:lstStyle/>
          <a:p>
            <a:pPr marL="514350" indent="-514350" algn="just">
              <a:buClr>
                <a:schemeClr val="accent5">
                  <a:lumMod val="75000"/>
                </a:schemeClr>
              </a:buClr>
              <a:buSzPct val="100000"/>
              <a:buFont typeface="+mj-lt"/>
              <a:buAutoNum type="arabicPeriod" startAt="5"/>
            </a:pPr>
            <a:r>
              <a:rPr lang="en-US" b="1" dirty="0">
                <a:solidFill>
                  <a:srgbClr val="FF0000"/>
                </a:solidFill>
                <a:latin typeface="Maiandra GD" pitchFamily="34" charset="0"/>
              </a:rPr>
              <a:t>Journal article (Single Author)</a:t>
            </a:r>
          </a:p>
          <a:p>
            <a:pPr marL="514350" indent="-514350" algn="just">
              <a:buClr>
                <a:schemeClr val="accent5">
                  <a:lumMod val="75000"/>
                </a:schemeClr>
              </a:buClr>
              <a:buSzPct val="100000"/>
              <a:buFont typeface="+mj-lt"/>
              <a:buAutoNum type="arabicPeriod" startAt="5"/>
            </a:pPr>
            <a:endParaRPr lang="en-US" sz="2800" b="1" dirty="0">
              <a:solidFill>
                <a:srgbClr val="FF0000"/>
              </a:solidFill>
              <a:latin typeface="Maiandra GD" pitchFamily="34" charset="0"/>
            </a:endParaRPr>
          </a:p>
          <a:p>
            <a:pPr marL="341313" indent="-341313" algn="just">
              <a:buClr>
                <a:schemeClr val="accent5">
                  <a:lumMod val="75000"/>
                </a:schemeClr>
              </a:buClr>
              <a:buSzPct val="100000"/>
              <a:buNone/>
            </a:pPr>
            <a:r>
              <a:rPr lang="en-US" sz="2000" dirty="0">
                <a:solidFill>
                  <a:srgbClr val="0000FF"/>
                </a:solidFill>
              </a:rPr>
              <a:t> </a:t>
            </a:r>
            <a:r>
              <a:rPr lang="en-US" sz="2000" b="1" dirty="0">
                <a:solidFill>
                  <a:srgbClr val="0000FF"/>
                </a:solidFill>
              </a:rPr>
              <a:t>Article title:</a:t>
            </a:r>
            <a:r>
              <a:rPr lang="en-US" sz="2000" b="1" dirty="0">
                <a:solidFill>
                  <a:schemeClr val="accent1">
                    <a:lumMod val="75000"/>
                  </a:schemeClr>
                </a:solidFill>
              </a:rPr>
              <a:t>  </a:t>
            </a:r>
            <a:r>
              <a:rPr lang="en-US" sz="2000" dirty="0"/>
              <a:t>Polysemy of English “but” and challenges in its translation into Kurdish</a:t>
            </a:r>
          </a:p>
          <a:p>
            <a:pPr marL="341313" indent="-341313" algn="just">
              <a:buClr>
                <a:schemeClr val="accent5">
                  <a:lumMod val="75000"/>
                </a:schemeClr>
              </a:buClr>
              <a:buSzPct val="100000"/>
              <a:buNone/>
            </a:pPr>
            <a:r>
              <a:rPr lang="en-US" sz="2000" dirty="0"/>
              <a:t> </a:t>
            </a:r>
            <a:r>
              <a:rPr lang="en-US" sz="2000" b="1" dirty="0">
                <a:solidFill>
                  <a:srgbClr val="0000FF"/>
                </a:solidFill>
              </a:rPr>
              <a:t>Journal Name: </a:t>
            </a:r>
            <a:r>
              <a:rPr lang="en-US" sz="2000" dirty="0"/>
              <a:t>Global Journal of Human-Social Science: Linguistics &amp; Education</a:t>
            </a:r>
          </a:p>
          <a:p>
            <a:pPr marL="341313" indent="-341313" algn="just">
              <a:buClr>
                <a:schemeClr val="accent5">
                  <a:lumMod val="75000"/>
                </a:schemeClr>
              </a:buClr>
              <a:buSzPct val="100000"/>
              <a:buNone/>
            </a:pPr>
            <a:r>
              <a:rPr lang="en-US" sz="2000" dirty="0"/>
              <a:t> </a:t>
            </a:r>
            <a:r>
              <a:rPr lang="en-US" sz="2000" b="1" dirty="0">
                <a:solidFill>
                  <a:srgbClr val="0000FF"/>
                </a:solidFill>
              </a:rPr>
              <a:t>Author</a:t>
            </a:r>
            <a:r>
              <a:rPr lang="en-US" sz="2000" b="1" dirty="0">
                <a:solidFill>
                  <a:schemeClr val="accent1">
                    <a:lumMod val="75000"/>
                  </a:schemeClr>
                </a:solidFill>
              </a:rPr>
              <a:t>:  </a:t>
            </a:r>
            <a:r>
              <a:rPr lang="en-US" sz="2000" b="1" dirty="0"/>
              <a:t>Rashwan Salih</a:t>
            </a:r>
            <a:r>
              <a:rPr lang="en-US" sz="2000" dirty="0"/>
              <a:t>    </a:t>
            </a:r>
            <a:r>
              <a:rPr lang="en-US" sz="2000" b="1" dirty="0"/>
              <a:t> </a:t>
            </a:r>
            <a:r>
              <a:rPr lang="en-US" sz="2000" dirty="0"/>
              <a:t>   </a:t>
            </a:r>
            <a:r>
              <a:rPr lang="en-US" sz="2000" b="1" dirty="0">
                <a:solidFill>
                  <a:srgbClr val="0000FF"/>
                </a:solidFill>
              </a:rPr>
              <a:t>Year</a:t>
            </a:r>
            <a:r>
              <a:rPr lang="en-US" sz="2000" b="1" dirty="0">
                <a:solidFill>
                  <a:schemeClr val="accent1">
                    <a:lumMod val="75000"/>
                  </a:schemeClr>
                </a:solidFill>
              </a:rPr>
              <a:t>: </a:t>
            </a:r>
            <a:r>
              <a:rPr lang="en-US" sz="2000" dirty="0"/>
              <a:t>2023     </a:t>
            </a:r>
            <a:r>
              <a:rPr lang="en-US" sz="2000" b="1" dirty="0">
                <a:solidFill>
                  <a:srgbClr val="0000FF"/>
                </a:solidFill>
              </a:rPr>
              <a:t>Pages</a:t>
            </a:r>
            <a:r>
              <a:rPr lang="en-US" sz="2000" b="1" dirty="0">
                <a:solidFill>
                  <a:schemeClr val="accent1">
                    <a:lumMod val="75000"/>
                  </a:schemeClr>
                </a:solidFill>
              </a:rPr>
              <a:t>: </a:t>
            </a:r>
            <a:r>
              <a:rPr lang="en-US" sz="2000" dirty="0"/>
              <a:t>59-67</a:t>
            </a:r>
          </a:p>
          <a:p>
            <a:pPr marL="341313" indent="-341313" algn="just">
              <a:buClr>
                <a:schemeClr val="accent5">
                  <a:lumMod val="75000"/>
                </a:schemeClr>
              </a:buClr>
              <a:buSzPct val="100000"/>
              <a:buNone/>
            </a:pPr>
            <a:r>
              <a:rPr lang="en-US" sz="2000" dirty="0"/>
              <a:t> </a:t>
            </a:r>
            <a:r>
              <a:rPr lang="en-US" sz="2000" b="1" dirty="0">
                <a:solidFill>
                  <a:srgbClr val="0000FF"/>
                </a:solidFill>
              </a:rPr>
              <a:t>Volume</a:t>
            </a:r>
            <a:r>
              <a:rPr lang="en-US" sz="2000" dirty="0"/>
              <a:t>: 14   </a:t>
            </a:r>
            <a:r>
              <a:rPr lang="en-US" sz="2000" b="1" dirty="0">
                <a:solidFill>
                  <a:srgbClr val="0000FF"/>
                </a:solidFill>
              </a:rPr>
              <a:t>Issue</a:t>
            </a:r>
            <a:r>
              <a:rPr lang="en-US" sz="2000" dirty="0"/>
              <a:t>: 1  </a:t>
            </a:r>
            <a:r>
              <a:rPr lang="en-US" sz="2000" b="1" dirty="0">
                <a:solidFill>
                  <a:srgbClr val="0000FF"/>
                </a:solidFill>
              </a:rPr>
              <a:t>Volume</a:t>
            </a:r>
            <a:r>
              <a:rPr lang="en-US" sz="2000" dirty="0"/>
              <a:t>:  1.0</a:t>
            </a:r>
          </a:p>
          <a:p>
            <a:pPr marL="341313" indent="-261938" algn="just">
              <a:buClr>
                <a:schemeClr val="accent5">
                  <a:lumMod val="75000"/>
                </a:schemeClr>
              </a:buClr>
              <a:buSzPct val="100000"/>
              <a:buNone/>
            </a:pPr>
            <a:endParaRPr lang="en-US" sz="3600" dirty="0"/>
          </a:p>
        </p:txBody>
      </p:sp>
      <p:sp>
        <p:nvSpPr>
          <p:cNvPr id="11" name="Date Placeholder 10"/>
          <p:cNvSpPr>
            <a:spLocks noGrp="1"/>
          </p:cNvSpPr>
          <p:nvPr>
            <p:ph type="dt" sz="half" idx="10"/>
          </p:nvPr>
        </p:nvSpPr>
        <p:spPr/>
        <p:txBody>
          <a:bodyPr/>
          <a:lstStyle/>
          <a:p>
            <a:fld id="{FEE2D5DC-EBF4-4FAE-9603-B76242301D4B}"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20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995190203"/>
              </p:ext>
            </p:extLst>
          </p:nvPr>
        </p:nvGraphicFramePr>
        <p:xfrm>
          <a:off x="1203198" y="3581400"/>
          <a:ext cx="7788402" cy="2438400"/>
        </p:xfrm>
        <a:graphic>
          <a:graphicData uri="http://schemas.openxmlformats.org/drawingml/2006/table">
            <a:tbl>
              <a:tblPr firstRow="1" bandRow="1">
                <a:tableStyleId>{D7AC3CCA-C797-4891-BE02-D94E43425B78}</a:tableStyleId>
              </a:tblPr>
              <a:tblGrid>
                <a:gridCol w="3037477">
                  <a:extLst>
                    <a:ext uri="{9D8B030D-6E8A-4147-A177-3AD203B41FA5}">
                      <a16:colId xmlns:a16="http://schemas.microsoft.com/office/drawing/2014/main" val="20000"/>
                    </a:ext>
                  </a:extLst>
                </a:gridCol>
                <a:gridCol w="4750925">
                  <a:extLst>
                    <a:ext uri="{9D8B030D-6E8A-4147-A177-3AD203B41FA5}">
                      <a16:colId xmlns:a16="http://schemas.microsoft.com/office/drawing/2014/main" val="20001"/>
                    </a:ext>
                  </a:extLst>
                </a:gridCol>
              </a:tblGrid>
              <a:tr h="615055">
                <a:tc>
                  <a:txBody>
                    <a:bodyPr/>
                    <a:lstStyle/>
                    <a:p>
                      <a:r>
                        <a:rPr lang="en-US" sz="2800" dirty="0"/>
                        <a:t>In-text</a:t>
                      </a:r>
                      <a:r>
                        <a:rPr lang="en-US" sz="2800" baseline="0" dirty="0"/>
                        <a:t> citation</a:t>
                      </a:r>
                      <a:endParaRPr lang="en-US" sz="28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2800" dirty="0"/>
                        <a:t>Reference</a:t>
                      </a:r>
                      <a:r>
                        <a:rPr lang="en-US" sz="2800" baseline="0" dirty="0"/>
                        <a:t> list </a:t>
                      </a:r>
                      <a:endParaRPr lang="en-US" sz="245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823345">
                <a:tc>
                  <a:txBody>
                    <a:bodyPr/>
                    <a:lstStyle/>
                    <a:p>
                      <a:r>
                        <a:rPr lang="en-US" sz="2400" dirty="0"/>
                        <a:t>Beginning of sentence: Salih</a:t>
                      </a:r>
                      <a:r>
                        <a:rPr lang="en-US" sz="2400" baseline="0" dirty="0"/>
                        <a:t> </a:t>
                      </a:r>
                      <a:r>
                        <a:rPr lang="en-US" sz="2400" dirty="0"/>
                        <a:t>(2023).  End of sentence (Salih, 2023)</a:t>
                      </a: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lang="en-US" sz="2000" dirty="0"/>
                        <a:t>Salih, R. (2023), Polysemy of English “but” and challenges in its translation into Kurdish</a:t>
                      </a:r>
                      <a:r>
                        <a:rPr lang="en-US" sz="2000" baseline="0" dirty="0"/>
                        <a:t>,</a:t>
                      </a:r>
                      <a:r>
                        <a:rPr lang="en-US" sz="2000" dirty="0"/>
                        <a:t> </a:t>
                      </a:r>
                      <a:r>
                        <a:rPr lang="en-US" sz="2000" i="1" dirty="0"/>
                        <a:t>Global Journal of Human-Social Science: Linguistics &amp; Education,</a:t>
                      </a:r>
                      <a:r>
                        <a:rPr lang="en-US" sz="2000" i="0" dirty="0"/>
                        <a:t> 14(9), Vol. 1.0, 59-67</a:t>
                      </a:r>
                      <a:endParaRPr lang="en-US" sz="2000" i="1"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848600" cy="5943600"/>
          </a:xfrm>
        </p:spPr>
        <p:txBody>
          <a:bodyPr>
            <a:normAutofit/>
          </a:bodyPr>
          <a:lstStyle/>
          <a:p>
            <a:pPr marL="514350" indent="-514350">
              <a:buClr>
                <a:schemeClr val="accent5">
                  <a:lumMod val="75000"/>
                </a:schemeClr>
              </a:buClr>
              <a:buSzPct val="100000"/>
              <a:buFont typeface="+mj-lt"/>
              <a:buAutoNum type="arabicPeriod" startAt="6"/>
            </a:pPr>
            <a:r>
              <a:rPr lang="en-US" b="1" dirty="0">
                <a:solidFill>
                  <a:srgbClr val="FF0000"/>
                </a:solidFill>
                <a:latin typeface="Maiandra GD" pitchFamily="34" charset="0"/>
              </a:rPr>
              <a:t>Article in periodicals</a:t>
            </a:r>
          </a:p>
          <a:p>
            <a:pPr marL="514350" indent="-514350">
              <a:buClr>
                <a:schemeClr val="accent5">
                  <a:lumMod val="75000"/>
                </a:schemeClr>
              </a:buClr>
              <a:buSzPct val="100000"/>
              <a:buFont typeface="+mj-lt"/>
              <a:buAutoNum type="arabicPeriod" startAt="6"/>
            </a:pP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000" dirty="0"/>
              <a:t> </a:t>
            </a:r>
            <a:r>
              <a:rPr lang="en-US" sz="2000" b="1" dirty="0">
                <a:solidFill>
                  <a:srgbClr val="0000FF"/>
                </a:solidFill>
              </a:rPr>
              <a:t>Article title: </a:t>
            </a:r>
            <a:r>
              <a:rPr lang="en-US" sz="2000" b="1" dirty="0">
                <a:solidFill>
                  <a:schemeClr val="accent1">
                    <a:lumMod val="75000"/>
                  </a:schemeClr>
                </a:solidFill>
              </a:rPr>
              <a:t> Impact of Salary Increment on Employee’s Motivation in Iraq</a:t>
            </a:r>
            <a:r>
              <a:rPr lang="en-US" sz="2000" dirty="0"/>
              <a:t>. </a:t>
            </a:r>
          </a:p>
          <a:p>
            <a:pPr marL="341313" indent="-341313">
              <a:buClr>
                <a:schemeClr val="accent5">
                  <a:lumMod val="75000"/>
                </a:schemeClr>
              </a:buClr>
              <a:buSzPct val="100000"/>
              <a:buNone/>
            </a:pPr>
            <a:r>
              <a:rPr lang="en-US" sz="2000" b="1" dirty="0">
                <a:solidFill>
                  <a:schemeClr val="accent1">
                    <a:lumMod val="75000"/>
                  </a:schemeClr>
                </a:solidFill>
              </a:rPr>
              <a:t> </a:t>
            </a:r>
            <a:r>
              <a:rPr lang="en-US" sz="2000" b="1" dirty="0">
                <a:solidFill>
                  <a:srgbClr val="0000FF"/>
                </a:solidFill>
              </a:rPr>
              <a:t>Periodical name:</a:t>
            </a:r>
            <a:r>
              <a:rPr lang="en-US" sz="2000" b="1" dirty="0">
                <a:solidFill>
                  <a:schemeClr val="accent1">
                    <a:lumMod val="75000"/>
                  </a:schemeClr>
                </a:solidFill>
              </a:rPr>
              <a:t> </a:t>
            </a:r>
            <a:r>
              <a:rPr lang="en-US" sz="2000" dirty="0"/>
              <a:t>Quarterly Human Resource Review</a:t>
            </a:r>
          </a:p>
          <a:p>
            <a:pPr marL="341313" indent="-341313">
              <a:buClr>
                <a:schemeClr val="accent5">
                  <a:lumMod val="75000"/>
                </a:schemeClr>
              </a:buClr>
              <a:buSzPct val="100000"/>
              <a:buNone/>
            </a:pPr>
            <a:r>
              <a:rPr lang="en-US" sz="2000" dirty="0"/>
              <a:t> </a:t>
            </a:r>
            <a:r>
              <a:rPr lang="en-US" sz="2000" b="1" dirty="0">
                <a:solidFill>
                  <a:srgbClr val="0000FF"/>
                </a:solidFill>
              </a:rPr>
              <a:t>Author</a:t>
            </a:r>
            <a:r>
              <a:rPr lang="en-US" sz="2000" b="1" dirty="0">
                <a:solidFill>
                  <a:schemeClr val="accent1">
                    <a:lumMod val="75000"/>
                  </a:schemeClr>
                </a:solidFill>
              </a:rPr>
              <a:t>: Ahmed Hassan </a:t>
            </a:r>
            <a:r>
              <a:rPr lang="en-US" sz="2000" dirty="0"/>
              <a:t>     </a:t>
            </a:r>
            <a:r>
              <a:rPr lang="en-US" sz="2000" b="1" dirty="0">
                <a:solidFill>
                  <a:schemeClr val="accent1">
                    <a:lumMod val="75000"/>
                  </a:schemeClr>
                </a:solidFill>
              </a:rPr>
              <a:t> </a:t>
            </a:r>
            <a:r>
              <a:rPr lang="en-US" sz="2000" dirty="0"/>
              <a:t>   </a:t>
            </a:r>
            <a:r>
              <a:rPr lang="en-US" sz="2000" b="1" dirty="0">
                <a:solidFill>
                  <a:schemeClr val="accent1">
                    <a:lumMod val="75000"/>
                  </a:schemeClr>
                </a:solidFill>
              </a:rPr>
              <a:t>Year:</a:t>
            </a:r>
            <a:r>
              <a:rPr lang="en-US" sz="2000" dirty="0"/>
              <a:t>2020    </a:t>
            </a:r>
            <a:r>
              <a:rPr lang="en-US" sz="2000" b="1" dirty="0">
                <a:solidFill>
                  <a:schemeClr val="accent1">
                    <a:lumMod val="75000"/>
                  </a:schemeClr>
                </a:solidFill>
              </a:rPr>
              <a:t>Date</a:t>
            </a:r>
            <a:r>
              <a:rPr lang="en-US" sz="2000" dirty="0"/>
              <a:t>: January 12</a:t>
            </a:r>
          </a:p>
          <a:p>
            <a:pPr marL="341313" indent="-341313">
              <a:buClr>
                <a:schemeClr val="accent5">
                  <a:lumMod val="75000"/>
                </a:schemeClr>
              </a:buClr>
              <a:buSzPct val="100000"/>
              <a:buNone/>
            </a:pPr>
            <a:r>
              <a:rPr lang="en-US" sz="2000" dirty="0"/>
              <a:t> </a:t>
            </a:r>
            <a:r>
              <a:rPr lang="en-US" sz="2000" b="1" dirty="0">
                <a:solidFill>
                  <a:srgbClr val="0000FF"/>
                </a:solidFill>
              </a:rPr>
              <a:t>Pages</a:t>
            </a:r>
            <a:r>
              <a:rPr lang="en-US" sz="2000" b="1" dirty="0">
                <a:solidFill>
                  <a:schemeClr val="accent1">
                    <a:lumMod val="75000"/>
                  </a:schemeClr>
                </a:solidFill>
              </a:rPr>
              <a:t>: </a:t>
            </a:r>
            <a:r>
              <a:rPr lang="en-US" sz="2000" dirty="0"/>
              <a:t>15-25 </a:t>
            </a:r>
          </a:p>
        </p:txBody>
      </p:sp>
      <p:sp>
        <p:nvSpPr>
          <p:cNvPr id="11" name="Date Placeholder 10"/>
          <p:cNvSpPr>
            <a:spLocks noGrp="1"/>
          </p:cNvSpPr>
          <p:nvPr>
            <p:ph type="dt" sz="half" idx="10"/>
          </p:nvPr>
        </p:nvSpPr>
        <p:spPr/>
        <p:txBody>
          <a:bodyPr/>
          <a:lstStyle/>
          <a:p>
            <a:fld id="{BB928C77-DD81-49D8-A5F4-E4665D98262F}"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21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62390373"/>
              </p:ext>
            </p:extLst>
          </p:nvPr>
        </p:nvGraphicFramePr>
        <p:xfrm>
          <a:off x="1143000" y="3219198"/>
          <a:ext cx="7620000" cy="2939163"/>
        </p:xfrm>
        <a:graphic>
          <a:graphicData uri="http://schemas.openxmlformats.org/drawingml/2006/table">
            <a:tbl>
              <a:tblPr firstRow="1" bandRow="1">
                <a:tableStyleId>{D7AC3CCA-C797-4891-BE02-D94E43425B78}</a:tableStyleId>
              </a:tblPr>
              <a:tblGrid>
                <a:gridCol w="25146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672717">
                <a:tc>
                  <a:txBody>
                    <a:bodyPr/>
                    <a:lstStyle/>
                    <a:p>
                      <a:r>
                        <a:rPr lang="en-US" sz="2800" dirty="0"/>
                        <a:t>In-text</a:t>
                      </a:r>
                      <a:r>
                        <a:rPr lang="en-US" sz="2800" baseline="0" dirty="0"/>
                        <a:t> citation</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2800" dirty="0"/>
                        <a:t>Reference list </a:t>
                      </a:r>
                      <a:endParaRPr lang="en-US" sz="26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994283">
                <a:tc>
                  <a:txBody>
                    <a:bodyPr/>
                    <a:lstStyle/>
                    <a:p>
                      <a:pPr algn="just"/>
                      <a:r>
                        <a:rPr lang="en-US" sz="2400" dirty="0"/>
                        <a:t>Beginning of sentence: Hassan (2020).  End of sentence (Hassan, 2020)</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lang="en-US" sz="2400" dirty="0"/>
                        <a:t>Hassan, A. (January 12</a:t>
                      </a:r>
                      <a:r>
                        <a:rPr lang="en-US" sz="2400" baseline="30000" dirty="0"/>
                        <a:t>th</a:t>
                      </a:r>
                      <a:r>
                        <a:rPr lang="en-US" sz="2400" dirty="0"/>
                        <a:t>, 2020), Impact of Salary</a:t>
                      </a:r>
                      <a:r>
                        <a:rPr lang="en-US" sz="2400" baseline="0" dirty="0"/>
                        <a:t> Increment on Employee’s Motivation in Iraq</a:t>
                      </a:r>
                      <a:r>
                        <a:rPr lang="en-US" sz="2400" dirty="0"/>
                        <a:t>, </a:t>
                      </a:r>
                      <a:r>
                        <a:rPr lang="en-US" sz="2400" i="1" dirty="0"/>
                        <a:t>Quarterly human resource review, </a:t>
                      </a:r>
                      <a:r>
                        <a:rPr lang="en-US" sz="2400" i="0" dirty="0"/>
                        <a:t>pp15-25.</a:t>
                      </a:r>
                      <a:endParaRPr lang="en-US" sz="1800" i="1"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848600" cy="5867400"/>
          </a:xfrm>
        </p:spPr>
        <p:txBody>
          <a:bodyPr>
            <a:normAutofit/>
          </a:bodyPr>
          <a:lstStyle/>
          <a:p>
            <a:pPr marL="514350" indent="-514350">
              <a:buClr>
                <a:schemeClr val="accent5">
                  <a:lumMod val="75000"/>
                </a:schemeClr>
              </a:buClr>
              <a:buSzPct val="100000"/>
              <a:buFont typeface="+mj-lt"/>
              <a:buAutoNum type="arabicPeriod" startAt="7"/>
            </a:pPr>
            <a:r>
              <a:rPr lang="en-US" b="1" dirty="0">
                <a:solidFill>
                  <a:srgbClr val="FF0000"/>
                </a:solidFill>
                <a:latin typeface="Maiandra GD" pitchFamily="34" charset="0"/>
              </a:rPr>
              <a:t>Conference Proceedings</a:t>
            </a:r>
          </a:p>
          <a:p>
            <a:pPr marL="514350" indent="-514350">
              <a:buClr>
                <a:schemeClr val="accent5">
                  <a:lumMod val="75000"/>
                </a:schemeClr>
              </a:buClr>
              <a:buSzPct val="100000"/>
              <a:buFont typeface="+mj-lt"/>
              <a:buAutoNum type="arabicPeriod" startAt="7"/>
            </a:pP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000" dirty="0">
                <a:solidFill>
                  <a:srgbClr val="0000FF"/>
                </a:solidFill>
              </a:rPr>
              <a:t> </a:t>
            </a:r>
            <a:r>
              <a:rPr lang="en-US" sz="2000" b="1" dirty="0">
                <a:solidFill>
                  <a:srgbClr val="0000FF"/>
                </a:solidFill>
              </a:rPr>
              <a:t>Article title: </a:t>
            </a:r>
            <a:r>
              <a:rPr lang="en-US" sz="2000" b="1" dirty="0">
                <a:solidFill>
                  <a:schemeClr val="accent1">
                    <a:lumMod val="75000"/>
                  </a:schemeClr>
                </a:solidFill>
              </a:rPr>
              <a:t> </a:t>
            </a:r>
            <a:r>
              <a:rPr lang="en-US" sz="2000" b="1" dirty="0"/>
              <a:t>The Use of Discourse Markers in EFL Classrooms: Challenges and Solutions</a:t>
            </a:r>
            <a:endParaRPr lang="en-US" sz="2000" dirty="0"/>
          </a:p>
          <a:p>
            <a:pPr marL="403225" indent="-403225">
              <a:buClr>
                <a:schemeClr val="accent5">
                  <a:lumMod val="75000"/>
                </a:schemeClr>
              </a:buClr>
              <a:buSzPct val="100000"/>
              <a:buNone/>
            </a:pPr>
            <a:r>
              <a:rPr lang="en-US" sz="2000" dirty="0"/>
              <a:t> </a:t>
            </a:r>
            <a:r>
              <a:rPr lang="en-US" sz="2000" b="1" dirty="0">
                <a:solidFill>
                  <a:srgbClr val="0000FF"/>
                </a:solidFill>
              </a:rPr>
              <a:t>Conference publication name:</a:t>
            </a:r>
            <a:r>
              <a:rPr lang="en-US" sz="2000" b="1" dirty="0">
                <a:solidFill>
                  <a:schemeClr val="accent1">
                    <a:lumMod val="75000"/>
                  </a:schemeClr>
                </a:solidFill>
              </a:rPr>
              <a:t>  </a:t>
            </a:r>
            <a:r>
              <a:rPr lang="en-US" sz="2000" dirty="0"/>
              <a:t>Proceedings of the 12</a:t>
            </a:r>
            <a:r>
              <a:rPr lang="en-US" sz="2000" baseline="30000" dirty="0"/>
              <a:t>th</a:t>
            </a:r>
            <a:r>
              <a:rPr lang="en-US" sz="2000" dirty="0"/>
              <a:t> annual   conference of </a:t>
            </a:r>
            <a:r>
              <a:rPr lang="en-US" sz="1800" dirty="0"/>
              <a:t>VESAL22 </a:t>
            </a:r>
          </a:p>
          <a:p>
            <a:pPr marL="403225" indent="-403225">
              <a:buClr>
                <a:schemeClr val="accent5">
                  <a:lumMod val="75000"/>
                </a:schemeClr>
              </a:buClr>
              <a:buSzPct val="100000"/>
              <a:buNone/>
            </a:pPr>
            <a:r>
              <a:rPr lang="en-US" sz="2000" b="1" dirty="0">
                <a:solidFill>
                  <a:srgbClr val="0000FF"/>
                </a:solidFill>
              </a:rPr>
              <a:t>Author</a:t>
            </a:r>
            <a:r>
              <a:rPr lang="en-US" sz="2000" b="1" dirty="0">
                <a:solidFill>
                  <a:schemeClr val="accent1">
                    <a:lumMod val="75000"/>
                  </a:schemeClr>
                </a:solidFill>
              </a:rPr>
              <a:t>: </a:t>
            </a:r>
            <a:r>
              <a:rPr lang="en-US" sz="2000" b="1" dirty="0"/>
              <a:t>Rashwan Salih</a:t>
            </a:r>
            <a:r>
              <a:rPr lang="en-US" sz="2000" dirty="0"/>
              <a:t>  </a:t>
            </a:r>
            <a:r>
              <a:rPr lang="en-US" sz="2000" b="1" dirty="0">
                <a:solidFill>
                  <a:srgbClr val="0000FF"/>
                </a:solidFill>
              </a:rPr>
              <a:t>Year</a:t>
            </a:r>
            <a:r>
              <a:rPr lang="en-US" sz="2000" b="1" dirty="0">
                <a:solidFill>
                  <a:schemeClr val="accent1">
                    <a:lumMod val="75000"/>
                  </a:schemeClr>
                </a:solidFill>
              </a:rPr>
              <a:t>: </a:t>
            </a:r>
            <a:r>
              <a:rPr lang="en-US" sz="2000" dirty="0"/>
              <a:t>2022    </a:t>
            </a:r>
            <a:r>
              <a:rPr lang="en-US" sz="2000" b="1" dirty="0">
                <a:solidFill>
                  <a:srgbClr val="0000FF"/>
                </a:solidFill>
              </a:rPr>
              <a:t>Pages</a:t>
            </a:r>
            <a:r>
              <a:rPr lang="en-US" sz="2000" dirty="0"/>
              <a:t>: 42-65</a:t>
            </a:r>
          </a:p>
          <a:p>
            <a:pPr marL="341313" indent="-341313">
              <a:buClr>
                <a:schemeClr val="accent5">
                  <a:lumMod val="75000"/>
                </a:schemeClr>
              </a:buClr>
              <a:buSzPct val="100000"/>
              <a:buNone/>
            </a:pPr>
            <a:r>
              <a:rPr lang="en-US" sz="2000" dirty="0"/>
              <a:t> </a:t>
            </a:r>
            <a:r>
              <a:rPr lang="en-US" sz="2000" b="1" dirty="0">
                <a:solidFill>
                  <a:srgbClr val="0000FF"/>
                </a:solidFill>
              </a:rPr>
              <a:t>City</a:t>
            </a:r>
            <a:r>
              <a:rPr lang="en-US" sz="2000" b="1" dirty="0">
                <a:solidFill>
                  <a:schemeClr val="accent1">
                    <a:lumMod val="75000"/>
                  </a:schemeClr>
                </a:solidFill>
              </a:rPr>
              <a:t>: </a:t>
            </a:r>
            <a:r>
              <a:rPr lang="en-US" sz="2000" b="1" dirty="0"/>
              <a:t>Erbil</a:t>
            </a:r>
            <a:r>
              <a:rPr lang="en-US" sz="2000" b="1" dirty="0">
                <a:solidFill>
                  <a:schemeClr val="accent1">
                    <a:lumMod val="75000"/>
                  </a:schemeClr>
                </a:solidFill>
              </a:rPr>
              <a:t>                 </a:t>
            </a:r>
            <a:r>
              <a:rPr lang="en-US" sz="2000" b="1" dirty="0">
                <a:solidFill>
                  <a:srgbClr val="0000FF"/>
                </a:solidFill>
              </a:rPr>
              <a:t>Publisher</a:t>
            </a:r>
            <a:r>
              <a:rPr lang="en-US" sz="2000" b="1" dirty="0">
                <a:solidFill>
                  <a:schemeClr val="accent1">
                    <a:lumMod val="75000"/>
                  </a:schemeClr>
                </a:solidFill>
              </a:rPr>
              <a:t>: </a:t>
            </a:r>
            <a:r>
              <a:rPr lang="en-US" sz="2000" b="1" dirty="0"/>
              <a:t>VESAL22 Conference</a:t>
            </a:r>
            <a:endParaRPr lang="en-US" sz="3600" dirty="0"/>
          </a:p>
        </p:txBody>
      </p:sp>
      <p:sp>
        <p:nvSpPr>
          <p:cNvPr id="11" name="Date Placeholder 10"/>
          <p:cNvSpPr>
            <a:spLocks noGrp="1"/>
          </p:cNvSpPr>
          <p:nvPr>
            <p:ph type="dt" sz="half" idx="10"/>
          </p:nvPr>
        </p:nvSpPr>
        <p:spPr/>
        <p:txBody>
          <a:bodyPr/>
          <a:lstStyle/>
          <a:p>
            <a:fld id="{6B18C0D5-9C9C-4D0E-8CF5-D8823A777777}"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22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236332598"/>
              </p:ext>
            </p:extLst>
          </p:nvPr>
        </p:nvGraphicFramePr>
        <p:xfrm>
          <a:off x="1257300" y="3752850"/>
          <a:ext cx="7620000" cy="2438400"/>
        </p:xfrm>
        <a:graphic>
          <a:graphicData uri="http://schemas.openxmlformats.org/drawingml/2006/table">
            <a:tbl>
              <a:tblPr firstRow="1" bandRow="1">
                <a:tableStyleId>{D7AC3CCA-C797-4891-BE02-D94E43425B78}</a:tableStyleId>
              </a:tblPr>
              <a:tblGrid>
                <a:gridCol w="28194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442071">
                <a:tc>
                  <a:txBody>
                    <a:bodyPr/>
                    <a:lstStyle/>
                    <a:p>
                      <a:r>
                        <a:rPr lang="en-US" sz="2800" dirty="0"/>
                        <a:t>In-text</a:t>
                      </a:r>
                      <a:r>
                        <a:rPr lang="en-US" sz="2800" baseline="0" dirty="0"/>
                        <a:t> citation</a:t>
                      </a:r>
                      <a:endParaRPr lang="en-US" sz="28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2600" dirty="0"/>
                        <a:t>Reference</a:t>
                      </a:r>
                      <a:r>
                        <a:rPr lang="en-US" sz="2600" baseline="0" dirty="0"/>
                        <a:t> list </a:t>
                      </a:r>
                      <a:endParaRPr lang="en-US" sz="26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310529">
                <a:tc>
                  <a:txBody>
                    <a:bodyPr/>
                    <a:lstStyle/>
                    <a:p>
                      <a:r>
                        <a:rPr lang="en-US" sz="2400" dirty="0"/>
                        <a:t>Beginning of sentence: Salih (2022).  </a:t>
                      </a:r>
                    </a:p>
                    <a:p>
                      <a:r>
                        <a:rPr lang="en-US" sz="2400" dirty="0"/>
                        <a:t>End of sentence (Salih, 2022)</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lang="en-US" sz="2300" dirty="0"/>
                        <a:t>Salih, R. </a:t>
                      </a:r>
                      <a:r>
                        <a:rPr kumimoji="0" lang="en-US" sz="2300" kern="1200" dirty="0">
                          <a:solidFill>
                            <a:schemeClr val="dk1"/>
                          </a:solidFill>
                          <a:latin typeface="+mn-lt"/>
                          <a:ea typeface="+mn-ea"/>
                          <a:cs typeface="+mn-cs"/>
                        </a:rPr>
                        <a:t>(2022). The Use of Discourse Markers in EFL Classrooms: Challenges and Solutions</a:t>
                      </a:r>
                      <a:r>
                        <a:rPr kumimoji="0" lang="en-US" sz="2300" kern="1200" baseline="0" dirty="0">
                          <a:solidFill>
                            <a:schemeClr val="dk1"/>
                          </a:solidFill>
                          <a:latin typeface="+mn-lt"/>
                          <a:ea typeface="+mn-ea"/>
                          <a:cs typeface="+mn-cs"/>
                        </a:rPr>
                        <a:t>, </a:t>
                      </a:r>
                      <a:r>
                        <a:rPr kumimoji="0" lang="en-US" sz="2300" i="1" kern="1200" dirty="0">
                          <a:solidFill>
                            <a:schemeClr val="dk1"/>
                          </a:solidFill>
                          <a:latin typeface="+mn-lt"/>
                          <a:ea typeface="+mn-ea"/>
                          <a:cs typeface="+mn-cs"/>
                        </a:rPr>
                        <a:t>Proceedings of 12</a:t>
                      </a:r>
                      <a:r>
                        <a:rPr kumimoji="0" lang="en-US" sz="2300" i="1" kern="1200" baseline="30000" dirty="0">
                          <a:solidFill>
                            <a:schemeClr val="dk1"/>
                          </a:solidFill>
                          <a:latin typeface="+mn-lt"/>
                          <a:ea typeface="+mn-ea"/>
                          <a:cs typeface="+mn-cs"/>
                        </a:rPr>
                        <a:t>th</a:t>
                      </a:r>
                      <a:r>
                        <a:rPr kumimoji="0" lang="en-US" sz="2300" i="1" kern="1200" dirty="0">
                          <a:solidFill>
                            <a:schemeClr val="dk1"/>
                          </a:solidFill>
                          <a:latin typeface="+mn-lt"/>
                          <a:ea typeface="+mn-ea"/>
                          <a:cs typeface="+mn-cs"/>
                        </a:rPr>
                        <a:t> annual conference VESAL22 </a:t>
                      </a:r>
                      <a:r>
                        <a:rPr kumimoji="0" lang="en-US" sz="2300" kern="1200" dirty="0">
                          <a:solidFill>
                            <a:schemeClr val="dk1"/>
                          </a:solidFill>
                          <a:latin typeface="+mn-lt"/>
                          <a:ea typeface="+mn-ea"/>
                          <a:cs typeface="+mn-cs"/>
                        </a:rPr>
                        <a:t>(pp. 42-65). Erbil:  TISHK University</a:t>
                      </a: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848600" cy="5867400"/>
          </a:xfrm>
        </p:spPr>
        <p:txBody>
          <a:bodyPr>
            <a:normAutofit/>
          </a:bodyPr>
          <a:lstStyle/>
          <a:p>
            <a:pPr marL="514350" indent="-514350">
              <a:buClr>
                <a:schemeClr val="accent5">
                  <a:lumMod val="75000"/>
                </a:schemeClr>
              </a:buClr>
              <a:buSzPct val="100000"/>
              <a:buFont typeface="+mj-lt"/>
              <a:buAutoNum type="arabicPeriod" startAt="8"/>
            </a:pPr>
            <a:r>
              <a:rPr lang="en-US" b="1" dirty="0">
                <a:solidFill>
                  <a:srgbClr val="FF0000"/>
                </a:solidFill>
                <a:latin typeface="Maiandra GD" pitchFamily="34" charset="0"/>
              </a:rPr>
              <a:t>Report</a:t>
            </a:r>
          </a:p>
          <a:p>
            <a:pPr marL="514350" indent="-514350">
              <a:buClr>
                <a:schemeClr val="accent5">
                  <a:lumMod val="75000"/>
                </a:schemeClr>
              </a:buClr>
              <a:buSzPct val="100000"/>
              <a:buFont typeface="+mj-lt"/>
              <a:buAutoNum type="arabicPeriod" startAt="8"/>
            </a:pP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000" dirty="0"/>
              <a:t> </a:t>
            </a:r>
            <a:r>
              <a:rPr lang="en-US" sz="2000" b="1" dirty="0">
                <a:solidFill>
                  <a:srgbClr val="0000FF"/>
                </a:solidFill>
              </a:rPr>
              <a:t>Title</a:t>
            </a:r>
            <a:r>
              <a:rPr lang="en-US" sz="2000" b="1" dirty="0">
                <a:solidFill>
                  <a:schemeClr val="accent1">
                    <a:lumMod val="75000"/>
                  </a:schemeClr>
                </a:solidFill>
              </a:rPr>
              <a:t>:  Status of Kurdish as a Standard Language </a:t>
            </a:r>
            <a:r>
              <a:rPr lang="en-US" sz="2000" dirty="0"/>
              <a:t>. </a:t>
            </a:r>
          </a:p>
          <a:p>
            <a:pPr marL="403225" indent="-403225">
              <a:buClr>
                <a:schemeClr val="accent5">
                  <a:lumMod val="75000"/>
                </a:schemeClr>
              </a:buClr>
              <a:buSzPct val="100000"/>
              <a:buNone/>
            </a:pPr>
            <a:r>
              <a:rPr lang="en-US" sz="2000" b="1" dirty="0">
                <a:solidFill>
                  <a:schemeClr val="accent1">
                    <a:lumMod val="75000"/>
                  </a:schemeClr>
                </a:solidFill>
              </a:rPr>
              <a:t> </a:t>
            </a:r>
            <a:r>
              <a:rPr lang="en-US" sz="2000" b="1" dirty="0">
                <a:solidFill>
                  <a:srgbClr val="0000FF"/>
                </a:solidFill>
              </a:rPr>
              <a:t>Author</a:t>
            </a:r>
            <a:r>
              <a:rPr lang="en-US" sz="2000" b="1" dirty="0">
                <a:solidFill>
                  <a:schemeClr val="accent1">
                    <a:lumMod val="75000"/>
                  </a:schemeClr>
                </a:solidFill>
              </a:rPr>
              <a:t>: Kurdish Academia</a:t>
            </a:r>
            <a:r>
              <a:rPr lang="en-US" sz="2000" dirty="0"/>
              <a:t> 		   </a:t>
            </a:r>
          </a:p>
          <a:p>
            <a:pPr marL="403225" indent="-403225">
              <a:buClr>
                <a:schemeClr val="accent5">
                  <a:lumMod val="75000"/>
                </a:schemeClr>
              </a:buClr>
              <a:buSzPct val="100000"/>
              <a:buNone/>
            </a:pPr>
            <a:r>
              <a:rPr lang="en-US" sz="2000" dirty="0"/>
              <a:t> </a:t>
            </a:r>
            <a:r>
              <a:rPr lang="en-US" sz="2000" b="1" dirty="0">
                <a:solidFill>
                  <a:srgbClr val="0000FF"/>
                </a:solidFill>
              </a:rPr>
              <a:t>Year</a:t>
            </a:r>
            <a:r>
              <a:rPr lang="en-US" sz="2000" dirty="0"/>
              <a:t>: </a:t>
            </a:r>
            <a:r>
              <a:rPr lang="en-US" sz="2000" b="1" dirty="0">
                <a:solidFill>
                  <a:schemeClr val="accent1">
                    <a:lumMod val="75000"/>
                  </a:schemeClr>
                </a:solidFill>
              </a:rPr>
              <a:t>2011</a:t>
            </a:r>
          </a:p>
          <a:p>
            <a:pPr marL="341313" indent="-341313">
              <a:buClr>
                <a:schemeClr val="accent5">
                  <a:lumMod val="75000"/>
                </a:schemeClr>
              </a:buClr>
              <a:buSzPct val="100000"/>
              <a:buNone/>
            </a:pPr>
            <a:r>
              <a:rPr lang="en-US" sz="2000" b="1" dirty="0">
                <a:solidFill>
                  <a:schemeClr val="accent1">
                    <a:lumMod val="75000"/>
                  </a:schemeClr>
                </a:solidFill>
              </a:rPr>
              <a:t> </a:t>
            </a:r>
            <a:r>
              <a:rPr lang="en-US" sz="2000" b="1" dirty="0">
                <a:solidFill>
                  <a:srgbClr val="0000FF"/>
                </a:solidFill>
              </a:rPr>
              <a:t>Publisher</a:t>
            </a:r>
            <a:r>
              <a:rPr lang="en-US" sz="2000" b="1" dirty="0">
                <a:solidFill>
                  <a:schemeClr val="accent1">
                    <a:lumMod val="75000"/>
                  </a:schemeClr>
                </a:solidFill>
              </a:rPr>
              <a:t>: Kurdish Academia Reports</a:t>
            </a:r>
            <a:r>
              <a:rPr lang="en-US" sz="2000" dirty="0"/>
              <a:t> </a:t>
            </a:r>
          </a:p>
          <a:p>
            <a:pPr marL="341313" indent="-341313">
              <a:buClr>
                <a:schemeClr val="accent5">
                  <a:lumMod val="75000"/>
                </a:schemeClr>
              </a:buClr>
              <a:buSzPct val="100000"/>
              <a:buNone/>
            </a:pPr>
            <a:r>
              <a:rPr lang="en-US" sz="2000" dirty="0"/>
              <a:t> </a:t>
            </a:r>
            <a:r>
              <a:rPr lang="en-US" sz="2000" b="1" dirty="0">
                <a:solidFill>
                  <a:srgbClr val="0000FF"/>
                </a:solidFill>
              </a:rPr>
              <a:t>City</a:t>
            </a:r>
            <a:r>
              <a:rPr lang="en-US" sz="2000" b="1" dirty="0">
                <a:solidFill>
                  <a:schemeClr val="accent1">
                    <a:lumMod val="75000"/>
                  </a:schemeClr>
                </a:solidFill>
              </a:rPr>
              <a:t>: Erbil</a:t>
            </a:r>
          </a:p>
          <a:p>
            <a:pPr marL="341313" indent="-261938">
              <a:buClr>
                <a:schemeClr val="accent5">
                  <a:lumMod val="75000"/>
                </a:schemeClr>
              </a:buClr>
              <a:buSzPct val="100000"/>
              <a:buNone/>
            </a:pPr>
            <a:endParaRPr lang="en-US" sz="3600" dirty="0"/>
          </a:p>
        </p:txBody>
      </p:sp>
      <p:sp>
        <p:nvSpPr>
          <p:cNvPr id="11" name="Date Placeholder 10"/>
          <p:cNvSpPr>
            <a:spLocks noGrp="1"/>
          </p:cNvSpPr>
          <p:nvPr>
            <p:ph type="dt" sz="half" idx="10"/>
          </p:nvPr>
        </p:nvSpPr>
        <p:spPr/>
        <p:txBody>
          <a:bodyPr/>
          <a:lstStyle/>
          <a:p>
            <a:fld id="{9D75D577-BB9D-4841-8B09-290104013AAC}" type="datetime1">
              <a:rPr lang="en-US" smtClean="0"/>
              <a:t>11/12/2023</a:t>
            </a:fld>
            <a:endParaRPr lang="en-US"/>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30290648"/>
              </p:ext>
            </p:extLst>
          </p:nvPr>
        </p:nvGraphicFramePr>
        <p:xfrm>
          <a:off x="1257300" y="3478530"/>
          <a:ext cx="7620000" cy="2743200"/>
        </p:xfrm>
        <a:graphic>
          <a:graphicData uri="http://schemas.openxmlformats.org/drawingml/2006/table">
            <a:tbl>
              <a:tblPr firstRow="1" bandRow="1">
                <a:tableStyleId>{D7AC3CCA-C797-4891-BE02-D94E43425B78}</a:tableStyleId>
              </a:tblPr>
              <a:tblGrid>
                <a:gridCol w="36957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691937">
                <a:tc>
                  <a:txBody>
                    <a:bodyPr/>
                    <a:lstStyle/>
                    <a:p>
                      <a:r>
                        <a:rPr lang="en-US" sz="2800" dirty="0"/>
                        <a:t>In-text</a:t>
                      </a:r>
                      <a:r>
                        <a:rPr lang="en-US" sz="2800" baseline="0" dirty="0"/>
                        <a:t> citation</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2800" dirty="0"/>
                        <a:t>Reference</a:t>
                      </a:r>
                      <a:r>
                        <a:rPr lang="en-US" sz="2800" baseline="0" dirty="0"/>
                        <a:t> list </a:t>
                      </a:r>
                      <a:endParaRPr lang="en-US" sz="27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2051263">
                <a:tc>
                  <a:txBody>
                    <a:bodyPr/>
                    <a:lstStyle/>
                    <a:p>
                      <a:r>
                        <a:rPr lang="en-US" sz="2800" dirty="0"/>
                        <a:t>Beginning of sentence: </a:t>
                      </a:r>
                      <a:r>
                        <a:rPr lang="en-US" sz="2400" dirty="0"/>
                        <a:t>KA</a:t>
                      </a:r>
                      <a:r>
                        <a:rPr lang="en-US" sz="2400" baseline="0" dirty="0"/>
                        <a:t> </a:t>
                      </a:r>
                      <a:r>
                        <a:rPr lang="en-US" sz="2400" dirty="0"/>
                        <a:t>(2011).  End of sentence (KA, 2011)</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kumimoji="0" lang="en-US" sz="2400" kern="1200" dirty="0">
                          <a:solidFill>
                            <a:schemeClr val="dk1"/>
                          </a:solidFill>
                          <a:latin typeface="+mn-lt"/>
                          <a:ea typeface="+mn-ea"/>
                          <a:cs typeface="+mn-cs"/>
                        </a:rPr>
                        <a:t>Kurdish Academia (2011). Status</a:t>
                      </a:r>
                      <a:r>
                        <a:rPr kumimoji="0" lang="en-US" sz="2400" kern="1200" baseline="0" dirty="0">
                          <a:solidFill>
                            <a:schemeClr val="dk1"/>
                          </a:solidFill>
                          <a:latin typeface="+mn-lt"/>
                          <a:ea typeface="+mn-ea"/>
                          <a:cs typeface="+mn-cs"/>
                        </a:rPr>
                        <a:t> of Kurdish as a Standard Language</a:t>
                      </a:r>
                      <a:r>
                        <a:rPr lang="en-US" sz="2400" dirty="0"/>
                        <a:t>.  Erbil: KA</a:t>
                      </a:r>
                      <a:endParaRPr kumimoji="0" lang="en-US" sz="1600" kern="1200" dirty="0">
                        <a:solidFill>
                          <a:schemeClr val="dk1"/>
                        </a:solidFill>
                        <a:latin typeface="+mn-lt"/>
                        <a:ea typeface="+mn-ea"/>
                        <a:cs typeface="+mn-cs"/>
                      </a:endParaRP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8001000" cy="5867400"/>
          </a:xfrm>
        </p:spPr>
        <p:txBody>
          <a:bodyPr>
            <a:normAutofit/>
          </a:bodyPr>
          <a:lstStyle/>
          <a:p>
            <a:pPr marL="514350" indent="-514350">
              <a:buClr>
                <a:schemeClr val="accent5">
                  <a:lumMod val="75000"/>
                </a:schemeClr>
              </a:buClr>
              <a:buSzPct val="100000"/>
              <a:buFont typeface="+mj-lt"/>
              <a:buAutoNum type="arabicPeriod" startAt="9"/>
            </a:pPr>
            <a:r>
              <a:rPr lang="en-US" sz="2800" b="1" dirty="0">
                <a:solidFill>
                  <a:srgbClr val="FF0000"/>
                </a:solidFill>
                <a:latin typeface="Maiandra GD" pitchFamily="34" charset="0"/>
              </a:rPr>
              <a:t>Website</a:t>
            </a:r>
          </a:p>
          <a:p>
            <a:pPr marL="514350" indent="-514350">
              <a:buClr>
                <a:schemeClr val="accent5">
                  <a:lumMod val="75000"/>
                </a:schemeClr>
              </a:buClr>
              <a:buSzPct val="100000"/>
              <a:buFont typeface="+mj-lt"/>
              <a:buAutoNum type="arabicPeriod" startAt="9"/>
            </a:pPr>
            <a:endParaRPr lang="en-US" sz="2800" b="1" dirty="0">
              <a:solidFill>
                <a:srgbClr val="FF0000"/>
              </a:solidFill>
              <a:latin typeface="Maiandra GD" pitchFamily="34" charset="0"/>
            </a:endParaRPr>
          </a:p>
          <a:p>
            <a:pPr marL="341313" indent="-341313">
              <a:buClr>
                <a:schemeClr val="accent5">
                  <a:lumMod val="75000"/>
                </a:schemeClr>
              </a:buClr>
              <a:buSzPct val="100000"/>
              <a:buNone/>
            </a:pPr>
            <a:r>
              <a:rPr lang="en-US" sz="2000" dirty="0">
                <a:solidFill>
                  <a:srgbClr val="0000FF"/>
                </a:solidFill>
              </a:rPr>
              <a:t> </a:t>
            </a:r>
            <a:r>
              <a:rPr lang="en-US" sz="2000" b="1" dirty="0">
                <a:solidFill>
                  <a:srgbClr val="0000FF"/>
                </a:solidFill>
              </a:rPr>
              <a:t>Name of webpage: </a:t>
            </a:r>
            <a:r>
              <a:rPr lang="en-US" sz="2000" dirty="0">
                <a:solidFill>
                  <a:schemeClr val="dk1"/>
                </a:solidFill>
              </a:rPr>
              <a:t>Kurdistan Auditory Board Meetings</a:t>
            </a:r>
            <a:endParaRPr lang="en-US" sz="2000" dirty="0"/>
          </a:p>
          <a:p>
            <a:pPr marL="403225" indent="-403225">
              <a:buClr>
                <a:schemeClr val="accent5">
                  <a:lumMod val="75000"/>
                </a:schemeClr>
              </a:buClr>
              <a:buSzPct val="100000"/>
              <a:buNone/>
            </a:pPr>
            <a:r>
              <a:rPr lang="en-US" sz="2000" b="1" dirty="0">
                <a:solidFill>
                  <a:schemeClr val="accent1">
                    <a:lumMod val="75000"/>
                  </a:schemeClr>
                </a:solidFill>
              </a:rPr>
              <a:t> </a:t>
            </a:r>
            <a:r>
              <a:rPr lang="en-US" sz="2000" b="1" dirty="0">
                <a:solidFill>
                  <a:srgbClr val="0000FF"/>
                </a:solidFill>
              </a:rPr>
              <a:t>Name of website: </a:t>
            </a:r>
            <a:r>
              <a:rPr lang="en-US" sz="2000" b="1" dirty="0">
                <a:solidFill>
                  <a:schemeClr val="dk1"/>
                </a:solidFill>
              </a:rPr>
              <a:t>Kurdistan Auditory Board </a:t>
            </a:r>
            <a:r>
              <a:rPr lang="en-US" sz="2000" dirty="0"/>
              <a:t>     </a:t>
            </a:r>
          </a:p>
          <a:p>
            <a:pPr marL="403225" indent="-403225">
              <a:buClr>
                <a:schemeClr val="accent5">
                  <a:lumMod val="75000"/>
                </a:schemeClr>
              </a:buClr>
              <a:buSzPct val="100000"/>
              <a:buNone/>
            </a:pPr>
            <a:r>
              <a:rPr lang="en-US" sz="2000" b="1" dirty="0">
                <a:solidFill>
                  <a:schemeClr val="accent1">
                    <a:lumMod val="75000"/>
                  </a:schemeClr>
                </a:solidFill>
              </a:rPr>
              <a:t> </a:t>
            </a:r>
            <a:r>
              <a:rPr lang="en-US" sz="2000" b="1" dirty="0">
                <a:solidFill>
                  <a:srgbClr val="0000FF"/>
                </a:solidFill>
              </a:rPr>
              <a:t>Day</a:t>
            </a:r>
            <a:r>
              <a:rPr lang="en-US" sz="2000" dirty="0"/>
              <a:t>: 24    </a:t>
            </a:r>
            <a:r>
              <a:rPr lang="en-US" sz="2000" b="1" dirty="0">
                <a:solidFill>
                  <a:srgbClr val="0000FF"/>
                </a:solidFill>
              </a:rPr>
              <a:t>Month</a:t>
            </a:r>
            <a:r>
              <a:rPr lang="en-US" sz="2000" dirty="0"/>
              <a:t>: January </a:t>
            </a:r>
            <a:r>
              <a:rPr lang="en-US" sz="2000" b="1" dirty="0">
                <a:solidFill>
                  <a:srgbClr val="0000FF"/>
                </a:solidFill>
              </a:rPr>
              <a:t>Year</a:t>
            </a:r>
            <a:r>
              <a:rPr lang="en-US" sz="2000" dirty="0"/>
              <a:t>: 2016 </a:t>
            </a:r>
          </a:p>
          <a:p>
            <a:pPr marL="403225" indent="-403225">
              <a:buClr>
                <a:schemeClr val="accent5">
                  <a:lumMod val="75000"/>
                </a:schemeClr>
              </a:buClr>
              <a:buSzPct val="100000"/>
              <a:buNone/>
            </a:pPr>
            <a:r>
              <a:rPr lang="en-US" sz="2000" b="1" dirty="0">
                <a:solidFill>
                  <a:srgbClr val="0000FF"/>
                </a:solidFill>
              </a:rPr>
              <a:t>Year Accessed</a:t>
            </a:r>
            <a:r>
              <a:rPr lang="en-US" sz="2000" dirty="0">
                <a:solidFill>
                  <a:srgbClr val="0000FF"/>
                </a:solidFill>
              </a:rPr>
              <a:t>:</a:t>
            </a:r>
            <a:r>
              <a:rPr lang="en-US" sz="2000" dirty="0"/>
              <a:t> 2016    </a:t>
            </a:r>
            <a:r>
              <a:rPr lang="en-US" sz="2000" b="1" dirty="0">
                <a:solidFill>
                  <a:srgbClr val="0000FF"/>
                </a:solidFill>
              </a:rPr>
              <a:t>Month Accessed</a:t>
            </a:r>
            <a:r>
              <a:rPr lang="en-US" sz="2000" dirty="0">
                <a:solidFill>
                  <a:srgbClr val="0000FF"/>
                </a:solidFill>
              </a:rPr>
              <a:t>:</a:t>
            </a:r>
            <a:r>
              <a:rPr lang="en-US" sz="2000" dirty="0"/>
              <a:t> September  </a:t>
            </a:r>
            <a:r>
              <a:rPr lang="en-US" sz="2000" b="1" dirty="0">
                <a:solidFill>
                  <a:srgbClr val="0000FF"/>
                </a:solidFill>
              </a:rPr>
              <a:t>Day Accessed</a:t>
            </a:r>
            <a:r>
              <a:rPr lang="en-US" sz="2000" dirty="0">
                <a:solidFill>
                  <a:srgbClr val="0000FF"/>
                </a:solidFill>
              </a:rPr>
              <a:t>:</a:t>
            </a:r>
            <a:r>
              <a:rPr lang="en-US" sz="2000" dirty="0"/>
              <a:t> 15</a:t>
            </a:r>
          </a:p>
          <a:p>
            <a:pPr marL="403225" indent="-403225">
              <a:buClr>
                <a:schemeClr val="accent5">
                  <a:lumMod val="75000"/>
                </a:schemeClr>
              </a:buClr>
              <a:buSzPct val="100000"/>
              <a:buNone/>
            </a:pPr>
            <a:r>
              <a:rPr lang="en-US" sz="2000" b="1" dirty="0">
                <a:solidFill>
                  <a:srgbClr val="0000FF"/>
                </a:solidFill>
              </a:rPr>
              <a:t>URL</a:t>
            </a:r>
            <a:r>
              <a:rPr lang="en-US" sz="2000" dirty="0"/>
              <a:t>: </a:t>
            </a:r>
            <a:r>
              <a:rPr lang="en-US" sz="2000" dirty="0">
                <a:solidFill>
                  <a:schemeClr val="dk1"/>
                </a:solidFill>
              </a:rPr>
              <a:t>http://www.krg.org/auditoryboard</a:t>
            </a:r>
            <a:endParaRPr lang="en-US" sz="2000" dirty="0"/>
          </a:p>
          <a:p>
            <a:pPr marL="341313" indent="-261938">
              <a:buClr>
                <a:schemeClr val="accent5">
                  <a:lumMod val="75000"/>
                </a:schemeClr>
              </a:buClr>
              <a:buSzPct val="100000"/>
              <a:buNone/>
            </a:pPr>
            <a:endParaRPr lang="en-US" sz="3600" dirty="0"/>
          </a:p>
        </p:txBody>
      </p:sp>
      <p:sp>
        <p:nvSpPr>
          <p:cNvPr id="11" name="Date Placeholder 10"/>
          <p:cNvSpPr>
            <a:spLocks noGrp="1"/>
          </p:cNvSpPr>
          <p:nvPr>
            <p:ph type="dt" sz="half" idx="10"/>
          </p:nvPr>
        </p:nvSpPr>
        <p:spPr>
          <a:xfrm>
            <a:off x="1181100" y="6305550"/>
            <a:ext cx="2133600" cy="476250"/>
          </a:xfrm>
        </p:spPr>
        <p:txBody>
          <a:bodyPr/>
          <a:lstStyle/>
          <a:p>
            <a:fld id="{ADA47107-A6EA-4448-9171-93185E495932}" type="datetime1">
              <a:rPr lang="en-US" smtClean="0"/>
              <a:t>11/12/2023</a:t>
            </a:fld>
            <a:endParaRPr lang="en-US" dirty="0"/>
          </a:p>
        </p:txBody>
      </p:sp>
      <p:sp>
        <p:nvSpPr>
          <p:cNvPr id="13" name="Footer Placeholder 12"/>
          <p:cNvSpPr>
            <a:spLocks noGrp="1"/>
          </p:cNvSpPr>
          <p:nvPr>
            <p:ph type="ftr" sz="quarter" idx="11"/>
          </p:nvPr>
        </p:nvSpPr>
        <p:spPr/>
        <p:txBody>
          <a:bodyPr/>
          <a:lstStyle/>
          <a:p>
            <a:r>
              <a:rPr lang="en-US" dirty="0"/>
              <a:t>Dr Rashwan Ramadan Salih</a:t>
            </a:r>
          </a:p>
        </p:txBody>
      </p:sp>
      <p:sp>
        <p:nvSpPr>
          <p:cNvPr id="12" name="Slide Number Placeholder 11"/>
          <p:cNvSpPr>
            <a:spLocks noGrp="1"/>
          </p:cNvSpPr>
          <p:nvPr>
            <p:ph type="sldNum" sz="quarter" idx="12"/>
          </p:nvPr>
        </p:nvSpPr>
        <p:spPr/>
        <p:txBody>
          <a:bodyPr/>
          <a:lstStyle/>
          <a:p>
            <a:fld id="{5FECB94E-265D-4B84-8976-B14293F096B3}" type="slidenum">
              <a:rPr lang="en-US" smtClean="0"/>
              <a:pPr/>
              <a:t>24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31970273"/>
              </p:ext>
            </p:extLst>
          </p:nvPr>
        </p:nvGraphicFramePr>
        <p:xfrm>
          <a:off x="1181100" y="3501390"/>
          <a:ext cx="7620000" cy="2804160"/>
        </p:xfrm>
        <a:graphic>
          <a:graphicData uri="http://schemas.openxmlformats.org/drawingml/2006/table">
            <a:tbl>
              <a:tblPr firstRow="1" bandRow="1">
                <a:tableStyleId>{D7AC3CCA-C797-4891-BE02-D94E43425B78}</a:tableStyleId>
              </a:tblPr>
              <a:tblGrid>
                <a:gridCol w="28194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442071">
                <a:tc>
                  <a:txBody>
                    <a:bodyPr/>
                    <a:lstStyle/>
                    <a:p>
                      <a:r>
                        <a:rPr lang="en-US" sz="2800" dirty="0"/>
                        <a:t>In-text</a:t>
                      </a:r>
                      <a:r>
                        <a:rPr lang="en-US" sz="2800" baseline="0" dirty="0"/>
                        <a:t> citation</a:t>
                      </a:r>
                      <a:endParaRPr lang="en-US" sz="28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tc>
                  <a:txBody>
                    <a:bodyPr/>
                    <a:lstStyle/>
                    <a:p>
                      <a:r>
                        <a:rPr lang="en-US" sz="2700" dirty="0"/>
                        <a:t>Reference</a:t>
                      </a:r>
                      <a:r>
                        <a:rPr lang="en-US" sz="2700" baseline="0" dirty="0"/>
                        <a:t> list </a:t>
                      </a:r>
                      <a:endParaRPr lang="en-US" sz="27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1310529">
                <a:tc>
                  <a:txBody>
                    <a:bodyPr/>
                    <a:lstStyle/>
                    <a:p>
                      <a:r>
                        <a:rPr lang="en-US" sz="2400" dirty="0"/>
                        <a:t>Beginning of sentence: Editorial Board (2016).  End of sentence (Editorial Board, 2016)</a:t>
                      </a:r>
                      <a:endParaRPr lang="en-US" sz="2000" dirty="0"/>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algn="just"/>
                      <a:r>
                        <a:rPr kumimoji="0" lang="en-US" sz="2400" kern="1200" dirty="0">
                          <a:solidFill>
                            <a:schemeClr val="dk1"/>
                          </a:solidFill>
                          <a:latin typeface="+mn-lt"/>
                          <a:ea typeface="+mn-ea"/>
                          <a:cs typeface="+mn-cs"/>
                        </a:rPr>
                        <a:t>Editorial Board (24 January 2016). </a:t>
                      </a:r>
                      <a:r>
                        <a:rPr lang="en-US" sz="2400" dirty="0">
                          <a:solidFill>
                            <a:schemeClr val="dk1"/>
                          </a:solidFill>
                        </a:rPr>
                        <a:t>Kurdistan Auditory Board Meetings</a:t>
                      </a:r>
                      <a:r>
                        <a:rPr kumimoji="0" lang="en-US" sz="2400" kern="1200" dirty="0">
                          <a:solidFill>
                            <a:schemeClr val="dk1"/>
                          </a:solidFill>
                          <a:latin typeface="+mn-lt"/>
                          <a:ea typeface="+mn-ea"/>
                          <a:cs typeface="+mn-cs"/>
                        </a:rPr>
                        <a:t>. Retrieved 15 September 2016, from </a:t>
                      </a:r>
                      <a:r>
                        <a:rPr lang="en-US" sz="2400" b="1" dirty="0">
                          <a:solidFill>
                            <a:schemeClr val="dk1"/>
                          </a:solidFill>
                        </a:rPr>
                        <a:t>Kurdistan Auditory Board </a:t>
                      </a:r>
                      <a:r>
                        <a:rPr kumimoji="0" lang="en-US" sz="2400" kern="1200" dirty="0">
                          <a:solidFill>
                            <a:schemeClr val="dk1"/>
                          </a:solidFill>
                          <a:latin typeface="+mn-lt"/>
                          <a:ea typeface="+mn-ea"/>
                          <a:cs typeface="+mn-cs"/>
                        </a:rPr>
                        <a:t> official website: </a:t>
                      </a:r>
                      <a:r>
                        <a:rPr lang="en-US" sz="2400" dirty="0">
                          <a:solidFill>
                            <a:srgbClr val="0070C0"/>
                          </a:solidFill>
                          <a:hlinkClick r:id="rId2">
                            <a:extLst>
                              <a:ext uri="{A12FA001-AC4F-418D-AE19-62706E023703}">
                                <ahyp:hlinkClr xmlns:ahyp="http://schemas.microsoft.com/office/drawing/2018/hyperlinkcolor" val="tx"/>
                              </a:ext>
                            </a:extLst>
                          </a:hlinkClick>
                        </a:rPr>
                        <a:t>http://www.krg.org/auditoryboard</a:t>
                      </a:r>
                      <a:r>
                        <a:rPr lang="en-US" sz="2400" dirty="0">
                          <a:solidFill>
                            <a:srgbClr val="0070C0"/>
                          </a:solidFill>
                        </a:rPr>
                        <a:t> </a:t>
                      </a:r>
                      <a:endParaRPr kumimoji="0" lang="en-US" sz="2000" kern="1200" dirty="0">
                        <a:solidFill>
                          <a:srgbClr val="0070C0"/>
                        </a:solidFill>
                        <a:latin typeface="+mn-lt"/>
                        <a:ea typeface="+mn-ea"/>
                        <a:cs typeface="+mn-cs"/>
                      </a:endParaRP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C1B63-8DEE-442E-877D-7F3654861F5A}"/>
              </a:ext>
            </a:extLst>
          </p:cNvPr>
          <p:cNvSpPr>
            <a:spLocks noGrp="1"/>
          </p:cNvSpPr>
          <p:nvPr>
            <p:ph type="title"/>
          </p:nvPr>
        </p:nvSpPr>
        <p:spPr/>
        <p:txBody>
          <a:bodyPr/>
          <a:lstStyle/>
          <a:p>
            <a:r>
              <a:rPr lang="en-US" dirty="0"/>
              <a:t>Useful referencing websites</a:t>
            </a:r>
          </a:p>
        </p:txBody>
      </p:sp>
      <p:sp>
        <p:nvSpPr>
          <p:cNvPr id="3" name="Content Placeholder 2">
            <a:extLst>
              <a:ext uri="{FF2B5EF4-FFF2-40B4-BE49-F238E27FC236}">
                <a16:creationId xmlns:a16="http://schemas.microsoft.com/office/drawing/2014/main" id="{7E4A6340-D1AA-4436-BFA3-491D00EA2D36}"/>
              </a:ext>
            </a:extLst>
          </p:cNvPr>
          <p:cNvSpPr>
            <a:spLocks noGrp="1"/>
          </p:cNvSpPr>
          <p:nvPr>
            <p:ph idx="1"/>
          </p:nvPr>
        </p:nvSpPr>
        <p:spPr>
          <a:xfrm>
            <a:off x="1435608" y="1447800"/>
            <a:ext cx="7708392" cy="4800600"/>
          </a:xfrm>
        </p:spPr>
        <p:txBody>
          <a:bodyPr>
            <a:normAutofit/>
          </a:bodyPr>
          <a:lstStyle/>
          <a:p>
            <a:pPr marL="228600" marR="0">
              <a:lnSpc>
                <a:spcPct val="115000"/>
              </a:lnSpc>
              <a:spcBef>
                <a:spcPts val="0"/>
              </a:spcBef>
              <a:spcAft>
                <a:spcPts val="1000"/>
              </a:spcAft>
            </a:pPr>
            <a:r>
              <a:rPr lang="en-GB" sz="20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https://www.wur.nl/en/library/researchers/endnote-and-mendeley.htm#:~:text=Endnote%20and%20Mendeley%20are%20WUR,organise%20and%20cite%20your%20literature</a:t>
            </a:r>
            <a:r>
              <a:rPr lang="en-GB"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GB" sz="20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https://www.bibliography.com/how-to/types-of-bibliography-styles/</a:t>
            </a:r>
            <a:r>
              <a:rPr lang="en-GB"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GB" sz="20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https://www.bibliography.com/how-to/how-to-make-a-citation/</a:t>
            </a:r>
            <a:r>
              <a:rPr lang="en-GB"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GB" sz="20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https://www.bibliography.com/mla/works-cited-page-example/#Nine%20Core%20Elements</a:t>
            </a:r>
            <a:r>
              <a:rPr lang="en-GB"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GB" sz="20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https://www.bibliography.com/generator/</a:t>
            </a:r>
            <a:r>
              <a:rPr lang="en-GB"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US"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r>
              <a:rPr lang="en-GB" sz="2000" u="sng" dirty="0">
                <a:solidFill>
                  <a:srgbClr val="002060"/>
                </a:solidFill>
                <a:effectLst/>
                <a:latin typeface="Calibri" panose="020F0502020204030204" pitchFamily="34" charset="0"/>
                <a:ea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https://pitt.libguides.com/citationmanagement/mendeley#:~:text=What%20is%20Mendeley%3F,easily%20with%20other%20researchers%20online</a:t>
            </a:r>
            <a:endParaRPr lang="en-US" sz="3600" dirty="0">
              <a:solidFill>
                <a:srgbClr val="002060"/>
              </a:solidFill>
            </a:endParaRPr>
          </a:p>
        </p:txBody>
      </p:sp>
      <p:sp>
        <p:nvSpPr>
          <p:cNvPr id="4" name="Date Placeholder 3">
            <a:extLst>
              <a:ext uri="{FF2B5EF4-FFF2-40B4-BE49-F238E27FC236}">
                <a16:creationId xmlns:a16="http://schemas.microsoft.com/office/drawing/2014/main" id="{71702906-087B-4467-A115-C92167BCB8A4}"/>
              </a:ext>
            </a:extLst>
          </p:cNvPr>
          <p:cNvSpPr>
            <a:spLocks noGrp="1"/>
          </p:cNvSpPr>
          <p:nvPr>
            <p:ph type="dt" sz="half" idx="10"/>
          </p:nvPr>
        </p:nvSpPr>
        <p:spPr/>
        <p:txBody>
          <a:bodyPr/>
          <a:lstStyle/>
          <a:p>
            <a:fld id="{AD468D1E-DB8F-45F4-8072-062A8074FABD}" type="datetime1">
              <a:rPr lang="en-US" smtClean="0"/>
              <a:t>11/12/2023</a:t>
            </a:fld>
            <a:endParaRPr lang="en-US"/>
          </a:p>
        </p:txBody>
      </p:sp>
      <p:sp>
        <p:nvSpPr>
          <p:cNvPr id="5" name="Footer Placeholder 4">
            <a:extLst>
              <a:ext uri="{FF2B5EF4-FFF2-40B4-BE49-F238E27FC236}">
                <a16:creationId xmlns:a16="http://schemas.microsoft.com/office/drawing/2014/main" id="{A4ED04E2-1FFA-43E8-B969-47B950C3F31D}"/>
              </a:ext>
            </a:extLst>
          </p:cNvPr>
          <p:cNvSpPr>
            <a:spLocks noGrp="1"/>
          </p:cNvSpPr>
          <p:nvPr>
            <p:ph type="ftr" sz="quarter" idx="11"/>
          </p:nvPr>
        </p:nvSpPr>
        <p:spPr/>
        <p:txBody>
          <a:bodyPr/>
          <a:lstStyle/>
          <a:p>
            <a:r>
              <a:rPr lang="en-US"/>
              <a:t>Dr Rashwan Ramadan Salih</a:t>
            </a:r>
            <a:endParaRPr lang="en-US" dirty="0"/>
          </a:p>
        </p:txBody>
      </p:sp>
      <p:sp>
        <p:nvSpPr>
          <p:cNvPr id="6" name="Slide Number Placeholder 5">
            <a:extLst>
              <a:ext uri="{FF2B5EF4-FFF2-40B4-BE49-F238E27FC236}">
                <a16:creationId xmlns:a16="http://schemas.microsoft.com/office/drawing/2014/main" id="{8B847AED-B7FF-4924-BB62-16F563CF0299}"/>
              </a:ext>
            </a:extLst>
          </p:cNvPr>
          <p:cNvSpPr>
            <a:spLocks noGrp="1"/>
          </p:cNvSpPr>
          <p:nvPr>
            <p:ph type="sldNum" sz="quarter" idx="12"/>
          </p:nvPr>
        </p:nvSpPr>
        <p:spPr/>
        <p:txBody>
          <a:bodyPr/>
          <a:lstStyle/>
          <a:p>
            <a:fld id="{5FECB94E-265D-4B84-8976-B14293F096B3}" type="slidenum">
              <a:rPr lang="en-US" smtClean="0"/>
              <a:pPr/>
              <a:t>25</a:t>
            </a:fld>
            <a:endParaRPr lang="en-US"/>
          </a:p>
        </p:txBody>
      </p:sp>
    </p:spTree>
    <p:extLst>
      <p:ext uri="{BB962C8B-B14F-4D97-AF65-F5344CB8AC3E}">
        <p14:creationId xmlns:p14="http://schemas.microsoft.com/office/powerpoint/2010/main" val="286699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a:solidFill>
                  <a:srgbClr val="0000FF"/>
                </a:solidFill>
              </a:rPr>
              <a:t>2) Reviewing the literature </a:t>
            </a:r>
            <a:endParaRPr lang="en-US" dirty="0">
              <a:solidFill>
                <a:srgbClr val="0000FF"/>
              </a:solidFill>
            </a:endParaRPr>
          </a:p>
        </p:txBody>
      </p:sp>
      <p:sp>
        <p:nvSpPr>
          <p:cNvPr id="3" name="Content Placeholder 2"/>
          <p:cNvSpPr>
            <a:spLocks noGrp="1"/>
          </p:cNvSpPr>
          <p:nvPr>
            <p:ph idx="1"/>
          </p:nvPr>
        </p:nvSpPr>
        <p:spPr>
          <a:xfrm>
            <a:off x="1435608" y="2286000"/>
            <a:ext cx="4965192" cy="3962400"/>
          </a:xfrm>
        </p:spPr>
        <p:txBody>
          <a:bodyPr>
            <a:normAutofit/>
          </a:bodyPr>
          <a:lstStyle/>
          <a:p>
            <a:pPr algn="just"/>
            <a:r>
              <a:rPr lang="en-US" dirty="0"/>
              <a:t>This involves </a:t>
            </a:r>
            <a:r>
              <a:rPr lang="en-US" b="1" dirty="0"/>
              <a:t>reviewing</a:t>
            </a:r>
            <a:r>
              <a:rPr lang="en-US" dirty="0"/>
              <a:t> </a:t>
            </a:r>
            <a:r>
              <a:rPr lang="en-US" b="1" dirty="0">
                <a:solidFill>
                  <a:srgbClr val="0070C0"/>
                </a:solidFill>
              </a:rPr>
              <a:t>existing researches</a:t>
            </a:r>
            <a:r>
              <a:rPr lang="en-US" dirty="0">
                <a:solidFill>
                  <a:srgbClr val="0070C0"/>
                </a:solidFill>
              </a:rPr>
              <a:t> </a:t>
            </a:r>
            <a:r>
              <a:rPr lang="en-US" dirty="0"/>
              <a:t>and preparing a summary of the topic.</a:t>
            </a:r>
          </a:p>
        </p:txBody>
      </p:sp>
      <p:sp>
        <p:nvSpPr>
          <p:cNvPr id="9" name="Date Placeholder 8"/>
          <p:cNvSpPr>
            <a:spLocks noGrp="1"/>
          </p:cNvSpPr>
          <p:nvPr>
            <p:ph type="dt" sz="half" idx="10"/>
          </p:nvPr>
        </p:nvSpPr>
        <p:spPr/>
        <p:txBody>
          <a:bodyPr/>
          <a:lstStyle/>
          <a:p>
            <a:fld id="{F207F3D6-0CE7-4327-BB19-5939277CE2FF}" type="datetime1">
              <a:rPr lang="en-US" smtClean="0"/>
              <a:t>11/12/2023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3</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pic>
        <p:nvPicPr>
          <p:cNvPr id="14" name="Picture 7"/>
          <p:cNvPicPr>
            <a:picLocks noChangeAspect="1" noChangeArrowheads="1"/>
          </p:cNvPicPr>
          <p:nvPr/>
        </p:nvPicPr>
        <p:blipFill>
          <a:blip r:embed="rId2"/>
          <a:srcRect/>
          <a:stretch>
            <a:fillRect/>
          </a:stretch>
        </p:blipFill>
        <p:spPr bwMode="auto">
          <a:xfrm>
            <a:off x="6553200" y="1505268"/>
            <a:ext cx="2667000" cy="4114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effectLst/>
              </a:rPr>
              <a:t>G</a:t>
            </a:r>
            <a:r>
              <a:rPr>
                <a:solidFill>
                  <a:srgbClr val="0000FF"/>
                </a:solidFill>
                <a:effectLst/>
              </a:rPr>
              <a:t>oals of a literature review </a:t>
            </a:r>
            <a:endParaRPr lang="en-US" dirty="0">
              <a:solidFill>
                <a:srgbClr val="0000FF"/>
              </a:solidFill>
              <a:effectLst/>
            </a:endParaRPr>
          </a:p>
        </p:txBody>
      </p:sp>
      <p:sp>
        <p:nvSpPr>
          <p:cNvPr id="3" name="Content Placeholder 2"/>
          <p:cNvSpPr>
            <a:spLocks noGrp="1"/>
          </p:cNvSpPr>
          <p:nvPr>
            <p:ph idx="1"/>
          </p:nvPr>
        </p:nvSpPr>
        <p:spPr>
          <a:xfrm>
            <a:off x="1344168" y="1417638"/>
            <a:ext cx="7498080" cy="4800600"/>
          </a:xfrm>
        </p:spPr>
        <p:txBody>
          <a:bodyPr>
            <a:noAutofit/>
          </a:bodyPr>
          <a:lstStyle/>
          <a:p>
            <a:pPr lvl="0" algn="just"/>
            <a:r>
              <a:rPr lang="en-US" sz="2500" i="1" dirty="0"/>
              <a:t>To demonstrate familiarity with the body of knowledge and establish credibility. </a:t>
            </a:r>
          </a:p>
          <a:p>
            <a:pPr algn="just"/>
            <a:endParaRPr lang="en-US" sz="1400" i="1" dirty="0"/>
          </a:p>
          <a:p>
            <a:pPr algn="just"/>
            <a:r>
              <a:rPr lang="en-US" sz="2500" i="1" dirty="0"/>
              <a:t>To know the path of prior research and how current research projects are linked to it. </a:t>
            </a:r>
          </a:p>
          <a:p>
            <a:pPr lvl="0" algn="just"/>
            <a:endParaRPr lang="en-US" sz="1200" i="1" dirty="0"/>
          </a:p>
          <a:p>
            <a:pPr lvl="0" algn="just"/>
            <a:r>
              <a:rPr lang="en-US" sz="2500" i="1" dirty="0"/>
              <a:t>To integrate and summarize what is known in an area</a:t>
            </a:r>
            <a:r>
              <a:rPr lang="en-US" sz="2500" dirty="0"/>
              <a:t>. </a:t>
            </a:r>
          </a:p>
          <a:p>
            <a:pPr algn="just"/>
            <a:endParaRPr lang="en-US" sz="1400" i="1" dirty="0"/>
          </a:p>
          <a:p>
            <a:pPr lvl="0" algn="just"/>
            <a:r>
              <a:rPr lang="en-US" sz="2500" i="1" dirty="0"/>
              <a:t>To learn from others and stimulate new ideas</a:t>
            </a:r>
            <a:r>
              <a:rPr lang="en-US" sz="2500" dirty="0"/>
              <a:t>. </a:t>
            </a:r>
          </a:p>
          <a:p>
            <a:pPr algn="just"/>
            <a:endParaRPr lang="en-US" sz="1200" i="1" dirty="0"/>
          </a:p>
          <a:p>
            <a:pPr algn="just"/>
            <a:r>
              <a:rPr lang="en-US" sz="2500" i="1" dirty="0"/>
              <a:t>To identify variables. </a:t>
            </a:r>
          </a:p>
          <a:p>
            <a:pPr lvl="0" algn="just"/>
            <a:endParaRPr lang="en-US" sz="1600" i="1" dirty="0"/>
          </a:p>
          <a:p>
            <a:pPr lvl="0" algn="just"/>
            <a:r>
              <a:rPr lang="en-US" sz="2500" i="1" dirty="0"/>
              <a:t>To help developing theoretical framework. </a:t>
            </a:r>
          </a:p>
          <a:p>
            <a:pPr algn="just"/>
            <a:endParaRPr lang="en-US" sz="2500" i="1" dirty="0"/>
          </a:p>
          <a:p>
            <a:pPr lvl="0" algn="just"/>
            <a:endParaRPr lang="en-US" sz="2500" b="1" dirty="0"/>
          </a:p>
          <a:p>
            <a:pPr algn="just"/>
            <a:endParaRPr lang="en-US" sz="2500" i="1" dirty="0">
              <a:solidFill>
                <a:srgbClr val="FF0000"/>
              </a:solidFill>
            </a:endParaRPr>
          </a:p>
          <a:p>
            <a:pPr lvl="0" algn="just"/>
            <a:endParaRPr lang="en-US" sz="2500" i="1" dirty="0"/>
          </a:p>
        </p:txBody>
      </p:sp>
      <p:sp>
        <p:nvSpPr>
          <p:cNvPr id="4" name="Date Placeholder 3"/>
          <p:cNvSpPr>
            <a:spLocks noGrp="1"/>
          </p:cNvSpPr>
          <p:nvPr>
            <p:ph type="dt" sz="half" idx="10"/>
          </p:nvPr>
        </p:nvSpPr>
        <p:spPr/>
        <p:txBody>
          <a:bodyPr/>
          <a:lstStyle/>
          <a:p>
            <a:fld id="{AB680E8B-53D5-43CD-9755-CDAE4C3656E0}"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T</a:t>
            </a:r>
            <a:r>
              <a:rPr>
                <a:solidFill>
                  <a:srgbClr val="0000FF"/>
                </a:solidFill>
              </a:rPr>
              <a:t>ypes of Reviews </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sz="2500" dirty="0"/>
              <a:t>There are six types of reviews </a:t>
            </a:r>
          </a:p>
          <a:p>
            <a:pPr lvl="1"/>
            <a:endParaRPr lang="en-US" sz="2500" dirty="0"/>
          </a:p>
          <a:p>
            <a:pPr lvl="1"/>
            <a:r>
              <a:rPr lang="en-US" sz="2500" dirty="0"/>
              <a:t>Self-study review</a:t>
            </a:r>
          </a:p>
          <a:p>
            <a:pPr lvl="1"/>
            <a:endParaRPr lang="en-US" sz="2500" dirty="0"/>
          </a:p>
          <a:p>
            <a:pPr lvl="1"/>
            <a:r>
              <a:rPr lang="en-US" sz="2500" dirty="0"/>
              <a:t>Context reviews</a:t>
            </a:r>
          </a:p>
          <a:p>
            <a:pPr lvl="1"/>
            <a:endParaRPr lang="en-US" sz="2500" dirty="0"/>
          </a:p>
          <a:p>
            <a:pPr lvl="1"/>
            <a:r>
              <a:rPr lang="en-US" sz="2500" dirty="0"/>
              <a:t>Historical review </a:t>
            </a:r>
          </a:p>
          <a:p>
            <a:pPr lvl="1"/>
            <a:endParaRPr lang="en-US" sz="2500" dirty="0"/>
          </a:p>
          <a:p>
            <a:pPr lvl="1"/>
            <a:r>
              <a:rPr lang="en-US" sz="2500" dirty="0"/>
              <a:t>Theoretical review </a:t>
            </a:r>
          </a:p>
          <a:p>
            <a:pPr lvl="1"/>
            <a:endParaRPr lang="en-US" sz="2500" dirty="0"/>
          </a:p>
          <a:p>
            <a:pPr lvl="1"/>
            <a:r>
              <a:rPr lang="en-US" sz="2500" dirty="0"/>
              <a:t>Methodological review</a:t>
            </a:r>
          </a:p>
          <a:p>
            <a:pPr lvl="1">
              <a:buNone/>
            </a:pPr>
            <a:endParaRPr lang="en-US" sz="2500" dirty="0"/>
          </a:p>
        </p:txBody>
      </p:sp>
      <p:sp>
        <p:nvSpPr>
          <p:cNvPr id="4" name="Date Placeholder 3"/>
          <p:cNvSpPr>
            <a:spLocks noGrp="1"/>
          </p:cNvSpPr>
          <p:nvPr>
            <p:ph type="dt" sz="half" idx="10"/>
          </p:nvPr>
        </p:nvSpPr>
        <p:spPr/>
        <p:txBody>
          <a:bodyPr/>
          <a:lstStyle/>
          <a:p>
            <a:fld id="{50F152C8-EC18-4BFD-AC8F-9711178664AF}"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43000" y="533400"/>
            <a:ext cx="3596640" cy="5943600"/>
          </a:xfrm>
          <a:ln w="3175">
            <a:solidFill>
              <a:schemeClr val="tx1"/>
            </a:solidFill>
          </a:ln>
        </p:spPr>
        <p:txBody>
          <a:bodyPr>
            <a:noAutofit/>
          </a:bodyPr>
          <a:lstStyle/>
          <a:p>
            <a:pPr lvl="0" algn="just"/>
            <a:r>
              <a:rPr lang="en-US" sz="2400" b="1" i="1" dirty="0">
                <a:solidFill>
                  <a:srgbClr val="0000FF"/>
                </a:solidFill>
              </a:rPr>
              <a:t>SELF-STUDY REVIEW </a:t>
            </a:r>
          </a:p>
          <a:p>
            <a:pPr lvl="0"/>
            <a:r>
              <a:rPr lang="en-US" sz="2400" b="1" i="1" dirty="0"/>
              <a:t>Purpose</a:t>
            </a:r>
            <a:r>
              <a:rPr lang="en-US" sz="2400" i="1" dirty="0"/>
              <a:t>: To increase the reader’s and reviewers’ confidence.</a:t>
            </a:r>
          </a:p>
          <a:p>
            <a:pPr lvl="0" algn="just"/>
            <a:endParaRPr lang="en-US" sz="2400" i="1" dirty="0"/>
          </a:p>
          <a:p>
            <a:pPr lvl="0" algn="just"/>
            <a:endParaRPr lang="en-US" sz="2400" i="1" dirty="0"/>
          </a:p>
          <a:p>
            <a:pPr lvl="0"/>
            <a:r>
              <a:rPr lang="en-US" sz="2400" i="1" dirty="0"/>
              <a:t>A</a:t>
            </a:r>
            <a:r>
              <a:rPr lang="en-US" sz="2400" dirty="0"/>
              <a:t> review that only demonstrates familiarity within an area and a part of an educational program. </a:t>
            </a:r>
          </a:p>
        </p:txBody>
      </p:sp>
      <p:sp>
        <p:nvSpPr>
          <p:cNvPr id="7" name="Content Placeholder 6"/>
          <p:cNvSpPr>
            <a:spLocks noGrp="1"/>
          </p:cNvSpPr>
          <p:nvPr>
            <p:ph sz="half" idx="2"/>
          </p:nvPr>
        </p:nvSpPr>
        <p:spPr>
          <a:xfrm>
            <a:off x="4849368" y="533400"/>
            <a:ext cx="3992880" cy="5943600"/>
          </a:xfrm>
          <a:ln w="9525">
            <a:solidFill>
              <a:schemeClr val="tx1"/>
            </a:solidFill>
          </a:ln>
        </p:spPr>
        <p:txBody>
          <a:bodyPr>
            <a:noAutofit/>
          </a:bodyPr>
          <a:lstStyle/>
          <a:p>
            <a:pPr lvl="0" algn="just"/>
            <a:r>
              <a:rPr lang="en-US" sz="2400" b="1" i="1" dirty="0">
                <a:solidFill>
                  <a:srgbClr val="0000FF"/>
                </a:solidFill>
              </a:rPr>
              <a:t>CONTEXT REVIEW</a:t>
            </a:r>
          </a:p>
          <a:p>
            <a:pPr lvl="0"/>
            <a:r>
              <a:rPr lang="en-US" sz="2400" b="1" i="1" dirty="0"/>
              <a:t>Purpose: </a:t>
            </a:r>
            <a:r>
              <a:rPr lang="en-US" sz="2400" dirty="0"/>
              <a:t>To place a specific project in the big picture and to create a link to a developing body of knowledge. </a:t>
            </a:r>
          </a:p>
          <a:p>
            <a:pPr lvl="0"/>
            <a:endParaRPr lang="en-US" sz="2400" dirty="0"/>
          </a:p>
          <a:p>
            <a:pPr lvl="0"/>
            <a:r>
              <a:rPr lang="en-US" sz="2400" dirty="0"/>
              <a:t>Establish the significance and relevance of a research question by reviewing existing literature in order to show how your project fits into the big picture and its implications for a field of knowledge. </a:t>
            </a:r>
          </a:p>
          <a:p>
            <a:endParaRPr lang="en-US" sz="2400" dirty="0"/>
          </a:p>
          <a:p>
            <a:endParaRPr lang="en-US" sz="2400" dirty="0"/>
          </a:p>
        </p:txBody>
      </p:sp>
      <p:sp>
        <p:nvSpPr>
          <p:cNvPr id="4" name="Date Placeholder 3"/>
          <p:cNvSpPr>
            <a:spLocks noGrp="1"/>
          </p:cNvSpPr>
          <p:nvPr>
            <p:ph type="dt" sz="half" idx="10"/>
          </p:nvPr>
        </p:nvSpPr>
        <p:spPr/>
        <p:txBody>
          <a:bodyPr/>
          <a:lstStyle/>
          <a:p>
            <a:fld id="{FFAB9A38-7B27-4CBF-ABF4-5033CB123400}"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800" y="304800"/>
            <a:ext cx="3581400" cy="6553200"/>
          </a:xfrm>
          <a:ln w="3175">
            <a:solidFill>
              <a:schemeClr val="tx1"/>
            </a:solidFill>
          </a:ln>
        </p:spPr>
        <p:txBody>
          <a:bodyPr>
            <a:noAutofit/>
          </a:bodyPr>
          <a:lstStyle/>
          <a:p>
            <a:pPr lvl="0" algn="just"/>
            <a:r>
              <a:rPr lang="en-US" sz="2400" b="1" i="1" dirty="0">
                <a:solidFill>
                  <a:srgbClr val="0000FF"/>
                </a:solidFill>
              </a:rPr>
              <a:t>HISTORICAL REVIEW</a:t>
            </a:r>
          </a:p>
          <a:p>
            <a:pPr lvl="0" algn="just"/>
            <a:endParaRPr lang="en-US" sz="400" b="1" i="1" dirty="0">
              <a:solidFill>
                <a:srgbClr val="0000FF"/>
              </a:solidFill>
            </a:endParaRPr>
          </a:p>
          <a:p>
            <a:pPr algn="just"/>
            <a:r>
              <a:rPr lang="en-US" sz="2400" i="1" dirty="0"/>
              <a:t>Purpose:  To trace the development of an issue over time. </a:t>
            </a:r>
          </a:p>
          <a:p>
            <a:pPr algn="just"/>
            <a:endParaRPr lang="en-US" sz="400" dirty="0"/>
          </a:p>
          <a:p>
            <a:pPr algn="just"/>
            <a:r>
              <a:rPr lang="en-US" sz="2400" dirty="0"/>
              <a:t>Referring back the development of an idea or showing how a particular issue or theory has evolved over time. </a:t>
            </a:r>
          </a:p>
          <a:p>
            <a:pPr algn="just"/>
            <a:endParaRPr lang="en-US" sz="700" dirty="0"/>
          </a:p>
          <a:p>
            <a:pPr algn="just"/>
            <a:r>
              <a:rPr lang="en-US" sz="2400" dirty="0"/>
              <a:t>Researchers conduct historical review only on the most important ideas in a field.</a:t>
            </a:r>
          </a:p>
          <a:p>
            <a:pPr lvl="1" algn="just"/>
            <a:endParaRPr lang="en-US" b="1" i="1" dirty="0">
              <a:solidFill>
                <a:srgbClr val="009900"/>
              </a:solidFill>
            </a:endParaRPr>
          </a:p>
          <a:p>
            <a:pPr lvl="0" algn="just"/>
            <a:r>
              <a:rPr lang="en-US" sz="2400" b="1" i="1" dirty="0">
                <a:solidFill>
                  <a:srgbClr val="0000FF"/>
                </a:solidFill>
              </a:rPr>
              <a:t> </a:t>
            </a:r>
          </a:p>
        </p:txBody>
      </p:sp>
      <p:sp>
        <p:nvSpPr>
          <p:cNvPr id="7" name="Content Placeholder 6"/>
          <p:cNvSpPr>
            <a:spLocks noGrp="1"/>
          </p:cNvSpPr>
          <p:nvPr>
            <p:ph sz="half" idx="2"/>
          </p:nvPr>
        </p:nvSpPr>
        <p:spPr>
          <a:xfrm>
            <a:off x="4724400" y="342900"/>
            <a:ext cx="4209288" cy="6515100"/>
          </a:xfrm>
          <a:ln w="9525">
            <a:solidFill>
              <a:schemeClr val="tx1"/>
            </a:solidFill>
          </a:ln>
        </p:spPr>
        <p:txBody>
          <a:bodyPr>
            <a:noAutofit/>
          </a:bodyPr>
          <a:lstStyle/>
          <a:p>
            <a:pPr lvl="0" algn="just"/>
            <a:r>
              <a:rPr lang="en-US" sz="2400" b="1" i="1" dirty="0">
                <a:solidFill>
                  <a:srgbClr val="0000FF"/>
                </a:solidFill>
              </a:rPr>
              <a:t>CONTEXT REVIEW</a:t>
            </a:r>
          </a:p>
          <a:p>
            <a:pPr lvl="0" algn="just"/>
            <a:r>
              <a:rPr lang="en-US" sz="2400" b="1" i="1" dirty="0"/>
              <a:t>Purpose: </a:t>
            </a:r>
            <a:r>
              <a:rPr lang="en-US" sz="2400" dirty="0"/>
              <a:t>To compare how different theories address an issue. </a:t>
            </a:r>
          </a:p>
          <a:p>
            <a:pPr lvl="0" algn="just"/>
            <a:r>
              <a:rPr lang="en-US" sz="2400" dirty="0"/>
              <a:t>Evaluates how far each theory accounts for findings. </a:t>
            </a:r>
          </a:p>
          <a:p>
            <a:pPr algn="just"/>
            <a:endParaRPr lang="en-US" sz="2400" dirty="0"/>
          </a:p>
          <a:p>
            <a:pPr algn="just"/>
            <a:r>
              <a:rPr lang="en-US" sz="2400" dirty="0"/>
              <a:t>Researchers also use it to integrate two theories or extend a theory to new issues. </a:t>
            </a:r>
          </a:p>
          <a:p>
            <a:pPr algn="just"/>
            <a:r>
              <a:rPr lang="en-US" sz="2400" dirty="0"/>
              <a:t>It sometimes forms a hybrid–historical theoretical review.</a:t>
            </a:r>
          </a:p>
          <a:p>
            <a:endParaRPr lang="en-US" sz="2400" dirty="0"/>
          </a:p>
          <a:p>
            <a:endParaRPr lang="en-US" sz="2400" dirty="0"/>
          </a:p>
          <a:p>
            <a:endParaRPr lang="en-US" sz="2400" dirty="0"/>
          </a:p>
          <a:p>
            <a:pPr algn="just"/>
            <a:r>
              <a:rPr lang="en-US" sz="2400" dirty="0"/>
              <a:t>.</a:t>
            </a:r>
          </a:p>
          <a:p>
            <a:pPr lvl="1" algn="just"/>
            <a:endParaRPr lang="en-US" b="1" dirty="0"/>
          </a:p>
          <a:p>
            <a:pPr lvl="0" algn="just"/>
            <a:endParaRPr lang="en-US" sz="2400" b="1" i="1" dirty="0">
              <a:solidFill>
                <a:srgbClr val="0000FF"/>
              </a:solidFill>
            </a:endParaRPr>
          </a:p>
        </p:txBody>
      </p:sp>
      <p:sp>
        <p:nvSpPr>
          <p:cNvPr id="4" name="Date Placeholder 3"/>
          <p:cNvSpPr>
            <a:spLocks noGrp="1"/>
          </p:cNvSpPr>
          <p:nvPr>
            <p:ph type="dt" sz="half" idx="10"/>
          </p:nvPr>
        </p:nvSpPr>
        <p:spPr/>
        <p:txBody>
          <a:bodyPr/>
          <a:lstStyle/>
          <a:p>
            <a:fld id="{93FF3FC0-2F8B-456D-90E7-62EEF896F6C8}" type="datetime1">
              <a:rPr lang="en-US" smtClean="0"/>
              <a:t>11/12/2023</a:t>
            </a:fld>
            <a:endParaRPr lang="en-US"/>
          </a:p>
        </p:txBody>
      </p:sp>
      <p:sp>
        <p:nvSpPr>
          <p:cNvPr id="5" name="Footer Placeholder 4"/>
          <p:cNvSpPr>
            <a:spLocks noGrp="1"/>
          </p:cNvSpPr>
          <p:nvPr>
            <p:ph type="ftr" sz="quarter" idx="11"/>
          </p:nvPr>
        </p:nvSpPr>
        <p:spPr>
          <a:xfrm>
            <a:off x="5638800" y="6172200"/>
            <a:ext cx="2895600" cy="476250"/>
          </a:xfrm>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effectLst/>
              </a:rPr>
              <a:t>5) Methodological review </a:t>
            </a:r>
            <a:endParaRPr lang="en-US" dirty="0">
              <a:solidFill>
                <a:srgbClr val="0000FF"/>
              </a:solidFill>
              <a:effectLst/>
            </a:endParaRPr>
          </a:p>
        </p:txBody>
      </p:sp>
      <p:sp>
        <p:nvSpPr>
          <p:cNvPr id="3" name="Content Placeholder 2"/>
          <p:cNvSpPr>
            <a:spLocks noGrp="1"/>
          </p:cNvSpPr>
          <p:nvPr>
            <p:ph idx="1"/>
          </p:nvPr>
        </p:nvSpPr>
        <p:spPr/>
        <p:txBody>
          <a:bodyPr>
            <a:normAutofit/>
          </a:bodyPr>
          <a:lstStyle/>
          <a:p>
            <a:pPr lvl="0" algn="just"/>
            <a:r>
              <a:rPr lang="en-US" sz="2600" b="1" i="1" dirty="0"/>
              <a:t>Purpose:  </a:t>
            </a:r>
          </a:p>
          <a:p>
            <a:pPr lvl="1" algn="just"/>
            <a:r>
              <a:rPr lang="en-US" sz="2600" dirty="0"/>
              <a:t>To point out how methodology varies by study. </a:t>
            </a:r>
          </a:p>
          <a:p>
            <a:pPr lvl="1" algn="just"/>
            <a:endParaRPr lang="en-US" sz="2600" dirty="0"/>
          </a:p>
          <a:p>
            <a:pPr lvl="1" algn="just"/>
            <a:r>
              <a:rPr lang="en-US" sz="2600" dirty="0"/>
              <a:t>To evaluate the methodological strength of past studies. </a:t>
            </a:r>
          </a:p>
          <a:p>
            <a:pPr lvl="1" algn="just"/>
            <a:endParaRPr lang="en-US" sz="2600" dirty="0"/>
          </a:p>
          <a:p>
            <a:pPr lvl="1" algn="just"/>
            <a:r>
              <a:rPr lang="en-US" sz="2600" dirty="0"/>
              <a:t>To describe conflicting results and showing how different research designs, samples, measures, and so on account for different results.</a:t>
            </a:r>
          </a:p>
          <a:p>
            <a:endParaRPr lang="en-US" sz="2600" dirty="0"/>
          </a:p>
          <a:p>
            <a:endParaRPr lang="en-US" sz="2600" dirty="0"/>
          </a:p>
          <a:p>
            <a:pPr lvl="1" algn="just"/>
            <a:endParaRPr lang="en-US" sz="2600" dirty="0"/>
          </a:p>
        </p:txBody>
      </p:sp>
      <p:sp>
        <p:nvSpPr>
          <p:cNvPr id="4" name="Date Placeholder 3"/>
          <p:cNvSpPr>
            <a:spLocks noGrp="1"/>
          </p:cNvSpPr>
          <p:nvPr>
            <p:ph type="dt" sz="half" idx="10"/>
          </p:nvPr>
        </p:nvSpPr>
        <p:spPr/>
        <p:txBody>
          <a:bodyPr/>
          <a:lstStyle/>
          <a:p>
            <a:fld id="{3876962A-012A-46A0-883C-CAFCE634371E}"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790688" cy="1143000"/>
          </a:xfrm>
        </p:spPr>
        <p:txBody>
          <a:bodyPr>
            <a:noAutofit/>
          </a:bodyPr>
          <a:lstStyle/>
          <a:p>
            <a:pPr lvl="1" algn="ctr" rtl="0">
              <a:spcBef>
                <a:spcPct val="0"/>
              </a:spcBef>
            </a:pPr>
            <a:r>
              <a:rPr lang="en-US" sz="4400" b="1" dirty="0">
                <a:solidFill>
                  <a:srgbClr val="0000FF"/>
                </a:solidFill>
                <a:latin typeface="Britannic Bold" pitchFamily="34" charset="0"/>
              </a:rPr>
              <a:t>Where to find the research literature?</a:t>
            </a:r>
          </a:p>
        </p:txBody>
      </p:sp>
      <p:sp>
        <p:nvSpPr>
          <p:cNvPr id="3" name="Content Placeholder 2"/>
          <p:cNvSpPr>
            <a:spLocks noGrp="1"/>
          </p:cNvSpPr>
          <p:nvPr>
            <p:ph idx="1"/>
          </p:nvPr>
        </p:nvSpPr>
        <p:spPr/>
        <p:txBody>
          <a:bodyPr>
            <a:normAutofit/>
          </a:bodyPr>
          <a:lstStyle/>
          <a:p>
            <a:pPr marL="825246" indent="-742950">
              <a:buFont typeface="+mj-lt"/>
              <a:buAutoNum type="arabicParenR"/>
            </a:pPr>
            <a:r>
              <a:rPr lang="en-US" sz="2600" dirty="0"/>
              <a:t>Articles in scholarly journals</a:t>
            </a:r>
          </a:p>
          <a:p>
            <a:pPr marL="825246" indent="-742950">
              <a:buAutoNum type="arabicParenR" startAt="2"/>
            </a:pPr>
            <a:endParaRPr lang="en-US" sz="2600" dirty="0"/>
          </a:p>
          <a:p>
            <a:pPr marL="825246" indent="-742950">
              <a:buAutoNum type="arabicParenR" startAt="2"/>
            </a:pPr>
            <a:r>
              <a:rPr lang="en-US" sz="2600" dirty="0"/>
              <a:t>Scholarly books (Available in literature)</a:t>
            </a:r>
          </a:p>
          <a:p>
            <a:pPr marL="825246" indent="-742950">
              <a:buAutoNum type="arabicParenR" startAt="2"/>
            </a:pPr>
            <a:endParaRPr lang="en-US" sz="2600" dirty="0"/>
          </a:p>
          <a:p>
            <a:pPr marL="825246" indent="-742950">
              <a:buAutoNum type="arabicParenR" startAt="2"/>
            </a:pPr>
            <a:r>
              <a:rPr lang="en-US" sz="2600" dirty="0"/>
              <a:t>Dissertations, Theses </a:t>
            </a:r>
          </a:p>
          <a:p>
            <a:pPr marL="825246" indent="-742950">
              <a:buAutoNum type="arabicParenR" startAt="2"/>
            </a:pPr>
            <a:endParaRPr lang="en-US" sz="2600" dirty="0"/>
          </a:p>
          <a:p>
            <a:pPr marL="825246" indent="-742950">
              <a:buAutoNum type="arabicParenR" startAt="2"/>
            </a:pPr>
            <a:r>
              <a:rPr lang="en-US" sz="2600" dirty="0"/>
              <a:t>Government documents</a:t>
            </a:r>
          </a:p>
          <a:p>
            <a:pPr marL="825246" indent="-742950">
              <a:buAutoNum type="arabicParenR" startAt="2"/>
            </a:pPr>
            <a:endParaRPr lang="en-US" sz="2600" dirty="0"/>
          </a:p>
          <a:p>
            <a:pPr marL="825246" indent="-742950">
              <a:buAutoNum type="arabicParenR" startAt="2"/>
            </a:pPr>
            <a:r>
              <a:rPr lang="en-US" sz="2600" dirty="0"/>
              <a:t>Policy reports and presented papers</a:t>
            </a:r>
          </a:p>
        </p:txBody>
      </p:sp>
      <p:sp>
        <p:nvSpPr>
          <p:cNvPr id="4" name="Date Placeholder 3"/>
          <p:cNvSpPr>
            <a:spLocks noGrp="1"/>
          </p:cNvSpPr>
          <p:nvPr>
            <p:ph type="dt" sz="half" idx="10"/>
          </p:nvPr>
        </p:nvSpPr>
        <p:spPr/>
        <p:txBody>
          <a:bodyPr/>
          <a:lstStyle/>
          <a:p>
            <a:fld id="{76C95CC8-72BE-422A-AB8C-91C833A1EA18}" type="datetime1">
              <a:rPr lang="en-US" smtClean="0"/>
              <a:t>11/12/2023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Monetary policy_FINAL COURSE MATERIAL</Template>
  <TotalTime>11484</TotalTime>
  <Words>1913</Words>
  <Application>Microsoft Office PowerPoint</Application>
  <PresentationFormat>On-screen Show (4:3)</PresentationFormat>
  <Paragraphs>300</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Britannic Bold</vt:lpstr>
      <vt:lpstr>Calibri</vt:lpstr>
      <vt:lpstr>Gill Sans MT</vt:lpstr>
      <vt:lpstr>Maiandra GD</vt:lpstr>
      <vt:lpstr>Verdana</vt:lpstr>
      <vt:lpstr>Wingdings 2</vt:lpstr>
      <vt:lpstr>Solstice</vt:lpstr>
      <vt:lpstr>Section Three: Literature review </vt:lpstr>
      <vt:lpstr>Session outline</vt:lpstr>
      <vt:lpstr>2) Reviewing the literature </vt:lpstr>
      <vt:lpstr>Goals of a literature review </vt:lpstr>
      <vt:lpstr>Types of Reviews </vt:lpstr>
      <vt:lpstr>PowerPoint Presentation</vt:lpstr>
      <vt:lpstr>PowerPoint Presentation</vt:lpstr>
      <vt:lpstr>5) Methodological review </vt:lpstr>
      <vt:lpstr>Where to find the research literature?</vt:lpstr>
      <vt:lpstr>3) Referencing</vt:lpstr>
      <vt:lpstr>Why reference?</vt:lpstr>
      <vt:lpstr>PowerPoint Presentation</vt:lpstr>
      <vt:lpstr>PowerPoint Presentation</vt:lpstr>
      <vt:lpstr>Rules of referencing </vt:lpstr>
      <vt:lpstr>Notice the difference </vt:lpstr>
      <vt:lpstr>Rules of referencing &amp; citation (APA/Harvard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Useful referencing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Abdihakim</dc:creator>
  <cp:lastModifiedBy>Rashwan Salih</cp:lastModifiedBy>
  <cp:revision>1224</cp:revision>
  <dcterms:created xsi:type="dcterms:W3CDTF">2013-08-15T06:05:19Z</dcterms:created>
  <dcterms:modified xsi:type="dcterms:W3CDTF">2023-11-12T17:27:21Z</dcterms:modified>
</cp:coreProperties>
</file>