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968" r:id="rId2"/>
    <p:sldId id="969" r:id="rId3"/>
    <p:sldId id="970" r:id="rId4"/>
    <p:sldId id="971" r:id="rId5"/>
    <p:sldId id="972" r:id="rId6"/>
    <p:sldId id="973" r:id="rId7"/>
    <p:sldId id="974" r:id="rId8"/>
    <p:sldId id="975" r:id="rId9"/>
    <p:sldId id="976" r:id="rId10"/>
    <p:sldId id="977" r:id="rId11"/>
    <p:sldId id="682" r:id="rId12"/>
    <p:sldId id="683" r:id="rId13"/>
    <p:sldId id="888" r:id="rId14"/>
    <p:sldId id="684" r:id="rId15"/>
    <p:sldId id="379" r:id="rId16"/>
    <p:sldId id="686" r:id="rId17"/>
    <p:sldId id="693" r:id="rId18"/>
    <p:sldId id="726" r:id="rId19"/>
    <p:sldId id="694" r:id="rId20"/>
    <p:sldId id="695" r:id="rId21"/>
    <p:sldId id="696" r:id="rId22"/>
    <p:sldId id="697" r:id="rId23"/>
    <p:sldId id="731" r:id="rId24"/>
    <p:sldId id="698" r:id="rId25"/>
    <p:sldId id="699" r:id="rId26"/>
    <p:sldId id="978" r:id="rId27"/>
    <p:sldId id="783" r:id="rId28"/>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85484" autoAdjust="0"/>
  </p:normalViewPr>
  <p:slideViewPr>
    <p:cSldViewPr>
      <p:cViewPr varScale="1">
        <p:scale>
          <a:sx n="56" d="100"/>
          <a:sy n="56" d="100"/>
        </p:scale>
        <p:origin x="1676" y="48"/>
      </p:cViewPr>
      <p:guideLst>
        <p:guide orient="horz" pos="2160"/>
        <p:guide pos="2880"/>
      </p:guideLst>
    </p:cSldViewPr>
  </p:slideViewPr>
  <p:outlineViewPr>
    <p:cViewPr>
      <p:scale>
        <a:sx n="33" d="100"/>
        <a:sy n="33" d="100"/>
      </p:scale>
      <p:origin x="0" y="169884"/>
    </p:cViewPr>
  </p:outlineViewPr>
  <p:notesTextViewPr>
    <p:cViewPr>
      <p:scale>
        <a:sx n="100" d="100"/>
        <a:sy n="100" d="100"/>
      </p:scale>
      <p:origin x="0" y="0"/>
    </p:cViewPr>
  </p:notesTextViewPr>
  <p:sorterViewPr>
    <p:cViewPr>
      <p:scale>
        <a:sx n="100" d="100"/>
        <a:sy n="100" d="100"/>
      </p:scale>
      <p:origin x="0" y="9030"/>
    </p:cViewPr>
  </p:sorterViewPr>
  <p:notesViewPr>
    <p:cSldViewPr>
      <p:cViewPr varScale="1">
        <p:scale>
          <a:sx n="62" d="100"/>
          <a:sy n="62" d="100"/>
        </p:scale>
        <p:origin x="-2874" y="-78"/>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5" y="0"/>
            <a:ext cx="3078163" cy="511175"/>
          </a:xfrm>
          <a:prstGeom prst="rect">
            <a:avLst/>
          </a:prstGeom>
        </p:spPr>
        <p:txBody>
          <a:bodyPr vert="horz" lIns="91440" tIns="45720" rIns="91440" bIns="45720" rtlCol="0"/>
          <a:lstStyle>
            <a:lvl1pPr algn="r">
              <a:defRPr sz="1200"/>
            </a:lvl1pPr>
          </a:lstStyle>
          <a:p>
            <a:fld id="{6AEBEDC2-EA65-46B0-8E4E-9F2DF5C43976}" type="datetimeFigureOut">
              <a:rPr lang="en-US" smtClean="0"/>
              <a:pPr/>
              <a:t>10/27/2023</a:t>
            </a:fld>
            <a:endParaRPr lang="en-US"/>
          </a:p>
        </p:txBody>
      </p:sp>
      <p:sp>
        <p:nvSpPr>
          <p:cNvPr id="4" name="Footer Placeholder 3"/>
          <p:cNvSpPr>
            <a:spLocks noGrp="1"/>
          </p:cNvSpPr>
          <p:nvPr>
            <p:ph type="ftr" sz="quarter" idx="2"/>
          </p:nvPr>
        </p:nvSpPr>
        <p:spPr>
          <a:xfrm>
            <a:off x="0" y="9720263"/>
            <a:ext cx="3078163"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5" y="9720263"/>
            <a:ext cx="3078163" cy="511175"/>
          </a:xfrm>
          <a:prstGeom prst="rect">
            <a:avLst/>
          </a:prstGeom>
        </p:spPr>
        <p:txBody>
          <a:bodyPr vert="horz" lIns="91440" tIns="45720" rIns="91440" bIns="45720" rtlCol="0" anchor="b"/>
          <a:lstStyle>
            <a:lvl1pPr algn="r">
              <a:defRPr sz="1200"/>
            </a:lvl1pPr>
          </a:lstStyle>
          <a:p>
            <a:fld id="{9C892474-1375-4C25-9A03-40610164FE0C}" type="slidenum">
              <a:rPr lang="en-US" smtClean="0"/>
              <a:pPr/>
              <a:t>‹#›</a:t>
            </a:fld>
            <a:endParaRPr lang="en-US"/>
          </a:p>
        </p:txBody>
      </p:sp>
    </p:spTree>
    <p:extLst>
      <p:ext uri="{BB962C8B-B14F-4D97-AF65-F5344CB8AC3E}">
        <p14:creationId xmlns:p14="http://schemas.microsoft.com/office/powerpoint/2010/main" val="26266738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1"/>
          </a:xfrm>
          <a:prstGeom prst="rect">
            <a:avLst/>
          </a:prstGeom>
        </p:spPr>
        <p:txBody>
          <a:bodyPr vert="horz" lIns="99057" tIns="49528" rIns="99057" bIns="49528" rtlCol="0"/>
          <a:lstStyle>
            <a:lvl1pPr algn="l">
              <a:defRPr sz="1300"/>
            </a:lvl1pPr>
          </a:lstStyle>
          <a:p>
            <a:endParaRPr lang="en-US"/>
          </a:p>
        </p:txBody>
      </p:sp>
      <p:sp>
        <p:nvSpPr>
          <p:cNvPr id="3" name="Date Placeholder 2"/>
          <p:cNvSpPr>
            <a:spLocks noGrp="1"/>
          </p:cNvSpPr>
          <p:nvPr>
            <p:ph type="dt" idx="1"/>
          </p:nvPr>
        </p:nvSpPr>
        <p:spPr>
          <a:xfrm>
            <a:off x="4023092" y="0"/>
            <a:ext cx="3077739" cy="511651"/>
          </a:xfrm>
          <a:prstGeom prst="rect">
            <a:avLst/>
          </a:prstGeom>
        </p:spPr>
        <p:txBody>
          <a:bodyPr vert="horz" lIns="99057" tIns="49528" rIns="99057" bIns="49528" rtlCol="0"/>
          <a:lstStyle>
            <a:lvl1pPr algn="r">
              <a:defRPr sz="1300"/>
            </a:lvl1pPr>
          </a:lstStyle>
          <a:p>
            <a:fld id="{F01BCABD-07E2-467E-84FD-D61ECC3826C2}" type="datetimeFigureOut">
              <a:rPr lang="en-US" smtClean="0"/>
              <a:pPr/>
              <a:t>10/27/2023</a:t>
            </a:fld>
            <a:endParaRPr lang="en-US"/>
          </a:p>
        </p:txBody>
      </p:sp>
      <p:sp>
        <p:nvSpPr>
          <p:cNvPr id="4" name="Slide Image Placeholder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9057" tIns="49528" rIns="99057" bIns="49528" rtlCol="0" anchor="ctr"/>
          <a:lstStyle/>
          <a:p>
            <a:endParaRPr lang="en-US"/>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9057" tIns="49528" rIns="99057" bIns="4952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8"/>
            <a:ext cx="3077739" cy="511651"/>
          </a:xfrm>
          <a:prstGeom prst="rect">
            <a:avLst/>
          </a:prstGeom>
        </p:spPr>
        <p:txBody>
          <a:bodyPr vert="horz" lIns="99057" tIns="49528" rIns="99057" bIns="49528" rtlCol="0" anchor="b"/>
          <a:lstStyle>
            <a:lvl1pPr algn="l">
              <a:defRPr sz="1300"/>
            </a:lvl1pPr>
          </a:lstStyle>
          <a:p>
            <a:endParaRPr lang="en-US"/>
          </a:p>
        </p:txBody>
      </p:sp>
      <p:sp>
        <p:nvSpPr>
          <p:cNvPr id="7" name="Slide Number Placeholder 6"/>
          <p:cNvSpPr>
            <a:spLocks noGrp="1"/>
          </p:cNvSpPr>
          <p:nvPr>
            <p:ph type="sldNum" sz="quarter" idx="5"/>
          </p:nvPr>
        </p:nvSpPr>
        <p:spPr>
          <a:xfrm>
            <a:off x="4023092" y="9719598"/>
            <a:ext cx="3077739" cy="511651"/>
          </a:xfrm>
          <a:prstGeom prst="rect">
            <a:avLst/>
          </a:prstGeom>
        </p:spPr>
        <p:txBody>
          <a:bodyPr vert="horz" lIns="99057" tIns="49528" rIns="99057" bIns="49528" rtlCol="0" anchor="b"/>
          <a:lstStyle>
            <a:lvl1pPr algn="r">
              <a:defRPr sz="1300"/>
            </a:lvl1pPr>
          </a:lstStyle>
          <a:p>
            <a:fld id="{177F7CBD-DF83-4B41-9631-B14835C0BE33}" type="slidenum">
              <a:rPr lang="en-US" smtClean="0"/>
              <a:pPr/>
              <a:t>‹#›</a:t>
            </a:fld>
            <a:endParaRPr lang="en-US"/>
          </a:p>
        </p:txBody>
      </p:sp>
    </p:spTree>
    <p:extLst>
      <p:ext uri="{BB962C8B-B14F-4D97-AF65-F5344CB8AC3E}">
        <p14:creationId xmlns:p14="http://schemas.microsoft.com/office/powerpoint/2010/main" val="520658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E.G Income, age</a:t>
            </a:r>
            <a:r>
              <a:rPr lang="en-US" baseline="0" dirty="0"/>
              <a:t> etc</a:t>
            </a:r>
          </a:p>
          <a:p>
            <a:endParaRPr lang="en-US" baseline="0" dirty="0"/>
          </a:p>
          <a:p>
            <a:r>
              <a:rPr lang="en-US" baseline="0" dirty="0"/>
              <a:t>Interval scale contains </a:t>
            </a:r>
            <a:r>
              <a:rPr lang="en-US" b="1" baseline="0" dirty="0"/>
              <a:t>no true zero </a:t>
            </a:r>
            <a:r>
              <a:rPr lang="en-US" baseline="0" dirty="0"/>
              <a:t> </a:t>
            </a:r>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Perhaps, government is the only institution which can get the complete enumeration carried out. Even the government adopts this in very rare cases such as population census conducted once in a decade.</a:t>
            </a:r>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Perhaps, government is the only institution which can get the complete enumeration carried out. Even the government adopts this in very rare cases such as population census conducted once in a decade.</a:t>
            </a:r>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90570"/>
            <a:r>
              <a:rPr lang="en-US" dirty="0"/>
              <a:t>Larger the sample size the more accurate will be the findings</a:t>
            </a:r>
          </a:p>
          <a:p>
            <a:pPr defTabSz="990570"/>
            <a:r>
              <a:rPr lang="en-US" altLang="en-AU" dirty="0">
                <a:solidFill>
                  <a:srgbClr val="FF0000"/>
                </a:solidFill>
              </a:rPr>
              <a:t>Sample size</a:t>
            </a:r>
            <a:r>
              <a:rPr lang="en-US" altLang="en-AU" dirty="0"/>
              <a:t> is a big issue.</a:t>
            </a:r>
          </a:p>
          <a:p>
            <a:pPr lvl="2"/>
            <a:r>
              <a:rPr lang="en-US" altLang="en-AU" dirty="0"/>
              <a:t>The smaller the sample, the more the uncertainty.</a:t>
            </a:r>
          </a:p>
          <a:p>
            <a:pPr lvl="2"/>
            <a:r>
              <a:rPr lang="en-US" altLang="en-AU" dirty="0"/>
              <a:t>A stronger relationship needs less certainty.</a:t>
            </a:r>
          </a:p>
          <a:p>
            <a:pPr lvl="2"/>
            <a:r>
              <a:rPr lang="en-US" altLang="en-AU" dirty="0"/>
              <a:t>So a stronger relationship needs a smaller sample.</a:t>
            </a:r>
          </a:p>
          <a:p>
            <a:pPr lvl="2"/>
            <a:r>
              <a:rPr lang="en-US" altLang="en-AU" dirty="0"/>
              <a:t>Unfortunately most relationships are weak or trivial, </a:t>
            </a:r>
            <a:br>
              <a:rPr lang="en-US" altLang="en-AU" dirty="0"/>
            </a:br>
            <a:r>
              <a:rPr lang="en-US" altLang="en-AU" dirty="0"/>
              <a:t>so </a:t>
            </a:r>
            <a:r>
              <a:rPr lang="en-US" altLang="en-AU" b="1" dirty="0"/>
              <a:t>you usually need large samples</a:t>
            </a:r>
            <a:r>
              <a:rPr lang="en-US" altLang="en-AU" dirty="0"/>
              <a:t>.</a:t>
            </a:r>
          </a:p>
          <a:p>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a:t>For example, a researcher may select a sample of Villages in a city, and then select a sample of households from the selected villages, and finally may select a sample of adults from the selected households. The sampling units of these three stages of sampling are respectively Villages, households, and adults, of which the last of these are the elements. More specifically, the terms “primary sampling units,” “secondary sampling units,” and “final sampling units” would be used to designate the successive stages.</a:t>
            </a:r>
          </a:p>
          <a:p>
            <a:endParaRPr lang="en-US" dirty="0"/>
          </a:p>
        </p:txBody>
      </p:sp>
      <p:sp>
        <p:nvSpPr>
          <p:cNvPr id="4" name="Slide Number Placeholder 3"/>
          <p:cNvSpPr>
            <a:spLocks noGrp="1"/>
          </p:cNvSpPr>
          <p:nvPr>
            <p:ph type="sldNum" sz="quarter" idx="10"/>
          </p:nvPr>
        </p:nvSpPr>
        <p:spPr/>
        <p:txBody>
          <a:bodyPr/>
          <a:lstStyle/>
          <a:p>
            <a:fld id="{177F7CBD-DF83-4B41-9631-B14835C0BE33}"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859302"/>
          </a:xfrm>
        </p:spPr>
        <p:txBody>
          <a:bodyPr anchor="b"/>
          <a:lstStyle>
            <a:lvl1pPr algn="l">
              <a:defRPr kumimoji="0" lang="en-US" sz="4300" kern="1200" dirty="0" smtClean="0">
                <a:solidFill>
                  <a:srgbClr val="002060"/>
                </a:solidFill>
                <a:effectLst>
                  <a:outerShdw blurRad="50000" dist="30000" dir="5400000" algn="tl" rotWithShape="0">
                    <a:srgbClr val="000000">
                      <a:alpha val="30000"/>
                    </a:srgbClr>
                  </a:outerShdw>
                </a:effectLst>
                <a:latin typeface="Britannic Bold" pitchFamily="34" charset="0"/>
                <a:ea typeface="+mj-ea"/>
                <a:cs typeface="+mj-cs"/>
              </a:defRPr>
            </a:lvl1pPr>
            <a:extLst/>
          </a:lstStyle>
          <a:p>
            <a:r>
              <a:rPr kumimoji="0" lang="en-US"/>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endParaRPr kumimoji="0" lang="en-US" dirty="0"/>
          </a:p>
        </p:txBody>
      </p:sp>
      <p:sp>
        <p:nvSpPr>
          <p:cNvPr id="7" name="Date Placeholder 6"/>
          <p:cNvSpPr>
            <a:spLocks noGrp="1"/>
          </p:cNvSpPr>
          <p:nvPr>
            <p:ph type="dt" sz="half" idx="10"/>
          </p:nvPr>
        </p:nvSpPr>
        <p:spPr/>
        <p:txBody>
          <a:bodyPr/>
          <a:lstStyle/>
          <a:p>
            <a:fld id="{530FA5A1-615D-4689-87CE-62AF08D9CA41}" type="datetime1">
              <a:rPr lang="en-US" smtClean="0"/>
              <a:t>10/27/2023</a:t>
            </a:fld>
            <a:endParaRPr lang="en-US"/>
          </a:p>
        </p:txBody>
      </p:sp>
      <p:sp>
        <p:nvSpPr>
          <p:cNvPr id="20" name="Footer Placeholder 19"/>
          <p:cNvSpPr>
            <a:spLocks noGrp="1"/>
          </p:cNvSpPr>
          <p:nvPr>
            <p:ph type="ftr" sz="quarter" idx="11"/>
          </p:nvPr>
        </p:nvSpPr>
        <p:spPr/>
        <p:txBody>
          <a:bodyPr/>
          <a:lstStyle/>
          <a:p>
            <a:r>
              <a:rPr lang="en-US" dirty="0"/>
              <a:t>Dr Rashwan Ramadan Salih</a:t>
            </a:r>
          </a:p>
        </p:txBody>
      </p:sp>
      <p:sp>
        <p:nvSpPr>
          <p:cNvPr id="10" name="Slide Number Placeholder 9"/>
          <p:cNvSpPr>
            <a:spLocks noGrp="1"/>
          </p:cNvSpPr>
          <p:nvPr>
            <p:ph type="sldNum" sz="quarter" idx="12"/>
          </p:nvPr>
        </p:nvSpPr>
        <p:spPr/>
        <p:txBody>
          <a:bodyPr/>
          <a:lstStyle/>
          <a:p>
            <a:fld id="{5FECB94E-265D-4B84-8976-B14293F096B3}"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360A31-98F8-4D1E-9F39-75E304AAE0A2}"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1A5101-A39B-4293-AEE2-60B835E8CABE}"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latin typeface="Britannic Bold" pitchFamily="34" charset="0"/>
              </a:defRPr>
            </a:lvl1pPr>
            <a:extLst/>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AD468D1E-DB8F-45F4-8072-062A8074FABD}"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cxnSp>
        <p:nvCxnSpPr>
          <p:cNvPr id="10" name="Straight Connector 9"/>
          <p:cNvCxnSpPr/>
          <p:nvPr/>
        </p:nvCxnSpPr>
        <p:spPr>
          <a:xfrm>
            <a:off x="1600200" y="1219200"/>
            <a:ext cx="7010400"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9A11C61-19D1-426A-ABA8-E17E304586F6}"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AC581E7-71C2-4E61-B011-D032810338CC}" type="datetime1">
              <a:rPr lang="en-US" smtClean="0"/>
              <a:t>10/27/2023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EE8EBE6-1946-484B-AB06-6147B675D95A}" type="datetime1">
              <a:rPr lang="en-US" smtClean="0"/>
              <a:t>10/27/2023</a:t>
            </a:fld>
            <a:endParaRPr lang="en-US"/>
          </a:p>
        </p:txBody>
      </p:sp>
      <p:sp>
        <p:nvSpPr>
          <p:cNvPr id="8" name="Footer Placeholder 7"/>
          <p:cNvSpPr>
            <a:spLocks noGrp="1"/>
          </p:cNvSpPr>
          <p:nvPr>
            <p:ph type="ftr" sz="quarter" idx="11"/>
          </p:nvPr>
        </p:nvSpPr>
        <p:spPr/>
        <p:txBody>
          <a:bodyPr/>
          <a:lstStyle/>
          <a:p>
            <a:r>
              <a:rPr lang="en-US" dirty="0"/>
              <a:t>Dr Rashwan Ramadan Salih</a:t>
            </a:r>
          </a:p>
        </p:txBody>
      </p:sp>
      <p:sp>
        <p:nvSpPr>
          <p:cNvPr id="9" name="Slide Number Placeholder 8"/>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3607D5ED-AD50-4C5B-831B-697B653BB922}" type="datetime1">
              <a:rPr lang="en-US" smtClean="0"/>
              <a:t>10/27/2023</a:t>
            </a:fld>
            <a:endParaRPr lang="en-US"/>
          </a:p>
        </p:txBody>
      </p:sp>
      <p:sp>
        <p:nvSpPr>
          <p:cNvPr id="4" name="Footer Placeholder 3"/>
          <p:cNvSpPr>
            <a:spLocks noGrp="1"/>
          </p:cNvSpPr>
          <p:nvPr>
            <p:ph type="ftr" sz="quarter" idx="11"/>
          </p:nvPr>
        </p:nvSpPr>
        <p:spPr/>
        <p:txBody>
          <a:bodyPr/>
          <a:lstStyle/>
          <a:p>
            <a:r>
              <a:rPr lang="en-US" dirty="0"/>
              <a:t>Dr Rashwan Ramadan Salih</a:t>
            </a:r>
          </a:p>
        </p:txBody>
      </p:sp>
      <p:sp>
        <p:nvSpPr>
          <p:cNvPr id="5" name="Slide Number Placeholder 4"/>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B94575C-091F-459B-A1CA-42669D2FB484}" type="datetime1">
              <a:rPr lang="en-US" smtClean="0"/>
              <a:t>10/27/2023</a:t>
            </a:fld>
            <a:endParaRPr lang="en-US"/>
          </a:p>
        </p:txBody>
      </p:sp>
      <p:sp>
        <p:nvSpPr>
          <p:cNvPr id="3" name="Footer Placeholder 2"/>
          <p:cNvSpPr>
            <a:spLocks noGrp="1"/>
          </p:cNvSpPr>
          <p:nvPr>
            <p:ph type="ftr" sz="quarter" idx="11"/>
          </p:nvPr>
        </p:nvSpPr>
        <p:spPr/>
        <p:txBody>
          <a:bodyPr/>
          <a:lstStyle/>
          <a:p>
            <a:r>
              <a:rPr lang="en-US" dirty="0"/>
              <a:t>Dr Rashwan Ramadan Salih</a:t>
            </a:r>
          </a:p>
        </p:txBody>
      </p:sp>
      <p:sp>
        <p:nvSpPr>
          <p:cNvPr id="4" name="Slide Number Placeholder 3"/>
          <p:cNvSpPr>
            <a:spLocks noGrp="1"/>
          </p:cNvSpPr>
          <p:nvPr>
            <p:ph type="sldNum" sz="quarter" idx="12"/>
          </p:nvPr>
        </p:nvSpPr>
        <p:spPr/>
        <p:txBody>
          <a:bodyPr/>
          <a:lstStyle/>
          <a:p>
            <a:fld id="{5FECB94E-265D-4B84-8976-B14293F096B3}"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BF40AFF-E386-4C28-9CDF-E75FECA52FAC}" type="datetime1">
              <a:rPr lang="en-US" smtClean="0"/>
              <a:t>10/27/2023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9C9EDD5-FBE7-4E5C-AB5A-C326ACF4FBCA}" type="datetime1">
              <a:rPr lang="en-US" smtClean="0"/>
              <a:t>10/27/2023</a:t>
            </a:fld>
            <a:endParaRPr lang="en-US"/>
          </a:p>
        </p:txBody>
      </p:sp>
      <p:sp>
        <p:nvSpPr>
          <p:cNvPr id="6" name="Footer Placeholder 5"/>
          <p:cNvSpPr>
            <a:spLocks noGrp="1"/>
          </p:cNvSpPr>
          <p:nvPr>
            <p:ph type="ftr" sz="quarter" idx="11"/>
          </p:nvPr>
        </p:nvSpPr>
        <p:spPr/>
        <p:txBody>
          <a:bodyPr/>
          <a:lstStyle/>
          <a:p>
            <a:r>
              <a:rPr lang="en-US" dirty="0"/>
              <a:t>Dr Rashwan Ramadan Salih</a:t>
            </a:r>
          </a:p>
        </p:txBody>
      </p:sp>
      <p:sp>
        <p:nvSpPr>
          <p:cNvPr id="7" name="Slide Number Placeholder 6"/>
          <p:cNvSpPr>
            <a:spLocks noGrp="1"/>
          </p:cNvSpPr>
          <p:nvPr>
            <p:ph type="sldNum" sz="quarter" idx="12"/>
          </p:nvPr>
        </p:nvSpPr>
        <p:spPr/>
        <p:txBody>
          <a:bodyPr/>
          <a:lstStyle/>
          <a:p>
            <a:fld id="{5FECB94E-265D-4B84-8976-B14293F096B3}"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9F494EE-C6D4-4CE1-939E-71D79E49DFAE}" type="datetime1">
              <a:rPr lang="en-US" smtClean="0"/>
              <a:t>10/27/2023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a:t>Dr Rashwan Ramadan Salih</a:t>
            </a: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ECB94E-265D-4B84-8976-B14293F096B3}"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300" kern="1200" smtClean="0">
          <a:solidFill>
            <a:srgbClr val="002060"/>
          </a:solidFill>
          <a:effectLst>
            <a:outerShdw blurRad="50000" dist="30000" dir="5400000" algn="tl" rotWithShape="0">
              <a:srgbClr val="000000">
                <a:alpha val="30000"/>
              </a:srgbClr>
            </a:outerShdw>
          </a:effectLst>
          <a:latin typeface="Britannic Bold" pitchFamily="34" charset="0"/>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Measurement</a:t>
            </a:r>
            <a:endParaRPr lang="en-US" dirty="0">
              <a:solidFill>
                <a:srgbClr val="0000FF"/>
              </a:solidFill>
            </a:endParaRPr>
          </a:p>
        </p:txBody>
      </p:sp>
      <p:sp>
        <p:nvSpPr>
          <p:cNvPr id="3" name="Content Placeholder 2"/>
          <p:cNvSpPr>
            <a:spLocks noGrp="1"/>
          </p:cNvSpPr>
          <p:nvPr>
            <p:ph idx="1"/>
          </p:nvPr>
        </p:nvSpPr>
        <p:spPr/>
        <p:txBody>
          <a:bodyPr>
            <a:normAutofit/>
          </a:bodyPr>
          <a:lstStyle/>
          <a:p>
            <a:pPr algn="just"/>
            <a:r>
              <a:rPr lang="en-US" sz="2600" dirty="0"/>
              <a:t>Measurement can be qualitative or quantitative.</a:t>
            </a:r>
          </a:p>
          <a:p>
            <a:pPr lvl="1" algn="just"/>
            <a:r>
              <a:rPr lang="en-US" sz="2600" b="1" i="1" dirty="0"/>
              <a:t>Qualitative</a:t>
            </a:r>
            <a:r>
              <a:rPr lang="en-US" sz="2600" dirty="0"/>
              <a:t> measurement focuses on </a:t>
            </a:r>
            <a:r>
              <a:rPr lang="en-US" sz="2600" b="1" dirty="0">
                <a:solidFill>
                  <a:srgbClr val="FF0000"/>
                </a:solidFill>
              </a:rPr>
              <a:t>interpretation</a:t>
            </a:r>
            <a:r>
              <a:rPr lang="en-US" sz="2600" dirty="0"/>
              <a:t> and </a:t>
            </a:r>
            <a:r>
              <a:rPr lang="en-US" sz="2600" b="1" dirty="0">
                <a:solidFill>
                  <a:srgbClr val="0000FF"/>
                </a:solidFill>
              </a:rPr>
              <a:t>analysis</a:t>
            </a:r>
            <a:r>
              <a:rPr lang="en-US" sz="2600" dirty="0"/>
              <a:t> of paragraphs.</a:t>
            </a:r>
          </a:p>
          <a:p>
            <a:pPr lvl="1" algn="just"/>
            <a:endParaRPr lang="en-US" sz="2600" b="1" i="1" dirty="0"/>
          </a:p>
          <a:p>
            <a:pPr lvl="1" algn="just"/>
            <a:r>
              <a:rPr lang="en-US" sz="2600" b="1" i="1" dirty="0"/>
              <a:t>Quantitative</a:t>
            </a:r>
            <a:r>
              <a:rPr lang="en-US" sz="2600" dirty="0"/>
              <a:t> measurement is </a:t>
            </a:r>
            <a:r>
              <a:rPr lang="en-US" sz="2600" b="1" dirty="0">
                <a:solidFill>
                  <a:srgbClr val="0070C0"/>
                </a:solidFill>
              </a:rPr>
              <a:t>numerical</a:t>
            </a:r>
            <a:r>
              <a:rPr lang="en-US" sz="2600" dirty="0"/>
              <a:t>.</a:t>
            </a:r>
          </a:p>
          <a:p>
            <a:pPr>
              <a:buNone/>
            </a:pPr>
            <a:endParaRPr lang="en-US" sz="2600" dirty="0"/>
          </a:p>
        </p:txBody>
      </p:sp>
      <p:sp>
        <p:nvSpPr>
          <p:cNvPr id="9" name="Date Placeholder 8"/>
          <p:cNvSpPr>
            <a:spLocks noGrp="1"/>
          </p:cNvSpPr>
          <p:nvPr>
            <p:ph type="dt" sz="half" idx="10"/>
          </p:nvPr>
        </p:nvSpPr>
        <p:spPr/>
        <p:txBody>
          <a:bodyPr/>
          <a:lstStyle/>
          <a:p>
            <a:fld id="{F7521227-E3C0-4357-A2A0-A20D4889FF45}"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609600"/>
            <a:ext cx="7714488" cy="5638800"/>
          </a:xfrm>
        </p:spPr>
        <p:txBody>
          <a:bodyPr>
            <a:noAutofit/>
          </a:bodyPr>
          <a:lstStyle/>
          <a:p>
            <a:pPr algn="just">
              <a:lnSpc>
                <a:spcPct val="90000"/>
              </a:lnSpc>
            </a:pPr>
            <a:r>
              <a:rPr lang="en-US" sz="2500" b="1" dirty="0">
                <a:solidFill>
                  <a:srgbClr val="7030A0"/>
                </a:solidFill>
              </a:rPr>
              <a:t>All qualitative </a:t>
            </a:r>
            <a:r>
              <a:rPr lang="en-US" sz="2500" dirty="0"/>
              <a:t>research is </a:t>
            </a:r>
            <a:r>
              <a:rPr lang="en-US" sz="2500" b="1" dirty="0"/>
              <a:t>nominal</a:t>
            </a:r>
            <a:r>
              <a:rPr lang="en-US" sz="2500" dirty="0"/>
              <a:t>.</a:t>
            </a:r>
          </a:p>
          <a:p>
            <a:pPr algn="just">
              <a:lnSpc>
                <a:spcPct val="90000"/>
              </a:lnSpc>
            </a:pPr>
            <a:endParaRPr lang="en-US" sz="2500" b="1" dirty="0">
              <a:solidFill>
                <a:srgbClr val="FF0000"/>
              </a:solidFill>
            </a:endParaRPr>
          </a:p>
          <a:p>
            <a:pPr algn="just">
              <a:lnSpc>
                <a:spcPct val="90000"/>
              </a:lnSpc>
            </a:pPr>
            <a:r>
              <a:rPr lang="en-US" sz="2500" b="1" dirty="0">
                <a:solidFill>
                  <a:srgbClr val="FF0000"/>
                </a:solidFill>
              </a:rPr>
              <a:t>All categorical </a:t>
            </a:r>
            <a:r>
              <a:rPr lang="en-US" sz="2500" dirty="0"/>
              <a:t>data in which there is </a:t>
            </a:r>
            <a:r>
              <a:rPr lang="en-US" sz="2500" b="1" i="1" dirty="0"/>
              <a:t>no difference</a:t>
            </a:r>
            <a:r>
              <a:rPr lang="en-US" sz="2500" dirty="0"/>
              <a:t> in value among the categories is </a:t>
            </a:r>
            <a:r>
              <a:rPr lang="en-US" sz="2500" b="1" dirty="0">
                <a:solidFill>
                  <a:srgbClr val="7030A0"/>
                </a:solidFill>
              </a:rPr>
              <a:t>nominal</a:t>
            </a:r>
            <a:r>
              <a:rPr lang="en-US" sz="2500" dirty="0"/>
              <a:t>.</a:t>
            </a:r>
          </a:p>
          <a:p>
            <a:pPr algn="just">
              <a:lnSpc>
                <a:spcPct val="90000"/>
              </a:lnSpc>
            </a:pPr>
            <a:endParaRPr lang="en-US" sz="2500" b="1" dirty="0">
              <a:solidFill>
                <a:srgbClr val="FF0000"/>
              </a:solidFill>
            </a:endParaRPr>
          </a:p>
          <a:p>
            <a:pPr algn="just">
              <a:lnSpc>
                <a:spcPct val="90000"/>
              </a:lnSpc>
            </a:pPr>
            <a:r>
              <a:rPr lang="en-US" sz="2500" b="1" dirty="0">
                <a:solidFill>
                  <a:srgbClr val="FF0000"/>
                </a:solidFill>
              </a:rPr>
              <a:t>All categorical data </a:t>
            </a:r>
            <a:r>
              <a:rPr lang="en-US" sz="2500" dirty="0"/>
              <a:t>in which there is an </a:t>
            </a:r>
            <a:r>
              <a:rPr lang="en-US" sz="2500" b="1" i="1" dirty="0"/>
              <a:t>implied ranking </a:t>
            </a:r>
            <a:r>
              <a:rPr lang="en-US" sz="2500" dirty="0"/>
              <a:t>(for example, high-medium-low) is </a:t>
            </a:r>
            <a:r>
              <a:rPr lang="en-US" sz="2500" b="1" dirty="0">
                <a:solidFill>
                  <a:srgbClr val="0000FF"/>
                </a:solidFill>
              </a:rPr>
              <a:t>ordinal</a:t>
            </a:r>
            <a:r>
              <a:rPr lang="en-US" sz="2500" dirty="0"/>
              <a:t>. </a:t>
            </a:r>
          </a:p>
          <a:p>
            <a:pPr algn="just">
              <a:lnSpc>
                <a:spcPct val="90000"/>
              </a:lnSpc>
            </a:pPr>
            <a:endParaRPr lang="en-US" sz="2500" dirty="0"/>
          </a:p>
          <a:p>
            <a:pPr algn="just">
              <a:lnSpc>
                <a:spcPct val="90000"/>
              </a:lnSpc>
            </a:pPr>
            <a:r>
              <a:rPr lang="en-US" sz="2500" dirty="0"/>
              <a:t>Any question that asks respondents to rank order responses is also </a:t>
            </a:r>
            <a:r>
              <a:rPr lang="en-US" sz="2500" b="1" dirty="0">
                <a:solidFill>
                  <a:srgbClr val="0000FF"/>
                </a:solidFill>
              </a:rPr>
              <a:t>ordinal</a:t>
            </a:r>
            <a:r>
              <a:rPr lang="en-US" sz="2500" dirty="0"/>
              <a:t>.</a:t>
            </a:r>
          </a:p>
          <a:p>
            <a:pPr algn="just">
              <a:lnSpc>
                <a:spcPct val="90000"/>
              </a:lnSpc>
            </a:pPr>
            <a:endParaRPr lang="en-US" sz="1800" dirty="0"/>
          </a:p>
          <a:p>
            <a:pPr algn="just">
              <a:lnSpc>
                <a:spcPct val="90000"/>
              </a:lnSpc>
            </a:pPr>
            <a:r>
              <a:rPr lang="en-US" sz="2500" dirty="0"/>
              <a:t>Any question in which the response is a number or can be interpreted as a number with equal values among the data points is </a:t>
            </a:r>
            <a:r>
              <a:rPr lang="en-US" sz="2500" b="1" dirty="0">
                <a:solidFill>
                  <a:srgbClr val="0000FF"/>
                </a:solidFill>
              </a:rPr>
              <a:t>ratio</a:t>
            </a:r>
            <a:r>
              <a:rPr lang="en-US" sz="2500" dirty="0"/>
              <a:t>.</a:t>
            </a:r>
          </a:p>
          <a:p>
            <a:endParaRPr lang="en-US" sz="2500" dirty="0"/>
          </a:p>
          <a:p>
            <a:pPr algn="just">
              <a:lnSpc>
                <a:spcPct val="90000"/>
              </a:lnSpc>
            </a:pPr>
            <a:endParaRPr lang="en-US" sz="2500" dirty="0"/>
          </a:p>
        </p:txBody>
      </p:sp>
      <p:sp>
        <p:nvSpPr>
          <p:cNvPr id="9" name="Date Placeholder 8"/>
          <p:cNvSpPr>
            <a:spLocks noGrp="1"/>
          </p:cNvSpPr>
          <p:nvPr>
            <p:ph type="dt" sz="half" idx="10"/>
          </p:nvPr>
        </p:nvSpPr>
        <p:spPr/>
        <p:txBody>
          <a:bodyPr/>
          <a:lstStyle/>
          <a:p>
            <a:fld id="{8ED5A501-C3EB-448E-94E8-B4337CD46FB9}"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10</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Census and sampling survey</a:t>
            </a:r>
            <a:endParaRPr lang="en-US" dirty="0">
              <a:solidFill>
                <a:srgbClr val="0000FF"/>
              </a:solidFill>
            </a:endParaRPr>
          </a:p>
        </p:txBody>
      </p:sp>
      <p:sp>
        <p:nvSpPr>
          <p:cNvPr id="3" name="Content Placeholder 2"/>
          <p:cNvSpPr>
            <a:spLocks noGrp="1"/>
          </p:cNvSpPr>
          <p:nvPr>
            <p:ph idx="1"/>
          </p:nvPr>
        </p:nvSpPr>
        <p:spPr/>
        <p:txBody>
          <a:bodyPr>
            <a:normAutofit/>
          </a:bodyPr>
          <a:lstStyle/>
          <a:p>
            <a:pPr algn="just"/>
            <a:r>
              <a:rPr lang="en-US" sz="2600" dirty="0"/>
              <a:t>A complete enumeration of all items in the ‘</a:t>
            </a:r>
            <a:r>
              <a:rPr lang="en-US" sz="2600" b="1" dirty="0">
                <a:solidFill>
                  <a:srgbClr val="FF0000"/>
                </a:solidFill>
              </a:rPr>
              <a:t>population</a:t>
            </a:r>
            <a:r>
              <a:rPr lang="en-US" sz="2600" dirty="0"/>
              <a:t>’ is known as a </a:t>
            </a:r>
            <a:r>
              <a:rPr lang="en-US" sz="2600" b="1" i="1" dirty="0">
                <a:solidFill>
                  <a:srgbClr val="0000FF"/>
                </a:solidFill>
              </a:rPr>
              <a:t>Census</a:t>
            </a:r>
            <a:r>
              <a:rPr lang="en-US" sz="2600" dirty="0"/>
              <a:t>. </a:t>
            </a:r>
          </a:p>
          <a:p>
            <a:pPr lvl="1" algn="just"/>
            <a:r>
              <a:rPr lang="en-US" sz="2600" dirty="0"/>
              <a:t>All items in any field of inquiry is a </a:t>
            </a:r>
            <a:r>
              <a:rPr lang="en-US" sz="2600" b="1" i="1" dirty="0"/>
              <a:t>population</a:t>
            </a:r>
            <a:r>
              <a:rPr lang="en-US" sz="2600" i="1" dirty="0"/>
              <a:t> or </a:t>
            </a:r>
            <a:r>
              <a:rPr lang="en-US" sz="2600" b="1" i="1" dirty="0"/>
              <a:t>universe</a:t>
            </a:r>
            <a:r>
              <a:rPr lang="en-US" sz="2600" i="1" dirty="0"/>
              <a:t>.</a:t>
            </a:r>
            <a:endParaRPr lang="en-US" sz="2600" dirty="0"/>
          </a:p>
          <a:p>
            <a:pPr algn="just"/>
            <a:endParaRPr lang="en-US" sz="2600" dirty="0"/>
          </a:p>
          <a:p>
            <a:pPr algn="just"/>
            <a:r>
              <a:rPr lang="en-US" sz="2600" dirty="0"/>
              <a:t>Under census,  the assumption is that </a:t>
            </a:r>
            <a:r>
              <a:rPr lang="en-US" sz="2600" b="1" dirty="0">
                <a:solidFill>
                  <a:srgbClr val="00B0F0"/>
                </a:solidFill>
              </a:rPr>
              <a:t>no element</a:t>
            </a:r>
            <a:r>
              <a:rPr lang="en-US" sz="2600" dirty="0"/>
              <a:t> </a:t>
            </a:r>
            <a:r>
              <a:rPr lang="en-US" sz="2600" b="1" dirty="0">
                <a:solidFill>
                  <a:srgbClr val="009900"/>
                </a:solidFill>
              </a:rPr>
              <a:t>is left</a:t>
            </a:r>
            <a:r>
              <a:rPr lang="en-US" sz="2600" dirty="0"/>
              <a:t> and </a:t>
            </a:r>
            <a:r>
              <a:rPr lang="en-US" sz="2600" b="1" dirty="0">
                <a:solidFill>
                  <a:schemeClr val="accent3"/>
                </a:solidFill>
              </a:rPr>
              <a:t>highest accuracy</a:t>
            </a:r>
            <a:r>
              <a:rPr lang="en-US" sz="2600" dirty="0"/>
              <a:t> is obtained. </a:t>
            </a:r>
          </a:p>
          <a:p>
            <a:pPr algn="just"/>
            <a:endParaRPr lang="en-US" sz="2600" dirty="0"/>
          </a:p>
        </p:txBody>
      </p:sp>
      <p:sp>
        <p:nvSpPr>
          <p:cNvPr id="4" name="Date Placeholder 3"/>
          <p:cNvSpPr>
            <a:spLocks noGrp="1"/>
          </p:cNvSpPr>
          <p:nvPr>
            <p:ph type="dt" sz="half" idx="10"/>
          </p:nvPr>
        </p:nvSpPr>
        <p:spPr/>
        <p:txBody>
          <a:bodyPr/>
          <a:lstStyle/>
          <a:p>
            <a:fld id="{14888E6A-10EE-4BC1-94C0-A9129331CF68}"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B</a:t>
            </a:r>
            <a:r>
              <a:rPr>
                <a:solidFill>
                  <a:srgbClr val="0000FF"/>
                </a:solidFill>
              </a:rPr>
              <a:t>ut, in practice  </a:t>
            </a:r>
            <a:endParaRPr lang="en-US" dirty="0">
              <a:solidFill>
                <a:srgbClr val="0000FF"/>
              </a:solidFill>
            </a:endParaRPr>
          </a:p>
        </p:txBody>
      </p:sp>
      <p:sp>
        <p:nvSpPr>
          <p:cNvPr id="3" name="Content Placeholder 2"/>
          <p:cNvSpPr>
            <a:spLocks noGrp="1"/>
          </p:cNvSpPr>
          <p:nvPr>
            <p:ph idx="1"/>
          </p:nvPr>
        </p:nvSpPr>
        <p:spPr>
          <a:xfrm>
            <a:off x="1435608" y="1447800"/>
            <a:ext cx="7498080" cy="5029200"/>
          </a:xfrm>
        </p:spPr>
        <p:txBody>
          <a:bodyPr>
            <a:noAutofit/>
          </a:bodyPr>
          <a:lstStyle/>
          <a:p>
            <a:pPr algn="just"/>
            <a:r>
              <a:rPr lang="en-US" sz="2600" dirty="0"/>
              <a:t>This may </a:t>
            </a:r>
            <a:r>
              <a:rPr lang="en-US" sz="2600" b="1" dirty="0"/>
              <a:t>not be true</a:t>
            </a:r>
            <a:r>
              <a:rPr lang="en-US" sz="2600" dirty="0"/>
              <a:t>, even the </a:t>
            </a:r>
            <a:r>
              <a:rPr lang="en-US" sz="2600" b="1" dirty="0">
                <a:solidFill>
                  <a:srgbClr val="0000FF"/>
                </a:solidFill>
              </a:rPr>
              <a:t>slightest element of bias</a:t>
            </a:r>
            <a:r>
              <a:rPr lang="en-US" sz="2600" dirty="0"/>
              <a:t> in such an inquiry </a:t>
            </a:r>
            <a:r>
              <a:rPr lang="en-US" sz="2600" b="1" dirty="0">
                <a:solidFill>
                  <a:srgbClr val="009900"/>
                </a:solidFill>
              </a:rPr>
              <a:t>will get larger</a:t>
            </a:r>
            <a:r>
              <a:rPr lang="en-US" sz="2600" dirty="0"/>
              <a:t> and </a:t>
            </a:r>
            <a:r>
              <a:rPr lang="en-US" sz="2600" b="1" dirty="0">
                <a:solidFill>
                  <a:srgbClr val="009900"/>
                </a:solidFill>
              </a:rPr>
              <a:t>larger</a:t>
            </a:r>
            <a:r>
              <a:rPr lang="en-US" sz="2600" dirty="0"/>
              <a:t> </a:t>
            </a:r>
            <a:r>
              <a:rPr lang="en-US" sz="2600" b="1" dirty="0"/>
              <a:t>as the number of observation increases</a:t>
            </a:r>
            <a:r>
              <a:rPr lang="en-US" sz="2600" dirty="0"/>
              <a:t>. </a:t>
            </a:r>
          </a:p>
          <a:p>
            <a:pPr algn="just"/>
            <a:endParaRPr lang="en-US" sz="2600" dirty="0"/>
          </a:p>
          <a:p>
            <a:pPr algn="just"/>
            <a:r>
              <a:rPr lang="en-US" sz="2600" dirty="0"/>
              <a:t>There is </a:t>
            </a:r>
            <a:r>
              <a:rPr lang="en-US" sz="2600" b="1" dirty="0"/>
              <a:t>no way</a:t>
            </a:r>
            <a:r>
              <a:rPr lang="en-US" sz="2600" dirty="0"/>
              <a:t> of checking the </a:t>
            </a:r>
            <a:r>
              <a:rPr lang="en-US" sz="2600" b="1" dirty="0"/>
              <a:t>element of bias</a:t>
            </a:r>
            <a:r>
              <a:rPr lang="en-US" sz="2600" dirty="0"/>
              <a:t> or </a:t>
            </a:r>
            <a:r>
              <a:rPr lang="en-US" sz="2600" b="1" dirty="0"/>
              <a:t>its extent</a:t>
            </a:r>
            <a:r>
              <a:rPr lang="en-US" sz="2600" dirty="0"/>
              <a:t> </a:t>
            </a:r>
            <a:r>
              <a:rPr lang="en-US" sz="2600" b="1" dirty="0">
                <a:solidFill>
                  <a:srgbClr val="FF0000"/>
                </a:solidFill>
              </a:rPr>
              <a:t>EXCEPT</a:t>
            </a:r>
            <a:r>
              <a:rPr lang="en-US" sz="2600" dirty="0"/>
              <a:t> through a </a:t>
            </a:r>
            <a:r>
              <a:rPr lang="en-US" sz="2600" b="1" i="1" dirty="0"/>
              <a:t>resurvey. </a:t>
            </a:r>
            <a:r>
              <a:rPr lang="en-US" sz="2600" b="1" u="sng" dirty="0">
                <a:solidFill>
                  <a:srgbClr val="7030A0"/>
                </a:solidFill>
              </a:rPr>
              <a:t> </a:t>
            </a:r>
          </a:p>
          <a:p>
            <a:pPr algn="just"/>
            <a:endParaRPr lang="en-US" sz="2600" dirty="0"/>
          </a:p>
          <a:p>
            <a:pPr algn="just"/>
            <a:r>
              <a:rPr lang="en-US" sz="2600" dirty="0"/>
              <a:t>Anyhow, this involves a </a:t>
            </a:r>
            <a:r>
              <a:rPr lang="en-US" sz="2600" b="1" i="1" dirty="0"/>
              <a:t>great deal </a:t>
            </a:r>
            <a:r>
              <a:rPr lang="en-US" sz="2600" dirty="0"/>
              <a:t>of time, money and energy. </a:t>
            </a:r>
          </a:p>
          <a:p>
            <a:endParaRPr lang="en-US" sz="2600" dirty="0"/>
          </a:p>
          <a:p>
            <a:endParaRPr lang="en-US" sz="2600" dirty="0"/>
          </a:p>
        </p:txBody>
      </p:sp>
      <p:sp>
        <p:nvSpPr>
          <p:cNvPr id="4" name="Date Placeholder 3"/>
          <p:cNvSpPr>
            <a:spLocks noGrp="1"/>
          </p:cNvSpPr>
          <p:nvPr>
            <p:ph type="dt" sz="half" idx="10"/>
          </p:nvPr>
        </p:nvSpPr>
        <p:spPr/>
        <p:txBody>
          <a:bodyPr/>
          <a:lstStyle/>
          <a:p>
            <a:fld id="{AB2CDAA1-682C-4F4D-ADF7-8D85ADFB95AB}"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B</a:t>
            </a:r>
            <a:r>
              <a:rPr>
                <a:solidFill>
                  <a:srgbClr val="0000FF"/>
                </a:solidFill>
              </a:rPr>
              <a:t>ut, in practice  </a:t>
            </a:r>
            <a:endParaRPr lang="en-US" dirty="0">
              <a:solidFill>
                <a:srgbClr val="0000FF"/>
              </a:solidFill>
            </a:endParaRPr>
          </a:p>
        </p:txBody>
      </p:sp>
      <p:sp>
        <p:nvSpPr>
          <p:cNvPr id="3" name="Content Placeholder 2"/>
          <p:cNvSpPr>
            <a:spLocks noGrp="1"/>
          </p:cNvSpPr>
          <p:nvPr>
            <p:ph idx="1"/>
          </p:nvPr>
        </p:nvSpPr>
        <p:spPr>
          <a:xfrm>
            <a:off x="1435608" y="1219200"/>
            <a:ext cx="7498080" cy="5029200"/>
          </a:xfrm>
        </p:spPr>
        <p:txBody>
          <a:bodyPr>
            <a:noAutofit/>
          </a:bodyPr>
          <a:lstStyle/>
          <a:p>
            <a:pPr algn="just"/>
            <a:r>
              <a:rPr lang="en-US" sz="2500" dirty="0"/>
              <a:t>When chosen population, the </a:t>
            </a:r>
            <a:r>
              <a:rPr lang="en-US" sz="2500" b="1" dirty="0">
                <a:solidFill>
                  <a:srgbClr val="0000FF"/>
                </a:solidFill>
              </a:rPr>
              <a:t>slightest element of bias</a:t>
            </a:r>
            <a:r>
              <a:rPr lang="en-US" sz="2500" dirty="0"/>
              <a:t> in such an inquiry </a:t>
            </a:r>
            <a:r>
              <a:rPr lang="en-US" sz="2500" b="1" dirty="0">
                <a:solidFill>
                  <a:srgbClr val="009900"/>
                </a:solidFill>
              </a:rPr>
              <a:t>will get larger</a:t>
            </a:r>
            <a:r>
              <a:rPr lang="en-US" sz="2500" dirty="0"/>
              <a:t> and </a:t>
            </a:r>
            <a:r>
              <a:rPr lang="en-US" sz="2500" b="1" dirty="0">
                <a:solidFill>
                  <a:srgbClr val="009900"/>
                </a:solidFill>
              </a:rPr>
              <a:t>larger</a:t>
            </a:r>
            <a:r>
              <a:rPr lang="en-US" sz="2500" dirty="0"/>
              <a:t> </a:t>
            </a:r>
            <a:r>
              <a:rPr lang="en-US" sz="2500" b="1" dirty="0"/>
              <a:t>as the number of observation increases</a:t>
            </a:r>
            <a:r>
              <a:rPr lang="en-US" sz="2500" dirty="0"/>
              <a:t>. </a:t>
            </a:r>
          </a:p>
          <a:p>
            <a:pPr algn="just"/>
            <a:endParaRPr lang="en-US" sz="1600" dirty="0"/>
          </a:p>
          <a:p>
            <a:pPr algn="just"/>
            <a:r>
              <a:rPr lang="en-US" sz="2500" dirty="0"/>
              <a:t>Furthermore, there is </a:t>
            </a:r>
            <a:r>
              <a:rPr lang="en-US" sz="2500" b="1" dirty="0">
                <a:solidFill>
                  <a:srgbClr val="0000FF"/>
                </a:solidFill>
              </a:rPr>
              <a:t>no way</a:t>
            </a:r>
            <a:r>
              <a:rPr lang="en-US" sz="2500" dirty="0">
                <a:solidFill>
                  <a:srgbClr val="0000FF"/>
                </a:solidFill>
              </a:rPr>
              <a:t> of checking the </a:t>
            </a:r>
            <a:r>
              <a:rPr lang="en-US" sz="2500" b="1" dirty="0">
                <a:solidFill>
                  <a:srgbClr val="0000FF"/>
                </a:solidFill>
              </a:rPr>
              <a:t>element of bias</a:t>
            </a:r>
            <a:r>
              <a:rPr lang="en-US" sz="2500" dirty="0"/>
              <a:t> or </a:t>
            </a:r>
            <a:r>
              <a:rPr lang="en-US" sz="2500" b="1" dirty="0"/>
              <a:t>its extent</a:t>
            </a:r>
            <a:r>
              <a:rPr lang="en-US" sz="2500" dirty="0"/>
              <a:t> </a:t>
            </a:r>
            <a:r>
              <a:rPr lang="en-US" sz="2500" b="1" dirty="0">
                <a:solidFill>
                  <a:srgbClr val="FF0000"/>
                </a:solidFill>
              </a:rPr>
              <a:t>EXCEPT</a:t>
            </a:r>
            <a:r>
              <a:rPr lang="en-US" sz="2500" dirty="0"/>
              <a:t> through a </a:t>
            </a:r>
            <a:r>
              <a:rPr lang="en-US" sz="2500" b="1" i="1" u="sng" dirty="0"/>
              <a:t>RESURVEY</a:t>
            </a:r>
            <a:r>
              <a:rPr lang="en-US" sz="2500" b="1" i="1" dirty="0"/>
              <a:t>. </a:t>
            </a:r>
            <a:r>
              <a:rPr lang="en-US" sz="2500" b="1" u="sng" dirty="0">
                <a:solidFill>
                  <a:srgbClr val="7030A0"/>
                </a:solidFill>
              </a:rPr>
              <a:t> </a:t>
            </a:r>
          </a:p>
          <a:p>
            <a:pPr algn="just"/>
            <a:endParaRPr lang="en-US" sz="1200" dirty="0"/>
          </a:p>
          <a:p>
            <a:pPr algn="just"/>
            <a:r>
              <a:rPr lang="en-US" sz="2500" dirty="0"/>
              <a:t>It also involves a </a:t>
            </a:r>
            <a:r>
              <a:rPr lang="en-US" sz="2500" b="1" i="1" dirty="0"/>
              <a:t>great deal </a:t>
            </a:r>
            <a:r>
              <a:rPr lang="en-US" sz="2500" dirty="0"/>
              <a:t>of time, money and energy.</a:t>
            </a:r>
          </a:p>
          <a:p>
            <a:pPr algn="just"/>
            <a:endParaRPr lang="en-US" sz="900" dirty="0"/>
          </a:p>
          <a:p>
            <a:pPr algn="just"/>
            <a:r>
              <a:rPr lang="en-US" sz="2500" dirty="0"/>
              <a:t>In such cases, </a:t>
            </a:r>
            <a:r>
              <a:rPr lang="en-US" sz="2500" b="1" dirty="0">
                <a:solidFill>
                  <a:srgbClr val="FF0000"/>
                </a:solidFill>
              </a:rPr>
              <a:t>there is no utility of census</a:t>
            </a:r>
            <a:r>
              <a:rPr lang="en-US" sz="2500" dirty="0"/>
              <a:t>. </a:t>
            </a:r>
          </a:p>
          <a:p>
            <a:pPr algn="just"/>
            <a:endParaRPr lang="en-US" sz="1400" dirty="0"/>
          </a:p>
          <a:p>
            <a:endParaRPr lang="en-US" sz="2500" dirty="0"/>
          </a:p>
          <a:p>
            <a:endParaRPr lang="en-US" sz="2500" dirty="0"/>
          </a:p>
        </p:txBody>
      </p:sp>
      <p:sp>
        <p:nvSpPr>
          <p:cNvPr id="4" name="Date Placeholder 3"/>
          <p:cNvSpPr>
            <a:spLocks noGrp="1"/>
          </p:cNvSpPr>
          <p:nvPr>
            <p:ph type="dt" sz="half" idx="10"/>
          </p:nvPr>
        </p:nvSpPr>
        <p:spPr/>
        <p:txBody>
          <a:bodyPr/>
          <a:lstStyle/>
          <a:p>
            <a:fld id="{F9CB38BE-2E12-4507-A1B4-8D870AE8FBE2}"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174992" cy="4800600"/>
          </a:xfrm>
        </p:spPr>
        <p:txBody>
          <a:bodyPr>
            <a:normAutofit/>
          </a:bodyPr>
          <a:lstStyle/>
          <a:p>
            <a:pPr algn="just"/>
            <a:r>
              <a:rPr lang="en-US" sz="2500" dirty="0"/>
              <a:t>Alternatively, </a:t>
            </a:r>
            <a:r>
              <a:rPr lang="en-US" sz="2500" b="1" dirty="0"/>
              <a:t>sample respondents can be selected from the population</a:t>
            </a:r>
            <a:r>
              <a:rPr lang="en-US" sz="2500" dirty="0"/>
              <a:t>. </a:t>
            </a:r>
          </a:p>
          <a:p>
            <a:pPr algn="just"/>
            <a:endParaRPr lang="en-US" sz="2500" dirty="0"/>
          </a:p>
          <a:p>
            <a:pPr algn="just"/>
            <a:r>
              <a:rPr lang="en-US" sz="2500" dirty="0"/>
              <a:t>The respondents selected should be </a:t>
            </a:r>
            <a:r>
              <a:rPr lang="en-US" sz="2500" b="1" dirty="0"/>
              <a:t>as representative of the total population as possible. </a:t>
            </a:r>
            <a:r>
              <a:rPr lang="en-US" sz="2500" dirty="0"/>
              <a:t> </a:t>
            </a:r>
          </a:p>
          <a:p>
            <a:pPr algn="just">
              <a:buNone/>
            </a:pPr>
            <a:endParaRPr lang="en-US" sz="2500" dirty="0"/>
          </a:p>
          <a:p>
            <a:pPr algn="just"/>
            <a:r>
              <a:rPr lang="en-US" sz="2500" dirty="0"/>
              <a:t>The selected respondents constitute what is technically called a ‘</a:t>
            </a:r>
            <a:r>
              <a:rPr lang="en-US" sz="2500" b="1" i="1" dirty="0">
                <a:solidFill>
                  <a:srgbClr val="0070C0"/>
                </a:solidFill>
              </a:rPr>
              <a:t>sample</a:t>
            </a:r>
            <a:r>
              <a:rPr lang="en-US" sz="2500" dirty="0"/>
              <a:t>’ and the selection process is called </a:t>
            </a:r>
            <a:r>
              <a:rPr lang="en-US" sz="2500" dirty="0">
                <a:solidFill>
                  <a:srgbClr val="009900"/>
                </a:solidFill>
              </a:rPr>
              <a:t>‘</a:t>
            </a:r>
            <a:r>
              <a:rPr lang="en-US" sz="2500" b="1" i="1" dirty="0">
                <a:solidFill>
                  <a:srgbClr val="009900"/>
                </a:solidFill>
              </a:rPr>
              <a:t>sampling technique</a:t>
            </a:r>
            <a:r>
              <a:rPr lang="en-US" sz="2500" dirty="0">
                <a:solidFill>
                  <a:srgbClr val="009900"/>
                </a:solidFill>
              </a:rPr>
              <a:t>.’ </a:t>
            </a:r>
            <a:r>
              <a:rPr lang="en-US" sz="2500" dirty="0"/>
              <a:t>The survey so conducted is known as </a:t>
            </a:r>
            <a:r>
              <a:rPr lang="en-US" sz="2500" b="1" dirty="0">
                <a:solidFill>
                  <a:srgbClr val="FF0000"/>
                </a:solidFill>
              </a:rPr>
              <a:t>‘sample survey’. </a:t>
            </a:r>
          </a:p>
          <a:p>
            <a:pPr algn="just"/>
            <a:endParaRPr lang="en-US" sz="2500" dirty="0"/>
          </a:p>
          <a:p>
            <a:pPr algn="just"/>
            <a:endParaRPr lang="en-US" sz="2500" dirty="0"/>
          </a:p>
        </p:txBody>
      </p:sp>
      <p:sp>
        <p:nvSpPr>
          <p:cNvPr id="4" name="Date Placeholder 3"/>
          <p:cNvSpPr>
            <a:spLocks noGrp="1"/>
          </p:cNvSpPr>
          <p:nvPr>
            <p:ph type="dt" sz="half" idx="10"/>
          </p:nvPr>
        </p:nvSpPr>
        <p:spPr/>
        <p:txBody>
          <a:bodyPr/>
          <a:lstStyle/>
          <a:p>
            <a:fld id="{C3FE535A-C243-4BAC-B6D6-3ADE325F87FB}"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Sample defined </a:t>
            </a:r>
          </a:p>
        </p:txBody>
      </p:sp>
      <p:sp>
        <p:nvSpPr>
          <p:cNvPr id="3" name="Content Placeholder 2"/>
          <p:cNvSpPr>
            <a:spLocks noGrp="1"/>
          </p:cNvSpPr>
          <p:nvPr>
            <p:ph idx="1"/>
          </p:nvPr>
        </p:nvSpPr>
        <p:spPr>
          <a:xfrm>
            <a:off x="1435608" y="1295400"/>
            <a:ext cx="7098792" cy="4800600"/>
          </a:xfrm>
        </p:spPr>
        <p:txBody>
          <a:bodyPr>
            <a:noAutofit/>
          </a:bodyPr>
          <a:lstStyle/>
          <a:p>
            <a:pPr algn="just"/>
            <a:r>
              <a:rPr lang="en-US" sz="2600" dirty="0"/>
              <a:t>A sample is a subset, or some part, of a larger population. </a:t>
            </a:r>
          </a:p>
          <a:p>
            <a:pPr lvl="1" algn="just"/>
            <a:endParaRPr lang="en-US" sz="2600" b="1" dirty="0"/>
          </a:p>
          <a:p>
            <a:pPr lvl="1" algn="just"/>
            <a:r>
              <a:rPr lang="en-US" sz="2600" b="1" dirty="0"/>
              <a:t>A larger population could be </a:t>
            </a:r>
            <a:r>
              <a:rPr lang="en-US" sz="2600" b="1" dirty="0">
                <a:solidFill>
                  <a:srgbClr val="FF0000"/>
                </a:solidFill>
              </a:rPr>
              <a:t>anything</a:t>
            </a:r>
            <a:r>
              <a:rPr lang="en-US" sz="2600" b="1" dirty="0"/>
              <a:t> out which sample is taken. </a:t>
            </a:r>
          </a:p>
          <a:p>
            <a:pPr algn="just"/>
            <a:endParaRPr lang="en-US" sz="2600" dirty="0"/>
          </a:p>
          <a:p>
            <a:pPr algn="just"/>
            <a:r>
              <a:rPr lang="en-US" sz="2600" dirty="0"/>
              <a:t>A complete group of entities sharing some common set of characteristics is population. </a:t>
            </a:r>
          </a:p>
          <a:p>
            <a:pPr algn="just">
              <a:defRPr/>
            </a:pPr>
            <a:endParaRPr lang="en-US" sz="2600" i="1" dirty="0"/>
          </a:p>
        </p:txBody>
      </p:sp>
      <p:sp>
        <p:nvSpPr>
          <p:cNvPr id="9" name="Date Placeholder 8"/>
          <p:cNvSpPr>
            <a:spLocks noGrp="1"/>
          </p:cNvSpPr>
          <p:nvPr>
            <p:ph type="dt" sz="half" idx="10"/>
          </p:nvPr>
        </p:nvSpPr>
        <p:spPr/>
        <p:txBody>
          <a:bodyPr/>
          <a:lstStyle/>
          <a:p>
            <a:fld id="{38643024-A445-44B3-A12A-D5CDC76A867A}"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15</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effectLst/>
              </a:rPr>
              <a:t>W</a:t>
            </a:r>
            <a:r>
              <a:rPr>
                <a:solidFill>
                  <a:srgbClr val="0000FF"/>
                </a:solidFill>
                <a:effectLst/>
              </a:rPr>
              <a:t>hy sample?</a:t>
            </a:r>
            <a:endParaRPr lang="en-US" dirty="0">
              <a:solidFill>
                <a:srgbClr val="0000FF"/>
              </a:solidFill>
              <a:effectLst/>
            </a:endParaRPr>
          </a:p>
        </p:txBody>
      </p:sp>
      <p:sp>
        <p:nvSpPr>
          <p:cNvPr id="3" name="Content Placeholder 2"/>
          <p:cNvSpPr>
            <a:spLocks noGrp="1"/>
          </p:cNvSpPr>
          <p:nvPr>
            <p:ph idx="1"/>
          </p:nvPr>
        </p:nvSpPr>
        <p:spPr/>
        <p:txBody>
          <a:bodyPr>
            <a:noAutofit/>
          </a:bodyPr>
          <a:lstStyle/>
          <a:p>
            <a:pPr lvl="0" algn="just"/>
            <a:r>
              <a:rPr lang="en-US" sz="2500" dirty="0"/>
              <a:t>Saves Cost, Labor, and Time</a:t>
            </a:r>
          </a:p>
          <a:p>
            <a:pPr lvl="0" algn="just"/>
            <a:endParaRPr lang="en-US" sz="2500" dirty="0"/>
          </a:p>
          <a:p>
            <a:pPr lvl="0" algn="just"/>
            <a:r>
              <a:rPr lang="en-US" sz="2500" dirty="0"/>
              <a:t>Quality Management/supervision</a:t>
            </a:r>
          </a:p>
          <a:p>
            <a:pPr lvl="0" algn="just"/>
            <a:endParaRPr lang="en-US" sz="2500" dirty="0"/>
          </a:p>
          <a:p>
            <a:pPr lvl="0" algn="just"/>
            <a:r>
              <a:rPr lang="en-US" sz="2500" dirty="0"/>
              <a:t>Accurate and Reliable Results</a:t>
            </a:r>
          </a:p>
          <a:p>
            <a:pPr lvl="0" algn="just"/>
            <a:endParaRPr lang="en-US" sz="2500" dirty="0"/>
          </a:p>
          <a:p>
            <a:pPr lvl="0" algn="just"/>
            <a:r>
              <a:rPr lang="en-US" sz="2500" dirty="0"/>
              <a:t>Sampling may be the Only Way</a:t>
            </a:r>
          </a:p>
          <a:p>
            <a:pPr lvl="1" algn="just"/>
            <a:r>
              <a:rPr lang="en-US" sz="2500" b="1" dirty="0"/>
              <a:t>For example</a:t>
            </a:r>
            <a:r>
              <a:rPr lang="en-US" sz="2500" dirty="0"/>
              <a:t>, consider the case of </a:t>
            </a:r>
            <a:r>
              <a:rPr lang="en-US" sz="2500" b="1" dirty="0">
                <a:solidFill>
                  <a:srgbClr val="FF0000"/>
                </a:solidFill>
              </a:rPr>
              <a:t>electric bulbs</a:t>
            </a:r>
            <a:r>
              <a:rPr lang="en-US" sz="2500" dirty="0"/>
              <a:t>. In testing the life of bulbs, if we were to burn every bulb produced, there would be none left to sell. </a:t>
            </a:r>
            <a:r>
              <a:rPr lang="en-US" sz="2500" b="1" dirty="0"/>
              <a:t>This is destructive sampling.</a:t>
            </a:r>
          </a:p>
          <a:p>
            <a:endParaRPr lang="en-US" sz="2500" dirty="0"/>
          </a:p>
          <a:p>
            <a:pPr algn="just">
              <a:buNone/>
            </a:pPr>
            <a:endParaRPr lang="en-US" sz="2500" dirty="0"/>
          </a:p>
        </p:txBody>
      </p:sp>
      <p:sp>
        <p:nvSpPr>
          <p:cNvPr id="4" name="Date Placeholder 3"/>
          <p:cNvSpPr>
            <a:spLocks noGrp="1"/>
          </p:cNvSpPr>
          <p:nvPr>
            <p:ph type="dt" sz="half" idx="10"/>
          </p:nvPr>
        </p:nvSpPr>
        <p:spPr/>
        <p:txBody>
          <a:bodyPr/>
          <a:lstStyle/>
          <a:p>
            <a:fld id="{F178F793-BBD4-41BB-A935-8D2AD37A3A62}"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effectLst/>
              </a:rPr>
              <a:t>S</a:t>
            </a:r>
            <a:r>
              <a:rPr>
                <a:solidFill>
                  <a:srgbClr val="0000FF"/>
                </a:solidFill>
                <a:effectLst/>
              </a:rPr>
              <a:t>ampling terminologies </a:t>
            </a:r>
            <a:endParaRPr lang="en-US" dirty="0">
              <a:solidFill>
                <a:srgbClr val="0000FF"/>
              </a:solidFill>
              <a:effectLst/>
            </a:endParaRPr>
          </a:p>
        </p:txBody>
      </p:sp>
      <p:sp>
        <p:nvSpPr>
          <p:cNvPr id="3" name="Content Placeholder 2"/>
          <p:cNvSpPr>
            <a:spLocks noGrp="1"/>
          </p:cNvSpPr>
          <p:nvPr>
            <p:ph idx="1"/>
          </p:nvPr>
        </p:nvSpPr>
        <p:spPr>
          <a:xfrm>
            <a:off x="1143000" y="1447800"/>
            <a:ext cx="7790688" cy="4800600"/>
          </a:xfrm>
        </p:spPr>
        <p:txBody>
          <a:bodyPr>
            <a:noAutofit/>
          </a:bodyPr>
          <a:lstStyle/>
          <a:p>
            <a:pPr algn="just"/>
            <a:r>
              <a:rPr lang="en-US" sz="2500" b="1" dirty="0"/>
              <a:t>Population (Universe) </a:t>
            </a:r>
          </a:p>
          <a:p>
            <a:pPr lvl="1" algn="just"/>
            <a:r>
              <a:rPr lang="en-US" sz="2500" dirty="0"/>
              <a:t>A population is the theoretically specified </a:t>
            </a:r>
            <a:r>
              <a:rPr lang="en-US" sz="2500" b="1" dirty="0">
                <a:solidFill>
                  <a:srgbClr val="0000FF"/>
                </a:solidFill>
              </a:rPr>
              <a:t>aggregation of study elements</a:t>
            </a:r>
            <a:r>
              <a:rPr lang="en-US" sz="2500" b="1" dirty="0"/>
              <a:t>. </a:t>
            </a:r>
          </a:p>
          <a:p>
            <a:pPr lvl="1" algn="just"/>
            <a:endParaRPr lang="en-US" sz="2500" dirty="0"/>
          </a:p>
          <a:p>
            <a:pPr lvl="1" algn="just"/>
            <a:r>
              <a:rPr lang="en-US" sz="2500" dirty="0"/>
              <a:t>It is translating the </a:t>
            </a:r>
            <a:r>
              <a:rPr lang="en-US" sz="2500" b="1" i="1" dirty="0">
                <a:solidFill>
                  <a:srgbClr val="FF0000"/>
                </a:solidFill>
              </a:rPr>
              <a:t>abstract concept</a:t>
            </a:r>
            <a:r>
              <a:rPr lang="en-US" sz="2500" dirty="0"/>
              <a:t> into </a:t>
            </a:r>
            <a:r>
              <a:rPr lang="en-US" sz="2500" b="1" dirty="0"/>
              <a:t>workable concept</a:t>
            </a:r>
            <a:r>
              <a:rPr lang="en-US" sz="2500" dirty="0"/>
              <a:t>. </a:t>
            </a:r>
          </a:p>
          <a:p>
            <a:pPr lvl="2" algn="just"/>
            <a:r>
              <a:rPr lang="en-US" sz="2500" b="1" dirty="0"/>
              <a:t>For example</a:t>
            </a:r>
            <a:r>
              <a:rPr lang="en-US" sz="2500" dirty="0"/>
              <a:t>, let us look at the study of “University students”. Fundamental question coming into ones’ mind is who are the University students?  </a:t>
            </a:r>
            <a:r>
              <a:rPr lang="en-US" sz="2500" dirty="0">
                <a:solidFill>
                  <a:srgbClr val="009900"/>
                </a:solidFill>
              </a:rPr>
              <a:t>Public or Private, level of students, faculties/departments </a:t>
            </a:r>
          </a:p>
        </p:txBody>
      </p:sp>
      <p:sp>
        <p:nvSpPr>
          <p:cNvPr id="4" name="Date Placeholder 3"/>
          <p:cNvSpPr>
            <a:spLocks noGrp="1"/>
          </p:cNvSpPr>
          <p:nvPr>
            <p:ph type="dt" sz="half" idx="10"/>
          </p:nvPr>
        </p:nvSpPr>
        <p:spPr/>
        <p:txBody>
          <a:bodyPr/>
          <a:lstStyle/>
          <a:p>
            <a:fld id="{A3725D66-BDEF-498B-BE52-3765B4AC0893}"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642366" indent="-514350" algn="just"/>
            <a:r>
              <a:rPr lang="en-US" sz="2500" b="1" dirty="0"/>
              <a:t>Universe </a:t>
            </a:r>
            <a:r>
              <a:rPr lang="en-US" sz="2500" dirty="0"/>
              <a:t>is the set of objects to be studied.</a:t>
            </a:r>
          </a:p>
          <a:p>
            <a:pPr marL="642366" indent="-514350" algn="just">
              <a:buNone/>
            </a:pPr>
            <a:endParaRPr lang="en-US" sz="2500" dirty="0"/>
          </a:p>
          <a:p>
            <a:pPr marL="642366" indent="-514350" algn="just"/>
            <a:r>
              <a:rPr lang="en-US" sz="2500" dirty="0"/>
              <a:t>Universe can be finite or infinite</a:t>
            </a:r>
          </a:p>
          <a:p>
            <a:pPr lvl="2" algn="just"/>
            <a:r>
              <a:rPr lang="en-US" sz="2500" b="1" dirty="0">
                <a:solidFill>
                  <a:srgbClr val="0000FF"/>
                </a:solidFill>
              </a:rPr>
              <a:t>Finite universe</a:t>
            </a:r>
            <a:r>
              <a:rPr lang="en-US" sz="2500" b="1" dirty="0"/>
              <a:t> – </a:t>
            </a:r>
            <a:r>
              <a:rPr lang="en-US" sz="2500" dirty="0"/>
              <a:t>items to be studied are </a:t>
            </a:r>
            <a:r>
              <a:rPr lang="en-US" sz="2500" b="1" dirty="0">
                <a:solidFill>
                  <a:srgbClr val="FF0000"/>
                </a:solidFill>
              </a:rPr>
              <a:t>certain</a:t>
            </a:r>
            <a:r>
              <a:rPr lang="en-US" sz="2500" dirty="0"/>
              <a:t>. </a:t>
            </a:r>
            <a:r>
              <a:rPr lang="en-US" sz="2500" b="1" dirty="0"/>
              <a:t>For example</a:t>
            </a:r>
            <a:r>
              <a:rPr lang="en-US" sz="2500" dirty="0"/>
              <a:t>, population of a city, number of works in a factory etc. </a:t>
            </a:r>
          </a:p>
          <a:p>
            <a:pPr lvl="2" algn="just"/>
            <a:endParaRPr lang="en-US" sz="2500" b="1" dirty="0">
              <a:solidFill>
                <a:srgbClr val="0000FF"/>
              </a:solidFill>
            </a:endParaRPr>
          </a:p>
          <a:p>
            <a:pPr lvl="2" algn="just"/>
            <a:r>
              <a:rPr lang="en-US" sz="2500" b="1" dirty="0">
                <a:solidFill>
                  <a:srgbClr val="0000FF"/>
                </a:solidFill>
              </a:rPr>
              <a:t>Infinite universe </a:t>
            </a:r>
            <a:r>
              <a:rPr lang="en-US" sz="2500" b="1" dirty="0"/>
              <a:t>– </a:t>
            </a:r>
            <a:r>
              <a:rPr lang="en-US" sz="2500" dirty="0"/>
              <a:t>items to be studied are </a:t>
            </a:r>
            <a:r>
              <a:rPr lang="en-US" sz="2500" b="1" dirty="0">
                <a:solidFill>
                  <a:srgbClr val="FF0000"/>
                </a:solidFill>
              </a:rPr>
              <a:t>infinite</a:t>
            </a:r>
            <a:r>
              <a:rPr lang="en-US" sz="2500" dirty="0"/>
              <a:t>. </a:t>
            </a:r>
            <a:r>
              <a:rPr lang="en-US" sz="2500" b="1" dirty="0"/>
              <a:t>For example</a:t>
            </a:r>
            <a:r>
              <a:rPr lang="en-US" sz="2500" dirty="0"/>
              <a:t>, listeners of specific radio program</a:t>
            </a:r>
            <a:endParaRPr lang="en-US" sz="2500" b="1" dirty="0"/>
          </a:p>
          <a:p>
            <a:pPr algn="just"/>
            <a:endParaRPr lang="en-US" sz="2500" dirty="0"/>
          </a:p>
          <a:p>
            <a:endParaRPr lang="en-US" sz="2500" dirty="0"/>
          </a:p>
        </p:txBody>
      </p:sp>
      <p:sp>
        <p:nvSpPr>
          <p:cNvPr id="4" name="Date Placeholder 3"/>
          <p:cNvSpPr>
            <a:spLocks noGrp="1"/>
          </p:cNvSpPr>
          <p:nvPr>
            <p:ph type="dt" sz="half" idx="10"/>
          </p:nvPr>
        </p:nvSpPr>
        <p:spPr/>
        <p:txBody>
          <a:bodyPr/>
          <a:lstStyle/>
          <a:p>
            <a:fld id="{DDC9866B-9B6E-4930-89B4-C13ECFBB2EB8}"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7790688" cy="5562600"/>
          </a:xfrm>
        </p:spPr>
        <p:txBody>
          <a:bodyPr>
            <a:noAutofit/>
          </a:bodyPr>
          <a:lstStyle/>
          <a:p>
            <a:pPr algn="just"/>
            <a:r>
              <a:rPr lang="en-US" sz="2500" b="1" dirty="0"/>
              <a:t>Target population</a:t>
            </a:r>
          </a:p>
          <a:p>
            <a:pPr algn="just"/>
            <a:endParaRPr lang="en-US" sz="2500" b="1" dirty="0"/>
          </a:p>
          <a:p>
            <a:pPr lvl="1" algn="just"/>
            <a:r>
              <a:rPr lang="en-US" sz="2500" dirty="0"/>
              <a:t>Target population is the complete group of </a:t>
            </a:r>
            <a:r>
              <a:rPr lang="en-US" sz="2500" b="1" i="1" u="sng" dirty="0">
                <a:solidFill>
                  <a:srgbClr val="009900"/>
                </a:solidFill>
              </a:rPr>
              <a:t>specific</a:t>
            </a:r>
            <a:r>
              <a:rPr lang="en-US" sz="2500" b="1" i="1" dirty="0"/>
              <a:t> population elements </a:t>
            </a:r>
            <a:r>
              <a:rPr lang="en-US" sz="2500" b="1" i="1" u="sng" dirty="0">
                <a:solidFill>
                  <a:srgbClr val="FF0000"/>
                </a:solidFill>
              </a:rPr>
              <a:t>relevant</a:t>
            </a:r>
            <a:r>
              <a:rPr lang="en-US" sz="2500" dirty="0"/>
              <a:t> to the research project. </a:t>
            </a:r>
          </a:p>
          <a:p>
            <a:pPr lvl="1" algn="just"/>
            <a:endParaRPr lang="en-US" sz="1400" dirty="0"/>
          </a:p>
          <a:p>
            <a:pPr lvl="1" algn="just"/>
            <a:r>
              <a:rPr lang="en-US" sz="2500" dirty="0"/>
              <a:t>Target population may also be called </a:t>
            </a:r>
            <a:r>
              <a:rPr lang="en-US" sz="2500" b="1" i="1" dirty="0"/>
              <a:t>survey population</a:t>
            </a:r>
            <a:r>
              <a:rPr lang="en-US" sz="2500" i="1" dirty="0"/>
              <a:t> </a:t>
            </a:r>
            <a:r>
              <a:rPr lang="en-US" sz="2500" dirty="0"/>
              <a:t>i.e. that aggregation of elements from which the survey sample is </a:t>
            </a:r>
            <a:r>
              <a:rPr lang="en-US" sz="2500" b="1" u="sng" dirty="0"/>
              <a:t>actually</a:t>
            </a:r>
            <a:r>
              <a:rPr lang="en-US" sz="2500" dirty="0"/>
              <a:t> selected.  </a:t>
            </a:r>
          </a:p>
          <a:p>
            <a:pPr lvl="2" algn="just"/>
            <a:r>
              <a:rPr lang="en-US" sz="2500" dirty="0"/>
              <a:t>In the example of ‘University students”, finally one may decide to study the University students from </a:t>
            </a:r>
            <a:r>
              <a:rPr lang="en-US" sz="2500" b="1" i="1" dirty="0">
                <a:solidFill>
                  <a:srgbClr val="0000FF"/>
                </a:solidFill>
              </a:rPr>
              <a:t>government institutions</a:t>
            </a:r>
            <a:r>
              <a:rPr lang="en-US" sz="2500" dirty="0"/>
              <a:t> located in </a:t>
            </a:r>
            <a:r>
              <a:rPr lang="en-US" sz="2500" b="1" i="1" dirty="0" err="1">
                <a:solidFill>
                  <a:srgbClr val="7030A0"/>
                </a:solidFill>
              </a:rPr>
              <a:t>Hargeisa</a:t>
            </a:r>
            <a:r>
              <a:rPr lang="en-US" sz="2500" b="1" i="1" dirty="0">
                <a:solidFill>
                  <a:srgbClr val="7030A0"/>
                </a:solidFill>
              </a:rPr>
              <a:t>,</a:t>
            </a:r>
            <a:r>
              <a:rPr lang="en-US" sz="2500" dirty="0"/>
              <a:t> who are studying </a:t>
            </a:r>
            <a:r>
              <a:rPr lang="en-US" sz="2500" b="1" i="1" dirty="0">
                <a:solidFill>
                  <a:schemeClr val="accent5"/>
                </a:solidFill>
              </a:rPr>
              <a:t>Development Management</a:t>
            </a:r>
            <a:r>
              <a:rPr lang="en-US" sz="2500" dirty="0"/>
              <a:t>, who are aged </a:t>
            </a:r>
            <a:r>
              <a:rPr lang="en-US" sz="2500" b="1" dirty="0">
                <a:solidFill>
                  <a:srgbClr val="00B0F0"/>
                </a:solidFill>
              </a:rPr>
              <a:t>older than 24 years of age. </a:t>
            </a:r>
            <a:r>
              <a:rPr lang="en-US" sz="2500" b="1" dirty="0"/>
              <a:t> </a:t>
            </a:r>
          </a:p>
        </p:txBody>
      </p:sp>
      <p:sp>
        <p:nvSpPr>
          <p:cNvPr id="4" name="Date Placeholder 3"/>
          <p:cNvSpPr>
            <a:spLocks noGrp="1"/>
          </p:cNvSpPr>
          <p:nvPr>
            <p:ph type="dt" sz="half" idx="10"/>
          </p:nvPr>
        </p:nvSpPr>
        <p:spPr/>
        <p:txBody>
          <a:bodyPr/>
          <a:lstStyle/>
          <a:p>
            <a:fld id="{78BEF9DB-1F78-4007-A453-37F3A835A829}"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FF"/>
                </a:solidFill>
              </a:rPr>
              <a:t>A) Analysing quantitative data</a:t>
            </a:r>
            <a:endParaRPr lang="en-US" dirty="0">
              <a:solidFill>
                <a:srgbClr val="0000FF"/>
              </a:solidFill>
            </a:endParaRPr>
          </a:p>
        </p:txBody>
      </p:sp>
      <p:sp>
        <p:nvSpPr>
          <p:cNvPr id="3" name="Content Placeholder 2"/>
          <p:cNvSpPr>
            <a:spLocks noGrp="1"/>
          </p:cNvSpPr>
          <p:nvPr>
            <p:ph idx="1"/>
          </p:nvPr>
        </p:nvSpPr>
        <p:spPr/>
        <p:txBody>
          <a:bodyPr>
            <a:normAutofit/>
          </a:bodyPr>
          <a:lstStyle/>
          <a:p>
            <a:pPr algn="just"/>
            <a:r>
              <a:rPr lang="en-US" sz="2600" dirty="0"/>
              <a:t>Whilst measuring quantitative data, measurements can be </a:t>
            </a:r>
            <a:r>
              <a:rPr lang="en-US" sz="2600" b="1" i="1" dirty="0">
                <a:solidFill>
                  <a:srgbClr val="0070C0"/>
                </a:solidFill>
              </a:rPr>
              <a:t>nominal</a:t>
            </a:r>
            <a:r>
              <a:rPr lang="en-US" sz="2600" i="1" dirty="0"/>
              <a:t>, </a:t>
            </a:r>
            <a:r>
              <a:rPr lang="en-US" sz="2600" b="1" i="1" dirty="0">
                <a:solidFill>
                  <a:srgbClr val="C00000"/>
                </a:solidFill>
              </a:rPr>
              <a:t>ordinal </a:t>
            </a:r>
            <a:r>
              <a:rPr lang="en-US" sz="2600" dirty="0"/>
              <a:t>and</a:t>
            </a:r>
            <a:r>
              <a:rPr lang="en-US" sz="2600" b="1" i="1" dirty="0">
                <a:solidFill>
                  <a:srgbClr val="C00000"/>
                </a:solidFill>
              </a:rPr>
              <a:t> </a:t>
            </a:r>
            <a:r>
              <a:rPr lang="en-US" sz="2600" b="1" i="1" dirty="0">
                <a:solidFill>
                  <a:srgbClr val="7030A0"/>
                </a:solidFill>
              </a:rPr>
              <a:t>interval</a:t>
            </a:r>
            <a:r>
              <a:rPr lang="en-US" sz="2600" i="1" dirty="0"/>
              <a:t> and </a:t>
            </a:r>
            <a:r>
              <a:rPr lang="en-US" sz="2600" b="1" i="1" dirty="0">
                <a:solidFill>
                  <a:srgbClr val="009900"/>
                </a:solidFill>
              </a:rPr>
              <a:t>ratio</a:t>
            </a:r>
            <a:r>
              <a:rPr lang="en-US" sz="2600" i="1" dirty="0"/>
              <a:t> levels</a:t>
            </a:r>
            <a:r>
              <a:rPr lang="en-US" sz="2600" dirty="0"/>
              <a:t> of measurement. </a:t>
            </a:r>
          </a:p>
        </p:txBody>
      </p:sp>
      <p:sp>
        <p:nvSpPr>
          <p:cNvPr id="9" name="Date Placeholder 8"/>
          <p:cNvSpPr>
            <a:spLocks noGrp="1"/>
          </p:cNvSpPr>
          <p:nvPr>
            <p:ph type="dt" sz="half" idx="10"/>
          </p:nvPr>
        </p:nvSpPr>
        <p:spPr/>
        <p:txBody>
          <a:bodyPr/>
          <a:lstStyle/>
          <a:p>
            <a:fld id="{D5B3971C-5D84-4E17-8CC1-6873E251DA90}"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2</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174992" cy="4800600"/>
          </a:xfrm>
        </p:spPr>
        <p:txBody>
          <a:bodyPr>
            <a:normAutofit/>
          </a:bodyPr>
          <a:lstStyle/>
          <a:p>
            <a:pPr algn="just"/>
            <a:r>
              <a:rPr lang="en-US" sz="2600" b="1" i="1" dirty="0"/>
              <a:t>Sampling </a:t>
            </a:r>
          </a:p>
          <a:p>
            <a:pPr lvl="1" algn="just"/>
            <a:r>
              <a:rPr lang="en-US" sz="2600" dirty="0"/>
              <a:t>Sampling is the process of selecting a small number of items or parts from a larger population to make conclusions about the whole population. </a:t>
            </a:r>
          </a:p>
          <a:p>
            <a:pPr lvl="1" algn="just"/>
            <a:endParaRPr lang="en-US" sz="2600" dirty="0"/>
          </a:p>
          <a:p>
            <a:pPr lvl="1" algn="just">
              <a:buNone/>
            </a:pPr>
            <a:endParaRPr lang="en-US" sz="2600" b="1" i="1" dirty="0"/>
          </a:p>
          <a:p>
            <a:endParaRPr lang="en-US" sz="2600" b="1" i="1" dirty="0"/>
          </a:p>
        </p:txBody>
      </p:sp>
      <p:sp>
        <p:nvSpPr>
          <p:cNvPr id="4" name="Date Placeholder 3"/>
          <p:cNvSpPr>
            <a:spLocks noGrp="1"/>
          </p:cNvSpPr>
          <p:nvPr>
            <p:ph type="dt" sz="half" idx="10"/>
          </p:nvPr>
        </p:nvSpPr>
        <p:spPr/>
        <p:txBody>
          <a:bodyPr/>
          <a:lstStyle/>
          <a:p>
            <a:fld id="{49B7F10A-E282-4D72-8DFD-F67E4CCD4CCA}"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S</a:t>
            </a:r>
            <a:r>
              <a:rPr>
                <a:solidFill>
                  <a:srgbClr val="0000FF"/>
                </a:solidFill>
              </a:rPr>
              <a:t>ampling frame</a:t>
            </a:r>
            <a:endParaRPr lang="en-US" dirty="0">
              <a:solidFill>
                <a:srgbClr val="0000FF"/>
              </a:solidFill>
            </a:endParaRPr>
          </a:p>
        </p:txBody>
      </p:sp>
      <p:sp>
        <p:nvSpPr>
          <p:cNvPr id="3" name="Content Placeholder 2"/>
          <p:cNvSpPr>
            <a:spLocks noGrp="1"/>
          </p:cNvSpPr>
          <p:nvPr>
            <p:ph idx="1"/>
          </p:nvPr>
        </p:nvSpPr>
        <p:spPr>
          <a:xfrm>
            <a:off x="1435608" y="1447800"/>
            <a:ext cx="7251192" cy="4800600"/>
          </a:xfrm>
        </p:spPr>
        <p:txBody>
          <a:bodyPr>
            <a:normAutofit/>
          </a:bodyPr>
          <a:lstStyle/>
          <a:p>
            <a:pPr algn="just"/>
            <a:r>
              <a:rPr lang="en-US" sz="2500" b="1" dirty="0">
                <a:solidFill>
                  <a:srgbClr val="FF0000"/>
                </a:solidFill>
              </a:rPr>
              <a:t>A sampling frame</a:t>
            </a:r>
            <a:r>
              <a:rPr lang="en-US" sz="2500" dirty="0"/>
              <a:t> is the </a:t>
            </a:r>
            <a:r>
              <a:rPr lang="en-US" sz="2500" b="1" dirty="0"/>
              <a:t>list of elements </a:t>
            </a:r>
            <a:r>
              <a:rPr lang="en-US" sz="2500" dirty="0"/>
              <a:t>from which the sample may be drawn.  A simple example could be listing of all University students meeting the </a:t>
            </a:r>
            <a:r>
              <a:rPr lang="en-US" sz="2500" b="1" u="sng" dirty="0">
                <a:solidFill>
                  <a:srgbClr val="009900"/>
                </a:solidFill>
              </a:rPr>
              <a:t>criteria</a:t>
            </a:r>
            <a:r>
              <a:rPr lang="en-US" sz="2500" dirty="0"/>
              <a:t> of target population. </a:t>
            </a:r>
          </a:p>
          <a:p>
            <a:pPr algn="just"/>
            <a:endParaRPr lang="en-US" sz="2500" dirty="0"/>
          </a:p>
          <a:p>
            <a:pPr algn="just"/>
            <a:r>
              <a:rPr lang="en-US" sz="2500" dirty="0"/>
              <a:t>A sampling frame is also called the </a:t>
            </a:r>
            <a:r>
              <a:rPr lang="en-US" sz="2500" b="1" i="1" dirty="0">
                <a:solidFill>
                  <a:srgbClr val="0000FF"/>
                </a:solidFill>
              </a:rPr>
              <a:t>working population</a:t>
            </a:r>
            <a:r>
              <a:rPr lang="en-US" sz="2500" i="1" dirty="0">
                <a:solidFill>
                  <a:srgbClr val="0000FF"/>
                </a:solidFill>
              </a:rPr>
              <a:t> </a:t>
            </a:r>
            <a:r>
              <a:rPr lang="en-US" sz="2500" dirty="0"/>
              <a:t>because it provides the list that can be worked with operationally. </a:t>
            </a:r>
          </a:p>
          <a:p>
            <a:pPr algn="just"/>
            <a:endParaRPr lang="en-US" sz="2500" dirty="0"/>
          </a:p>
          <a:p>
            <a:pPr algn="just"/>
            <a:r>
              <a:rPr lang="en-US" sz="2500" b="1" dirty="0">
                <a:solidFill>
                  <a:srgbClr val="FF0000"/>
                </a:solidFill>
              </a:rPr>
              <a:t>This is possible only for </a:t>
            </a:r>
            <a:r>
              <a:rPr lang="en-US" sz="2500" b="1" u="sng" dirty="0"/>
              <a:t>finite</a:t>
            </a:r>
            <a:r>
              <a:rPr lang="en-US" sz="2500" b="1" dirty="0"/>
              <a:t> population. </a:t>
            </a:r>
          </a:p>
          <a:p>
            <a:endParaRPr lang="en-US" sz="2500" dirty="0"/>
          </a:p>
        </p:txBody>
      </p:sp>
      <p:sp>
        <p:nvSpPr>
          <p:cNvPr id="4" name="Date Placeholder 3"/>
          <p:cNvSpPr>
            <a:spLocks noGrp="1"/>
          </p:cNvSpPr>
          <p:nvPr>
            <p:ph type="dt" sz="half" idx="10"/>
          </p:nvPr>
        </p:nvSpPr>
        <p:spPr/>
        <p:txBody>
          <a:bodyPr/>
          <a:lstStyle/>
          <a:p>
            <a:fld id="{EF4EFC04-5C6F-4792-A814-32679A9B8444}"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S</a:t>
            </a:r>
            <a:r>
              <a:rPr>
                <a:solidFill>
                  <a:srgbClr val="0000FF"/>
                </a:solidFill>
              </a:rPr>
              <a:t>ampling unit</a:t>
            </a:r>
            <a:endParaRPr lang="en-US" dirty="0">
              <a:solidFill>
                <a:srgbClr val="0000FF"/>
              </a:solidFill>
            </a:endParaRPr>
          </a:p>
        </p:txBody>
      </p:sp>
      <p:sp>
        <p:nvSpPr>
          <p:cNvPr id="3" name="Content Placeholder 2"/>
          <p:cNvSpPr>
            <a:spLocks noGrp="1"/>
          </p:cNvSpPr>
          <p:nvPr>
            <p:ph idx="1"/>
          </p:nvPr>
        </p:nvSpPr>
        <p:spPr>
          <a:xfrm>
            <a:off x="1143000" y="1295400"/>
            <a:ext cx="7620000" cy="5105400"/>
          </a:xfrm>
        </p:spPr>
        <p:txBody>
          <a:bodyPr>
            <a:noAutofit/>
          </a:bodyPr>
          <a:lstStyle/>
          <a:p>
            <a:pPr algn="just"/>
            <a:r>
              <a:rPr lang="en-US" sz="2600" b="1" dirty="0"/>
              <a:t>A sampling unit </a:t>
            </a:r>
            <a:r>
              <a:rPr lang="en-US" sz="2600" dirty="0"/>
              <a:t>is that element or set of elements considered for </a:t>
            </a:r>
            <a:r>
              <a:rPr lang="en-US" sz="2600" b="1" dirty="0">
                <a:solidFill>
                  <a:srgbClr val="7030A0"/>
                </a:solidFill>
              </a:rPr>
              <a:t>selection</a:t>
            </a:r>
            <a:r>
              <a:rPr lang="en-US" sz="2600" dirty="0"/>
              <a:t> in some stage of sampling. </a:t>
            </a:r>
          </a:p>
          <a:p>
            <a:pPr algn="just"/>
            <a:endParaRPr lang="en-US" sz="2600" dirty="0"/>
          </a:p>
          <a:p>
            <a:pPr algn="just"/>
            <a:r>
              <a:rPr lang="en-US" sz="2600" dirty="0"/>
              <a:t>Sampling may be done in single stage or in multiple stages. </a:t>
            </a:r>
          </a:p>
          <a:p>
            <a:pPr lvl="1" algn="just"/>
            <a:r>
              <a:rPr lang="en-US" sz="2600" dirty="0"/>
              <a:t>Single-stage sample, the sampling units are the same as the elements. </a:t>
            </a:r>
          </a:p>
          <a:p>
            <a:pPr lvl="1" algn="just"/>
            <a:endParaRPr lang="en-US" sz="2600" dirty="0"/>
          </a:p>
          <a:p>
            <a:pPr lvl="1" algn="just"/>
            <a:r>
              <a:rPr lang="en-US" sz="2600" dirty="0"/>
              <a:t>In more complex samples, however, different levels of sampling units may be employed – </a:t>
            </a:r>
            <a:r>
              <a:rPr lang="en-US" sz="2600" dirty="0">
                <a:solidFill>
                  <a:srgbClr val="FF0000"/>
                </a:solidFill>
              </a:rPr>
              <a:t>the case of clustering or stratified techniques </a:t>
            </a:r>
          </a:p>
        </p:txBody>
      </p:sp>
      <p:sp>
        <p:nvSpPr>
          <p:cNvPr id="4" name="Date Placeholder 3"/>
          <p:cNvSpPr>
            <a:spLocks noGrp="1"/>
          </p:cNvSpPr>
          <p:nvPr>
            <p:ph type="dt" sz="half" idx="10"/>
          </p:nvPr>
        </p:nvSpPr>
        <p:spPr/>
        <p:txBody>
          <a:bodyPr/>
          <a:lstStyle/>
          <a:p>
            <a:fld id="{06D1BFC8-77F3-4A78-AEEA-1F34DBEB4443}"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O</a:t>
            </a:r>
            <a:r>
              <a:rPr>
                <a:solidFill>
                  <a:srgbClr val="0000FF"/>
                </a:solidFill>
              </a:rPr>
              <a:t>r </a:t>
            </a:r>
            <a:endParaRPr lang="en-US" dirty="0">
              <a:solidFill>
                <a:srgbClr val="0000FF"/>
              </a:solidFill>
            </a:endParaRPr>
          </a:p>
        </p:txBody>
      </p:sp>
      <p:sp>
        <p:nvSpPr>
          <p:cNvPr id="3" name="Content Placeholder 2"/>
          <p:cNvSpPr>
            <a:spLocks noGrp="1"/>
          </p:cNvSpPr>
          <p:nvPr>
            <p:ph idx="1"/>
          </p:nvPr>
        </p:nvSpPr>
        <p:spPr/>
        <p:txBody>
          <a:bodyPr>
            <a:normAutofit/>
          </a:bodyPr>
          <a:lstStyle/>
          <a:p>
            <a:pPr marL="596646" indent="-514350" algn="just"/>
            <a:r>
              <a:rPr lang="en-US" sz="2600" b="1" dirty="0"/>
              <a:t>Sampling unit </a:t>
            </a:r>
            <a:r>
              <a:rPr lang="en-US" sz="2600" dirty="0"/>
              <a:t>is the unit to be studied.</a:t>
            </a:r>
          </a:p>
          <a:p>
            <a:pPr marL="596646" indent="-514350" algn="just"/>
            <a:endParaRPr lang="en-US" sz="2600" dirty="0"/>
          </a:p>
          <a:p>
            <a:pPr marL="596646" indent="-514350" algn="just"/>
            <a:r>
              <a:rPr lang="en-US" sz="2600" dirty="0"/>
              <a:t>Sampling unit can be</a:t>
            </a:r>
          </a:p>
          <a:p>
            <a:pPr marL="1117854" lvl="2" indent="-514350" algn="just">
              <a:buFontTx/>
              <a:buChar char="-"/>
            </a:pPr>
            <a:r>
              <a:rPr lang="en-US" sz="2600" dirty="0"/>
              <a:t>Geographical  unit as state</a:t>
            </a:r>
          </a:p>
          <a:p>
            <a:pPr marL="1117854" lvl="2" indent="-514350" algn="just">
              <a:buFontTx/>
              <a:buChar char="-"/>
            </a:pPr>
            <a:r>
              <a:rPr lang="en-US" sz="2600" dirty="0"/>
              <a:t>Construction unit as a house, flat etc</a:t>
            </a:r>
          </a:p>
          <a:p>
            <a:pPr marL="1117854" lvl="2" indent="-514350" algn="just">
              <a:buFontTx/>
              <a:buChar char="-"/>
            </a:pPr>
            <a:r>
              <a:rPr lang="en-US" sz="2600" dirty="0"/>
              <a:t>Social unit as family, club, school</a:t>
            </a:r>
          </a:p>
          <a:p>
            <a:pPr marL="1117854" lvl="2" indent="-514350" algn="just">
              <a:buFontTx/>
              <a:buChar char="-"/>
            </a:pPr>
            <a:r>
              <a:rPr lang="en-US" sz="2600" dirty="0"/>
              <a:t>Individual </a:t>
            </a:r>
          </a:p>
          <a:p>
            <a:pPr marL="596646" indent="-514350" algn="just"/>
            <a:endParaRPr lang="en-US" sz="2600" dirty="0"/>
          </a:p>
          <a:p>
            <a:pPr marL="596646" indent="-514350" algn="just"/>
            <a:r>
              <a:rPr lang="en-US" sz="2600" dirty="0"/>
              <a:t>The researcher will have to decide one or more of such units </a:t>
            </a:r>
          </a:p>
          <a:p>
            <a:pPr marL="1117854" lvl="2" indent="-514350">
              <a:buFontTx/>
              <a:buChar char="-"/>
            </a:pPr>
            <a:endParaRPr lang="en-US" sz="2600" dirty="0"/>
          </a:p>
          <a:p>
            <a:endParaRPr lang="en-US" sz="2600" dirty="0"/>
          </a:p>
        </p:txBody>
      </p:sp>
      <p:sp>
        <p:nvSpPr>
          <p:cNvPr id="4" name="Date Placeholder 3"/>
          <p:cNvSpPr>
            <a:spLocks noGrp="1"/>
          </p:cNvSpPr>
          <p:nvPr>
            <p:ph type="dt" sz="half" idx="10"/>
          </p:nvPr>
        </p:nvSpPr>
        <p:spPr/>
        <p:txBody>
          <a:bodyPr/>
          <a:lstStyle/>
          <a:p>
            <a:fld id="{9D0C6ECC-6137-43DD-83BD-930711D93846}"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P</a:t>
            </a:r>
            <a:r>
              <a:rPr>
                <a:solidFill>
                  <a:srgbClr val="0000FF"/>
                </a:solidFill>
              </a:rPr>
              <a:t>arameter </a:t>
            </a:r>
            <a:endParaRPr lang="en-US" dirty="0">
              <a:solidFill>
                <a:srgbClr val="0000FF"/>
              </a:solidFill>
            </a:endParaRPr>
          </a:p>
        </p:txBody>
      </p:sp>
      <p:sp>
        <p:nvSpPr>
          <p:cNvPr id="3" name="Content Placeholder 2"/>
          <p:cNvSpPr>
            <a:spLocks noGrp="1"/>
          </p:cNvSpPr>
          <p:nvPr>
            <p:ph idx="1"/>
          </p:nvPr>
        </p:nvSpPr>
        <p:spPr>
          <a:xfrm>
            <a:off x="1435608" y="1447800"/>
            <a:ext cx="7098792" cy="4800600"/>
          </a:xfrm>
        </p:spPr>
        <p:txBody>
          <a:bodyPr>
            <a:normAutofit/>
          </a:bodyPr>
          <a:lstStyle/>
          <a:p>
            <a:pPr algn="just"/>
            <a:r>
              <a:rPr lang="en-US" sz="2600" b="1" dirty="0"/>
              <a:t>A parameter</a:t>
            </a:r>
            <a:r>
              <a:rPr lang="en-US" sz="2600" dirty="0"/>
              <a:t> is the </a:t>
            </a:r>
            <a:r>
              <a:rPr lang="en-US" sz="2600" b="1" i="1" dirty="0">
                <a:solidFill>
                  <a:srgbClr val="0000FF"/>
                </a:solidFill>
              </a:rPr>
              <a:t>summary description</a:t>
            </a:r>
            <a:r>
              <a:rPr lang="en-US" sz="2600" dirty="0"/>
              <a:t> of a given variable in a </a:t>
            </a:r>
            <a:r>
              <a:rPr lang="en-US" sz="2600" b="1" dirty="0">
                <a:solidFill>
                  <a:srgbClr val="FF0000"/>
                </a:solidFill>
              </a:rPr>
              <a:t>population</a:t>
            </a:r>
            <a:r>
              <a:rPr lang="en-US" sz="2600" dirty="0"/>
              <a:t>. </a:t>
            </a:r>
          </a:p>
          <a:p>
            <a:pPr lvl="1" algn="just"/>
            <a:r>
              <a:rPr lang="en-US" sz="2600" dirty="0"/>
              <a:t>The mean income of </a:t>
            </a:r>
            <a:r>
              <a:rPr lang="en-US" sz="2600" b="1" u="sng" dirty="0"/>
              <a:t>all families </a:t>
            </a:r>
            <a:r>
              <a:rPr lang="en-US" sz="2600" dirty="0"/>
              <a:t>in a city and the age distribution of the city’s population are parameters. </a:t>
            </a:r>
          </a:p>
          <a:p>
            <a:pPr algn="just"/>
            <a:endParaRPr lang="en-US" sz="2600" dirty="0"/>
          </a:p>
          <a:p>
            <a:pPr algn="just"/>
            <a:r>
              <a:rPr lang="en-US" sz="2600" dirty="0"/>
              <a:t>More precisely, parameters is the </a:t>
            </a:r>
            <a:r>
              <a:rPr lang="en-US" sz="2600" b="1" dirty="0">
                <a:solidFill>
                  <a:srgbClr val="009900"/>
                </a:solidFill>
              </a:rPr>
              <a:t>characteristics</a:t>
            </a:r>
            <a:r>
              <a:rPr lang="en-US" sz="2600" dirty="0"/>
              <a:t> of a </a:t>
            </a:r>
            <a:r>
              <a:rPr lang="en-US" sz="2600" b="1" dirty="0"/>
              <a:t>POPULATION  </a:t>
            </a:r>
          </a:p>
        </p:txBody>
      </p:sp>
      <p:sp>
        <p:nvSpPr>
          <p:cNvPr id="4" name="Date Placeholder 3"/>
          <p:cNvSpPr>
            <a:spLocks noGrp="1"/>
          </p:cNvSpPr>
          <p:nvPr>
            <p:ph type="dt" sz="half" idx="10"/>
          </p:nvPr>
        </p:nvSpPr>
        <p:spPr/>
        <p:txBody>
          <a:bodyPr/>
          <a:lstStyle/>
          <a:p>
            <a:fld id="{1FCF012A-BB98-4F8D-A9A3-654DDA715B57}"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S</a:t>
            </a:r>
            <a:r>
              <a:rPr>
                <a:solidFill>
                  <a:srgbClr val="0000FF"/>
                </a:solidFill>
              </a:rPr>
              <a:t>tatistic </a:t>
            </a:r>
            <a:endParaRPr lang="en-US" dirty="0">
              <a:solidFill>
                <a:srgbClr val="0000FF"/>
              </a:solidFill>
            </a:endParaRPr>
          </a:p>
        </p:txBody>
      </p:sp>
      <p:sp>
        <p:nvSpPr>
          <p:cNvPr id="3" name="Content Placeholder 2"/>
          <p:cNvSpPr>
            <a:spLocks noGrp="1"/>
          </p:cNvSpPr>
          <p:nvPr>
            <p:ph idx="1"/>
          </p:nvPr>
        </p:nvSpPr>
        <p:spPr>
          <a:xfrm>
            <a:off x="1371600" y="1524000"/>
            <a:ext cx="7239000" cy="5105400"/>
          </a:xfrm>
        </p:spPr>
        <p:txBody>
          <a:bodyPr>
            <a:noAutofit/>
          </a:bodyPr>
          <a:lstStyle/>
          <a:p>
            <a:pPr algn="just"/>
            <a:r>
              <a:rPr lang="en-US" sz="2600" b="1" dirty="0"/>
              <a:t>A statistic</a:t>
            </a:r>
            <a:r>
              <a:rPr lang="en-US" sz="2600" dirty="0"/>
              <a:t> is the </a:t>
            </a:r>
            <a:r>
              <a:rPr lang="en-US" sz="2600" b="1" i="1" dirty="0">
                <a:solidFill>
                  <a:srgbClr val="0000FF"/>
                </a:solidFill>
              </a:rPr>
              <a:t>summary description</a:t>
            </a:r>
            <a:r>
              <a:rPr lang="en-US" sz="2600" dirty="0"/>
              <a:t> of a given variable in a </a:t>
            </a:r>
            <a:r>
              <a:rPr lang="en-US" sz="2600" b="1" dirty="0">
                <a:solidFill>
                  <a:srgbClr val="FF0000"/>
                </a:solidFill>
              </a:rPr>
              <a:t>survey sample.</a:t>
            </a:r>
            <a:r>
              <a:rPr lang="en-US" sz="2600" dirty="0"/>
              <a:t> </a:t>
            </a:r>
          </a:p>
          <a:p>
            <a:pPr lvl="1" algn="just"/>
            <a:r>
              <a:rPr lang="en-US" sz="2600" dirty="0"/>
              <a:t>Thus the mean income </a:t>
            </a:r>
            <a:r>
              <a:rPr lang="en-US" sz="2600" b="1" u="sng" dirty="0"/>
              <a:t>computed from the survey sample</a:t>
            </a:r>
            <a:r>
              <a:rPr lang="en-US" sz="2600" dirty="0"/>
              <a:t> and the age distribution of that sample are statistics.</a:t>
            </a:r>
          </a:p>
          <a:p>
            <a:pPr algn="just"/>
            <a:endParaRPr lang="en-US" sz="2600" dirty="0"/>
          </a:p>
          <a:p>
            <a:pPr algn="just"/>
            <a:r>
              <a:rPr lang="en-US" sz="2600" dirty="0"/>
              <a:t>Like the parameters, statistic stands for </a:t>
            </a:r>
            <a:r>
              <a:rPr lang="en-US" sz="2600" b="1" dirty="0">
                <a:solidFill>
                  <a:srgbClr val="009900"/>
                </a:solidFill>
              </a:rPr>
              <a:t>characteristics</a:t>
            </a:r>
            <a:r>
              <a:rPr lang="en-US" sz="2600" dirty="0"/>
              <a:t> of a </a:t>
            </a:r>
            <a:r>
              <a:rPr lang="en-US" sz="2600" b="1" dirty="0"/>
              <a:t>SAMPLE</a:t>
            </a:r>
            <a:r>
              <a:rPr lang="en-US" sz="2600" dirty="0"/>
              <a:t>.</a:t>
            </a:r>
          </a:p>
        </p:txBody>
      </p:sp>
      <p:sp>
        <p:nvSpPr>
          <p:cNvPr id="4" name="Date Placeholder 3"/>
          <p:cNvSpPr>
            <a:spLocks noGrp="1"/>
          </p:cNvSpPr>
          <p:nvPr>
            <p:ph type="dt" sz="half" idx="10"/>
          </p:nvPr>
        </p:nvSpPr>
        <p:spPr/>
        <p:txBody>
          <a:bodyPr/>
          <a:lstStyle/>
          <a:p>
            <a:fld id="{26133A92-13F8-44D8-93EB-DA70E74A8ADA}"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effectLst/>
              </a:rPr>
              <a:t>Sample size </a:t>
            </a:r>
            <a:endParaRPr lang="en-US" dirty="0">
              <a:solidFill>
                <a:srgbClr val="0000FF"/>
              </a:solidFill>
              <a:effectLst/>
            </a:endParaRPr>
          </a:p>
        </p:txBody>
      </p:sp>
      <p:sp>
        <p:nvSpPr>
          <p:cNvPr id="3" name="Content Placeholder 2"/>
          <p:cNvSpPr>
            <a:spLocks noGrp="1"/>
          </p:cNvSpPr>
          <p:nvPr>
            <p:ph idx="1"/>
          </p:nvPr>
        </p:nvSpPr>
        <p:spPr/>
        <p:txBody>
          <a:bodyPr>
            <a:normAutofit/>
          </a:bodyPr>
          <a:lstStyle/>
          <a:p>
            <a:pPr algn="just"/>
            <a:r>
              <a:rPr lang="en-US" sz="2500" dirty="0"/>
              <a:t>Sample size is the determination of the number of elements to be selected from a population to serve as representatives</a:t>
            </a:r>
          </a:p>
          <a:p>
            <a:pPr algn="just"/>
            <a:endParaRPr lang="en-US" sz="2500" dirty="0"/>
          </a:p>
          <a:p>
            <a:pPr algn="just"/>
            <a:r>
              <a:rPr lang="en-US" sz="2500" dirty="0"/>
              <a:t>It can be done in two ways </a:t>
            </a:r>
          </a:p>
          <a:p>
            <a:pPr lvl="1" algn="just"/>
            <a:r>
              <a:rPr lang="en-US" sz="2500" dirty="0"/>
              <a:t>Rule of Thumb</a:t>
            </a:r>
          </a:p>
          <a:p>
            <a:pPr lvl="1" algn="just"/>
            <a:endParaRPr lang="en-US" sz="2500" dirty="0"/>
          </a:p>
          <a:p>
            <a:pPr lvl="1" algn="just"/>
            <a:r>
              <a:rPr lang="en-US" sz="2500" dirty="0" err="1"/>
              <a:t>Slovane’s</a:t>
            </a:r>
            <a:r>
              <a:rPr lang="en-US" sz="2500" dirty="0"/>
              <a:t> Formula</a:t>
            </a:r>
          </a:p>
        </p:txBody>
      </p:sp>
      <p:sp>
        <p:nvSpPr>
          <p:cNvPr id="4" name="Date Placeholder 3"/>
          <p:cNvSpPr>
            <a:spLocks noGrp="1"/>
          </p:cNvSpPr>
          <p:nvPr>
            <p:ph type="dt" sz="half" idx="10"/>
          </p:nvPr>
        </p:nvSpPr>
        <p:spPr/>
        <p:txBody>
          <a:bodyPr/>
          <a:lstStyle/>
          <a:p>
            <a:fld id="{CB436DAC-893F-4F6A-9515-2DBECD00D3B8}"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Sampling Techniques</a:t>
            </a:r>
          </a:p>
        </p:txBody>
      </p:sp>
      <p:sp>
        <p:nvSpPr>
          <p:cNvPr id="3" name="Content Placeholder 2"/>
          <p:cNvSpPr>
            <a:spLocks noGrp="1"/>
          </p:cNvSpPr>
          <p:nvPr>
            <p:ph idx="1"/>
          </p:nvPr>
        </p:nvSpPr>
        <p:spPr/>
        <p:txBody>
          <a:bodyPr>
            <a:normAutofit/>
          </a:bodyPr>
          <a:lstStyle/>
          <a:p>
            <a:pPr algn="just"/>
            <a:r>
              <a:rPr lang="en-US" sz="2800" dirty="0"/>
              <a:t>Probability sampling</a:t>
            </a:r>
          </a:p>
          <a:p>
            <a:pPr algn="just"/>
            <a:endParaRPr lang="en-US" sz="2800" dirty="0"/>
          </a:p>
          <a:p>
            <a:pPr algn="just"/>
            <a:r>
              <a:rPr lang="en-US" sz="2800" dirty="0"/>
              <a:t>Non-probability sampling </a:t>
            </a:r>
          </a:p>
        </p:txBody>
      </p:sp>
      <p:sp>
        <p:nvSpPr>
          <p:cNvPr id="4" name="Date Placeholder 3"/>
          <p:cNvSpPr>
            <a:spLocks noGrp="1"/>
          </p:cNvSpPr>
          <p:nvPr>
            <p:ph type="dt" sz="half" idx="10"/>
          </p:nvPr>
        </p:nvSpPr>
        <p:spPr/>
        <p:txBody>
          <a:bodyPr/>
          <a:lstStyle/>
          <a:p>
            <a:fld id="{E72FDE29-47AE-465F-B929-8CD0B7978B6B}"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27</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A) Nominal scales </a:t>
            </a:r>
            <a:endParaRPr lang="en-US" dirty="0">
              <a:solidFill>
                <a:srgbClr val="0000FF"/>
              </a:solidFill>
            </a:endParaRPr>
          </a:p>
        </p:txBody>
      </p:sp>
      <p:sp>
        <p:nvSpPr>
          <p:cNvPr id="3" name="Content Placeholder 2"/>
          <p:cNvSpPr>
            <a:spLocks noGrp="1"/>
          </p:cNvSpPr>
          <p:nvPr>
            <p:ph idx="1"/>
          </p:nvPr>
        </p:nvSpPr>
        <p:spPr>
          <a:xfrm>
            <a:off x="1435608" y="1295400"/>
            <a:ext cx="7498080" cy="4800600"/>
          </a:xfrm>
        </p:spPr>
        <p:txBody>
          <a:bodyPr>
            <a:noAutofit/>
          </a:bodyPr>
          <a:lstStyle/>
          <a:p>
            <a:pPr algn="just"/>
            <a:r>
              <a:rPr lang="en-US" sz="2500" dirty="0"/>
              <a:t>Nominal scales classifies elements into </a:t>
            </a:r>
            <a:r>
              <a:rPr lang="en-US" sz="2500" b="1" dirty="0"/>
              <a:t>two</a:t>
            </a:r>
            <a:r>
              <a:rPr lang="en-US" sz="2500" dirty="0"/>
              <a:t> or </a:t>
            </a:r>
            <a:r>
              <a:rPr lang="en-US" sz="2500" b="1" dirty="0"/>
              <a:t>more </a:t>
            </a:r>
            <a:r>
              <a:rPr lang="en-US" sz="2500" b="1" i="1" dirty="0"/>
              <a:t>categories.</a:t>
            </a:r>
            <a:endParaRPr lang="en-US" sz="2500" b="1" dirty="0"/>
          </a:p>
          <a:p>
            <a:pPr algn="just"/>
            <a:endParaRPr lang="en-US" sz="2500" dirty="0"/>
          </a:p>
          <a:p>
            <a:pPr algn="just"/>
            <a:r>
              <a:rPr lang="en-US" sz="2500" dirty="0"/>
              <a:t>It indicates that the elements are </a:t>
            </a:r>
            <a:r>
              <a:rPr lang="en-US" sz="2500" b="1" dirty="0">
                <a:solidFill>
                  <a:srgbClr val="FF0000"/>
                </a:solidFill>
              </a:rPr>
              <a:t>different-not</a:t>
            </a:r>
            <a:r>
              <a:rPr lang="en-US" sz="2500" dirty="0"/>
              <a:t> </a:t>
            </a:r>
            <a:r>
              <a:rPr lang="en-US" sz="2500" b="1" dirty="0">
                <a:solidFill>
                  <a:srgbClr val="0070C0"/>
                </a:solidFill>
              </a:rPr>
              <a:t>according to order or magnitude.</a:t>
            </a:r>
          </a:p>
          <a:p>
            <a:pPr algn="just"/>
            <a:endParaRPr lang="en-US" sz="2500" b="1" dirty="0">
              <a:solidFill>
                <a:srgbClr val="0070C0"/>
              </a:solidFill>
            </a:endParaRPr>
          </a:p>
          <a:p>
            <a:pPr algn="just"/>
            <a:r>
              <a:rPr lang="en-GB" sz="2500" dirty="0"/>
              <a:t>In simple terms, it is a type of data which reflects </a:t>
            </a:r>
            <a:r>
              <a:rPr lang="en-GB" sz="2500" b="1" dirty="0">
                <a:solidFill>
                  <a:srgbClr val="009900"/>
                </a:solidFill>
              </a:rPr>
              <a:t>classification characteristics, </a:t>
            </a:r>
            <a:r>
              <a:rPr lang="en-GB" sz="2500" dirty="0"/>
              <a:t>but do not indicate any </a:t>
            </a:r>
            <a:r>
              <a:rPr lang="en-GB" sz="2500" b="1" i="1" dirty="0">
                <a:solidFill>
                  <a:srgbClr val="0000FF"/>
                </a:solidFill>
              </a:rPr>
              <a:t>mathematical</a:t>
            </a:r>
            <a:r>
              <a:rPr lang="en-GB" sz="2500" dirty="0"/>
              <a:t> or </a:t>
            </a:r>
            <a:r>
              <a:rPr lang="en-GB" sz="2500" b="1" i="1" dirty="0">
                <a:solidFill>
                  <a:srgbClr val="00B0F0"/>
                </a:solidFill>
              </a:rPr>
              <a:t>qualitative</a:t>
            </a:r>
            <a:r>
              <a:rPr lang="en-GB" sz="2500" dirty="0"/>
              <a:t> differences. </a:t>
            </a:r>
            <a:endParaRPr lang="en-GB" sz="2500" b="1" dirty="0">
              <a:solidFill>
                <a:srgbClr val="009900"/>
              </a:solidFill>
            </a:endParaRPr>
          </a:p>
          <a:p>
            <a:pPr algn="just"/>
            <a:endParaRPr lang="en-US" sz="2500" dirty="0"/>
          </a:p>
          <a:p>
            <a:pPr algn="just"/>
            <a:r>
              <a:rPr lang="en-US" sz="2500" dirty="0"/>
              <a:t>When the data is nominal, </a:t>
            </a:r>
            <a:r>
              <a:rPr lang="en-US" sz="2500" b="1" dirty="0">
                <a:solidFill>
                  <a:srgbClr val="009900"/>
                </a:solidFill>
              </a:rPr>
              <a:t>it is meaningless to find </a:t>
            </a:r>
            <a:r>
              <a:rPr lang="en-US" sz="2500" b="1" i="1" dirty="0"/>
              <a:t>mean</a:t>
            </a:r>
            <a:r>
              <a:rPr lang="en-US" sz="2500" dirty="0"/>
              <a:t>, </a:t>
            </a:r>
            <a:r>
              <a:rPr lang="en-US" sz="2500" b="1" i="1" dirty="0">
                <a:solidFill>
                  <a:srgbClr val="00B0F0"/>
                </a:solidFill>
              </a:rPr>
              <a:t>standard deviations, </a:t>
            </a:r>
            <a:r>
              <a:rPr lang="en-US" sz="2500" b="1" i="1" dirty="0">
                <a:solidFill>
                  <a:srgbClr val="7030A0"/>
                </a:solidFill>
              </a:rPr>
              <a:t>correlation coefficients, etc.</a:t>
            </a:r>
            <a:endParaRPr lang="en-GB" sz="2500" b="1" i="1" dirty="0">
              <a:solidFill>
                <a:srgbClr val="7030A0"/>
              </a:solidFill>
            </a:endParaRPr>
          </a:p>
          <a:p>
            <a:pPr algn="just"/>
            <a:endParaRPr lang="en-US" sz="2500" dirty="0"/>
          </a:p>
          <a:p>
            <a:pPr algn="just"/>
            <a:endParaRPr lang="en-US" sz="2500" b="1" dirty="0">
              <a:solidFill>
                <a:srgbClr val="0070C0"/>
              </a:solidFill>
            </a:endParaRPr>
          </a:p>
          <a:p>
            <a:pPr algn="just"/>
            <a:endParaRPr lang="en-US" sz="2500" dirty="0"/>
          </a:p>
        </p:txBody>
      </p:sp>
      <p:sp>
        <p:nvSpPr>
          <p:cNvPr id="9" name="Date Placeholder 8"/>
          <p:cNvSpPr>
            <a:spLocks noGrp="1"/>
          </p:cNvSpPr>
          <p:nvPr>
            <p:ph type="dt" sz="half" idx="10"/>
          </p:nvPr>
        </p:nvSpPr>
        <p:spPr/>
        <p:txBody>
          <a:bodyPr/>
          <a:lstStyle/>
          <a:p>
            <a:fld id="{B74AD52C-899D-40F7-8DEE-30396CB19381}"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3</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Example</a:t>
            </a:r>
            <a:endParaRPr lang="en-US" dirty="0">
              <a:solidFill>
                <a:srgbClr val="0000FF"/>
              </a:solidFill>
            </a:endParaRPr>
          </a:p>
        </p:txBody>
      </p:sp>
      <p:sp>
        <p:nvSpPr>
          <p:cNvPr id="3" name="Content Placeholder 2"/>
          <p:cNvSpPr>
            <a:spLocks noGrp="1"/>
          </p:cNvSpPr>
          <p:nvPr>
            <p:ph idx="1"/>
          </p:nvPr>
        </p:nvSpPr>
        <p:spPr>
          <a:xfrm>
            <a:off x="1295400" y="1524000"/>
            <a:ext cx="7467600" cy="4800600"/>
          </a:xfrm>
        </p:spPr>
        <p:txBody>
          <a:bodyPr>
            <a:noAutofit/>
          </a:bodyPr>
          <a:lstStyle/>
          <a:p>
            <a:pPr lvl="0" algn="just"/>
            <a:r>
              <a:rPr lang="en-US" sz="2500" dirty="0"/>
              <a:t>Grouping into categories based upon political party preference (</a:t>
            </a:r>
            <a:r>
              <a:rPr lang="en-US" sz="2500" dirty="0" err="1"/>
              <a:t>Kulmiye</a:t>
            </a:r>
            <a:r>
              <a:rPr lang="en-US" sz="2500" dirty="0"/>
              <a:t>, </a:t>
            </a:r>
            <a:r>
              <a:rPr lang="en-US" sz="2500" dirty="0" err="1"/>
              <a:t>Waddani</a:t>
            </a:r>
            <a:r>
              <a:rPr lang="en-US" sz="2500" dirty="0"/>
              <a:t>, UCID) or upon sex (Male or Female) or upon religion (Muslim, Orthodox, Protestant, Catholic, etc). </a:t>
            </a:r>
          </a:p>
          <a:p>
            <a:pPr lvl="0" algn="just"/>
            <a:endParaRPr lang="en-US" sz="2500" dirty="0"/>
          </a:p>
          <a:p>
            <a:pPr lvl="0" algn="just"/>
            <a:r>
              <a:rPr lang="en-US" sz="2500" dirty="0"/>
              <a:t>In the political party preference system </a:t>
            </a:r>
            <a:r>
              <a:rPr lang="en-US" sz="2500" dirty="0" err="1"/>
              <a:t>Kulmiye</a:t>
            </a:r>
            <a:r>
              <a:rPr lang="en-US" sz="2500" dirty="0"/>
              <a:t> might be assigned the number "1", </a:t>
            </a:r>
            <a:r>
              <a:rPr lang="en-US" sz="2500" dirty="0" err="1"/>
              <a:t>Waddani</a:t>
            </a:r>
            <a:r>
              <a:rPr lang="en-US" sz="2500" dirty="0"/>
              <a:t> "2", and UCID "3", while in the latter females might be assigned the number "1" and males "2". </a:t>
            </a:r>
          </a:p>
        </p:txBody>
      </p:sp>
      <p:sp>
        <p:nvSpPr>
          <p:cNvPr id="9" name="Date Placeholder 8"/>
          <p:cNvSpPr>
            <a:spLocks noGrp="1"/>
          </p:cNvSpPr>
          <p:nvPr>
            <p:ph type="dt" sz="half" idx="10"/>
          </p:nvPr>
        </p:nvSpPr>
        <p:spPr/>
        <p:txBody>
          <a:bodyPr/>
          <a:lstStyle/>
          <a:p>
            <a:fld id="{6DA0D1F8-5BA6-45AB-902F-3D724F56C2A2}"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4</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00FF"/>
                </a:solidFill>
              </a:rPr>
              <a:t>C</a:t>
            </a:r>
            <a:r>
              <a:rPr b="1">
                <a:solidFill>
                  <a:srgbClr val="0000FF"/>
                </a:solidFill>
              </a:rPr>
              <a:t>ont'</a:t>
            </a:r>
            <a:r>
              <a:rPr lang="en-US" b="1" dirty="0">
                <a:solidFill>
                  <a:srgbClr val="0000FF"/>
                </a:solidFill>
              </a:rPr>
              <a:t>…</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01CA26C9-967C-42EB-83D1-E13038843645}"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5</a:t>
            </a:fld>
            <a:endParaRPr lang="en-US"/>
          </a:p>
        </p:txBody>
      </p:sp>
      <p:pic>
        <p:nvPicPr>
          <p:cNvPr id="486402" name="Picture 2" descr="Examples of Nominal Scales"/>
          <p:cNvPicPr>
            <a:picLocks noChangeAspect="1" noChangeArrowheads="1"/>
          </p:cNvPicPr>
          <p:nvPr/>
        </p:nvPicPr>
        <p:blipFill>
          <a:blip r:embed="rId2"/>
          <a:srcRect/>
          <a:stretch>
            <a:fillRect/>
          </a:stretch>
        </p:blipFill>
        <p:spPr bwMode="auto">
          <a:xfrm>
            <a:off x="1066800" y="1371600"/>
            <a:ext cx="8001000" cy="54864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b) Ordinal Scales</a:t>
            </a:r>
            <a:endParaRPr lang="en-US" dirty="0">
              <a:solidFill>
                <a:srgbClr val="0000FF"/>
              </a:solidFill>
            </a:endParaRPr>
          </a:p>
        </p:txBody>
      </p:sp>
      <p:sp>
        <p:nvSpPr>
          <p:cNvPr id="3" name="Content Placeholder 2"/>
          <p:cNvSpPr>
            <a:spLocks noGrp="1"/>
          </p:cNvSpPr>
          <p:nvPr>
            <p:ph idx="1"/>
          </p:nvPr>
        </p:nvSpPr>
        <p:spPr>
          <a:xfrm>
            <a:off x="1435608" y="1447800"/>
            <a:ext cx="7498080" cy="5105400"/>
          </a:xfrm>
        </p:spPr>
        <p:txBody>
          <a:bodyPr>
            <a:noAutofit/>
          </a:bodyPr>
          <a:lstStyle/>
          <a:p>
            <a:pPr algn="just"/>
            <a:r>
              <a:rPr lang="en-US" sz="2500" dirty="0"/>
              <a:t>Ordinal scale possesses the property of magnitude.</a:t>
            </a:r>
          </a:p>
          <a:p>
            <a:pPr algn="just"/>
            <a:endParaRPr lang="en-US" sz="2500" dirty="0"/>
          </a:p>
          <a:p>
            <a:pPr algn="just"/>
            <a:r>
              <a:rPr lang="en-US" sz="2500" dirty="0"/>
              <a:t>It classifies scores in the algebra of inequalities (a &lt; b &lt; c) (</a:t>
            </a:r>
            <a:r>
              <a:rPr lang="en-US" sz="2500" b="1" dirty="0" err="1">
                <a:solidFill>
                  <a:srgbClr val="0000FF"/>
                </a:solidFill>
              </a:rPr>
              <a:t>I.e</a:t>
            </a:r>
            <a:r>
              <a:rPr lang="en-US" sz="2500" b="1" dirty="0">
                <a:solidFill>
                  <a:srgbClr val="0000FF"/>
                </a:solidFill>
              </a:rPr>
              <a:t> a is not equal to “b” and b is not equal to “a” etc</a:t>
            </a:r>
            <a:r>
              <a:rPr lang="en-US" sz="2500" dirty="0"/>
              <a:t>)</a:t>
            </a:r>
          </a:p>
          <a:p>
            <a:pPr algn="just"/>
            <a:endParaRPr lang="en-US" sz="2500" dirty="0"/>
          </a:p>
          <a:p>
            <a:pPr algn="just"/>
            <a:r>
              <a:rPr lang="en-US" sz="2500" dirty="0"/>
              <a:t>Ordering, ranking, or rank ordering is involved. </a:t>
            </a:r>
            <a:r>
              <a:rPr lang="en-US" sz="2500" b="1" dirty="0"/>
              <a:t>Examples</a:t>
            </a:r>
            <a:r>
              <a:rPr lang="en-US" sz="2500" dirty="0"/>
              <a:t>: the ranking of people for height, weight, etc.</a:t>
            </a:r>
          </a:p>
          <a:p>
            <a:pPr algn="just"/>
            <a:endParaRPr lang="en-US" sz="2500" b="1" dirty="0">
              <a:solidFill>
                <a:srgbClr val="FF0000"/>
              </a:solidFill>
            </a:endParaRPr>
          </a:p>
          <a:p>
            <a:pPr algn="just"/>
            <a:r>
              <a:rPr lang="en-US" sz="2500" b="1" dirty="0">
                <a:solidFill>
                  <a:srgbClr val="FF0000"/>
                </a:solidFill>
              </a:rPr>
              <a:t>Can apply </a:t>
            </a:r>
            <a:r>
              <a:rPr lang="en-US" sz="2500" dirty="0"/>
              <a:t>the </a:t>
            </a:r>
            <a:r>
              <a:rPr lang="en-US" sz="2500" i="1" dirty="0"/>
              <a:t>median, rank order, correlations and percentile</a:t>
            </a:r>
            <a:r>
              <a:rPr lang="en-US" sz="2500" dirty="0"/>
              <a:t>.</a:t>
            </a:r>
            <a:endParaRPr lang="en-US" sz="2500" b="1" dirty="0"/>
          </a:p>
          <a:p>
            <a:pPr algn="just"/>
            <a:endParaRPr lang="en-US" sz="2500" dirty="0"/>
          </a:p>
        </p:txBody>
      </p:sp>
      <p:sp>
        <p:nvSpPr>
          <p:cNvPr id="9" name="Date Placeholder 8"/>
          <p:cNvSpPr>
            <a:spLocks noGrp="1"/>
          </p:cNvSpPr>
          <p:nvPr>
            <p:ph type="dt" sz="half" idx="10"/>
          </p:nvPr>
        </p:nvSpPr>
        <p:spPr/>
        <p:txBody>
          <a:bodyPr/>
          <a:lstStyle/>
          <a:p>
            <a:fld id="{338622E8-666A-46B9-8B25-79EDEC82824F}"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6</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Cont'</a:t>
            </a:r>
            <a:r>
              <a:rPr lang="en-US" dirty="0">
                <a:solidFill>
                  <a:srgbClr val="0000FF"/>
                </a:solidFill>
              </a:rPr>
              <a:t>…</a:t>
            </a:r>
          </a:p>
        </p:txBody>
      </p:sp>
      <p:sp>
        <p:nvSpPr>
          <p:cNvPr id="3" name="Content Placeholder 2"/>
          <p:cNvSpPr>
            <a:spLocks noGrp="1"/>
          </p:cNvSpPr>
          <p:nvPr>
            <p:ph idx="1"/>
          </p:nvPr>
        </p:nvSpPr>
        <p:spPr/>
        <p:txBody>
          <a:bodyPr>
            <a:noAutofit/>
          </a:bodyPr>
          <a:lstStyle/>
          <a:p>
            <a:pPr algn="just"/>
            <a:r>
              <a:rPr lang="en-GB" sz="2500" dirty="0"/>
              <a:t>In ordinal scales, the numbers attached to values </a:t>
            </a:r>
            <a:r>
              <a:rPr lang="en-GB" sz="2500" b="1" dirty="0"/>
              <a:t>might indicate </a:t>
            </a:r>
            <a:r>
              <a:rPr lang="en-GB" sz="2500" dirty="0"/>
              <a:t>a </a:t>
            </a:r>
            <a:r>
              <a:rPr lang="en-GB" sz="2500" b="1" i="1" dirty="0">
                <a:solidFill>
                  <a:srgbClr val="FF0000"/>
                </a:solidFill>
              </a:rPr>
              <a:t>ranking</a:t>
            </a:r>
            <a:r>
              <a:rPr lang="en-GB" sz="2500" dirty="0"/>
              <a:t> or </a:t>
            </a:r>
            <a:r>
              <a:rPr lang="en-GB" sz="2500" b="1" i="1" dirty="0">
                <a:solidFill>
                  <a:srgbClr val="009900"/>
                </a:solidFill>
              </a:rPr>
              <a:t>ordering</a:t>
            </a:r>
            <a:r>
              <a:rPr lang="en-GB" sz="2500" dirty="0"/>
              <a:t> of the values.</a:t>
            </a:r>
          </a:p>
          <a:p>
            <a:pPr algn="just"/>
            <a:endParaRPr lang="en-GB" sz="2500" dirty="0"/>
          </a:p>
          <a:p>
            <a:pPr algn="just"/>
            <a:endParaRPr lang="en-GB" sz="2500" dirty="0"/>
          </a:p>
          <a:p>
            <a:pPr algn="just"/>
            <a:r>
              <a:rPr lang="en-GB" sz="2500" dirty="0"/>
              <a:t>It is a data set that is ordered </a:t>
            </a:r>
            <a:r>
              <a:rPr lang="en-GB" sz="2500" b="1" dirty="0">
                <a:solidFill>
                  <a:srgbClr val="0000FF"/>
                </a:solidFill>
              </a:rPr>
              <a:t>meaningfully.  </a:t>
            </a:r>
            <a:r>
              <a:rPr lang="en-GB" sz="2500" dirty="0"/>
              <a:t>Ordered data represents meaning beyond their nature. </a:t>
            </a:r>
            <a:r>
              <a:rPr lang="en-GB" sz="2500" b="1" dirty="0"/>
              <a:t>For example, </a:t>
            </a:r>
            <a:r>
              <a:rPr lang="en-GB" sz="2500" dirty="0"/>
              <a:t>Grade A, B, C, D,  E reflects beyond English letter whilst in exam results. </a:t>
            </a:r>
          </a:p>
        </p:txBody>
      </p:sp>
      <p:sp>
        <p:nvSpPr>
          <p:cNvPr id="9" name="Date Placeholder 8"/>
          <p:cNvSpPr>
            <a:spLocks noGrp="1"/>
          </p:cNvSpPr>
          <p:nvPr>
            <p:ph type="dt" sz="half" idx="10"/>
          </p:nvPr>
        </p:nvSpPr>
        <p:spPr/>
        <p:txBody>
          <a:bodyPr/>
          <a:lstStyle/>
          <a:p>
            <a:fld id="{7927547C-C18E-4D56-A511-794256FD2CEA}"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7</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FF"/>
                </a:solidFill>
              </a:rPr>
              <a:t>E</a:t>
            </a:r>
            <a:r>
              <a:rPr>
                <a:solidFill>
                  <a:srgbClr val="0000FF"/>
                </a:solidFill>
              </a:rPr>
              <a:t>xamples </a:t>
            </a:r>
            <a:endParaRPr lang="en-US" dirty="0">
              <a:solidFill>
                <a:srgbClr val="0000FF"/>
              </a:solidFill>
            </a:endParaRP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2965337A-23D4-42E0-83FF-E25FAEFC50F6}" type="datetime1">
              <a:rPr lang="en-US" smtClean="0"/>
              <a:t>10/27/2023</a:t>
            </a:fld>
            <a:endParaRPr lang="en-US"/>
          </a:p>
        </p:txBody>
      </p:sp>
      <p:sp>
        <p:nvSpPr>
          <p:cNvPr id="5" name="Footer Placeholder 4"/>
          <p:cNvSpPr>
            <a:spLocks noGrp="1"/>
          </p:cNvSpPr>
          <p:nvPr>
            <p:ph type="ftr" sz="quarter" idx="11"/>
          </p:nvPr>
        </p:nvSpPr>
        <p:spPr/>
        <p:txBody>
          <a:bodyPr/>
          <a:lstStyle/>
          <a:p>
            <a:r>
              <a:rPr lang="en-US" dirty="0"/>
              <a:t>Dr Rashwan Ramadan Salih</a:t>
            </a:r>
          </a:p>
        </p:txBody>
      </p:sp>
      <p:sp>
        <p:nvSpPr>
          <p:cNvPr id="6" name="Slide Number Placeholder 5"/>
          <p:cNvSpPr>
            <a:spLocks noGrp="1"/>
          </p:cNvSpPr>
          <p:nvPr>
            <p:ph type="sldNum" sz="quarter" idx="12"/>
          </p:nvPr>
        </p:nvSpPr>
        <p:spPr/>
        <p:txBody>
          <a:bodyPr/>
          <a:lstStyle/>
          <a:p>
            <a:fld id="{5FECB94E-265D-4B84-8976-B14293F096B3}" type="slidenum">
              <a:rPr lang="en-US" smtClean="0"/>
              <a:pPr/>
              <a:t>8</a:t>
            </a:fld>
            <a:endParaRPr lang="en-US"/>
          </a:p>
        </p:txBody>
      </p:sp>
      <p:pic>
        <p:nvPicPr>
          <p:cNvPr id="585730" name="Picture 2" descr="Example of Ordinal Scales"/>
          <p:cNvPicPr>
            <a:picLocks noChangeAspect="1" noChangeArrowheads="1"/>
          </p:cNvPicPr>
          <p:nvPr/>
        </p:nvPicPr>
        <p:blipFill>
          <a:blip r:embed="rId2"/>
          <a:srcRect/>
          <a:stretch>
            <a:fillRect/>
          </a:stretch>
        </p:blipFill>
        <p:spPr bwMode="auto">
          <a:xfrm>
            <a:off x="914400" y="1219200"/>
            <a:ext cx="8229600" cy="5638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solidFill>
                  <a:srgbClr val="0000FF"/>
                </a:solidFill>
              </a:rPr>
              <a:t>c) Interval Scales</a:t>
            </a:r>
            <a:endParaRPr lang="en-US" dirty="0">
              <a:solidFill>
                <a:srgbClr val="0000FF"/>
              </a:solidFill>
            </a:endParaRPr>
          </a:p>
        </p:txBody>
      </p:sp>
      <p:sp>
        <p:nvSpPr>
          <p:cNvPr id="3" name="Content Placeholder 2"/>
          <p:cNvSpPr>
            <a:spLocks noGrp="1"/>
          </p:cNvSpPr>
          <p:nvPr>
            <p:ph idx="1"/>
          </p:nvPr>
        </p:nvSpPr>
        <p:spPr/>
        <p:txBody>
          <a:bodyPr>
            <a:noAutofit/>
          </a:bodyPr>
          <a:lstStyle/>
          <a:p>
            <a:pPr algn="just"/>
            <a:r>
              <a:rPr lang="en-US" sz="2500" dirty="0"/>
              <a:t>Establishes an </a:t>
            </a:r>
            <a:r>
              <a:rPr lang="en-US" sz="2500" b="1" dirty="0"/>
              <a:t>equal unit </a:t>
            </a:r>
            <a:r>
              <a:rPr lang="en-US" sz="2500" dirty="0"/>
              <a:t>in the scale. The difference between any two scores is equal.</a:t>
            </a:r>
          </a:p>
          <a:p>
            <a:pPr algn="just"/>
            <a:endParaRPr lang="en-US" sz="1400" b="1" dirty="0">
              <a:solidFill>
                <a:srgbClr val="FF0000"/>
              </a:solidFill>
            </a:endParaRPr>
          </a:p>
          <a:p>
            <a:pPr algn="just"/>
            <a:r>
              <a:rPr lang="en-US" sz="2500" b="1" dirty="0">
                <a:solidFill>
                  <a:srgbClr val="FF0000"/>
                </a:solidFill>
              </a:rPr>
              <a:t>Suitable</a:t>
            </a:r>
            <a:r>
              <a:rPr lang="en-US" sz="2500" dirty="0"/>
              <a:t> to calculate </a:t>
            </a:r>
            <a:r>
              <a:rPr lang="en-US" sz="2500" b="1" i="1" dirty="0"/>
              <a:t>arithmetic mean</a:t>
            </a:r>
            <a:r>
              <a:rPr lang="en-US" sz="2500" i="1" dirty="0"/>
              <a:t> and </a:t>
            </a:r>
            <a:r>
              <a:rPr lang="en-US" sz="2500" b="1" i="1" dirty="0">
                <a:solidFill>
                  <a:srgbClr val="009900"/>
                </a:solidFill>
              </a:rPr>
              <a:t>standard deviations</a:t>
            </a:r>
            <a:r>
              <a:rPr lang="en-US" sz="2500" b="1" dirty="0">
                <a:solidFill>
                  <a:srgbClr val="009900"/>
                </a:solidFill>
              </a:rPr>
              <a:t>.</a:t>
            </a:r>
          </a:p>
          <a:p>
            <a:pPr algn="just"/>
            <a:endParaRPr lang="en-US" sz="1400" b="1" dirty="0">
              <a:solidFill>
                <a:srgbClr val="009900"/>
              </a:solidFill>
            </a:endParaRPr>
          </a:p>
          <a:p>
            <a:pPr algn="just"/>
            <a:r>
              <a:rPr lang="en-US" sz="2500" dirty="0"/>
              <a:t>The classic example of an interval scale is </a:t>
            </a:r>
            <a:r>
              <a:rPr lang="en-US" sz="2500" b="1" dirty="0"/>
              <a:t>Celsius temperature </a:t>
            </a:r>
            <a:r>
              <a:rPr lang="en-US" sz="2500" dirty="0"/>
              <a:t>because the difference between each value is the same.  </a:t>
            </a:r>
            <a:r>
              <a:rPr lang="en-US" sz="2500" b="1" dirty="0"/>
              <a:t>For example, </a:t>
            </a:r>
            <a:r>
              <a:rPr lang="en-US" sz="2500" dirty="0"/>
              <a:t>the difference between 60 and 50 degrees is a measurable 10 degrees, as is the difference between 80 and 70 degrees.  </a:t>
            </a:r>
          </a:p>
        </p:txBody>
      </p:sp>
      <p:sp>
        <p:nvSpPr>
          <p:cNvPr id="9" name="Date Placeholder 8"/>
          <p:cNvSpPr>
            <a:spLocks noGrp="1"/>
          </p:cNvSpPr>
          <p:nvPr>
            <p:ph type="dt" sz="half" idx="10"/>
          </p:nvPr>
        </p:nvSpPr>
        <p:spPr/>
        <p:txBody>
          <a:bodyPr/>
          <a:lstStyle/>
          <a:p>
            <a:fld id="{514C459F-7097-4A02-A77E-0E2CBDEEAABF}" type="datetime1">
              <a:rPr lang="en-US" smtClean="0"/>
              <a:t>10/27/2023</a:t>
            </a:fld>
            <a:endParaRPr lang="en-US"/>
          </a:p>
        </p:txBody>
      </p:sp>
      <p:sp>
        <p:nvSpPr>
          <p:cNvPr id="10" name="Slide Number Placeholder 9"/>
          <p:cNvSpPr>
            <a:spLocks noGrp="1"/>
          </p:cNvSpPr>
          <p:nvPr>
            <p:ph type="sldNum" sz="quarter" idx="12"/>
          </p:nvPr>
        </p:nvSpPr>
        <p:spPr/>
        <p:txBody>
          <a:bodyPr/>
          <a:lstStyle/>
          <a:p>
            <a:fld id="{5FECB94E-265D-4B84-8976-B14293F096B3}" type="slidenum">
              <a:rPr lang="en-US" smtClean="0"/>
              <a:pPr/>
              <a:t>9</a:t>
            </a:fld>
            <a:endParaRPr lang="en-US"/>
          </a:p>
        </p:txBody>
      </p:sp>
      <p:sp>
        <p:nvSpPr>
          <p:cNvPr id="11" name="Footer Placeholder 10"/>
          <p:cNvSpPr>
            <a:spLocks noGrp="1"/>
          </p:cNvSpPr>
          <p:nvPr>
            <p:ph type="ftr" sz="quarter" idx="11"/>
          </p:nvPr>
        </p:nvSpPr>
        <p:spPr/>
        <p:txBody>
          <a:bodyPr/>
          <a:lstStyle/>
          <a:p>
            <a:r>
              <a:rPr lang="en-US" dirty="0"/>
              <a:t>Dr Rashwan Ramadan Salih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Monetary policy_FINAL COURSE MATERIAL</Template>
  <TotalTime>11421</TotalTime>
  <Words>1826</Words>
  <Application>Microsoft Office PowerPoint</Application>
  <PresentationFormat>On-screen Show (4:3)</PresentationFormat>
  <Paragraphs>253</Paragraphs>
  <Slides>27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Britannic Bold</vt:lpstr>
      <vt:lpstr>Calibri</vt:lpstr>
      <vt:lpstr>Gill Sans MT</vt:lpstr>
      <vt:lpstr>Verdana</vt:lpstr>
      <vt:lpstr>Wingdings 2</vt:lpstr>
      <vt:lpstr>Solstice</vt:lpstr>
      <vt:lpstr>Measurement</vt:lpstr>
      <vt:lpstr>A) Analysing quantitative data</vt:lpstr>
      <vt:lpstr>A) Nominal scales </vt:lpstr>
      <vt:lpstr>Example</vt:lpstr>
      <vt:lpstr>Cont'…</vt:lpstr>
      <vt:lpstr>b) Ordinal Scales</vt:lpstr>
      <vt:lpstr>Cont'…</vt:lpstr>
      <vt:lpstr>Examples </vt:lpstr>
      <vt:lpstr>c) Interval Scales</vt:lpstr>
      <vt:lpstr>PowerPoint Presentation</vt:lpstr>
      <vt:lpstr>Census and sampling survey</vt:lpstr>
      <vt:lpstr>But, in practice  </vt:lpstr>
      <vt:lpstr>But, in practice  </vt:lpstr>
      <vt:lpstr>PowerPoint Presentation</vt:lpstr>
      <vt:lpstr>Sample defined </vt:lpstr>
      <vt:lpstr>Why sample?</vt:lpstr>
      <vt:lpstr>Sampling terminologies </vt:lpstr>
      <vt:lpstr>PowerPoint Presentation</vt:lpstr>
      <vt:lpstr>PowerPoint Presentation</vt:lpstr>
      <vt:lpstr>PowerPoint Presentation</vt:lpstr>
      <vt:lpstr>Sampling frame</vt:lpstr>
      <vt:lpstr>Sampling unit</vt:lpstr>
      <vt:lpstr>Or </vt:lpstr>
      <vt:lpstr>Parameter </vt:lpstr>
      <vt:lpstr>Statistic </vt:lpstr>
      <vt:lpstr>Sample size </vt:lpstr>
      <vt:lpstr>Sampling Techniques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Abdihakim</dc:creator>
  <cp:lastModifiedBy>Rashwan Salih</cp:lastModifiedBy>
  <cp:revision>1193</cp:revision>
  <dcterms:created xsi:type="dcterms:W3CDTF">2013-08-15T06:05:19Z</dcterms:created>
  <dcterms:modified xsi:type="dcterms:W3CDTF">2023-10-27T12:16:57Z</dcterms:modified>
</cp:coreProperties>
</file>