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381" r:id="rId2"/>
    <p:sldId id="439" r:id="rId3"/>
    <p:sldId id="440" r:id="rId4"/>
    <p:sldId id="702" r:id="rId5"/>
    <p:sldId id="301" r:id="rId6"/>
    <p:sldId id="302" r:id="rId7"/>
    <p:sldId id="442" r:id="rId8"/>
    <p:sldId id="443" r:id="rId9"/>
    <p:sldId id="303" r:id="rId10"/>
    <p:sldId id="703" r:id="rId11"/>
    <p:sldId id="446" r:id="rId12"/>
    <p:sldId id="705" r:id="rId13"/>
    <p:sldId id="706" r:id="rId14"/>
    <p:sldId id="304" r:id="rId15"/>
    <p:sldId id="778" r:id="rId16"/>
    <p:sldId id="707" r:id="rId17"/>
    <p:sldId id="749" r:id="rId18"/>
    <p:sldId id="708" r:id="rId19"/>
    <p:sldId id="710" r:id="rId20"/>
    <p:sldId id="711" r:id="rId21"/>
    <p:sldId id="712" r:id="rId22"/>
    <p:sldId id="713" r:id="rId23"/>
    <p:sldId id="449" r:id="rId24"/>
    <p:sldId id="714" r:id="rId25"/>
    <p:sldId id="785" r:id="rId26"/>
    <p:sldId id="715" r:id="rId27"/>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88" autoAdjust="0"/>
    <p:restoredTop sz="85484" autoAdjust="0"/>
  </p:normalViewPr>
  <p:slideViewPr>
    <p:cSldViewPr>
      <p:cViewPr varScale="1">
        <p:scale>
          <a:sx n="56" d="100"/>
          <a:sy n="56" d="100"/>
        </p:scale>
        <p:origin x="1676" y="48"/>
      </p:cViewPr>
      <p:guideLst>
        <p:guide orient="horz" pos="2160"/>
        <p:guide pos="2880"/>
      </p:guideLst>
    </p:cSldViewPr>
  </p:slideViewPr>
  <p:outlineViewPr>
    <p:cViewPr>
      <p:scale>
        <a:sx n="33" d="100"/>
        <a:sy n="33" d="100"/>
      </p:scale>
      <p:origin x="0" y="169884"/>
    </p:cViewPr>
  </p:outlineViewPr>
  <p:notesTextViewPr>
    <p:cViewPr>
      <p:scale>
        <a:sx n="100" d="100"/>
        <a:sy n="100" d="100"/>
      </p:scale>
      <p:origin x="0" y="0"/>
    </p:cViewPr>
  </p:notesTextViewPr>
  <p:sorterViewPr>
    <p:cViewPr>
      <p:scale>
        <a:sx n="100" d="100"/>
        <a:sy n="100" d="100"/>
      </p:scale>
      <p:origin x="0" y="9030"/>
    </p:cViewPr>
  </p:sorterViewPr>
  <p:notesViewPr>
    <p:cSldViewPr>
      <p:cViewPr varScale="1">
        <p:scale>
          <a:sx n="62" d="100"/>
          <a:sy n="62" d="100"/>
        </p:scale>
        <p:origin x="-2874" y="-78"/>
      </p:cViewPr>
      <p:guideLst>
        <p:guide orient="horz" pos="3223"/>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511175"/>
          </a:xfrm>
          <a:prstGeom prst="rect">
            <a:avLst/>
          </a:prstGeom>
        </p:spPr>
        <p:txBody>
          <a:bodyPr vert="horz" lIns="91440" tIns="45720" rIns="91440" bIns="45720" rtlCol="0"/>
          <a:lstStyle>
            <a:lvl1pPr algn="r">
              <a:defRPr sz="1200"/>
            </a:lvl1pPr>
          </a:lstStyle>
          <a:p>
            <a:fld id="{6AEBEDC2-EA65-46B0-8E4E-9F2DF5C43976}" type="datetimeFigureOut">
              <a:rPr lang="en-US" smtClean="0"/>
              <a:pPr/>
              <a:t>10/27/2023</a:t>
            </a:fld>
            <a:endParaRPr lang="en-US"/>
          </a:p>
        </p:txBody>
      </p:sp>
      <p:sp>
        <p:nvSpPr>
          <p:cNvPr id="4" name="Footer Placeholder 3"/>
          <p:cNvSpPr>
            <a:spLocks noGrp="1"/>
          </p:cNvSpPr>
          <p:nvPr>
            <p:ph type="ftr" sz="quarter" idx="2"/>
          </p:nvPr>
        </p:nvSpPr>
        <p:spPr>
          <a:xfrm>
            <a:off x="0" y="9720263"/>
            <a:ext cx="3078163" cy="5111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9720263"/>
            <a:ext cx="3078163" cy="511175"/>
          </a:xfrm>
          <a:prstGeom prst="rect">
            <a:avLst/>
          </a:prstGeom>
        </p:spPr>
        <p:txBody>
          <a:bodyPr vert="horz" lIns="91440" tIns="45720" rIns="91440" bIns="45720" rtlCol="0" anchor="b"/>
          <a:lstStyle>
            <a:lvl1pPr algn="r">
              <a:defRPr sz="1200"/>
            </a:lvl1pPr>
          </a:lstStyle>
          <a:p>
            <a:fld id="{9C892474-1375-4C25-9A03-40610164FE0C}" type="slidenum">
              <a:rPr lang="en-US" smtClean="0"/>
              <a:pPr/>
              <a:t>‹#›</a:t>
            </a:fld>
            <a:endParaRPr lang="en-US"/>
          </a:p>
        </p:txBody>
      </p:sp>
    </p:spTree>
    <p:extLst>
      <p:ext uri="{BB962C8B-B14F-4D97-AF65-F5344CB8AC3E}">
        <p14:creationId xmlns:p14="http://schemas.microsoft.com/office/powerpoint/2010/main" val="2626673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1651"/>
          </a:xfrm>
          <a:prstGeom prst="rect">
            <a:avLst/>
          </a:prstGeom>
        </p:spPr>
        <p:txBody>
          <a:bodyPr vert="horz" lIns="99057" tIns="49528" rIns="99057" bIns="49528" rtlCol="0"/>
          <a:lstStyle>
            <a:lvl1pPr algn="l">
              <a:defRPr sz="1300"/>
            </a:lvl1pPr>
          </a:lstStyle>
          <a:p>
            <a:endParaRPr lang="en-US"/>
          </a:p>
        </p:txBody>
      </p:sp>
      <p:sp>
        <p:nvSpPr>
          <p:cNvPr id="3" name="Date Placeholder 2"/>
          <p:cNvSpPr>
            <a:spLocks noGrp="1"/>
          </p:cNvSpPr>
          <p:nvPr>
            <p:ph type="dt" idx="1"/>
          </p:nvPr>
        </p:nvSpPr>
        <p:spPr>
          <a:xfrm>
            <a:off x="4023092" y="0"/>
            <a:ext cx="3077739" cy="511651"/>
          </a:xfrm>
          <a:prstGeom prst="rect">
            <a:avLst/>
          </a:prstGeom>
        </p:spPr>
        <p:txBody>
          <a:bodyPr vert="horz" lIns="99057" tIns="49528" rIns="99057" bIns="49528" rtlCol="0"/>
          <a:lstStyle>
            <a:lvl1pPr algn="r">
              <a:defRPr sz="1300"/>
            </a:lvl1pPr>
          </a:lstStyle>
          <a:p>
            <a:fld id="{F01BCABD-07E2-467E-84FD-D61ECC3826C2}" type="datetimeFigureOut">
              <a:rPr lang="en-US" smtClean="0"/>
              <a:pPr/>
              <a:t>10/27/2023</a:t>
            </a:fld>
            <a:endParaRPr lang="en-US"/>
          </a:p>
        </p:txBody>
      </p:sp>
      <p:sp>
        <p:nvSpPr>
          <p:cNvPr id="4" name="Slide Image Placeholder 3"/>
          <p:cNvSpPr>
            <a:spLocks noGrp="1" noRot="1" noChangeAspect="1"/>
          </p:cNvSpPr>
          <p:nvPr>
            <p:ph type="sldImg" idx="2"/>
          </p:nvPr>
        </p:nvSpPr>
        <p:spPr>
          <a:xfrm>
            <a:off x="992188" y="766763"/>
            <a:ext cx="5118100" cy="3838575"/>
          </a:xfrm>
          <a:prstGeom prst="rect">
            <a:avLst/>
          </a:prstGeom>
          <a:noFill/>
          <a:ln w="12700">
            <a:solidFill>
              <a:prstClr val="black"/>
            </a:solidFill>
          </a:ln>
        </p:spPr>
        <p:txBody>
          <a:bodyPr vert="horz" lIns="99057" tIns="49528" rIns="99057" bIns="49528" rtlCol="0" anchor="ctr"/>
          <a:lstStyle/>
          <a:p>
            <a:endParaRPr lang="en-US"/>
          </a:p>
        </p:txBody>
      </p:sp>
      <p:sp>
        <p:nvSpPr>
          <p:cNvPr id="5" name="Notes Placeholder 4"/>
          <p:cNvSpPr>
            <a:spLocks noGrp="1"/>
          </p:cNvSpPr>
          <p:nvPr>
            <p:ph type="body" sz="quarter" idx="3"/>
          </p:nvPr>
        </p:nvSpPr>
        <p:spPr>
          <a:xfrm>
            <a:off x="710248" y="4860687"/>
            <a:ext cx="5681980" cy="4604861"/>
          </a:xfrm>
          <a:prstGeom prst="rect">
            <a:avLst/>
          </a:prstGeom>
        </p:spPr>
        <p:txBody>
          <a:bodyPr vert="horz" lIns="99057" tIns="49528" rIns="99057" bIns="4952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8"/>
            <a:ext cx="3077739" cy="511651"/>
          </a:xfrm>
          <a:prstGeom prst="rect">
            <a:avLst/>
          </a:prstGeom>
        </p:spPr>
        <p:txBody>
          <a:bodyPr vert="horz" lIns="99057" tIns="49528" rIns="99057" bIns="49528" rtlCol="0" anchor="b"/>
          <a:lstStyle>
            <a:lvl1pPr algn="l">
              <a:defRPr sz="1300"/>
            </a:lvl1pPr>
          </a:lstStyle>
          <a:p>
            <a:endParaRPr lang="en-US"/>
          </a:p>
        </p:txBody>
      </p:sp>
      <p:sp>
        <p:nvSpPr>
          <p:cNvPr id="7" name="Slide Number Placeholder 6"/>
          <p:cNvSpPr>
            <a:spLocks noGrp="1"/>
          </p:cNvSpPr>
          <p:nvPr>
            <p:ph type="sldNum" sz="quarter" idx="5"/>
          </p:nvPr>
        </p:nvSpPr>
        <p:spPr>
          <a:xfrm>
            <a:off x="4023092" y="9719598"/>
            <a:ext cx="3077739" cy="511651"/>
          </a:xfrm>
          <a:prstGeom prst="rect">
            <a:avLst/>
          </a:prstGeom>
        </p:spPr>
        <p:txBody>
          <a:bodyPr vert="horz" lIns="99057" tIns="49528" rIns="99057" bIns="49528" rtlCol="0" anchor="b"/>
          <a:lstStyle>
            <a:lvl1pPr algn="r">
              <a:defRPr sz="1300"/>
            </a:lvl1pPr>
          </a:lstStyle>
          <a:p>
            <a:fld id="{177F7CBD-DF83-4B41-9631-B14835C0BE33}" type="slidenum">
              <a:rPr lang="en-US" smtClean="0"/>
              <a:pPr/>
              <a:t>‹#›</a:t>
            </a:fld>
            <a:endParaRPr lang="en-US"/>
          </a:p>
        </p:txBody>
      </p:sp>
    </p:spTree>
    <p:extLst>
      <p:ext uri="{BB962C8B-B14F-4D97-AF65-F5344CB8AC3E}">
        <p14:creationId xmlns:p14="http://schemas.microsoft.com/office/powerpoint/2010/main" val="520658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Slide Image Placeholder 1"/>
          <p:cNvSpPr>
            <a:spLocks noGrp="1" noRot="1" noChangeAspect="1" noTextEdit="1"/>
          </p:cNvSpPr>
          <p:nvPr>
            <p:ph type="sldImg"/>
          </p:nvPr>
        </p:nvSpPr>
        <p:spPr bwMode="auto">
          <a:noFill/>
          <a:ln>
            <a:solidFill>
              <a:srgbClr val="000000"/>
            </a:solidFill>
            <a:miter lim="800000"/>
            <a:headEnd/>
            <a:tailEnd/>
          </a:ln>
        </p:spPr>
      </p:sp>
      <p:sp>
        <p:nvSpPr>
          <p:cNvPr id="2396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a:p>
        </p:txBody>
      </p:sp>
      <p:sp>
        <p:nvSpPr>
          <p:cNvPr id="239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2FE298-D22E-468C-8F2C-1CD80978DC19}"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In probability sampling, every element in the population has a </a:t>
            </a:r>
            <a:r>
              <a:rPr lang="en-US" sz="1200" i="1" kern="1200" dirty="0">
                <a:solidFill>
                  <a:schemeClr val="tx1"/>
                </a:solidFill>
                <a:latin typeface="+mn-lt"/>
                <a:ea typeface="+mn-ea"/>
                <a:cs typeface="+mn-cs"/>
              </a:rPr>
              <a:t>known nonzero probability </a:t>
            </a:r>
            <a:r>
              <a:rPr lang="en-US" sz="1200" kern="1200" dirty="0">
                <a:solidFill>
                  <a:schemeClr val="tx1"/>
                </a:solidFill>
                <a:latin typeface="+mn-lt"/>
                <a:ea typeface="+mn-ea"/>
                <a:cs typeface="+mn-cs"/>
              </a:rPr>
              <a:t>of selection.</a:t>
            </a:r>
            <a:endParaRPr lang="en-US" dirty="0"/>
          </a:p>
        </p:txBody>
      </p:sp>
      <p:sp>
        <p:nvSpPr>
          <p:cNvPr id="4" name="Slide Number Placeholder 3"/>
          <p:cNvSpPr>
            <a:spLocks noGrp="1"/>
          </p:cNvSpPr>
          <p:nvPr>
            <p:ph type="sldNum" sz="quarter" idx="10"/>
          </p:nvPr>
        </p:nvSpPr>
        <p:spPr/>
        <p:txBody>
          <a:bodyPr/>
          <a:lstStyle/>
          <a:p>
            <a:fld id="{177F7CBD-DF83-4B41-9631-B14835C0BE3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In non-probability sampling, the probability of any particular element of the population being chosen is unknown. </a:t>
            </a:r>
          </a:p>
          <a:p>
            <a:endParaRPr lang="en-US" dirty="0"/>
          </a:p>
          <a:p>
            <a:r>
              <a:rPr lang="en-US" dirty="0"/>
              <a:t>One may have higher probability</a:t>
            </a:r>
            <a:r>
              <a:rPr lang="en-US" baseline="0" dirty="0"/>
              <a:t> to be included in the sample and others may not</a:t>
            </a:r>
            <a:endParaRPr lang="en-US" dirty="0"/>
          </a:p>
        </p:txBody>
      </p:sp>
      <p:sp>
        <p:nvSpPr>
          <p:cNvPr id="4" name="Slide Number Placeholder 3"/>
          <p:cNvSpPr>
            <a:spLocks noGrp="1"/>
          </p:cNvSpPr>
          <p:nvPr>
            <p:ph type="sldNum" sz="quarter" idx="10"/>
          </p:nvPr>
        </p:nvSpPr>
        <p:spPr/>
        <p:txBody>
          <a:bodyPr/>
          <a:lstStyle/>
          <a:p>
            <a:fld id="{177F7CBD-DF83-4B41-9631-B14835C0BE3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This is often performed by putting the names or numbers of all the items on slips of paper and conducting lottery. Using the random number tables is another method of random sampling.</a:t>
            </a:r>
          </a:p>
        </p:txBody>
      </p:sp>
      <p:sp>
        <p:nvSpPr>
          <p:cNvPr id="4" name="Slide Number Placeholder 3"/>
          <p:cNvSpPr>
            <a:spLocks noGrp="1"/>
          </p:cNvSpPr>
          <p:nvPr>
            <p:ph type="sldNum" sz="quarter" idx="10"/>
          </p:nvPr>
        </p:nvSpPr>
        <p:spPr/>
        <p:txBody>
          <a:bodyPr/>
          <a:lstStyle/>
          <a:p>
            <a:fld id="{177F7CBD-DF83-4B41-9631-B14835C0BE33}"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a:solidFill>
                  <a:schemeClr val="tx1"/>
                </a:solidFill>
                <a:latin typeface="+mn-lt"/>
                <a:ea typeface="+mn-ea"/>
                <a:cs typeface="+mn-cs"/>
              </a:rPr>
              <a:t>Procedure for selecting a systematic sample</a:t>
            </a:r>
          </a:p>
          <a:p>
            <a:r>
              <a:rPr lang="en-US" sz="1200" kern="1200" baseline="0" dirty="0">
                <a:solidFill>
                  <a:schemeClr val="tx1"/>
                </a:solidFill>
                <a:latin typeface="+mn-lt"/>
                <a:ea typeface="+mn-ea"/>
                <a:cs typeface="+mn-cs"/>
              </a:rPr>
              <a:t>Step 1: prepare a list of all elements in the study population (N).</a:t>
            </a:r>
          </a:p>
          <a:p>
            <a:r>
              <a:rPr lang="en-US" sz="1200" kern="1200" baseline="0" dirty="0">
                <a:solidFill>
                  <a:schemeClr val="tx1"/>
                </a:solidFill>
                <a:latin typeface="+mn-lt"/>
                <a:ea typeface="+mn-ea"/>
                <a:cs typeface="+mn-cs"/>
              </a:rPr>
              <a:t>Step 2: Decide on the sample size (n).</a:t>
            </a:r>
          </a:p>
          <a:p>
            <a:r>
              <a:rPr lang="en-US" sz="1200" kern="1200" baseline="0" dirty="0">
                <a:solidFill>
                  <a:schemeClr val="tx1"/>
                </a:solidFill>
                <a:latin typeface="+mn-lt"/>
                <a:ea typeface="+mn-ea"/>
                <a:cs typeface="+mn-cs"/>
              </a:rPr>
              <a:t>Step 3: Determine the width of the interval (k) =total population</a:t>
            </a:r>
          </a:p>
          <a:p>
            <a:r>
              <a:rPr lang="en-US" sz="1200" kern="1200" baseline="0" dirty="0">
                <a:solidFill>
                  <a:schemeClr val="tx1"/>
                </a:solidFill>
                <a:latin typeface="+mn-lt"/>
                <a:ea typeface="+mn-ea"/>
                <a:cs typeface="+mn-cs"/>
              </a:rPr>
              <a:t>Sample size</a:t>
            </a:r>
          </a:p>
          <a:p>
            <a:r>
              <a:rPr lang="en-US" sz="1200" kern="1200" baseline="0" dirty="0">
                <a:solidFill>
                  <a:schemeClr val="tx1"/>
                </a:solidFill>
                <a:latin typeface="+mn-lt"/>
                <a:ea typeface="+mn-ea"/>
                <a:cs typeface="+mn-cs"/>
              </a:rPr>
              <a:t>Step 4: Using the SRS, select an element from the first interval (nth order).</a:t>
            </a:r>
          </a:p>
          <a:p>
            <a:r>
              <a:rPr lang="en-US" sz="1200" kern="1200" baseline="0" dirty="0">
                <a:solidFill>
                  <a:schemeClr val="tx1"/>
                </a:solidFill>
                <a:latin typeface="+mn-lt"/>
                <a:ea typeface="+mn-ea"/>
                <a:cs typeface="+mn-cs"/>
              </a:rPr>
              <a:t>Step 5: Select the same order element from each subsequent interval.</a:t>
            </a:r>
          </a:p>
          <a:p>
            <a:r>
              <a:rPr lang="en-US" sz="1200" kern="1200" baseline="0" dirty="0">
                <a:solidFill>
                  <a:schemeClr val="tx1"/>
                </a:solidFill>
                <a:latin typeface="+mn-lt"/>
                <a:ea typeface="+mn-ea"/>
                <a:cs typeface="+mn-cs"/>
              </a:rPr>
              <a:t>(See Kumar Chap.12 pp181 fig. 12.9)</a:t>
            </a:r>
            <a:endParaRPr lang="en-US" dirty="0"/>
          </a:p>
        </p:txBody>
      </p:sp>
      <p:sp>
        <p:nvSpPr>
          <p:cNvPr id="4" name="Slide Number Placeholder 3"/>
          <p:cNvSpPr>
            <a:spLocks noGrp="1"/>
          </p:cNvSpPr>
          <p:nvPr>
            <p:ph type="sldNum" sz="quarter" idx="10"/>
          </p:nvPr>
        </p:nvSpPr>
        <p:spPr/>
        <p:txBody>
          <a:bodyPr/>
          <a:lstStyle/>
          <a:p>
            <a:fld id="{177F7CBD-DF83-4B41-9631-B14835C0BE33}"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3600" dirty="0"/>
              <a:t>Note:</a:t>
            </a:r>
          </a:p>
          <a:p>
            <a:pPr lvl="1" algn="just"/>
            <a:r>
              <a:rPr lang="en-US" dirty="0"/>
              <a:t>Population: 1000</a:t>
            </a:r>
          </a:p>
          <a:p>
            <a:pPr lvl="1" algn="just"/>
            <a:r>
              <a:rPr lang="en-US" dirty="0"/>
              <a:t>Heterogeneity:  They differ in terms of gender</a:t>
            </a:r>
          </a:p>
          <a:p>
            <a:pPr lvl="2" algn="just"/>
            <a:r>
              <a:rPr lang="en-US" b="1" dirty="0"/>
              <a:t>Step 1: </a:t>
            </a:r>
            <a:r>
              <a:rPr lang="en-US" dirty="0"/>
              <a:t>Divide the population into strata to get rid of heterogeneity </a:t>
            </a:r>
          </a:p>
          <a:p>
            <a:pPr lvl="2" algn="just"/>
            <a:r>
              <a:rPr lang="en-US" b="1" dirty="0"/>
              <a:t>Step 2: </a:t>
            </a:r>
            <a:r>
              <a:rPr lang="en-US" dirty="0"/>
              <a:t>Employ simple random sample to draw a sample from each stratum, ensuring 60 from boys and 40 from girls </a:t>
            </a:r>
          </a:p>
        </p:txBody>
      </p:sp>
      <p:sp>
        <p:nvSpPr>
          <p:cNvPr id="4" name="Slide Number Placeholder 3"/>
          <p:cNvSpPr>
            <a:spLocks noGrp="1"/>
          </p:cNvSpPr>
          <p:nvPr>
            <p:ph type="sldNum" sz="quarter" idx="10"/>
          </p:nvPr>
        </p:nvSpPr>
        <p:spPr/>
        <p:txBody>
          <a:bodyPr/>
          <a:lstStyle/>
          <a:p>
            <a:fld id="{177F7CBD-DF83-4B41-9631-B14835C0BE33}"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Another example, if you want to study a research that is based on the reconciliation process took place in Somaliland, it is better a researcher to search data and target elders in the Upper House of Somaliland.</a:t>
            </a:r>
          </a:p>
          <a:p>
            <a:endParaRPr lang="en-US" dirty="0"/>
          </a:p>
        </p:txBody>
      </p:sp>
      <p:sp>
        <p:nvSpPr>
          <p:cNvPr id="4" name="Slide Number Placeholder 3"/>
          <p:cNvSpPr>
            <a:spLocks noGrp="1"/>
          </p:cNvSpPr>
          <p:nvPr>
            <p:ph type="sldNum" sz="quarter" idx="10"/>
          </p:nvPr>
        </p:nvSpPr>
        <p:spPr/>
        <p:txBody>
          <a:bodyPr/>
          <a:lstStyle/>
          <a:p>
            <a:fld id="{177F7CBD-DF83-4B41-9631-B14835C0BE33}"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859302"/>
          </a:xfrm>
        </p:spPr>
        <p:txBody>
          <a:bodyPr anchor="b"/>
          <a:lstStyle>
            <a:lvl1pPr algn="l">
              <a:defRPr kumimoji="0" lang="en-US" sz="4300" kern="1200" dirty="0" smtClean="0">
                <a:solidFill>
                  <a:srgbClr val="002060"/>
                </a:solidFill>
                <a:effectLst>
                  <a:outerShdw blurRad="50000" dist="30000" dir="5400000" algn="tl" rotWithShape="0">
                    <a:srgbClr val="000000">
                      <a:alpha val="30000"/>
                    </a:srgbClr>
                  </a:outerShdw>
                </a:effectLst>
                <a:latin typeface="Britannic Bold" pitchFamily="34" charset="0"/>
                <a:ea typeface="+mj-ea"/>
                <a:cs typeface="+mj-cs"/>
              </a:defRPr>
            </a:lvl1pPr>
            <a:extLst/>
          </a:lstStyle>
          <a:p>
            <a:r>
              <a:rPr kumimoji="0" lang="en-US"/>
              <a:t>Click to edit Master title style</a:t>
            </a:r>
            <a:endParaRPr kumimoji="0"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endParaRPr kumimoji="0" lang="en-US" dirty="0"/>
          </a:p>
        </p:txBody>
      </p:sp>
      <p:sp>
        <p:nvSpPr>
          <p:cNvPr id="7" name="Date Placeholder 6"/>
          <p:cNvSpPr>
            <a:spLocks noGrp="1"/>
          </p:cNvSpPr>
          <p:nvPr>
            <p:ph type="dt" sz="half" idx="10"/>
          </p:nvPr>
        </p:nvSpPr>
        <p:spPr/>
        <p:txBody>
          <a:bodyPr/>
          <a:lstStyle/>
          <a:p>
            <a:fld id="{530FA5A1-615D-4689-87CE-62AF08D9CA41}" type="datetime1">
              <a:rPr lang="en-US" smtClean="0"/>
              <a:t>10/27/2023</a:t>
            </a:fld>
            <a:endParaRPr lang="en-US"/>
          </a:p>
        </p:txBody>
      </p:sp>
      <p:sp>
        <p:nvSpPr>
          <p:cNvPr id="20" name="Footer Placeholder 19"/>
          <p:cNvSpPr>
            <a:spLocks noGrp="1"/>
          </p:cNvSpPr>
          <p:nvPr>
            <p:ph type="ftr" sz="quarter" idx="11"/>
          </p:nvPr>
        </p:nvSpPr>
        <p:spPr/>
        <p:txBody>
          <a:bodyPr/>
          <a:lstStyle/>
          <a:p>
            <a:r>
              <a:rPr lang="en-US" dirty="0"/>
              <a:t>Dr Rashwan Ramadan Salih</a:t>
            </a:r>
          </a:p>
        </p:txBody>
      </p:sp>
      <p:sp>
        <p:nvSpPr>
          <p:cNvPr id="10" name="Slide Number Placeholder 9"/>
          <p:cNvSpPr>
            <a:spLocks noGrp="1"/>
          </p:cNvSpPr>
          <p:nvPr>
            <p:ph type="sldNum" sz="quarter" idx="12"/>
          </p:nvPr>
        </p:nvSpPr>
        <p:spPr/>
        <p:txBody>
          <a:bodyPr/>
          <a:lstStyle/>
          <a:p>
            <a:fld id="{5FECB94E-265D-4B84-8976-B14293F096B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7360A31-98F8-4D1E-9F39-75E304AAE0A2}"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1A5101-A39B-4293-AEE2-60B835E8CABE}"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latin typeface="Britannic Bold" pitchFamily="34" charset="0"/>
              </a:defRPr>
            </a:lvl1pPr>
            <a:extLst/>
          </a:lstStyle>
          <a:p>
            <a:r>
              <a:rPr kumimoji="0" lang="en-US"/>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AD468D1E-DB8F-45F4-8072-062A8074FABD}"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a:t>
            </a:fld>
            <a:endParaRPr lang="en-US"/>
          </a:p>
        </p:txBody>
      </p:sp>
      <p:cxnSp>
        <p:nvCxnSpPr>
          <p:cNvPr id="10" name="Straight Connector 9"/>
          <p:cNvCxnSpPr/>
          <p:nvPr/>
        </p:nvCxnSpPr>
        <p:spPr>
          <a:xfrm>
            <a:off x="1600200" y="1219200"/>
            <a:ext cx="7010400"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9A11C61-19D1-426A-ABA8-E17E304586F6}"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endParaRPr kumimoji="0"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AC581E7-71C2-4E61-B011-D032810338CC}" type="datetime1">
              <a:rPr lang="en-US" smtClean="0"/>
              <a:t>10/27/2023</a:t>
            </a:fld>
            <a:endParaRPr lang="en-US"/>
          </a:p>
        </p:txBody>
      </p:sp>
      <p:sp>
        <p:nvSpPr>
          <p:cNvPr id="6" name="Footer Placeholder 5"/>
          <p:cNvSpPr>
            <a:spLocks noGrp="1"/>
          </p:cNvSpPr>
          <p:nvPr>
            <p:ph type="ftr" sz="quarter" idx="11"/>
          </p:nvPr>
        </p:nvSpPr>
        <p:spPr/>
        <p:txBody>
          <a:bodyPr/>
          <a:lstStyle/>
          <a:p>
            <a:r>
              <a:rPr lang="en-US" dirty="0"/>
              <a:t>Dr Rashwan Ramadan Salih</a:t>
            </a:r>
          </a:p>
        </p:txBody>
      </p:sp>
      <p:sp>
        <p:nvSpPr>
          <p:cNvPr id="7" name="Slide Number Placeholder 6"/>
          <p:cNvSpPr>
            <a:spLocks noGrp="1"/>
          </p:cNvSpPr>
          <p:nvPr>
            <p:ph type="sldNum" sz="quarter" idx="12"/>
          </p:nvPr>
        </p:nvSpPr>
        <p:spPr/>
        <p:txBody>
          <a:bodyPr/>
          <a:lstStyle/>
          <a:p>
            <a:fld id="{5FECB94E-265D-4B84-8976-B14293F096B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EE8EBE6-1946-484B-AB06-6147B675D95A}" type="datetime1">
              <a:rPr lang="en-US" smtClean="0"/>
              <a:t>10/27/2023</a:t>
            </a:fld>
            <a:endParaRPr lang="en-US"/>
          </a:p>
        </p:txBody>
      </p:sp>
      <p:sp>
        <p:nvSpPr>
          <p:cNvPr id="8" name="Footer Placeholder 7"/>
          <p:cNvSpPr>
            <a:spLocks noGrp="1"/>
          </p:cNvSpPr>
          <p:nvPr>
            <p:ph type="ftr" sz="quarter" idx="11"/>
          </p:nvPr>
        </p:nvSpPr>
        <p:spPr/>
        <p:txBody>
          <a:bodyPr/>
          <a:lstStyle/>
          <a:p>
            <a:r>
              <a:rPr lang="en-US" dirty="0"/>
              <a:t>Dr Rashwan Ramadan Salih</a:t>
            </a:r>
          </a:p>
        </p:txBody>
      </p:sp>
      <p:sp>
        <p:nvSpPr>
          <p:cNvPr id="9" name="Slide Number Placeholder 8"/>
          <p:cNvSpPr>
            <a:spLocks noGrp="1"/>
          </p:cNvSpPr>
          <p:nvPr>
            <p:ph type="sldNum" sz="quarter" idx="12"/>
          </p:nvPr>
        </p:nvSpPr>
        <p:spPr/>
        <p:txBody>
          <a:bodyPr/>
          <a:lstStyle/>
          <a:p>
            <a:fld id="{5FECB94E-265D-4B84-8976-B14293F096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3607D5ED-AD50-4C5B-831B-697B653BB922}" type="datetime1">
              <a:rPr lang="en-US" smtClean="0"/>
              <a:t>10/27/2023</a:t>
            </a:fld>
            <a:endParaRPr lang="en-US"/>
          </a:p>
        </p:txBody>
      </p:sp>
      <p:sp>
        <p:nvSpPr>
          <p:cNvPr id="4" name="Footer Placeholder 3"/>
          <p:cNvSpPr>
            <a:spLocks noGrp="1"/>
          </p:cNvSpPr>
          <p:nvPr>
            <p:ph type="ftr" sz="quarter" idx="11"/>
          </p:nvPr>
        </p:nvSpPr>
        <p:spPr/>
        <p:txBody>
          <a:bodyPr/>
          <a:lstStyle/>
          <a:p>
            <a:r>
              <a:rPr lang="en-US" dirty="0"/>
              <a:t>Dr Rashwan Ramadan Salih</a:t>
            </a:r>
          </a:p>
        </p:txBody>
      </p:sp>
      <p:sp>
        <p:nvSpPr>
          <p:cNvPr id="5" name="Slide Number Placeholder 4"/>
          <p:cNvSpPr>
            <a:spLocks noGrp="1"/>
          </p:cNvSpPr>
          <p:nvPr>
            <p:ph type="sldNum" sz="quarter" idx="12"/>
          </p:nvPr>
        </p:nvSpPr>
        <p:spPr/>
        <p:txBody>
          <a:bodyPr/>
          <a:lstStyle/>
          <a:p>
            <a:fld id="{5FECB94E-265D-4B84-8976-B14293F096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0B94575C-091F-459B-A1CA-42669D2FB484}" type="datetime1">
              <a:rPr lang="en-US" smtClean="0"/>
              <a:t>10/27/2023</a:t>
            </a:fld>
            <a:endParaRPr lang="en-US"/>
          </a:p>
        </p:txBody>
      </p:sp>
      <p:sp>
        <p:nvSpPr>
          <p:cNvPr id="3" name="Footer Placeholder 2"/>
          <p:cNvSpPr>
            <a:spLocks noGrp="1"/>
          </p:cNvSpPr>
          <p:nvPr>
            <p:ph type="ftr" sz="quarter" idx="11"/>
          </p:nvPr>
        </p:nvSpPr>
        <p:spPr/>
        <p:txBody>
          <a:bodyPr/>
          <a:lstStyle/>
          <a:p>
            <a:r>
              <a:rPr lang="en-US" dirty="0"/>
              <a:t>Dr Rashwan Ramadan Salih</a:t>
            </a:r>
          </a:p>
        </p:txBody>
      </p:sp>
      <p:sp>
        <p:nvSpPr>
          <p:cNvPr id="4" name="Slide Number Placeholder 3"/>
          <p:cNvSpPr>
            <a:spLocks noGrp="1"/>
          </p:cNvSpPr>
          <p:nvPr>
            <p:ph type="sldNum" sz="quarter" idx="12"/>
          </p:nvPr>
        </p:nvSpPr>
        <p:spPr/>
        <p:txBody>
          <a:bodyPr/>
          <a:lstStyle/>
          <a:p>
            <a:fld id="{5FECB94E-265D-4B84-8976-B14293F096B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BF40AFF-E386-4C28-9CDF-E75FECA52FAC}" type="datetime1">
              <a:rPr lang="en-US" smtClean="0"/>
              <a:t>10/27/2023</a:t>
            </a:fld>
            <a:endParaRPr lang="en-US"/>
          </a:p>
        </p:txBody>
      </p:sp>
      <p:sp>
        <p:nvSpPr>
          <p:cNvPr id="6" name="Footer Placeholder 5"/>
          <p:cNvSpPr>
            <a:spLocks noGrp="1"/>
          </p:cNvSpPr>
          <p:nvPr>
            <p:ph type="ftr" sz="quarter" idx="11"/>
          </p:nvPr>
        </p:nvSpPr>
        <p:spPr/>
        <p:txBody>
          <a:bodyPr/>
          <a:lstStyle/>
          <a:p>
            <a:r>
              <a:rPr lang="en-US" dirty="0"/>
              <a:t>Dr Rashwan Ramadan Salih</a:t>
            </a:r>
          </a:p>
        </p:txBody>
      </p:sp>
      <p:sp>
        <p:nvSpPr>
          <p:cNvPr id="7" name="Slide Number Placeholder 6"/>
          <p:cNvSpPr>
            <a:spLocks noGrp="1"/>
          </p:cNvSpPr>
          <p:nvPr>
            <p:ph type="sldNum" sz="quarter" idx="12"/>
          </p:nvPr>
        </p:nvSpPr>
        <p:spPr/>
        <p:txBody>
          <a:bodyPr/>
          <a:lstStyle/>
          <a:p>
            <a:fld id="{5FECB94E-265D-4B84-8976-B14293F096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09C9EDD5-FBE7-4E5C-AB5A-C326ACF4FBCA}" type="datetime1">
              <a:rPr lang="en-US" smtClean="0"/>
              <a:t>10/27/2023</a:t>
            </a:fld>
            <a:endParaRPr lang="en-US"/>
          </a:p>
        </p:txBody>
      </p:sp>
      <p:sp>
        <p:nvSpPr>
          <p:cNvPr id="6" name="Footer Placeholder 5"/>
          <p:cNvSpPr>
            <a:spLocks noGrp="1"/>
          </p:cNvSpPr>
          <p:nvPr>
            <p:ph type="ftr" sz="quarter" idx="11"/>
          </p:nvPr>
        </p:nvSpPr>
        <p:spPr/>
        <p:txBody>
          <a:bodyPr/>
          <a:lstStyle/>
          <a:p>
            <a:r>
              <a:rPr lang="en-US" dirty="0"/>
              <a:t>Dr Rashwan Ramadan Salih</a:t>
            </a:r>
          </a:p>
        </p:txBody>
      </p:sp>
      <p:sp>
        <p:nvSpPr>
          <p:cNvPr id="7" name="Slide Number Placeholder 6"/>
          <p:cNvSpPr>
            <a:spLocks noGrp="1"/>
          </p:cNvSpPr>
          <p:nvPr>
            <p:ph type="sldNum" sz="quarter" idx="12"/>
          </p:nvPr>
        </p:nvSpPr>
        <p:spPr/>
        <p:txBody>
          <a:bodyPr/>
          <a:lstStyle/>
          <a:p>
            <a:fld id="{5FECB94E-265D-4B84-8976-B14293F096B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endParaRPr kumimoji="0"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9F494EE-C6D4-4CE1-939E-71D79E49DFAE}" type="datetime1">
              <a:rPr lang="en-US" smtClean="0"/>
              <a:t>10/27/2023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dirty="0"/>
              <a:t>Dr Rashwan Ramadan Salih</a:t>
            </a: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ECB94E-265D-4B84-8976-B14293F096B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lang="en-US" sz="4300" kern="1200" smtClean="0">
          <a:solidFill>
            <a:srgbClr val="002060"/>
          </a:solidFill>
          <a:effectLst>
            <a:outerShdw blurRad="50000" dist="30000" dir="5400000" algn="tl" rotWithShape="0">
              <a:srgbClr val="000000">
                <a:alpha val="30000"/>
              </a:srgbClr>
            </a:outerShdw>
          </a:effectLst>
          <a:latin typeface="Britannic Bold" pitchFamily="34" charset="0"/>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Straight Arrow Connector 36"/>
          <p:cNvCxnSpPr/>
          <p:nvPr/>
        </p:nvCxnSpPr>
        <p:spPr>
          <a:xfrm rot="5400000">
            <a:off x="4953794" y="2894806"/>
            <a:ext cx="609600" cy="158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794" y="2894806"/>
            <a:ext cx="609600" cy="158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1983582" y="2894806"/>
            <a:ext cx="609600" cy="158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3888582" y="2894806"/>
            <a:ext cx="609600" cy="158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06388" y="2590800"/>
            <a:ext cx="5029200"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86009655-1032-4B81-BA6F-241F23255A70}" type="slidenum">
              <a:rPr lang="en-GB" b="1" smtClean="0"/>
              <a:pPr>
                <a:defRPr/>
              </a:pPr>
              <a:t>1</a:t>
            </a:fld>
            <a:endParaRPr lang="en-GB" b="1"/>
          </a:p>
        </p:txBody>
      </p:sp>
      <p:cxnSp>
        <p:nvCxnSpPr>
          <p:cNvPr id="55" name="Straight Arrow Connector 54"/>
          <p:cNvCxnSpPr>
            <a:endCxn id="19" idx="0"/>
          </p:cNvCxnSpPr>
          <p:nvPr/>
        </p:nvCxnSpPr>
        <p:spPr>
          <a:xfrm rot="10800000">
            <a:off x="2231256" y="2810933"/>
            <a:ext cx="739753" cy="69506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endCxn id="20" idx="0"/>
          </p:cNvCxnSpPr>
          <p:nvPr/>
        </p:nvCxnSpPr>
        <p:spPr>
          <a:xfrm rot="16200000" flipV="1">
            <a:off x="3711758" y="2875144"/>
            <a:ext cx="695062" cy="56663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endCxn id="21" idx="0"/>
          </p:cNvCxnSpPr>
          <p:nvPr/>
        </p:nvCxnSpPr>
        <p:spPr>
          <a:xfrm rot="16200000" flipV="1">
            <a:off x="5030145" y="2972745"/>
            <a:ext cx="694268" cy="37064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0" y="0"/>
            <a:ext cx="8839200" cy="6248400"/>
            <a:chOff x="990600" y="762000"/>
            <a:chExt cx="7848600" cy="4742762"/>
          </a:xfrm>
        </p:grpSpPr>
        <p:sp>
          <p:nvSpPr>
            <p:cNvPr id="15" name="Rectangle 14"/>
            <p:cNvSpPr/>
            <p:nvPr/>
          </p:nvSpPr>
          <p:spPr>
            <a:xfrm>
              <a:off x="1828800" y="1828800"/>
              <a:ext cx="2514600" cy="762000"/>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b="1" dirty="0">
                  <a:solidFill>
                    <a:srgbClr val="FFFF00"/>
                  </a:solidFill>
                </a:rPr>
                <a:t>Probability Sampling</a:t>
              </a:r>
            </a:p>
          </p:txBody>
        </p:sp>
        <p:sp>
          <p:nvSpPr>
            <p:cNvPr id="16" name="Rectangle 15"/>
            <p:cNvSpPr/>
            <p:nvPr/>
          </p:nvSpPr>
          <p:spPr>
            <a:xfrm>
              <a:off x="6172200" y="1752600"/>
              <a:ext cx="2438400" cy="762000"/>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b="1" dirty="0">
                  <a:solidFill>
                    <a:srgbClr val="FFFF00"/>
                  </a:solidFill>
                </a:rPr>
                <a:t>Non-probability Sampling</a:t>
              </a:r>
            </a:p>
          </p:txBody>
        </p:sp>
        <p:sp>
          <p:nvSpPr>
            <p:cNvPr id="17" name="Rectangle 16"/>
            <p:cNvSpPr/>
            <p:nvPr/>
          </p:nvSpPr>
          <p:spPr>
            <a:xfrm>
              <a:off x="3276600" y="762000"/>
              <a:ext cx="3505200" cy="609600"/>
            </a:xfrm>
            <a:prstGeom prst="rect">
              <a:avLst/>
            </a:prstGeom>
            <a:solidFill>
              <a:schemeClr val="tx1"/>
            </a:solidFill>
            <a:ln cmpd="dbl">
              <a:solidFill>
                <a:srgbClr val="FF0000">
                  <a:alpha val="0"/>
                </a:srgbClr>
              </a:solidFill>
              <a:prstDash val="sysDash"/>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b="1" dirty="0"/>
                <a:t>Sampling Techniques</a:t>
              </a:r>
            </a:p>
          </p:txBody>
        </p:sp>
        <p:sp>
          <p:nvSpPr>
            <p:cNvPr id="18" name="Rectangle 17"/>
            <p:cNvSpPr/>
            <p:nvPr/>
          </p:nvSpPr>
          <p:spPr>
            <a:xfrm>
              <a:off x="990600" y="2895600"/>
              <a:ext cx="1219200" cy="762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solidFill>
                    <a:schemeClr val="tx1"/>
                  </a:solidFill>
                </a:rPr>
                <a:t>Simple Random Sampling</a:t>
              </a:r>
            </a:p>
          </p:txBody>
        </p:sp>
        <p:sp>
          <p:nvSpPr>
            <p:cNvPr id="19" name="Rectangle 18"/>
            <p:cNvSpPr/>
            <p:nvPr/>
          </p:nvSpPr>
          <p:spPr>
            <a:xfrm>
              <a:off x="2362200" y="2895600"/>
              <a:ext cx="1219200" cy="762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solidFill>
                    <a:schemeClr val="tx1"/>
                  </a:solidFill>
                </a:rPr>
                <a:t>Systematic Random Sampling</a:t>
              </a:r>
            </a:p>
          </p:txBody>
        </p:sp>
        <p:sp>
          <p:nvSpPr>
            <p:cNvPr id="20" name="Rectangle 19"/>
            <p:cNvSpPr/>
            <p:nvPr/>
          </p:nvSpPr>
          <p:spPr>
            <a:xfrm>
              <a:off x="3733800" y="2895600"/>
              <a:ext cx="1219200" cy="762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solidFill>
                    <a:schemeClr val="tx1"/>
                  </a:solidFill>
                </a:rPr>
                <a:t>Stratified Random Sampling</a:t>
              </a:r>
            </a:p>
          </p:txBody>
        </p:sp>
        <p:sp>
          <p:nvSpPr>
            <p:cNvPr id="21" name="Rectangle 20"/>
            <p:cNvSpPr/>
            <p:nvPr/>
          </p:nvSpPr>
          <p:spPr>
            <a:xfrm>
              <a:off x="5029200" y="2895600"/>
              <a:ext cx="1143000" cy="762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solidFill>
                    <a:schemeClr val="tx1"/>
                  </a:solidFill>
                </a:rPr>
                <a:t>Cluster  Sampling</a:t>
              </a:r>
            </a:p>
          </p:txBody>
        </p:sp>
        <p:sp>
          <p:nvSpPr>
            <p:cNvPr id="23" name="Rectangle 22"/>
            <p:cNvSpPr/>
            <p:nvPr/>
          </p:nvSpPr>
          <p:spPr>
            <a:xfrm>
              <a:off x="3561693" y="4742762"/>
              <a:ext cx="1826829" cy="762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350" b="1" dirty="0">
                  <a:solidFill>
                    <a:schemeClr val="tx1"/>
                  </a:solidFill>
                </a:rPr>
                <a:t>Convenience  sampling</a:t>
              </a:r>
            </a:p>
          </p:txBody>
        </p:sp>
        <p:sp>
          <p:nvSpPr>
            <p:cNvPr id="25" name="Rectangle 24"/>
            <p:cNvSpPr/>
            <p:nvPr/>
          </p:nvSpPr>
          <p:spPr>
            <a:xfrm>
              <a:off x="5523843" y="4742761"/>
              <a:ext cx="1376855" cy="762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solidFill>
                    <a:schemeClr val="tx1"/>
                  </a:solidFill>
                </a:rPr>
                <a:t>Snowball sampling</a:t>
              </a:r>
            </a:p>
          </p:txBody>
        </p:sp>
        <p:sp>
          <p:nvSpPr>
            <p:cNvPr id="26" name="Rectangle 25"/>
            <p:cNvSpPr/>
            <p:nvPr/>
          </p:nvSpPr>
          <p:spPr>
            <a:xfrm>
              <a:off x="7215352" y="4742761"/>
              <a:ext cx="1219200" cy="762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solidFill>
                    <a:schemeClr val="tx1"/>
                  </a:solidFill>
                </a:rPr>
                <a:t>Quota sampling</a:t>
              </a:r>
            </a:p>
          </p:txBody>
        </p:sp>
        <p:cxnSp>
          <p:nvCxnSpPr>
            <p:cNvPr id="28" name="Straight Connector 27"/>
            <p:cNvCxnSpPr/>
            <p:nvPr/>
          </p:nvCxnSpPr>
          <p:spPr>
            <a:xfrm>
              <a:off x="2546788" y="1513901"/>
              <a:ext cx="5225612" cy="1009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8839200" y="2133600"/>
              <a:ext cx="0" cy="2209800"/>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39" name="Date Placeholder 38"/>
          <p:cNvSpPr>
            <a:spLocks noGrp="1"/>
          </p:cNvSpPr>
          <p:nvPr>
            <p:ph type="dt" sz="half" idx="10"/>
          </p:nvPr>
        </p:nvSpPr>
        <p:spPr/>
        <p:txBody>
          <a:bodyPr/>
          <a:lstStyle/>
          <a:p>
            <a:fld id="{770D9F6D-5A09-41E9-B2F8-D75B403540DE}" type="datetime1">
              <a:rPr lang="en-US" b="1" smtClean="0"/>
              <a:t>10/27/2023</a:t>
            </a:fld>
            <a:endParaRPr lang="en-US" b="1"/>
          </a:p>
        </p:txBody>
      </p:sp>
      <p:sp>
        <p:nvSpPr>
          <p:cNvPr id="40" name="Footer Placeholder 39"/>
          <p:cNvSpPr>
            <a:spLocks noGrp="1"/>
          </p:cNvSpPr>
          <p:nvPr>
            <p:ph type="ftr" sz="quarter" idx="11"/>
          </p:nvPr>
        </p:nvSpPr>
        <p:spPr/>
        <p:txBody>
          <a:bodyPr/>
          <a:lstStyle/>
          <a:p>
            <a:r>
              <a:rPr lang="en-US" b="1" dirty="0"/>
              <a:t>Dr Rashwan Ramadan Salih</a:t>
            </a:r>
          </a:p>
        </p:txBody>
      </p:sp>
      <p:cxnSp>
        <p:nvCxnSpPr>
          <p:cNvPr id="66" name="Straight Arrow Connector 65"/>
          <p:cNvCxnSpPr/>
          <p:nvPr/>
        </p:nvCxnSpPr>
        <p:spPr>
          <a:xfrm rot="5400000">
            <a:off x="1562894" y="1180306"/>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7428706" y="1180306"/>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8610600" y="1827212"/>
            <a:ext cx="2286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rot="5400000">
            <a:off x="3428206" y="4952206"/>
            <a:ext cx="609600" cy="158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5400000">
            <a:off x="5410994" y="4952206"/>
            <a:ext cx="609600" cy="158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5400000">
            <a:off x="7315994" y="4952206"/>
            <a:ext cx="609600" cy="158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733800" y="4648200"/>
            <a:ext cx="5029200" cy="1588"/>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B</a:t>
            </a:r>
            <a:r>
              <a:rPr>
                <a:solidFill>
                  <a:srgbClr val="0000FF"/>
                </a:solidFill>
              </a:rPr>
              <a:t>ecause</a:t>
            </a:r>
            <a:r>
              <a:rPr lang="en-US" dirty="0">
                <a:solidFill>
                  <a:srgbClr val="0000FF"/>
                </a:solidFill>
              </a:rPr>
              <a:t>…</a:t>
            </a:r>
          </a:p>
        </p:txBody>
      </p:sp>
      <p:sp>
        <p:nvSpPr>
          <p:cNvPr id="3" name="Content Placeholder 2"/>
          <p:cNvSpPr>
            <a:spLocks noGrp="1"/>
          </p:cNvSpPr>
          <p:nvPr>
            <p:ph idx="1"/>
          </p:nvPr>
        </p:nvSpPr>
        <p:spPr>
          <a:xfrm>
            <a:off x="1435608" y="1447800"/>
            <a:ext cx="7174992" cy="4800600"/>
          </a:xfrm>
        </p:spPr>
        <p:txBody>
          <a:bodyPr>
            <a:normAutofit/>
          </a:bodyPr>
          <a:lstStyle/>
          <a:p>
            <a:pPr algn="just"/>
            <a:r>
              <a:rPr lang="en-US" sz="2500" dirty="0"/>
              <a:t>When the population is </a:t>
            </a:r>
            <a:r>
              <a:rPr lang="en-US" sz="2500" b="1" dirty="0">
                <a:solidFill>
                  <a:srgbClr val="FF0000"/>
                </a:solidFill>
              </a:rPr>
              <a:t>heterogeneous</a:t>
            </a:r>
            <a:r>
              <a:rPr lang="en-US" sz="2500" dirty="0"/>
              <a:t>, the use of simple random sample may </a:t>
            </a:r>
            <a:r>
              <a:rPr lang="en-US" sz="2500" b="1" dirty="0">
                <a:solidFill>
                  <a:srgbClr val="009900"/>
                </a:solidFill>
              </a:rPr>
              <a:t>not produce </a:t>
            </a:r>
            <a:r>
              <a:rPr lang="en-US" sz="2500" b="1" dirty="0">
                <a:solidFill>
                  <a:srgbClr val="7030A0"/>
                </a:solidFill>
              </a:rPr>
              <a:t>representative sample.</a:t>
            </a:r>
            <a:r>
              <a:rPr lang="en-US" sz="2500" dirty="0"/>
              <a:t> Some of the bigger strata may get </a:t>
            </a:r>
            <a:r>
              <a:rPr lang="en-US" sz="2500" b="1" i="1" dirty="0"/>
              <a:t>over representation </a:t>
            </a:r>
            <a:r>
              <a:rPr lang="en-US" sz="2500" dirty="0"/>
              <a:t>while some of the small ones may entirely be </a:t>
            </a:r>
            <a:r>
              <a:rPr lang="en-US" sz="2500" b="1" i="1" dirty="0"/>
              <a:t>eliminated</a:t>
            </a:r>
            <a:r>
              <a:rPr lang="en-US" sz="2500" dirty="0"/>
              <a:t>. </a:t>
            </a:r>
          </a:p>
          <a:p>
            <a:pPr algn="just"/>
            <a:endParaRPr lang="en-US" sz="2500" dirty="0"/>
          </a:p>
          <a:p>
            <a:pPr algn="just"/>
            <a:r>
              <a:rPr lang="en-US" sz="2500" b="1" dirty="0">
                <a:solidFill>
                  <a:srgbClr val="0000FF"/>
                </a:solidFill>
              </a:rPr>
              <a:t>Why strata?</a:t>
            </a:r>
          </a:p>
          <a:p>
            <a:pPr algn="just"/>
            <a:endParaRPr lang="en-US" sz="2500" b="1" dirty="0">
              <a:solidFill>
                <a:srgbClr val="0000FF"/>
              </a:solidFill>
            </a:endParaRPr>
          </a:p>
          <a:p>
            <a:pPr algn="just"/>
            <a:r>
              <a:rPr lang="en-US" sz="2500" dirty="0"/>
              <a:t>In order to </a:t>
            </a:r>
            <a:r>
              <a:rPr lang="en-US" sz="2500" b="1" i="1" dirty="0"/>
              <a:t>sub-divide heterogonous  population</a:t>
            </a:r>
            <a:r>
              <a:rPr lang="en-US" sz="2500" dirty="0"/>
              <a:t> into a relatively </a:t>
            </a:r>
            <a:r>
              <a:rPr lang="en-US" sz="2500" b="1" i="1" dirty="0">
                <a:solidFill>
                  <a:srgbClr val="0000FF"/>
                </a:solidFill>
              </a:rPr>
              <a:t>homogenous</a:t>
            </a:r>
            <a:r>
              <a:rPr lang="en-US" sz="2500" dirty="0"/>
              <a:t> groups within the strata</a:t>
            </a:r>
          </a:p>
          <a:p>
            <a:pPr algn="just"/>
            <a:endParaRPr lang="en-US" sz="2500" b="1" dirty="0">
              <a:solidFill>
                <a:srgbClr val="0000FF"/>
              </a:solidFill>
            </a:endParaRPr>
          </a:p>
          <a:p>
            <a:endParaRPr lang="en-US" sz="2500" dirty="0"/>
          </a:p>
        </p:txBody>
      </p:sp>
      <p:sp>
        <p:nvSpPr>
          <p:cNvPr id="4" name="Date Placeholder 3"/>
          <p:cNvSpPr>
            <a:spLocks noGrp="1"/>
          </p:cNvSpPr>
          <p:nvPr>
            <p:ph type="dt" sz="half" idx="10"/>
          </p:nvPr>
        </p:nvSpPr>
        <p:spPr/>
        <p:txBody>
          <a:bodyPr/>
          <a:lstStyle/>
          <a:p>
            <a:fld id="{D7E6DD65-AD46-4A2A-B6E3-C6AD8D326F51}"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E</a:t>
            </a:r>
            <a:r>
              <a:rPr>
                <a:solidFill>
                  <a:srgbClr val="0000FF"/>
                </a:solidFill>
              </a:rPr>
              <a:t>xample </a:t>
            </a:r>
            <a:endParaRPr lang="en-US" dirty="0">
              <a:solidFill>
                <a:srgbClr val="0000FF"/>
              </a:solidFill>
            </a:endParaRPr>
          </a:p>
        </p:txBody>
      </p:sp>
      <p:sp>
        <p:nvSpPr>
          <p:cNvPr id="3" name="Content Placeholder 2"/>
          <p:cNvSpPr>
            <a:spLocks noGrp="1"/>
          </p:cNvSpPr>
          <p:nvPr>
            <p:ph idx="1"/>
          </p:nvPr>
        </p:nvSpPr>
        <p:spPr>
          <a:xfrm>
            <a:off x="1435608" y="1447800"/>
            <a:ext cx="7174992" cy="4800600"/>
          </a:xfrm>
        </p:spPr>
        <p:txBody>
          <a:bodyPr>
            <a:normAutofit/>
          </a:bodyPr>
          <a:lstStyle/>
          <a:p>
            <a:pPr algn="just"/>
            <a:r>
              <a:rPr lang="en-US" sz="2600" dirty="0"/>
              <a:t>A sample of 100 students has to be selected out of 1000 students of a University. Of these students, 600 are boys and the rest are girls whereby the college requires 60 from the boys and 40 from the girls?</a:t>
            </a:r>
          </a:p>
        </p:txBody>
      </p:sp>
      <p:sp>
        <p:nvSpPr>
          <p:cNvPr id="9" name="Date Placeholder 8"/>
          <p:cNvSpPr>
            <a:spLocks noGrp="1"/>
          </p:cNvSpPr>
          <p:nvPr>
            <p:ph type="dt" sz="half" idx="10"/>
          </p:nvPr>
        </p:nvSpPr>
        <p:spPr/>
        <p:txBody>
          <a:bodyPr/>
          <a:lstStyle/>
          <a:p>
            <a:fld id="{A12288AC-25B7-44AC-9608-CCF1C8B3940B}" type="datetime1">
              <a:rPr lang="en-US" smtClean="0"/>
              <a:t>10/27/2023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11</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solidFill>
                  <a:srgbClr val="0000FF"/>
                </a:solidFill>
              </a:rPr>
              <a:t>5) Cluster sampling</a:t>
            </a:r>
            <a:endParaRPr lang="en-US" dirty="0">
              <a:solidFill>
                <a:srgbClr val="0000FF"/>
              </a:solidFill>
            </a:endParaRPr>
          </a:p>
        </p:txBody>
      </p:sp>
      <p:sp>
        <p:nvSpPr>
          <p:cNvPr id="3" name="Content Placeholder 2"/>
          <p:cNvSpPr>
            <a:spLocks noGrp="1"/>
          </p:cNvSpPr>
          <p:nvPr>
            <p:ph idx="1"/>
          </p:nvPr>
        </p:nvSpPr>
        <p:spPr>
          <a:xfrm>
            <a:off x="1219200" y="1295400"/>
            <a:ext cx="7467600" cy="5257800"/>
          </a:xfrm>
        </p:spPr>
        <p:txBody>
          <a:bodyPr>
            <a:noAutofit/>
          </a:bodyPr>
          <a:lstStyle/>
          <a:p>
            <a:pPr algn="just"/>
            <a:r>
              <a:rPr lang="en-US" sz="2500" b="1" dirty="0"/>
              <a:t>Cluster sampling </a:t>
            </a:r>
            <a:r>
              <a:rPr lang="en-US" sz="2500" dirty="0"/>
              <a:t>involves </a:t>
            </a:r>
            <a:r>
              <a:rPr lang="en-US" sz="2500" b="1" i="1" dirty="0">
                <a:solidFill>
                  <a:srgbClr val="FF0000"/>
                </a:solidFill>
              </a:rPr>
              <a:t>grouping the population</a:t>
            </a:r>
            <a:r>
              <a:rPr lang="en-US" sz="2500" dirty="0"/>
              <a:t> and then </a:t>
            </a:r>
            <a:r>
              <a:rPr lang="en-US" sz="2500" b="1" i="1" dirty="0">
                <a:solidFill>
                  <a:srgbClr val="0000FF"/>
                </a:solidFill>
              </a:rPr>
              <a:t>selecting</a:t>
            </a:r>
            <a:r>
              <a:rPr lang="en-US" sz="2500" dirty="0"/>
              <a:t> the </a:t>
            </a:r>
            <a:r>
              <a:rPr lang="en-US" sz="2500" b="1" u="sng" dirty="0"/>
              <a:t>groups</a:t>
            </a:r>
            <a:r>
              <a:rPr lang="en-US" sz="2500" dirty="0"/>
              <a:t> or </a:t>
            </a:r>
            <a:r>
              <a:rPr lang="en-US" sz="2500" b="1" u="sng" dirty="0"/>
              <a:t>clusters</a:t>
            </a:r>
            <a:r>
              <a:rPr lang="en-US" sz="2500" dirty="0"/>
              <a:t> </a:t>
            </a:r>
            <a:r>
              <a:rPr lang="en-US" sz="2500" b="1" dirty="0"/>
              <a:t>RATHER THAN</a:t>
            </a:r>
            <a:r>
              <a:rPr lang="en-US" sz="2500" dirty="0"/>
              <a:t> </a:t>
            </a:r>
            <a:r>
              <a:rPr lang="en-US" sz="2500" b="1" u="sng" dirty="0"/>
              <a:t>individual</a:t>
            </a:r>
            <a:r>
              <a:rPr lang="en-US" sz="2500" u="sng" dirty="0"/>
              <a:t> </a:t>
            </a:r>
            <a:r>
              <a:rPr lang="en-US" sz="2500" b="1" u="sng" dirty="0"/>
              <a:t>elements</a:t>
            </a:r>
            <a:r>
              <a:rPr lang="en-US" sz="2500" dirty="0"/>
              <a:t> for inclusion in the sample.  </a:t>
            </a:r>
          </a:p>
          <a:p>
            <a:pPr algn="just"/>
            <a:endParaRPr lang="en-US" sz="2500" b="1" dirty="0"/>
          </a:p>
          <a:p>
            <a:pPr algn="just"/>
            <a:r>
              <a:rPr lang="en-US" sz="2500" b="1" dirty="0"/>
              <a:t>Cluster Sampling </a:t>
            </a:r>
            <a:r>
              <a:rPr lang="en-US" sz="2500" dirty="0"/>
              <a:t>is sampling method in which one divides the elements in the population into a number of clusters or groups. </a:t>
            </a:r>
          </a:p>
          <a:p>
            <a:pPr algn="just"/>
            <a:endParaRPr lang="en-US" sz="2500" dirty="0"/>
          </a:p>
          <a:p>
            <a:pPr algn="just"/>
            <a:r>
              <a:rPr lang="en-US" sz="2500" dirty="0"/>
              <a:t>Sometimes, this is referred as </a:t>
            </a:r>
            <a:r>
              <a:rPr lang="en-US" sz="2500" b="1" dirty="0"/>
              <a:t>two stage cluster sampling.</a:t>
            </a:r>
            <a:r>
              <a:rPr lang="en-US" sz="2500" dirty="0"/>
              <a:t> </a:t>
            </a:r>
          </a:p>
          <a:p>
            <a:endParaRPr lang="en-US" sz="2500" dirty="0"/>
          </a:p>
          <a:p>
            <a:pPr algn="just"/>
            <a:endParaRPr lang="en-US" sz="2500" dirty="0"/>
          </a:p>
          <a:p>
            <a:pPr algn="just"/>
            <a:endParaRPr lang="en-US" sz="2500" dirty="0"/>
          </a:p>
        </p:txBody>
      </p:sp>
      <p:sp>
        <p:nvSpPr>
          <p:cNvPr id="4" name="Date Placeholder 3"/>
          <p:cNvSpPr>
            <a:spLocks noGrp="1"/>
          </p:cNvSpPr>
          <p:nvPr>
            <p:ph type="dt" sz="half" idx="10"/>
          </p:nvPr>
        </p:nvSpPr>
        <p:spPr/>
        <p:txBody>
          <a:bodyPr/>
          <a:lstStyle/>
          <a:p>
            <a:fld id="{B2CCCBC8-5D92-4613-B67B-A8EA40747EEE}"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E</a:t>
            </a:r>
            <a:r>
              <a:rPr>
                <a:solidFill>
                  <a:srgbClr val="0000FF"/>
                </a:solidFill>
              </a:rPr>
              <a:t>xample </a:t>
            </a:r>
            <a:endParaRPr lang="en-US" dirty="0">
              <a:solidFill>
                <a:srgbClr val="0000FF"/>
              </a:solidFill>
            </a:endParaRPr>
          </a:p>
        </p:txBody>
      </p:sp>
      <p:sp>
        <p:nvSpPr>
          <p:cNvPr id="3" name="Content Placeholder 2"/>
          <p:cNvSpPr>
            <a:spLocks noGrp="1"/>
          </p:cNvSpPr>
          <p:nvPr>
            <p:ph idx="1"/>
          </p:nvPr>
        </p:nvSpPr>
        <p:spPr>
          <a:xfrm>
            <a:off x="1435608" y="1295400"/>
            <a:ext cx="7251192" cy="4800600"/>
          </a:xfrm>
        </p:spPr>
        <p:txBody>
          <a:bodyPr>
            <a:noAutofit/>
          </a:bodyPr>
          <a:lstStyle/>
          <a:p>
            <a:pPr algn="just"/>
            <a:r>
              <a:rPr lang="en-US" sz="2600" dirty="0"/>
              <a:t>Still taking the study of the income disparity condition in </a:t>
            </a:r>
            <a:r>
              <a:rPr lang="en-US" sz="2600" dirty="0" err="1"/>
              <a:t>Hargeisa</a:t>
            </a:r>
            <a:r>
              <a:rPr lang="en-US" sz="2600" dirty="0"/>
              <a:t>, the city will be classified by districts (i.e., Ahmed </a:t>
            </a:r>
            <a:r>
              <a:rPr lang="en-US" sz="2600" dirty="0" err="1"/>
              <a:t>dhagax</a:t>
            </a:r>
            <a:r>
              <a:rPr lang="en-US" sz="2600" dirty="0"/>
              <a:t>, 26</a:t>
            </a:r>
            <a:r>
              <a:rPr lang="en-US" sz="2600" baseline="30000" dirty="0"/>
              <a:t>th</a:t>
            </a:r>
            <a:r>
              <a:rPr lang="en-US" sz="2600" dirty="0"/>
              <a:t> June… etc).  Once the city is classified into various clusters (</a:t>
            </a:r>
            <a:r>
              <a:rPr lang="en-US" sz="2600" dirty="0" err="1"/>
              <a:t>i.e</a:t>
            </a:r>
            <a:r>
              <a:rPr lang="en-US" sz="2600" dirty="0"/>
              <a:t> Districts), randomly, some of the clusters (i.e., districts in our case) will be chosen and the researcher randomly select elements from the chosen cluster.</a:t>
            </a:r>
          </a:p>
        </p:txBody>
      </p:sp>
      <p:sp>
        <p:nvSpPr>
          <p:cNvPr id="4" name="Date Placeholder 3"/>
          <p:cNvSpPr>
            <a:spLocks noGrp="1"/>
          </p:cNvSpPr>
          <p:nvPr>
            <p:ph type="dt" sz="half" idx="10"/>
          </p:nvPr>
        </p:nvSpPr>
        <p:spPr/>
        <p:txBody>
          <a:bodyPr/>
          <a:lstStyle/>
          <a:p>
            <a:fld id="{C40C0288-3EDB-4153-8814-02E46E09F24F}"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solidFill>
                  <a:srgbClr val="0000FF"/>
                </a:solidFill>
              </a:rPr>
              <a:t>A) Quota sampling</a:t>
            </a:r>
            <a:endParaRPr lang="en-US" dirty="0">
              <a:solidFill>
                <a:srgbClr val="0000FF"/>
              </a:solidFill>
            </a:endParaRPr>
          </a:p>
        </p:txBody>
      </p:sp>
      <p:sp>
        <p:nvSpPr>
          <p:cNvPr id="3" name="Content Placeholder 2"/>
          <p:cNvSpPr>
            <a:spLocks noGrp="1"/>
          </p:cNvSpPr>
          <p:nvPr>
            <p:ph idx="1"/>
          </p:nvPr>
        </p:nvSpPr>
        <p:spPr/>
        <p:txBody>
          <a:bodyPr>
            <a:noAutofit/>
          </a:bodyPr>
          <a:lstStyle/>
          <a:p>
            <a:pPr algn="just"/>
            <a:r>
              <a:rPr lang="en-US" sz="2600" b="1" dirty="0">
                <a:solidFill>
                  <a:srgbClr val="0000FF"/>
                </a:solidFill>
              </a:rPr>
              <a:t>Quota sampling </a:t>
            </a:r>
            <a:r>
              <a:rPr lang="en-US" sz="2600" dirty="0"/>
              <a:t>is a sampling procedure which ensures that </a:t>
            </a:r>
            <a:r>
              <a:rPr lang="en-US" sz="2600" b="1" dirty="0"/>
              <a:t>certain</a:t>
            </a:r>
            <a:r>
              <a:rPr lang="en-US" sz="2600" dirty="0"/>
              <a:t> </a:t>
            </a:r>
            <a:r>
              <a:rPr lang="en-US" sz="2600" b="1" dirty="0"/>
              <a:t>characteristics</a:t>
            </a:r>
            <a:r>
              <a:rPr lang="en-US" sz="2600" dirty="0"/>
              <a:t> of a population sample will be represented to the exact extent that the researcher desires. </a:t>
            </a:r>
          </a:p>
          <a:p>
            <a:pPr algn="just"/>
            <a:endParaRPr lang="en-US" sz="2600" dirty="0"/>
          </a:p>
          <a:p>
            <a:pPr algn="just"/>
            <a:r>
              <a:rPr lang="en-US" sz="2600" dirty="0"/>
              <a:t>Given characteristics may be male and female,  under age 30, ages 30 to 60, over 60 etc </a:t>
            </a:r>
            <a:r>
              <a:rPr lang="en-US" sz="2600" b="1" i="1" dirty="0"/>
              <a:t>then decides how many to get in each category.</a:t>
            </a:r>
            <a:r>
              <a:rPr lang="en-US" sz="2600" dirty="0"/>
              <a:t> </a:t>
            </a:r>
          </a:p>
          <a:p>
            <a:pPr algn="just"/>
            <a:endParaRPr lang="en-US" sz="2600" dirty="0"/>
          </a:p>
          <a:p>
            <a:pPr algn="just"/>
            <a:r>
              <a:rPr lang="en-US" sz="2600" dirty="0"/>
              <a:t>Thus, the number of people in various categories of sample is </a:t>
            </a:r>
            <a:r>
              <a:rPr lang="en-US" sz="2600" b="1" dirty="0">
                <a:solidFill>
                  <a:srgbClr val="0000FF"/>
                </a:solidFill>
              </a:rPr>
              <a:t>fixed</a:t>
            </a:r>
            <a:r>
              <a:rPr lang="en-US" sz="2600" dirty="0"/>
              <a:t>.</a:t>
            </a:r>
          </a:p>
          <a:p>
            <a:endParaRPr lang="en-US" sz="2600" dirty="0"/>
          </a:p>
          <a:p>
            <a:pPr algn="just"/>
            <a:endParaRPr lang="en-US" sz="2600" dirty="0"/>
          </a:p>
        </p:txBody>
      </p:sp>
      <p:sp>
        <p:nvSpPr>
          <p:cNvPr id="9" name="Date Placeholder 8"/>
          <p:cNvSpPr>
            <a:spLocks noGrp="1"/>
          </p:cNvSpPr>
          <p:nvPr>
            <p:ph type="dt" sz="half" idx="10"/>
          </p:nvPr>
        </p:nvSpPr>
        <p:spPr/>
        <p:txBody>
          <a:bodyPr/>
          <a:lstStyle/>
          <a:p>
            <a:fld id="{94EEC0CF-CAF9-4C50-8454-B0EF6B51D22D}" type="datetime1">
              <a:rPr lang="en-US" smtClean="0"/>
              <a:t>10/27/2023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14</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F</a:t>
            </a:r>
            <a:r>
              <a:rPr>
                <a:solidFill>
                  <a:srgbClr val="0000FF"/>
                </a:solidFill>
              </a:rPr>
              <a:t>or example, </a:t>
            </a:r>
            <a:endParaRPr lang="en-US" dirty="0">
              <a:solidFill>
                <a:srgbClr val="0000FF"/>
              </a:solidFill>
            </a:endParaRPr>
          </a:p>
        </p:txBody>
      </p:sp>
      <p:sp>
        <p:nvSpPr>
          <p:cNvPr id="3" name="Content Placeholder 2"/>
          <p:cNvSpPr>
            <a:spLocks noGrp="1"/>
          </p:cNvSpPr>
          <p:nvPr>
            <p:ph idx="1"/>
          </p:nvPr>
        </p:nvSpPr>
        <p:spPr>
          <a:xfrm>
            <a:off x="1435608" y="1447800"/>
            <a:ext cx="7174992" cy="4800600"/>
          </a:xfrm>
        </p:spPr>
        <p:txBody>
          <a:bodyPr>
            <a:normAutofit/>
          </a:bodyPr>
          <a:lstStyle/>
          <a:p>
            <a:pPr marL="365760" lvl="1" indent="-283464" algn="just">
              <a:spcBef>
                <a:spcPts val="600"/>
              </a:spcBef>
              <a:buSzPct val="80000"/>
              <a:buFont typeface="Wingdings 2"/>
              <a:buChar char=""/>
            </a:pPr>
            <a:r>
              <a:rPr lang="en-US" sz="2600" dirty="0"/>
              <a:t>The researcher decides to select 5 males and 5 females under age 30, 10 males and 10 females aged 30 to 60, and 5 males and 5 females over age 60 for a 40 person sample. </a:t>
            </a:r>
          </a:p>
          <a:p>
            <a:pPr marL="365760" lvl="1" indent="-283464" algn="just">
              <a:spcBef>
                <a:spcPts val="600"/>
              </a:spcBef>
              <a:buSzPct val="80000"/>
              <a:buFont typeface="Wingdings 2"/>
              <a:buChar char=""/>
            </a:pPr>
            <a:endParaRPr lang="en-US" sz="2600" dirty="0"/>
          </a:p>
          <a:p>
            <a:pPr marL="365760" lvl="1" indent="-283464" algn="just">
              <a:spcBef>
                <a:spcPts val="600"/>
              </a:spcBef>
              <a:buSzPct val="80000"/>
              <a:buFont typeface="Wingdings 2"/>
              <a:buChar char=""/>
            </a:pPr>
            <a:r>
              <a:rPr lang="en-US" sz="2600" dirty="0"/>
              <a:t>This is </a:t>
            </a:r>
            <a:r>
              <a:rPr lang="en-US" sz="2600" b="1" dirty="0">
                <a:solidFill>
                  <a:srgbClr val="0000FF"/>
                </a:solidFill>
              </a:rPr>
              <a:t>quota sampling</a:t>
            </a:r>
          </a:p>
          <a:p>
            <a:pPr>
              <a:buNone/>
            </a:pPr>
            <a:endParaRPr lang="en-US" sz="2600" dirty="0"/>
          </a:p>
        </p:txBody>
      </p:sp>
      <p:sp>
        <p:nvSpPr>
          <p:cNvPr id="4" name="Date Placeholder 3"/>
          <p:cNvSpPr>
            <a:spLocks noGrp="1"/>
          </p:cNvSpPr>
          <p:nvPr>
            <p:ph type="dt" sz="half" idx="10"/>
          </p:nvPr>
        </p:nvSpPr>
        <p:spPr/>
        <p:txBody>
          <a:bodyPr/>
          <a:lstStyle/>
          <a:p>
            <a:fld id="{15C5976C-EF88-4EC3-9E5C-8CFA46B6E245}"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2600" b="1" dirty="0"/>
              <a:t>Advantages</a:t>
            </a:r>
          </a:p>
          <a:p>
            <a:pPr lvl="1" algn="just"/>
            <a:r>
              <a:rPr lang="en-US" sz="2600" b="1" dirty="0">
                <a:solidFill>
                  <a:srgbClr val="FF0000"/>
                </a:solidFill>
              </a:rPr>
              <a:t>Inexpensive </a:t>
            </a:r>
            <a:r>
              <a:rPr lang="en-US" sz="2600" dirty="0"/>
              <a:t>way of selecting a sample</a:t>
            </a:r>
          </a:p>
          <a:p>
            <a:pPr lvl="1" algn="just"/>
            <a:endParaRPr lang="en-US" sz="2600" b="1" dirty="0"/>
          </a:p>
          <a:p>
            <a:pPr lvl="1" algn="just"/>
            <a:r>
              <a:rPr lang="en-US" sz="2600" b="1" dirty="0"/>
              <a:t>Sampling frame </a:t>
            </a:r>
            <a:r>
              <a:rPr lang="en-US" sz="2600" dirty="0"/>
              <a:t>is </a:t>
            </a:r>
            <a:r>
              <a:rPr lang="en-US" sz="2600" b="1" dirty="0">
                <a:solidFill>
                  <a:srgbClr val="009900"/>
                </a:solidFill>
              </a:rPr>
              <a:t>not needed</a:t>
            </a:r>
          </a:p>
          <a:p>
            <a:pPr lvl="1" algn="just"/>
            <a:endParaRPr lang="en-US" sz="2600" dirty="0"/>
          </a:p>
          <a:p>
            <a:pPr lvl="1" algn="just"/>
            <a:r>
              <a:rPr lang="en-US" sz="2600" dirty="0"/>
              <a:t>Guarantees inclusion of </a:t>
            </a:r>
            <a:r>
              <a:rPr lang="en-US" sz="2600" b="1" dirty="0">
                <a:solidFill>
                  <a:srgbClr val="0000FF"/>
                </a:solidFill>
              </a:rPr>
              <a:t>target groups</a:t>
            </a:r>
          </a:p>
        </p:txBody>
      </p:sp>
      <p:sp>
        <p:nvSpPr>
          <p:cNvPr id="4" name="Date Placeholder 3"/>
          <p:cNvSpPr>
            <a:spLocks noGrp="1"/>
          </p:cNvSpPr>
          <p:nvPr>
            <p:ph type="dt" sz="half" idx="10"/>
          </p:nvPr>
        </p:nvSpPr>
        <p:spPr/>
        <p:txBody>
          <a:bodyPr/>
          <a:lstStyle/>
          <a:p>
            <a:fld id="{9C60EFE3-F82D-47B7-895E-E786B597A243}"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098792" cy="4800600"/>
          </a:xfrm>
        </p:spPr>
        <p:txBody>
          <a:bodyPr>
            <a:normAutofit/>
          </a:bodyPr>
          <a:lstStyle/>
          <a:p>
            <a:pPr lvl="0"/>
            <a:r>
              <a:rPr lang="en-US" sz="2500" b="1" dirty="0"/>
              <a:t>Disadvantages</a:t>
            </a:r>
          </a:p>
          <a:p>
            <a:pPr lvl="1" algn="just"/>
            <a:r>
              <a:rPr lang="en-US" sz="2500" b="1" dirty="0">
                <a:solidFill>
                  <a:srgbClr val="0000FF"/>
                </a:solidFill>
              </a:rPr>
              <a:t>Sample</a:t>
            </a:r>
            <a:r>
              <a:rPr lang="en-US" sz="2500" dirty="0"/>
              <a:t> is </a:t>
            </a:r>
            <a:r>
              <a:rPr lang="en-US" sz="2500" b="1" dirty="0">
                <a:solidFill>
                  <a:srgbClr val="009900"/>
                </a:solidFill>
              </a:rPr>
              <a:t>not a probability one </a:t>
            </a:r>
            <a:r>
              <a:rPr lang="en-US" sz="2500" dirty="0"/>
              <a:t>(no generalization)</a:t>
            </a:r>
          </a:p>
          <a:p>
            <a:pPr lvl="1" algn="just"/>
            <a:endParaRPr lang="en-US" sz="2500" dirty="0"/>
          </a:p>
          <a:p>
            <a:pPr lvl="1" algn="just"/>
            <a:r>
              <a:rPr lang="en-US" sz="2500" dirty="0"/>
              <a:t>Accessible respondents might have </a:t>
            </a:r>
            <a:r>
              <a:rPr lang="en-US" sz="2500" b="1" dirty="0">
                <a:solidFill>
                  <a:srgbClr val="7030A0"/>
                </a:solidFill>
              </a:rPr>
              <a:t>unique characteristics</a:t>
            </a:r>
          </a:p>
          <a:p>
            <a:pPr lvl="1" algn="just"/>
            <a:endParaRPr lang="en-US" sz="2500" dirty="0"/>
          </a:p>
          <a:p>
            <a:pPr lvl="1" algn="just"/>
            <a:r>
              <a:rPr lang="en-US" sz="2500" dirty="0"/>
              <a:t>In some cases selection cannot be guided by visible characteristics. Despite setting characteristics for selection, </a:t>
            </a:r>
            <a:r>
              <a:rPr lang="en-US" sz="2500" b="1" dirty="0">
                <a:solidFill>
                  <a:srgbClr val="FF0000"/>
                </a:solidFill>
              </a:rPr>
              <a:t>target population may fail to match the criteria. </a:t>
            </a:r>
          </a:p>
          <a:p>
            <a:pPr lvl="0"/>
            <a:endParaRPr lang="en-US" sz="2500" dirty="0"/>
          </a:p>
          <a:p>
            <a:endParaRPr lang="en-US" sz="2500" dirty="0"/>
          </a:p>
        </p:txBody>
      </p:sp>
      <p:sp>
        <p:nvSpPr>
          <p:cNvPr id="4" name="Date Placeholder 3"/>
          <p:cNvSpPr>
            <a:spLocks noGrp="1"/>
          </p:cNvSpPr>
          <p:nvPr>
            <p:ph type="dt" sz="half" idx="10"/>
          </p:nvPr>
        </p:nvSpPr>
        <p:spPr/>
        <p:txBody>
          <a:bodyPr/>
          <a:lstStyle/>
          <a:p>
            <a:fld id="{FA2E1B80-4973-4614-9243-8C99D13139DF}"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1143000"/>
          </a:xfrm>
        </p:spPr>
        <p:txBody>
          <a:bodyPr>
            <a:normAutofit fontScale="90000"/>
          </a:bodyPr>
          <a:lstStyle/>
          <a:p>
            <a:pPr lvl="0"/>
            <a:r>
              <a:rPr sz="3600" b="1">
                <a:solidFill>
                  <a:srgbClr val="0000FF"/>
                </a:solidFill>
                <a:effectLst/>
              </a:rPr>
              <a:t>B) Convenience/ Accidental Sampling</a:t>
            </a:r>
            <a:endParaRPr lang="en-US" sz="3600" dirty="0">
              <a:solidFill>
                <a:srgbClr val="0000FF"/>
              </a:solidFill>
              <a:effectLst/>
            </a:endParaRPr>
          </a:p>
        </p:txBody>
      </p:sp>
      <p:sp>
        <p:nvSpPr>
          <p:cNvPr id="3" name="Content Placeholder 2"/>
          <p:cNvSpPr>
            <a:spLocks noGrp="1"/>
          </p:cNvSpPr>
          <p:nvPr>
            <p:ph idx="1"/>
          </p:nvPr>
        </p:nvSpPr>
        <p:spPr>
          <a:xfrm>
            <a:off x="1219200" y="1447800"/>
            <a:ext cx="7239000" cy="4800600"/>
          </a:xfrm>
        </p:spPr>
        <p:txBody>
          <a:bodyPr>
            <a:noAutofit/>
          </a:bodyPr>
          <a:lstStyle/>
          <a:p>
            <a:pPr algn="just"/>
            <a:r>
              <a:rPr lang="en-US" sz="2600" b="1" dirty="0"/>
              <a:t>Convenience/Accidental sampling </a:t>
            </a:r>
            <a:r>
              <a:rPr lang="en-US" sz="2600" dirty="0"/>
              <a:t>involves choosing the </a:t>
            </a:r>
            <a:r>
              <a:rPr lang="en-US" sz="2600" b="1" i="1" dirty="0">
                <a:solidFill>
                  <a:schemeClr val="accent3"/>
                </a:solidFill>
              </a:rPr>
              <a:t>nearest</a:t>
            </a:r>
            <a:r>
              <a:rPr lang="en-US" sz="2600" dirty="0"/>
              <a:t> and </a:t>
            </a:r>
            <a:r>
              <a:rPr lang="en-US" sz="2600" b="1" i="1" dirty="0">
                <a:solidFill>
                  <a:srgbClr val="0070C0"/>
                </a:solidFill>
              </a:rPr>
              <a:t>most convenient persons</a:t>
            </a:r>
            <a:r>
              <a:rPr lang="en-US" sz="2600" dirty="0"/>
              <a:t> for the researcher</a:t>
            </a:r>
          </a:p>
          <a:p>
            <a:pPr algn="just"/>
            <a:endParaRPr lang="en-US" sz="2600" dirty="0"/>
          </a:p>
          <a:p>
            <a:pPr algn="just"/>
            <a:r>
              <a:rPr lang="en-US" sz="2600" dirty="0"/>
              <a:t>The </a:t>
            </a:r>
            <a:r>
              <a:rPr lang="en-US" sz="2600" b="1" dirty="0"/>
              <a:t>main consideration</a:t>
            </a:r>
            <a:r>
              <a:rPr lang="en-US" sz="2600" dirty="0"/>
              <a:t> is </a:t>
            </a:r>
            <a:r>
              <a:rPr lang="en-US" sz="2600" b="1" i="1" dirty="0">
                <a:solidFill>
                  <a:srgbClr val="FF0000"/>
                </a:solidFill>
              </a:rPr>
              <a:t>ease of access</a:t>
            </a:r>
            <a:r>
              <a:rPr lang="en-US" sz="2600" dirty="0"/>
              <a:t> to population and </a:t>
            </a:r>
            <a:r>
              <a:rPr lang="en-US" sz="2600" b="1" dirty="0">
                <a:solidFill>
                  <a:srgbClr val="0000FF"/>
                </a:solidFill>
              </a:rPr>
              <a:t>not selection of respondents</a:t>
            </a:r>
            <a:r>
              <a:rPr lang="en-US" sz="2600" dirty="0"/>
              <a:t>. Selection continues until required number of respondents is contacted.</a:t>
            </a:r>
          </a:p>
          <a:p>
            <a:endParaRPr lang="en-US" sz="2600" dirty="0"/>
          </a:p>
          <a:p>
            <a:pPr algn="just"/>
            <a:endParaRPr lang="en-US" sz="2600" dirty="0"/>
          </a:p>
        </p:txBody>
      </p:sp>
      <p:sp>
        <p:nvSpPr>
          <p:cNvPr id="4" name="Date Placeholder 3"/>
          <p:cNvSpPr>
            <a:spLocks noGrp="1"/>
          </p:cNvSpPr>
          <p:nvPr>
            <p:ph type="dt" sz="half" idx="10"/>
          </p:nvPr>
        </p:nvSpPr>
        <p:spPr/>
        <p:txBody>
          <a:bodyPr/>
          <a:lstStyle/>
          <a:p>
            <a:fld id="{EFA2FBF8-955A-4C3C-9863-B337A17DB439}"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C) P</a:t>
            </a:r>
            <a:r>
              <a:rPr dirty="0">
                <a:solidFill>
                  <a:srgbClr val="0000FF"/>
                </a:solidFill>
              </a:rPr>
              <a:t>urposive sampling </a:t>
            </a:r>
            <a:endParaRPr lang="en-US" dirty="0">
              <a:solidFill>
                <a:srgbClr val="0000FF"/>
              </a:solidFill>
            </a:endParaRPr>
          </a:p>
        </p:txBody>
      </p:sp>
      <p:sp>
        <p:nvSpPr>
          <p:cNvPr id="3" name="Content Placeholder 2"/>
          <p:cNvSpPr>
            <a:spLocks noGrp="1"/>
          </p:cNvSpPr>
          <p:nvPr>
            <p:ph idx="1"/>
          </p:nvPr>
        </p:nvSpPr>
        <p:spPr>
          <a:xfrm>
            <a:off x="1435608" y="1295400"/>
            <a:ext cx="7327392" cy="4800600"/>
          </a:xfrm>
        </p:spPr>
        <p:txBody>
          <a:bodyPr>
            <a:noAutofit/>
          </a:bodyPr>
          <a:lstStyle/>
          <a:p>
            <a:pPr algn="just"/>
            <a:r>
              <a:rPr lang="en-US" sz="2600" dirty="0"/>
              <a:t>In this sampling technique, a researcher </a:t>
            </a:r>
            <a:r>
              <a:rPr lang="en-US" sz="2600" b="1" dirty="0">
                <a:solidFill>
                  <a:srgbClr val="FF0000"/>
                </a:solidFill>
              </a:rPr>
              <a:t>purposively</a:t>
            </a:r>
            <a:r>
              <a:rPr lang="en-US" sz="2600" dirty="0"/>
              <a:t> selects people who she/he believes have the </a:t>
            </a:r>
            <a:r>
              <a:rPr lang="en-US" sz="2600" b="1" dirty="0">
                <a:solidFill>
                  <a:srgbClr val="00B0F0"/>
                </a:solidFill>
              </a:rPr>
              <a:t>required characteristics</a:t>
            </a:r>
            <a:r>
              <a:rPr lang="en-US" sz="2600" dirty="0">
                <a:solidFill>
                  <a:srgbClr val="00B0F0"/>
                </a:solidFill>
              </a:rPr>
              <a:t> </a:t>
            </a:r>
            <a:r>
              <a:rPr lang="en-US" sz="2600" dirty="0"/>
              <a:t>needed for the study. </a:t>
            </a:r>
          </a:p>
          <a:p>
            <a:pPr lvl="1" algn="just"/>
            <a:endParaRPr lang="en-US" sz="2600" b="1" dirty="0"/>
          </a:p>
          <a:p>
            <a:pPr lvl="1" algn="just"/>
            <a:r>
              <a:rPr lang="en-US" sz="2600" b="1" dirty="0"/>
              <a:t>For example,</a:t>
            </a:r>
            <a:r>
              <a:rPr lang="en-US" sz="2600" dirty="0"/>
              <a:t> a researcher is conducting a study on factors contributing to poor performance in Mathematics might lead him to select teachers who teach Mathematics. </a:t>
            </a:r>
          </a:p>
        </p:txBody>
      </p:sp>
      <p:sp>
        <p:nvSpPr>
          <p:cNvPr id="4" name="Date Placeholder 3"/>
          <p:cNvSpPr>
            <a:spLocks noGrp="1"/>
          </p:cNvSpPr>
          <p:nvPr>
            <p:ph type="dt" sz="half" idx="10"/>
          </p:nvPr>
        </p:nvSpPr>
        <p:spPr/>
        <p:txBody>
          <a:bodyPr/>
          <a:lstStyle/>
          <a:p>
            <a:fld id="{4E822915-5642-4D6F-B547-45A4A414FBF2}"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solidFill>
                  <a:srgbClr val="0000FF"/>
                </a:solidFill>
                <a:effectLst/>
              </a:rPr>
              <a:t>1) Probability Sampling </a:t>
            </a:r>
            <a:endParaRPr lang="en-US" dirty="0">
              <a:solidFill>
                <a:srgbClr val="0000FF"/>
              </a:solidFill>
              <a:effectLst/>
            </a:endParaRPr>
          </a:p>
        </p:txBody>
      </p:sp>
      <p:sp>
        <p:nvSpPr>
          <p:cNvPr id="3" name="Content Placeholder 2"/>
          <p:cNvSpPr>
            <a:spLocks noGrp="1"/>
          </p:cNvSpPr>
          <p:nvPr>
            <p:ph idx="1"/>
          </p:nvPr>
        </p:nvSpPr>
        <p:spPr>
          <a:xfrm>
            <a:off x="1435608" y="1447800"/>
            <a:ext cx="7327392" cy="4800600"/>
          </a:xfrm>
        </p:spPr>
        <p:txBody>
          <a:bodyPr>
            <a:noAutofit/>
          </a:bodyPr>
          <a:lstStyle/>
          <a:p>
            <a:pPr lvl="0" algn="just"/>
            <a:r>
              <a:rPr lang="en-US" sz="2500" b="1" dirty="0"/>
              <a:t>Probability (Random) sampling</a:t>
            </a:r>
            <a:r>
              <a:rPr lang="en-US" sz="2500" dirty="0"/>
              <a:t> is sampling method whereby </a:t>
            </a:r>
            <a:r>
              <a:rPr lang="en-US" sz="2500" b="1" dirty="0">
                <a:solidFill>
                  <a:srgbClr val="FF0000"/>
                </a:solidFill>
              </a:rPr>
              <a:t>all items</a:t>
            </a:r>
            <a:r>
              <a:rPr lang="en-US" sz="2500" dirty="0"/>
              <a:t> (i.e., each element) in the population have a </a:t>
            </a:r>
            <a:r>
              <a:rPr lang="en-US" sz="2500" b="1" dirty="0">
                <a:solidFill>
                  <a:srgbClr val="0000FF"/>
                </a:solidFill>
              </a:rPr>
              <a:t>chance</a:t>
            </a:r>
            <a:r>
              <a:rPr lang="en-US" sz="2500" dirty="0"/>
              <a:t> of being chosen in the sample and the probability of each element of the population included in the sample is </a:t>
            </a:r>
            <a:r>
              <a:rPr lang="en-US" sz="2500" b="1" dirty="0">
                <a:solidFill>
                  <a:srgbClr val="00B050"/>
                </a:solidFill>
              </a:rPr>
              <a:t>known</a:t>
            </a:r>
            <a:r>
              <a:rPr lang="en-US" sz="2500" dirty="0"/>
              <a:t>.  </a:t>
            </a:r>
          </a:p>
          <a:p>
            <a:pPr lvl="0" algn="just"/>
            <a:endParaRPr lang="en-US" sz="2500" dirty="0"/>
          </a:p>
          <a:p>
            <a:pPr lvl="0" algn="just"/>
            <a:r>
              <a:rPr lang="en-US" sz="2500" b="1" dirty="0">
                <a:solidFill>
                  <a:srgbClr val="0000FF"/>
                </a:solidFill>
              </a:rPr>
              <a:t>When to use?</a:t>
            </a:r>
          </a:p>
          <a:p>
            <a:pPr lvl="1" algn="just"/>
            <a:r>
              <a:rPr lang="en-US" sz="2400" dirty="0"/>
              <a:t>Probability sampling designs are used when the </a:t>
            </a:r>
            <a:r>
              <a:rPr lang="en-US" sz="2400" b="1" dirty="0">
                <a:solidFill>
                  <a:srgbClr val="FF0000"/>
                </a:solidFill>
              </a:rPr>
              <a:t>representativeness</a:t>
            </a:r>
            <a:r>
              <a:rPr lang="en-US" sz="2400" dirty="0"/>
              <a:t> of the </a:t>
            </a:r>
            <a:r>
              <a:rPr lang="en-US" sz="2400" b="1" dirty="0">
                <a:solidFill>
                  <a:srgbClr val="7030A0"/>
                </a:solidFill>
              </a:rPr>
              <a:t>sample</a:t>
            </a:r>
            <a:r>
              <a:rPr lang="en-US" sz="2400" dirty="0"/>
              <a:t> is of importance in the interest of </a:t>
            </a:r>
            <a:r>
              <a:rPr lang="en-US" sz="2400" b="1" dirty="0">
                <a:solidFill>
                  <a:srgbClr val="009900"/>
                </a:solidFill>
              </a:rPr>
              <a:t>wider </a:t>
            </a:r>
            <a:r>
              <a:rPr lang="en-US" sz="2400" b="1" dirty="0" err="1">
                <a:solidFill>
                  <a:srgbClr val="009900"/>
                </a:solidFill>
              </a:rPr>
              <a:t>generalizability</a:t>
            </a:r>
            <a:r>
              <a:rPr lang="en-US" sz="2400" b="1" dirty="0">
                <a:solidFill>
                  <a:srgbClr val="009900"/>
                </a:solidFill>
              </a:rPr>
              <a:t>. </a:t>
            </a:r>
          </a:p>
          <a:p>
            <a:pPr algn="just">
              <a:buNone/>
            </a:pPr>
            <a:endParaRPr lang="en-US" sz="2500" dirty="0"/>
          </a:p>
          <a:p>
            <a:pPr lvl="0" algn="just"/>
            <a:endParaRPr lang="en-US" sz="2500" b="1" dirty="0">
              <a:solidFill>
                <a:srgbClr val="0000FF"/>
              </a:solidFill>
            </a:endParaRPr>
          </a:p>
        </p:txBody>
      </p:sp>
      <p:sp>
        <p:nvSpPr>
          <p:cNvPr id="9" name="Date Placeholder 8"/>
          <p:cNvSpPr>
            <a:spLocks noGrp="1"/>
          </p:cNvSpPr>
          <p:nvPr>
            <p:ph type="dt" sz="half" idx="10"/>
          </p:nvPr>
        </p:nvSpPr>
        <p:spPr/>
        <p:txBody>
          <a:bodyPr/>
          <a:lstStyle/>
          <a:p>
            <a:fld id="{419368FD-FE04-48C2-BD92-C278AC23C2A1}" type="datetime1">
              <a:rPr lang="en-US" smtClean="0"/>
              <a:t>10/27/2023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2</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D) S</a:t>
            </a:r>
            <a:r>
              <a:rPr>
                <a:solidFill>
                  <a:srgbClr val="0000FF"/>
                </a:solidFill>
              </a:rPr>
              <a:t>nowball sampling</a:t>
            </a:r>
            <a:endParaRPr lang="en-US" dirty="0">
              <a:solidFill>
                <a:srgbClr val="0000FF"/>
              </a:solidFill>
            </a:endParaRPr>
          </a:p>
        </p:txBody>
      </p:sp>
      <p:sp>
        <p:nvSpPr>
          <p:cNvPr id="3" name="Content Placeholder 2"/>
          <p:cNvSpPr>
            <a:spLocks noGrp="1"/>
          </p:cNvSpPr>
          <p:nvPr>
            <p:ph idx="1"/>
          </p:nvPr>
        </p:nvSpPr>
        <p:spPr>
          <a:xfrm>
            <a:off x="1295400" y="1524000"/>
            <a:ext cx="7315200" cy="5181600"/>
          </a:xfrm>
        </p:spPr>
        <p:txBody>
          <a:bodyPr>
            <a:noAutofit/>
          </a:bodyPr>
          <a:lstStyle/>
          <a:p>
            <a:pPr algn="just"/>
            <a:r>
              <a:rPr lang="en-US" sz="2600" b="1" dirty="0"/>
              <a:t>Snowball sampling</a:t>
            </a:r>
            <a:r>
              <a:rPr lang="en-US" sz="2600" dirty="0"/>
              <a:t> (</a:t>
            </a:r>
            <a:r>
              <a:rPr lang="en-US" sz="2600" i="1" dirty="0"/>
              <a:t>network, chain referral, or reputational sampling</a:t>
            </a:r>
            <a:r>
              <a:rPr lang="en-US" sz="2600" dirty="0"/>
              <a:t>) is a method for identifying and sampling (or selecting) cases in the network. </a:t>
            </a:r>
          </a:p>
          <a:p>
            <a:pPr algn="just"/>
            <a:endParaRPr lang="en-US" sz="2600" dirty="0"/>
          </a:p>
          <a:p>
            <a:pPr algn="just"/>
            <a:r>
              <a:rPr lang="en-US" sz="2600" dirty="0"/>
              <a:t>It is based on an analogy to a snowball.</a:t>
            </a:r>
          </a:p>
          <a:p>
            <a:pPr lvl="1" algn="just"/>
            <a:r>
              <a:rPr lang="en-US" sz="2600" dirty="0"/>
              <a:t>It begins with one or a few people or cases and spreads out on the basis of links to the initial cases.</a:t>
            </a:r>
          </a:p>
        </p:txBody>
      </p:sp>
      <p:sp>
        <p:nvSpPr>
          <p:cNvPr id="4" name="Date Placeholder 3"/>
          <p:cNvSpPr>
            <a:spLocks noGrp="1"/>
          </p:cNvSpPr>
          <p:nvPr>
            <p:ph type="dt" sz="half" idx="10"/>
          </p:nvPr>
        </p:nvSpPr>
        <p:spPr/>
        <p:txBody>
          <a:bodyPr/>
          <a:lstStyle/>
          <a:p>
            <a:fld id="{F5990896-279D-46A4-A8C5-05EB9F0F47EE}"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174992" cy="4800600"/>
          </a:xfrm>
        </p:spPr>
        <p:txBody>
          <a:bodyPr>
            <a:normAutofit/>
          </a:bodyPr>
          <a:lstStyle/>
          <a:p>
            <a:pPr algn="just"/>
            <a:r>
              <a:rPr lang="en-US" sz="2600" dirty="0"/>
              <a:t>This group is then used to locate others who possess similar characteristics and who, in turn, identify others. </a:t>
            </a:r>
          </a:p>
          <a:p>
            <a:pPr algn="just"/>
            <a:endParaRPr lang="en-US" sz="2600" dirty="0"/>
          </a:p>
          <a:p>
            <a:pPr lvl="1" algn="just"/>
            <a:r>
              <a:rPr lang="en-US" sz="2600" b="1" dirty="0"/>
              <a:t>For example,</a:t>
            </a:r>
            <a:r>
              <a:rPr lang="en-US" sz="2600" dirty="0"/>
              <a:t> if a researcher wants to get information about people who are HIV positive then the researcher can use this kind of sampling.</a:t>
            </a:r>
          </a:p>
          <a:p>
            <a:endParaRPr lang="en-US" sz="2600" dirty="0"/>
          </a:p>
        </p:txBody>
      </p:sp>
      <p:sp>
        <p:nvSpPr>
          <p:cNvPr id="4" name="Date Placeholder 3"/>
          <p:cNvSpPr>
            <a:spLocks noGrp="1"/>
          </p:cNvSpPr>
          <p:nvPr>
            <p:ph type="dt" sz="half" idx="10"/>
          </p:nvPr>
        </p:nvSpPr>
        <p:spPr/>
        <p:txBody>
          <a:bodyPr/>
          <a:lstStyle/>
          <a:p>
            <a:fld id="{CF8CE092-D439-44ED-ADA3-E69E2B7B1102}"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219200"/>
            <a:ext cx="7498080" cy="4800600"/>
          </a:xfrm>
        </p:spPr>
        <p:txBody>
          <a:bodyPr>
            <a:noAutofit/>
          </a:bodyPr>
          <a:lstStyle/>
          <a:p>
            <a:pPr algn="just"/>
            <a:r>
              <a:rPr lang="en-US" sz="2600" b="1" dirty="0"/>
              <a:t>Advantages</a:t>
            </a:r>
            <a:endParaRPr lang="en-US" sz="2600" dirty="0"/>
          </a:p>
          <a:p>
            <a:pPr lvl="1" algn="just"/>
            <a:r>
              <a:rPr lang="en-US" sz="2600" dirty="0"/>
              <a:t>Useful if you </a:t>
            </a:r>
            <a:r>
              <a:rPr lang="en-US" sz="2600" b="1" dirty="0">
                <a:solidFill>
                  <a:srgbClr val="0000FF"/>
                </a:solidFill>
              </a:rPr>
              <a:t>do only know little of </a:t>
            </a:r>
            <a:r>
              <a:rPr lang="en-US" sz="2600" dirty="0"/>
              <a:t>the group you wish to study</a:t>
            </a:r>
          </a:p>
          <a:p>
            <a:pPr lvl="1" algn="just"/>
            <a:endParaRPr lang="en-US" sz="2600" dirty="0"/>
          </a:p>
          <a:p>
            <a:pPr lvl="1" algn="just"/>
            <a:r>
              <a:rPr lang="en-US" sz="2600" dirty="0"/>
              <a:t>Good for studying e.g. communication patterns, decision-making, or diffusion of information</a:t>
            </a:r>
          </a:p>
          <a:p>
            <a:pPr algn="just"/>
            <a:endParaRPr lang="en-US" sz="2600" b="1" dirty="0"/>
          </a:p>
          <a:p>
            <a:pPr algn="just"/>
            <a:r>
              <a:rPr lang="en-US" sz="2600" b="1" dirty="0"/>
              <a:t>Disadvantages</a:t>
            </a:r>
            <a:endParaRPr lang="en-US" sz="2600" dirty="0"/>
          </a:p>
          <a:p>
            <a:pPr lvl="1" algn="just"/>
            <a:r>
              <a:rPr lang="en-US" sz="2600" b="1" dirty="0">
                <a:solidFill>
                  <a:srgbClr val="009900"/>
                </a:solidFill>
              </a:rPr>
              <a:t>Difficult</a:t>
            </a:r>
            <a:r>
              <a:rPr lang="en-US" sz="2600" dirty="0"/>
              <a:t> for larger samples</a:t>
            </a:r>
          </a:p>
          <a:p>
            <a:pPr lvl="1" algn="just"/>
            <a:endParaRPr lang="en-US" sz="2600" dirty="0"/>
          </a:p>
          <a:p>
            <a:pPr lvl="1" algn="just"/>
            <a:r>
              <a:rPr lang="en-US" sz="2600" dirty="0"/>
              <a:t>Choice of entire sample rests on choice of first individuals </a:t>
            </a:r>
            <a:r>
              <a:rPr lang="en-US" sz="2600" b="1" dirty="0">
                <a:solidFill>
                  <a:srgbClr val="FF0000"/>
                </a:solidFill>
              </a:rPr>
              <a:t>(bias)</a:t>
            </a:r>
          </a:p>
        </p:txBody>
      </p:sp>
      <p:sp>
        <p:nvSpPr>
          <p:cNvPr id="4" name="Date Placeholder 3"/>
          <p:cNvSpPr>
            <a:spLocks noGrp="1"/>
          </p:cNvSpPr>
          <p:nvPr>
            <p:ph type="dt" sz="half" idx="10"/>
          </p:nvPr>
        </p:nvSpPr>
        <p:spPr/>
        <p:txBody>
          <a:bodyPr/>
          <a:lstStyle/>
          <a:p>
            <a:fld id="{865CCFFA-CEDC-429B-84B9-6CA2E0CEBB63}" type="datetime1">
              <a:rPr lang="en-US" smtClean="0"/>
              <a:t>10/27/2023</a:t>
            </a:fld>
            <a:endParaRPr lang="en-US" dirty="0"/>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b="1">
                <a:solidFill>
                  <a:srgbClr val="0000FF"/>
                </a:solidFill>
                <a:latin typeface="+mj-lt"/>
              </a:rPr>
              <a:t>Data sources</a:t>
            </a:r>
            <a:endParaRPr lang="en-US" b="1" dirty="0">
              <a:solidFill>
                <a:srgbClr val="0000FF"/>
              </a:solidFill>
              <a:latin typeface="+mj-lt"/>
            </a:endParaRPr>
          </a:p>
        </p:txBody>
      </p:sp>
      <p:sp>
        <p:nvSpPr>
          <p:cNvPr id="3" name="Content Placeholder 2"/>
          <p:cNvSpPr>
            <a:spLocks noGrp="1"/>
          </p:cNvSpPr>
          <p:nvPr>
            <p:ph idx="1"/>
          </p:nvPr>
        </p:nvSpPr>
        <p:spPr/>
        <p:txBody>
          <a:bodyPr>
            <a:noAutofit/>
          </a:bodyPr>
          <a:lstStyle/>
          <a:p>
            <a:pPr algn="just"/>
            <a:r>
              <a:rPr lang="en-US" sz="2600" dirty="0"/>
              <a:t>There are </a:t>
            </a:r>
            <a:r>
              <a:rPr lang="en-US" sz="2600" b="1" dirty="0"/>
              <a:t>two data sources </a:t>
            </a:r>
            <a:r>
              <a:rPr lang="en-US" sz="2600" dirty="0" err="1"/>
              <a:t>viz</a:t>
            </a:r>
            <a:r>
              <a:rPr lang="en-US" sz="2600" dirty="0"/>
              <a:t> primary data and secondary data. </a:t>
            </a:r>
          </a:p>
          <a:p>
            <a:pPr lvl="1" algn="just"/>
            <a:endParaRPr lang="en-US" sz="2600" b="1" i="1" dirty="0">
              <a:solidFill>
                <a:srgbClr val="0000FF"/>
              </a:solidFill>
            </a:endParaRPr>
          </a:p>
          <a:p>
            <a:pPr lvl="1" algn="just"/>
            <a:r>
              <a:rPr lang="en-US" sz="2600" b="1" i="1" dirty="0">
                <a:solidFill>
                  <a:srgbClr val="0000FF"/>
                </a:solidFill>
              </a:rPr>
              <a:t>Primary data</a:t>
            </a:r>
            <a:r>
              <a:rPr lang="en-US" sz="2600" i="1" dirty="0"/>
              <a:t> are </a:t>
            </a:r>
            <a:r>
              <a:rPr lang="en-US" sz="2600" dirty="0"/>
              <a:t>those which are collected afresh and </a:t>
            </a:r>
            <a:r>
              <a:rPr lang="en-US" sz="2600" b="1" dirty="0">
                <a:solidFill>
                  <a:srgbClr val="FF0000"/>
                </a:solidFill>
              </a:rPr>
              <a:t>for the first time</a:t>
            </a:r>
            <a:r>
              <a:rPr lang="en-US" sz="2600" dirty="0"/>
              <a:t>. </a:t>
            </a:r>
          </a:p>
          <a:p>
            <a:pPr lvl="1" algn="just"/>
            <a:endParaRPr lang="en-US" sz="2600" b="1" i="1" dirty="0">
              <a:solidFill>
                <a:srgbClr val="0000FF"/>
              </a:solidFill>
            </a:endParaRPr>
          </a:p>
          <a:p>
            <a:pPr lvl="1" algn="just"/>
            <a:r>
              <a:rPr lang="en-US" sz="2600" b="1" i="1" dirty="0">
                <a:solidFill>
                  <a:srgbClr val="0000FF"/>
                </a:solidFill>
              </a:rPr>
              <a:t>Secondary data</a:t>
            </a:r>
            <a:r>
              <a:rPr lang="en-US" sz="2600" i="1" dirty="0"/>
              <a:t>, on the other hand, are those which have </a:t>
            </a:r>
            <a:r>
              <a:rPr lang="en-US" sz="2600" b="1" i="1" dirty="0">
                <a:solidFill>
                  <a:srgbClr val="009900"/>
                </a:solidFill>
              </a:rPr>
              <a:t>already been collected by someone </a:t>
            </a:r>
            <a:r>
              <a:rPr lang="en-US" sz="2600" b="1" dirty="0">
                <a:solidFill>
                  <a:srgbClr val="009900"/>
                </a:solidFill>
              </a:rPr>
              <a:t>else </a:t>
            </a:r>
            <a:r>
              <a:rPr lang="en-US" sz="2600" dirty="0"/>
              <a:t>and which have </a:t>
            </a:r>
            <a:r>
              <a:rPr lang="en-US" sz="2600" b="1" i="1" dirty="0"/>
              <a:t>already been passed through </a:t>
            </a:r>
            <a:r>
              <a:rPr lang="en-US" sz="2600" dirty="0"/>
              <a:t>the statistical process. </a:t>
            </a:r>
          </a:p>
        </p:txBody>
      </p:sp>
      <p:sp>
        <p:nvSpPr>
          <p:cNvPr id="9" name="Date Placeholder 8"/>
          <p:cNvSpPr>
            <a:spLocks noGrp="1"/>
          </p:cNvSpPr>
          <p:nvPr>
            <p:ph type="dt" sz="half" idx="10"/>
          </p:nvPr>
        </p:nvSpPr>
        <p:spPr/>
        <p:txBody>
          <a:bodyPr/>
          <a:lstStyle/>
          <a:p>
            <a:fld id="{5DF065D0-1520-4A07-B37C-21190ABD71E6}" type="datetime1">
              <a:rPr lang="en-US" smtClean="0"/>
              <a:t>10/27/2023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23</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600" dirty="0"/>
              <a:t>The methods of collecting primary and secondary data differ since primary data are to be </a:t>
            </a:r>
            <a:r>
              <a:rPr lang="en-US" sz="2600" b="1" dirty="0">
                <a:solidFill>
                  <a:srgbClr val="7030A0"/>
                </a:solidFill>
              </a:rPr>
              <a:t>originally collected</a:t>
            </a:r>
            <a:r>
              <a:rPr lang="en-US" sz="2600" dirty="0"/>
              <a:t>, while in case of secondary data the nature of data collection work is merely that of </a:t>
            </a:r>
            <a:r>
              <a:rPr lang="en-US" sz="2600" b="1" dirty="0">
                <a:solidFill>
                  <a:srgbClr val="C00000"/>
                </a:solidFill>
              </a:rPr>
              <a:t>compilation</a:t>
            </a:r>
            <a:r>
              <a:rPr lang="en-US" sz="2600" dirty="0"/>
              <a:t>.</a:t>
            </a:r>
          </a:p>
          <a:p>
            <a:pPr algn="just"/>
            <a:endParaRPr lang="en-US" sz="2600" dirty="0"/>
          </a:p>
          <a:p>
            <a:pPr algn="just"/>
            <a:r>
              <a:rPr lang="en-US" sz="2600" dirty="0"/>
              <a:t>If the data at hand is </a:t>
            </a:r>
            <a:r>
              <a:rPr lang="en-US" sz="2600" b="1" dirty="0">
                <a:solidFill>
                  <a:srgbClr val="0000FF"/>
                </a:solidFill>
              </a:rPr>
              <a:t>inadequate</a:t>
            </a:r>
            <a:r>
              <a:rPr lang="en-US" sz="2600" dirty="0"/>
              <a:t>, appropriate data has to be collected (</a:t>
            </a:r>
            <a:r>
              <a:rPr lang="en-US" sz="2600" dirty="0" err="1"/>
              <a:t>i.e</a:t>
            </a:r>
            <a:r>
              <a:rPr lang="en-US" sz="2600" dirty="0"/>
              <a:t> primary data) in either through </a:t>
            </a:r>
            <a:r>
              <a:rPr lang="en-US" sz="2600" b="1" dirty="0"/>
              <a:t>survey</a:t>
            </a:r>
            <a:r>
              <a:rPr lang="en-US" sz="2600" dirty="0"/>
              <a:t> or </a:t>
            </a:r>
            <a:r>
              <a:rPr lang="en-US" sz="2600" b="1" dirty="0"/>
              <a:t>experiment</a:t>
            </a:r>
            <a:r>
              <a:rPr lang="en-US" sz="2600" dirty="0"/>
              <a:t>. </a:t>
            </a:r>
          </a:p>
          <a:p>
            <a:pPr algn="just"/>
            <a:endParaRPr lang="en-US" sz="2600" dirty="0"/>
          </a:p>
        </p:txBody>
      </p:sp>
      <p:sp>
        <p:nvSpPr>
          <p:cNvPr id="4" name="Date Placeholder 3"/>
          <p:cNvSpPr>
            <a:spLocks noGrp="1"/>
          </p:cNvSpPr>
          <p:nvPr>
            <p:ph type="dt" sz="half" idx="10"/>
          </p:nvPr>
        </p:nvSpPr>
        <p:spPr/>
        <p:txBody>
          <a:bodyPr/>
          <a:lstStyle/>
          <a:p>
            <a:fld id="{661C1D27-35D7-4C7E-8D21-99C53308DC25}"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174992" cy="4800600"/>
          </a:xfrm>
        </p:spPr>
        <p:txBody>
          <a:bodyPr>
            <a:normAutofit/>
          </a:bodyPr>
          <a:lstStyle/>
          <a:p>
            <a:pPr algn="just"/>
            <a:r>
              <a:rPr lang="en-US" sz="2600" b="1" dirty="0">
                <a:solidFill>
                  <a:srgbClr val="0000FF"/>
                </a:solidFill>
              </a:rPr>
              <a:t>Experiment – </a:t>
            </a:r>
            <a:r>
              <a:rPr lang="en-US" sz="2600" dirty="0"/>
              <a:t>refers to an </a:t>
            </a:r>
            <a:r>
              <a:rPr lang="en-US" sz="2600" b="1" dirty="0"/>
              <a:t>investigation</a:t>
            </a:r>
            <a:r>
              <a:rPr lang="en-US" sz="2600" dirty="0"/>
              <a:t> in which a factor or variable under test is </a:t>
            </a:r>
            <a:r>
              <a:rPr lang="en-US" sz="2600" b="1" dirty="0">
                <a:solidFill>
                  <a:srgbClr val="C00000"/>
                </a:solidFill>
              </a:rPr>
              <a:t>isolated</a:t>
            </a:r>
            <a:r>
              <a:rPr lang="en-US" sz="2600" dirty="0"/>
              <a:t> and its </a:t>
            </a:r>
            <a:r>
              <a:rPr lang="en-US" sz="2600" b="1" dirty="0">
                <a:solidFill>
                  <a:srgbClr val="009900"/>
                </a:solidFill>
              </a:rPr>
              <a:t>effects</a:t>
            </a:r>
            <a:r>
              <a:rPr lang="en-US" sz="2600" dirty="0"/>
              <a:t> measured. </a:t>
            </a:r>
          </a:p>
          <a:p>
            <a:pPr algn="just"/>
            <a:endParaRPr lang="en-US" sz="2600" dirty="0"/>
          </a:p>
          <a:p>
            <a:pPr algn="just"/>
            <a:r>
              <a:rPr lang="en-US" sz="2600" dirty="0"/>
              <a:t>In an experiment, the investigator measures the effects of an experiment which he conducts intentionally. </a:t>
            </a:r>
          </a:p>
          <a:p>
            <a:endParaRPr lang="en-US" sz="2600" dirty="0"/>
          </a:p>
        </p:txBody>
      </p:sp>
      <p:sp>
        <p:nvSpPr>
          <p:cNvPr id="4" name="Date Placeholder 3"/>
          <p:cNvSpPr>
            <a:spLocks noGrp="1"/>
          </p:cNvSpPr>
          <p:nvPr>
            <p:ph type="dt" sz="half" idx="10"/>
          </p:nvPr>
        </p:nvSpPr>
        <p:spPr/>
        <p:txBody>
          <a:bodyPr/>
          <a:lstStyle/>
          <a:p>
            <a:fld id="{0459AE45-D7FE-45CF-AEA7-F468F3C66CEA}"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solidFill>
                  <a:srgbClr val="0000FF"/>
                </a:solidFill>
              </a:rPr>
              <a:t>Cont'…</a:t>
            </a:r>
            <a:endParaRPr lang="en-US" dirty="0"/>
          </a:p>
        </p:txBody>
      </p:sp>
      <p:sp>
        <p:nvSpPr>
          <p:cNvPr id="3" name="Content Placeholder 2"/>
          <p:cNvSpPr>
            <a:spLocks noGrp="1"/>
          </p:cNvSpPr>
          <p:nvPr>
            <p:ph idx="1"/>
          </p:nvPr>
        </p:nvSpPr>
        <p:spPr/>
        <p:txBody>
          <a:bodyPr>
            <a:noAutofit/>
          </a:bodyPr>
          <a:lstStyle/>
          <a:p>
            <a:pPr algn="just"/>
            <a:r>
              <a:rPr lang="en-US" sz="2600" b="1" dirty="0">
                <a:solidFill>
                  <a:srgbClr val="0000FF"/>
                </a:solidFill>
              </a:rPr>
              <a:t>Survey – </a:t>
            </a:r>
            <a:r>
              <a:rPr lang="en-US" sz="2600" dirty="0"/>
              <a:t>refers to the method of </a:t>
            </a:r>
            <a:r>
              <a:rPr lang="en-US" sz="2600" b="1" dirty="0">
                <a:solidFill>
                  <a:srgbClr val="009900"/>
                </a:solidFill>
              </a:rPr>
              <a:t>securing/collecting information </a:t>
            </a:r>
            <a:r>
              <a:rPr lang="en-US" sz="2600" dirty="0"/>
              <a:t>concerning phenomena under study </a:t>
            </a:r>
            <a:r>
              <a:rPr lang="en-US" sz="2600" b="1" dirty="0">
                <a:solidFill>
                  <a:srgbClr val="FF0000"/>
                </a:solidFill>
              </a:rPr>
              <a:t>from all </a:t>
            </a:r>
            <a:r>
              <a:rPr lang="en-US" sz="2600" dirty="0"/>
              <a:t>or a </a:t>
            </a:r>
            <a:r>
              <a:rPr lang="en-US" sz="2600" b="1" dirty="0"/>
              <a:t>selected number of respondents</a:t>
            </a:r>
            <a:r>
              <a:rPr lang="en-US" sz="2600" dirty="0"/>
              <a:t> of the concerned </a:t>
            </a:r>
            <a:r>
              <a:rPr lang="en-US" sz="2600" b="1" dirty="0">
                <a:solidFill>
                  <a:srgbClr val="C00000"/>
                </a:solidFill>
              </a:rPr>
              <a:t>universe/</a:t>
            </a:r>
            <a:r>
              <a:rPr lang="en-US" sz="2600" dirty="0">
                <a:solidFill>
                  <a:srgbClr val="C00000"/>
                </a:solidFill>
              </a:rPr>
              <a:t> </a:t>
            </a:r>
            <a:r>
              <a:rPr lang="en-US" sz="2600" b="1" dirty="0">
                <a:solidFill>
                  <a:srgbClr val="C00000"/>
                </a:solidFill>
              </a:rPr>
              <a:t>population</a:t>
            </a:r>
            <a:r>
              <a:rPr lang="en-US" sz="2600" dirty="0">
                <a:solidFill>
                  <a:srgbClr val="C00000"/>
                </a:solidFill>
              </a:rPr>
              <a:t> </a:t>
            </a:r>
          </a:p>
        </p:txBody>
      </p:sp>
      <p:sp>
        <p:nvSpPr>
          <p:cNvPr id="4" name="Date Placeholder 3"/>
          <p:cNvSpPr>
            <a:spLocks noGrp="1"/>
          </p:cNvSpPr>
          <p:nvPr>
            <p:ph type="dt" sz="half" idx="10"/>
          </p:nvPr>
        </p:nvSpPr>
        <p:spPr/>
        <p:txBody>
          <a:bodyPr/>
          <a:lstStyle/>
          <a:p>
            <a:fld id="{2398D13F-1A78-411E-9364-92FC3E055731}"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26</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solidFill>
                  <a:srgbClr val="0000FF"/>
                </a:solidFill>
              </a:rPr>
              <a:t>2) Non-probability sampling</a:t>
            </a:r>
            <a:endParaRPr lang="en-US" dirty="0">
              <a:solidFill>
                <a:srgbClr val="0000FF"/>
              </a:solidFill>
            </a:endParaRPr>
          </a:p>
        </p:txBody>
      </p:sp>
      <p:sp>
        <p:nvSpPr>
          <p:cNvPr id="3" name="Content Placeholder 2"/>
          <p:cNvSpPr>
            <a:spLocks noGrp="1"/>
          </p:cNvSpPr>
          <p:nvPr>
            <p:ph idx="1"/>
          </p:nvPr>
        </p:nvSpPr>
        <p:spPr>
          <a:xfrm>
            <a:off x="1143000" y="1295400"/>
            <a:ext cx="7467600" cy="4800600"/>
          </a:xfrm>
        </p:spPr>
        <p:txBody>
          <a:bodyPr>
            <a:noAutofit/>
          </a:bodyPr>
          <a:lstStyle/>
          <a:p>
            <a:pPr lvl="0" algn="just"/>
            <a:r>
              <a:rPr lang="en-US" sz="2500" b="1" dirty="0"/>
              <a:t>Non-probability (Non-random/Judgment) sampling</a:t>
            </a:r>
            <a:r>
              <a:rPr lang="en-US" sz="2500" dirty="0"/>
              <a:t> is a sampling method where </a:t>
            </a:r>
            <a:r>
              <a:rPr lang="en-US" sz="2500" b="1" dirty="0">
                <a:solidFill>
                  <a:srgbClr val="00B0F0"/>
                </a:solidFill>
              </a:rPr>
              <a:t>personal knowledge</a:t>
            </a:r>
            <a:r>
              <a:rPr lang="en-US" sz="2500" dirty="0"/>
              <a:t> and </a:t>
            </a:r>
            <a:r>
              <a:rPr lang="en-US" sz="2500" b="1" dirty="0">
                <a:solidFill>
                  <a:srgbClr val="0000FF"/>
                </a:solidFill>
              </a:rPr>
              <a:t>opinion</a:t>
            </a:r>
            <a:r>
              <a:rPr lang="en-US" sz="2500" dirty="0"/>
              <a:t> play major role in </a:t>
            </a:r>
            <a:r>
              <a:rPr lang="en-US" sz="2500" b="1" dirty="0">
                <a:solidFill>
                  <a:srgbClr val="009900"/>
                </a:solidFill>
              </a:rPr>
              <a:t>identifying</a:t>
            </a:r>
            <a:r>
              <a:rPr lang="en-US" sz="2500" dirty="0"/>
              <a:t> </a:t>
            </a:r>
            <a:r>
              <a:rPr lang="en-US" sz="2500" b="1" i="1" dirty="0"/>
              <a:t>which elements of the population are to be included in the sample,</a:t>
            </a:r>
            <a:r>
              <a:rPr lang="en-US" sz="2500" dirty="0"/>
              <a:t> and the probability of an element from the population to be included in the sample is </a:t>
            </a:r>
            <a:r>
              <a:rPr lang="en-US" sz="2500" b="1" dirty="0">
                <a:solidFill>
                  <a:srgbClr val="FF0000"/>
                </a:solidFill>
              </a:rPr>
              <a:t>not known.</a:t>
            </a:r>
            <a:r>
              <a:rPr lang="en-US" sz="2500" dirty="0"/>
              <a:t>  </a:t>
            </a:r>
          </a:p>
          <a:p>
            <a:pPr lvl="0" algn="just"/>
            <a:endParaRPr lang="en-US" sz="1800" dirty="0"/>
          </a:p>
          <a:p>
            <a:pPr lvl="0" algn="just"/>
            <a:r>
              <a:rPr lang="en-US" sz="2500" dirty="0"/>
              <a:t>When to use?</a:t>
            </a:r>
          </a:p>
          <a:p>
            <a:pPr algn="just"/>
            <a:endParaRPr lang="en-US" sz="1800" dirty="0"/>
          </a:p>
          <a:p>
            <a:pPr algn="just"/>
            <a:r>
              <a:rPr lang="en-US" sz="2500" dirty="0"/>
              <a:t>When </a:t>
            </a:r>
            <a:r>
              <a:rPr lang="en-US" sz="2500" b="1" dirty="0">
                <a:solidFill>
                  <a:srgbClr val="009900"/>
                </a:solidFill>
              </a:rPr>
              <a:t>time</a:t>
            </a:r>
            <a:r>
              <a:rPr lang="en-US" sz="2500" dirty="0"/>
              <a:t> or </a:t>
            </a:r>
            <a:r>
              <a:rPr lang="en-US" sz="2500" b="1" dirty="0">
                <a:solidFill>
                  <a:srgbClr val="009900"/>
                </a:solidFill>
              </a:rPr>
              <a:t>other factors</a:t>
            </a:r>
            <a:r>
              <a:rPr lang="en-US" sz="2500" dirty="0">
                <a:solidFill>
                  <a:srgbClr val="009900"/>
                </a:solidFill>
              </a:rPr>
              <a:t>, </a:t>
            </a:r>
            <a:r>
              <a:rPr lang="en-US" sz="2500" b="1" dirty="0"/>
              <a:t>RATHER THAN </a:t>
            </a:r>
            <a:r>
              <a:rPr lang="en-US" sz="2500" b="1" i="1" dirty="0" err="1">
                <a:solidFill>
                  <a:srgbClr val="0000FF"/>
                </a:solidFill>
              </a:rPr>
              <a:t>generalisability</a:t>
            </a:r>
            <a:r>
              <a:rPr lang="en-US" sz="2500" b="1" i="1" dirty="0">
                <a:solidFill>
                  <a:srgbClr val="0000FF"/>
                </a:solidFill>
              </a:rPr>
              <a:t> </a:t>
            </a:r>
            <a:r>
              <a:rPr lang="en-US" sz="2500" dirty="0"/>
              <a:t>become </a:t>
            </a:r>
            <a:r>
              <a:rPr lang="en-US" sz="2500" b="1" dirty="0">
                <a:solidFill>
                  <a:srgbClr val="FF0000"/>
                </a:solidFill>
              </a:rPr>
              <a:t>critical</a:t>
            </a:r>
            <a:r>
              <a:rPr lang="en-US" sz="2500" dirty="0"/>
              <a:t>, non-probability sampling is generally used.</a:t>
            </a:r>
          </a:p>
          <a:p>
            <a:pPr algn="just">
              <a:buNone/>
            </a:pPr>
            <a:endParaRPr lang="en-US" sz="2500" dirty="0"/>
          </a:p>
          <a:p>
            <a:pPr lvl="0" algn="just"/>
            <a:endParaRPr lang="en-US" sz="2500" dirty="0"/>
          </a:p>
        </p:txBody>
      </p:sp>
      <p:sp>
        <p:nvSpPr>
          <p:cNvPr id="9" name="Date Placeholder 8"/>
          <p:cNvSpPr>
            <a:spLocks noGrp="1"/>
          </p:cNvSpPr>
          <p:nvPr>
            <p:ph type="dt" sz="half" idx="10"/>
          </p:nvPr>
        </p:nvSpPr>
        <p:spPr/>
        <p:txBody>
          <a:bodyPr/>
          <a:lstStyle/>
          <a:p>
            <a:fld id="{3B226F0B-C4EC-4FF3-B339-EE18BEFE477F}" type="datetime1">
              <a:rPr lang="en-US" smtClean="0"/>
              <a:t>10/27/2023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3</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022592" cy="4800600"/>
          </a:xfrm>
        </p:spPr>
        <p:txBody>
          <a:bodyPr>
            <a:normAutofit/>
          </a:bodyPr>
          <a:lstStyle/>
          <a:p>
            <a:pPr algn="just"/>
            <a:r>
              <a:rPr lang="en-US" sz="2600" b="1" dirty="0"/>
              <a:t>With view of non-probability sampling techniques</a:t>
            </a:r>
            <a:r>
              <a:rPr lang="en-US" sz="2600" dirty="0"/>
              <a:t>, probability samples that </a:t>
            </a:r>
            <a:r>
              <a:rPr lang="en-US" sz="2600" b="1" dirty="0">
                <a:solidFill>
                  <a:srgbClr val="009900"/>
                </a:solidFill>
              </a:rPr>
              <a:t>rely on </a:t>
            </a:r>
            <a:r>
              <a:rPr lang="en-US" sz="2600" b="1" i="1" dirty="0">
                <a:solidFill>
                  <a:srgbClr val="7030A0"/>
                </a:solidFill>
              </a:rPr>
              <a:t>random processes</a:t>
            </a:r>
            <a:r>
              <a:rPr lang="en-US" sz="2600" dirty="0"/>
              <a:t> </a:t>
            </a:r>
            <a:r>
              <a:rPr lang="en-US" sz="2600" b="1" dirty="0"/>
              <a:t>require</a:t>
            </a:r>
            <a:r>
              <a:rPr lang="en-US" sz="2600" dirty="0"/>
              <a:t> </a:t>
            </a:r>
            <a:r>
              <a:rPr lang="en-US" sz="2600" b="1" dirty="0">
                <a:solidFill>
                  <a:srgbClr val="FF0000"/>
                </a:solidFill>
              </a:rPr>
              <a:t>more work than nonrandom ones.</a:t>
            </a:r>
            <a:r>
              <a:rPr lang="en-US" sz="2600" dirty="0"/>
              <a:t> </a:t>
            </a:r>
          </a:p>
          <a:p>
            <a:pPr algn="just"/>
            <a:endParaRPr lang="en-US" sz="2600" dirty="0"/>
          </a:p>
          <a:p>
            <a:pPr algn="just"/>
            <a:r>
              <a:rPr lang="en-US" sz="2600" dirty="0"/>
              <a:t>A researcher must identify specific sampling elements (e.g. persons) to include in the sample.</a:t>
            </a:r>
          </a:p>
        </p:txBody>
      </p:sp>
      <p:sp>
        <p:nvSpPr>
          <p:cNvPr id="4" name="Date Placeholder 3"/>
          <p:cNvSpPr>
            <a:spLocks noGrp="1"/>
          </p:cNvSpPr>
          <p:nvPr>
            <p:ph type="dt" sz="half" idx="10"/>
          </p:nvPr>
        </p:nvSpPr>
        <p:spPr/>
        <p:txBody>
          <a:bodyPr/>
          <a:lstStyle/>
          <a:p>
            <a:fld id="{514C1F04-2368-4F90-9F4D-BC2A50CC187E}"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solidFill>
                  <a:srgbClr val="0000FF"/>
                </a:solidFill>
              </a:rPr>
              <a:t>1.1) Simple Random Sample</a:t>
            </a:r>
            <a:endParaRPr lang="en-US" dirty="0">
              <a:solidFill>
                <a:srgbClr val="0000FF"/>
              </a:solidFill>
            </a:endParaRPr>
          </a:p>
        </p:txBody>
      </p:sp>
      <p:sp>
        <p:nvSpPr>
          <p:cNvPr id="3" name="Content Placeholder 2"/>
          <p:cNvSpPr>
            <a:spLocks noGrp="1"/>
          </p:cNvSpPr>
          <p:nvPr>
            <p:ph idx="1"/>
          </p:nvPr>
        </p:nvSpPr>
        <p:spPr>
          <a:xfrm>
            <a:off x="1435608" y="1447800"/>
            <a:ext cx="7174992" cy="4800600"/>
          </a:xfrm>
        </p:spPr>
        <p:txBody>
          <a:bodyPr>
            <a:noAutofit/>
          </a:bodyPr>
          <a:lstStyle/>
          <a:p>
            <a:pPr algn="just"/>
            <a:r>
              <a:rPr lang="en-US" sz="2600" dirty="0"/>
              <a:t>This method is also known as </a:t>
            </a:r>
            <a:r>
              <a:rPr lang="en-US" sz="2600" b="1" dirty="0"/>
              <a:t>chance</a:t>
            </a:r>
            <a:r>
              <a:rPr lang="en-US" sz="2600" dirty="0"/>
              <a:t> </a:t>
            </a:r>
            <a:r>
              <a:rPr lang="en-US" sz="2600" b="1" dirty="0"/>
              <a:t>sampling</a:t>
            </a:r>
            <a:r>
              <a:rPr lang="en-US" sz="2600" dirty="0"/>
              <a:t> or </a:t>
            </a:r>
            <a:r>
              <a:rPr lang="en-US" sz="2600" b="1" dirty="0"/>
              <a:t>probability sampling</a:t>
            </a:r>
          </a:p>
          <a:p>
            <a:pPr algn="just"/>
            <a:endParaRPr lang="en-US" sz="2600" dirty="0"/>
          </a:p>
          <a:p>
            <a:pPr algn="just"/>
            <a:r>
              <a:rPr lang="en-US" sz="2600" dirty="0"/>
              <a:t>In this method, </a:t>
            </a:r>
            <a:r>
              <a:rPr lang="en-US" sz="2600" b="1" dirty="0">
                <a:solidFill>
                  <a:srgbClr val="FF0000"/>
                </a:solidFill>
              </a:rPr>
              <a:t>each and every item </a:t>
            </a:r>
            <a:r>
              <a:rPr lang="en-US" sz="2600" dirty="0"/>
              <a:t>in the population has an </a:t>
            </a:r>
            <a:r>
              <a:rPr lang="en-US" sz="2600" b="1" dirty="0">
                <a:solidFill>
                  <a:srgbClr val="0000FF"/>
                </a:solidFill>
              </a:rPr>
              <a:t>equal chance of inclusion in the sample. </a:t>
            </a:r>
          </a:p>
          <a:p>
            <a:pPr algn="just"/>
            <a:endParaRPr lang="en-US" sz="2600" dirty="0"/>
          </a:p>
          <a:p>
            <a:pPr algn="just"/>
            <a:r>
              <a:rPr lang="en-US" sz="2600" dirty="0"/>
              <a:t>This is performed through </a:t>
            </a:r>
            <a:r>
              <a:rPr lang="en-US" sz="2600" b="1" dirty="0"/>
              <a:t>lottery</a:t>
            </a:r>
            <a:r>
              <a:rPr lang="en-US" sz="2600" dirty="0"/>
              <a:t>. </a:t>
            </a:r>
          </a:p>
        </p:txBody>
      </p:sp>
      <p:sp>
        <p:nvSpPr>
          <p:cNvPr id="9" name="Date Placeholder 8"/>
          <p:cNvSpPr>
            <a:spLocks noGrp="1"/>
          </p:cNvSpPr>
          <p:nvPr>
            <p:ph type="dt" sz="half" idx="10"/>
          </p:nvPr>
        </p:nvSpPr>
        <p:spPr/>
        <p:txBody>
          <a:bodyPr/>
          <a:lstStyle/>
          <a:p>
            <a:fld id="{6DA959E1-0DDE-449C-ABF6-71174B82C554}" type="datetime1">
              <a:rPr lang="en-US" smtClean="0"/>
              <a:t>10/27/2023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5</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solidFill>
                  <a:srgbClr val="0000FF"/>
                </a:solidFill>
              </a:rPr>
              <a:t>3) Systematic sampling</a:t>
            </a:r>
            <a:endParaRPr lang="en-US" dirty="0">
              <a:solidFill>
                <a:srgbClr val="0000FF"/>
              </a:solidFill>
            </a:endParaRPr>
          </a:p>
        </p:txBody>
      </p:sp>
      <p:sp>
        <p:nvSpPr>
          <p:cNvPr id="3" name="Content Placeholder 2"/>
          <p:cNvSpPr>
            <a:spLocks noGrp="1"/>
          </p:cNvSpPr>
          <p:nvPr>
            <p:ph idx="1"/>
          </p:nvPr>
        </p:nvSpPr>
        <p:spPr>
          <a:xfrm>
            <a:off x="1295400" y="1371600"/>
            <a:ext cx="7315200" cy="4800600"/>
          </a:xfrm>
        </p:spPr>
        <p:txBody>
          <a:bodyPr>
            <a:noAutofit/>
          </a:bodyPr>
          <a:lstStyle/>
          <a:p>
            <a:pPr algn="just"/>
            <a:r>
              <a:rPr lang="en-US" sz="2600" dirty="0"/>
              <a:t>In this sampling, an element of </a:t>
            </a:r>
            <a:r>
              <a:rPr lang="en-US" sz="2600" b="1" dirty="0">
                <a:solidFill>
                  <a:srgbClr val="009900"/>
                </a:solidFill>
              </a:rPr>
              <a:t>randomness</a:t>
            </a:r>
            <a:r>
              <a:rPr lang="en-US" sz="2600" dirty="0"/>
              <a:t> is usually introduced by using </a:t>
            </a:r>
            <a:r>
              <a:rPr lang="en-US" sz="2600" b="1" dirty="0"/>
              <a:t>random</a:t>
            </a:r>
            <a:r>
              <a:rPr lang="en-US" sz="2600" dirty="0"/>
              <a:t> </a:t>
            </a:r>
            <a:r>
              <a:rPr lang="en-US" sz="2600" b="1" dirty="0"/>
              <a:t>numbers</a:t>
            </a:r>
            <a:r>
              <a:rPr lang="en-US" sz="2600" dirty="0"/>
              <a:t> to pick up </a:t>
            </a:r>
            <a:r>
              <a:rPr lang="en-US" sz="2600" b="1" dirty="0">
                <a:solidFill>
                  <a:srgbClr val="FF0000"/>
                </a:solidFill>
              </a:rPr>
              <a:t>the unit with which to start. </a:t>
            </a:r>
          </a:p>
          <a:p>
            <a:pPr algn="just"/>
            <a:endParaRPr lang="en-US" sz="2600" dirty="0"/>
          </a:p>
          <a:p>
            <a:pPr algn="just"/>
            <a:r>
              <a:rPr lang="en-US" sz="2600" dirty="0"/>
              <a:t>This procedure is useful when </a:t>
            </a:r>
            <a:r>
              <a:rPr lang="en-US" sz="2600" b="1" dirty="0"/>
              <a:t>sampling</a:t>
            </a:r>
            <a:r>
              <a:rPr lang="en-US" sz="2600" dirty="0"/>
              <a:t> </a:t>
            </a:r>
            <a:r>
              <a:rPr lang="en-US" sz="2600" b="1" dirty="0"/>
              <a:t>frame</a:t>
            </a:r>
            <a:r>
              <a:rPr lang="en-US" sz="2600" dirty="0"/>
              <a:t> </a:t>
            </a:r>
            <a:r>
              <a:rPr lang="en-US" sz="2600" b="1" dirty="0"/>
              <a:t>(source listing)</a:t>
            </a:r>
            <a:r>
              <a:rPr lang="en-US" sz="2600" dirty="0"/>
              <a:t> is available in the form of list. </a:t>
            </a:r>
          </a:p>
        </p:txBody>
      </p:sp>
      <p:sp>
        <p:nvSpPr>
          <p:cNvPr id="9" name="Date Placeholder 8"/>
          <p:cNvSpPr>
            <a:spLocks noGrp="1"/>
          </p:cNvSpPr>
          <p:nvPr>
            <p:ph type="dt" sz="half" idx="10"/>
          </p:nvPr>
        </p:nvSpPr>
        <p:spPr/>
        <p:txBody>
          <a:bodyPr/>
          <a:lstStyle/>
          <a:p>
            <a:fld id="{64DF30D4-B22E-42A8-B30C-BAF7E865C97E}" type="datetime1">
              <a:rPr lang="en-US" smtClean="0"/>
              <a:t>10/27/2023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6</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600" b="1" dirty="0"/>
              <a:t>Systematic sampling</a:t>
            </a:r>
            <a:r>
              <a:rPr lang="en-US" sz="2600" dirty="0"/>
              <a:t> is method of selecting sample in which an element in the sample is obtained </a:t>
            </a:r>
            <a:r>
              <a:rPr lang="en-US" sz="2600" b="1" dirty="0">
                <a:solidFill>
                  <a:srgbClr val="009900"/>
                </a:solidFill>
              </a:rPr>
              <a:t>by taking every </a:t>
            </a:r>
            <a:r>
              <a:rPr lang="en-US" sz="2600" b="1" dirty="0" err="1">
                <a:solidFill>
                  <a:srgbClr val="009900"/>
                </a:solidFill>
              </a:rPr>
              <a:t>K</a:t>
            </a:r>
            <a:r>
              <a:rPr lang="en-US" sz="2600" b="1" baseline="30000" dirty="0" err="1">
                <a:solidFill>
                  <a:srgbClr val="009900"/>
                </a:solidFill>
              </a:rPr>
              <a:t>th</a:t>
            </a:r>
            <a:r>
              <a:rPr lang="en-US" sz="2600" b="1" dirty="0">
                <a:solidFill>
                  <a:srgbClr val="009900"/>
                </a:solidFill>
              </a:rPr>
              <a:t> element on a list</a:t>
            </a:r>
            <a:r>
              <a:rPr lang="en-US" sz="2600" dirty="0"/>
              <a:t> of all elements in the population.  </a:t>
            </a:r>
          </a:p>
          <a:p>
            <a:pPr algn="just"/>
            <a:endParaRPr lang="en-US" sz="2600" dirty="0"/>
          </a:p>
          <a:p>
            <a:pPr algn="just"/>
            <a:r>
              <a:rPr lang="en-US" sz="2600" dirty="0"/>
              <a:t>To determine which of the first K elements is chosen, </a:t>
            </a:r>
            <a:r>
              <a:rPr lang="en-US" sz="2600" b="1" dirty="0">
                <a:solidFill>
                  <a:srgbClr val="0000FF"/>
                </a:solidFill>
              </a:rPr>
              <a:t>a number from 1 to K is chosen at random.</a:t>
            </a:r>
          </a:p>
          <a:p>
            <a:pPr algn="just"/>
            <a:endParaRPr lang="en-US" sz="2600" dirty="0"/>
          </a:p>
        </p:txBody>
      </p:sp>
      <p:sp>
        <p:nvSpPr>
          <p:cNvPr id="9" name="Date Placeholder 8"/>
          <p:cNvSpPr>
            <a:spLocks noGrp="1"/>
          </p:cNvSpPr>
          <p:nvPr>
            <p:ph type="dt" sz="half" idx="10"/>
          </p:nvPr>
        </p:nvSpPr>
        <p:spPr/>
        <p:txBody>
          <a:bodyPr/>
          <a:lstStyle/>
          <a:p>
            <a:fld id="{FA04FB24-3E01-4D64-AF0B-45CFEDEEA74A}" type="datetime1">
              <a:rPr lang="en-US" smtClean="0"/>
              <a:t>10/27/2023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7</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latin typeface="+mj-lt"/>
              </a:rPr>
              <a:t>E</a:t>
            </a:r>
            <a:r>
              <a:rPr b="1">
                <a:solidFill>
                  <a:srgbClr val="0000FF"/>
                </a:solidFill>
                <a:latin typeface="+mj-lt"/>
              </a:rPr>
              <a:t>xample </a:t>
            </a:r>
            <a:endParaRPr lang="en-US" b="1" dirty="0">
              <a:solidFill>
                <a:srgbClr val="0000FF"/>
              </a:solidFill>
              <a:latin typeface="+mj-lt"/>
            </a:endParaRPr>
          </a:p>
        </p:txBody>
      </p:sp>
      <p:sp>
        <p:nvSpPr>
          <p:cNvPr id="3" name="Content Placeholder 2"/>
          <p:cNvSpPr>
            <a:spLocks noGrp="1"/>
          </p:cNvSpPr>
          <p:nvPr>
            <p:ph idx="1"/>
          </p:nvPr>
        </p:nvSpPr>
        <p:spPr/>
        <p:txBody>
          <a:bodyPr>
            <a:noAutofit/>
          </a:bodyPr>
          <a:lstStyle/>
          <a:p>
            <a:pPr algn="just"/>
            <a:r>
              <a:rPr lang="en-US" sz="2600" dirty="0"/>
              <a:t>Suppose that there are 1000 resident or households in one village with different income levels.  If the </a:t>
            </a:r>
            <a:r>
              <a:rPr lang="en-US" sz="2600" dirty="0" err="1"/>
              <a:t>statician</a:t>
            </a:r>
            <a:r>
              <a:rPr lang="en-US" sz="2600" dirty="0"/>
              <a:t> /researcher has the list of all households randomly listed and wants to study the income disparity in that village by taking 50 samples? </a:t>
            </a:r>
          </a:p>
        </p:txBody>
      </p:sp>
      <p:sp>
        <p:nvSpPr>
          <p:cNvPr id="9" name="Date Placeholder 8"/>
          <p:cNvSpPr>
            <a:spLocks noGrp="1"/>
          </p:cNvSpPr>
          <p:nvPr>
            <p:ph type="dt" sz="half" idx="10"/>
          </p:nvPr>
        </p:nvSpPr>
        <p:spPr/>
        <p:txBody>
          <a:bodyPr/>
          <a:lstStyle/>
          <a:p>
            <a:fld id="{E75F5ABF-999C-4C61-9AA2-808C0D1FFA4A}" type="datetime1">
              <a:rPr lang="en-US" smtClean="0"/>
              <a:t>10/27/2023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8</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solidFill>
                  <a:srgbClr val="0000FF"/>
                </a:solidFill>
              </a:rPr>
              <a:t>4) Stratified sampling</a:t>
            </a:r>
            <a:endParaRPr lang="en-US" dirty="0">
              <a:solidFill>
                <a:srgbClr val="0000FF"/>
              </a:solidFill>
            </a:endParaRPr>
          </a:p>
        </p:txBody>
      </p:sp>
      <p:sp>
        <p:nvSpPr>
          <p:cNvPr id="3" name="Content Placeholder 2"/>
          <p:cNvSpPr>
            <a:spLocks noGrp="1"/>
          </p:cNvSpPr>
          <p:nvPr>
            <p:ph idx="1"/>
          </p:nvPr>
        </p:nvSpPr>
        <p:spPr>
          <a:xfrm>
            <a:off x="1435608" y="1447800"/>
            <a:ext cx="7174992" cy="4800600"/>
          </a:xfrm>
        </p:spPr>
        <p:txBody>
          <a:bodyPr>
            <a:normAutofit/>
          </a:bodyPr>
          <a:lstStyle/>
          <a:p>
            <a:pPr algn="just"/>
            <a:r>
              <a:rPr lang="en-US" sz="2500" dirty="0"/>
              <a:t>If the population from which a sample is to be drawn </a:t>
            </a:r>
            <a:r>
              <a:rPr lang="en-US" sz="2500" b="1" dirty="0">
                <a:solidFill>
                  <a:srgbClr val="FF0000"/>
                </a:solidFill>
              </a:rPr>
              <a:t>does not constitute homogenous group,</a:t>
            </a:r>
            <a:r>
              <a:rPr lang="en-US" sz="2500" dirty="0"/>
              <a:t> then stratified sampling technique is </a:t>
            </a:r>
            <a:r>
              <a:rPr lang="en-US" sz="2500" b="1" dirty="0">
                <a:solidFill>
                  <a:srgbClr val="009900"/>
                </a:solidFill>
              </a:rPr>
              <a:t>applied</a:t>
            </a:r>
            <a:r>
              <a:rPr lang="en-US" sz="2500" dirty="0"/>
              <a:t> so as to obtain a </a:t>
            </a:r>
            <a:r>
              <a:rPr lang="en-US" sz="2500" b="1" dirty="0"/>
              <a:t>representative</a:t>
            </a:r>
            <a:r>
              <a:rPr lang="en-US" sz="2500" dirty="0"/>
              <a:t> sample </a:t>
            </a:r>
          </a:p>
          <a:p>
            <a:pPr algn="just"/>
            <a:endParaRPr lang="en-US" sz="2500" dirty="0"/>
          </a:p>
          <a:p>
            <a:pPr algn="just"/>
            <a:r>
              <a:rPr lang="en-US" sz="2500" dirty="0"/>
              <a:t>By definition, </a:t>
            </a:r>
            <a:r>
              <a:rPr lang="en-US" sz="2500" b="1" dirty="0"/>
              <a:t>stratified sampling</a:t>
            </a:r>
            <a:r>
              <a:rPr lang="en-US" sz="2500" dirty="0"/>
              <a:t> is sampling in which the population is divided into </a:t>
            </a:r>
            <a:r>
              <a:rPr lang="en-US" sz="2500" b="1" i="1" dirty="0">
                <a:solidFill>
                  <a:srgbClr val="009900"/>
                </a:solidFill>
              </a:rPr>
              <a:t>strata</a:t>
            </a:r>
            <a:r>
              <a:rPr lang="en-US" sz="2500" dirty="0"/>
              <a:t> and </a:t>
            </a:r>
            <a:r>
              <a:rPr lang="en-US" sz="2500" b="1" dirty="0">
                <a:solidFill>
                  <a:srgbClr val="0000FF"/>
                </a:solidFill>
              </a:rPr>
              <a:t>random sample</a:t>
            </a:r>
            <a:r>
              <a:rPr lang="en-US" sz="2500" dirty="0">
                <a:solidFill>
                  <a:srgbClr val="0000FF"/>
                </a:solidFill>
              </a:rPr>
              <a:t> </a:t>
            </a:r>
            <a:r>
              <a:rPr lang="en-US" sz="2500" dirty="0"/>
              <a:t>is taken from the elements in </a:t>
            </a:r>
            <a:r>
              <a:rPr lang="en-US" sz="2500" b="1" i="1" dirty="0">
                <a:solidFill>
                  <a:srgbClr val="FF0000"/>
                </a:solidFill>
              </a:rPr>
              <a:t>each stratum.</a:t>
            </a:r>
          </a:p>
          <a:p>
            <a:pPr algn="just"/>
            <a:endParaRPr lang="en-US" sz="2500" dirty="0"/>
          </a:p>
        </p:txBody>
      </p:sp>
      <p:sp>
        <p:nvSpPr>
          <p:cNvPr id="9" name="Date Placeholder 8"/>
          <p:cNvSpPr>
            <a:spLocks noGrp="1"/>
          </p:cNvSpPr>
          <p:nvPr>
            <p:ph type="dt" sz="half" idx="10"/>
          </p:nvPr>
        </p:nvSpPr>
        <p:spPr/>
        <p:txBody>
          <a:bodyPr/>
          <a:lstStyle/>
          <a:p>
            <a:fld id="{D8DE0FB0-7533-41E7-8396-97ADC174DBDC}" type="datetime1">
              <a:rPr lang="en-US" smtClean="0"/>
              <a:t>10/27/2023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9</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Monetary policy_FINAL COURSE MATERIAL</Template>
  <TotalTime>11421</TotalTime>
  <Words>1775</Words>
  <Application>Microsoft Office PowerPoint</Application>
  <PresentationFormat>On-screen Show (4:3)</PresentationFormat>
  <Paragraphs>225</Paragraphs>
  <Slides>26</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Britannic Bold</vt:lpstr>
      <vt:lpstr>Calibri</vt:lpstr>
      <vt:lpstr>Gill Sans MT</vt:lpstr>
      <vt:lpstr>Verdana</vt:lpstr>
      <vt:lpstr>Wingdings 2</vt:lpstr>
      <vt:lpstr>Solstice</vt:lpstr>
      <vt:lpstr>PowerPoint Presentation</vt:lpstr>
      <vt:lpstr>1) Probability Sampling </vt:lpstr>
      <vt:lpstr>2) Non-probability sampling</vt:lpstr>
      <vt:lpstr>PowerPoint Presentation</vt:lpstr>
      <vt:lpstr>1.1) Simple Random Sample</vt:lpstr>
      <vt:lpstr>3) Systematic sampling</vt:lpstr>
      <vt:lpstr>PowerPoint Presentation</vt:lpstr>
      <vt:lpstr>Example </vt:lpstr>
      <vt:lpstr>4) Stratified sampling</vt:lpstr>
      <vt:lpstr>Because…</vt:lpstr>
      <vt:lpstr>Example </vt:lpstr>
      <vt:lpstr>5) Cluster sampling</vt:lpstr>
      <vt:lpstr>Example </vt:lpstr>
      <vt:lpstr>A) Quota sampling</vt:lpstr>
      <vt:lpstr>For example, </vt:lpstr>
      <vt:lpstr>PowerPoint Presentation</vt:lpstr>
      <vt:lpstr>PowerPoint Presentation</vt:lpstr>
      <vt:lpstr>B) Convenience/ Accidental Sampling</vt:lpstr>
      <vt:lpstr>C) Purposive sampling </vt:lpstr>
      <vt:lpstr>D) Snowball sampling</vt:lpstr>
      <vt:lpstr>PowerPoint Presentation</vt:lpstr>
      <vt:lpstr>PowerPoint Presentation</vt:lpstr>
      <vt:lpstr>Data sources</vt:lpstr>
      <vt:lpstr>PowerPoint Presentation</vt:lpstr>
      <vt:lpstr>PowerPoint Presentation</vt:lpstr>
      <vt:lpstr>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Abdihakim</dc:creator>
  <cp:lastModifiedBy>Rashwan Salih</cp:lastModifiedBy>
  <cp:revision>1194</cp:revision>
  <dcterms:created xsi:type="dcterms:W3CDTF">2013-08-15T06:05:19Z</dcterms:created>
  <dcterms:modified xsi:type="dcterms:W3CDTF">2023-10-27T12:20:05Z</dcterms:modified>
</cp:coreProperties>
</file>