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788" r:id="rId2"/>
    <p:sldId id="311" r:id="rId3"/>
    <p:sldId id="452" r:id="rId4"/>
    <p:sldId id="454" r:id="rId5"/>
    <p:sldId id="790" r:id="rId6"/>
    <p:sldId id="716" r:id="rId7"/>
    <p:sldId id="750" r:id="rId8"/>
    <p:sldId id="312" r:id="rId9"/>
    <p:sldId id="456" r:id="rId10"/>
    <p:sldId id="457" r:id="rId11"/>
    <p:sldId id="459" r:id="rId12"/>
    <p:sldId id="461" r:id="rId13"/>
    <p:sldId id="313" r:id="rId14"/>
    <p:sldId id="718" r:id="rId15"/>
    <p:sldId id="751" r:id="rId16"/>
    <p:sldId id="314" r:id="rId17"/>
    <p:sldId id="867" r:id="rId18"/>
    <p:sldId id="980" r:id="rId19"/>
    <p:sldId id="948" r:id="rId20"/>
    <p:sldId id="949" r:id="rId21"/>
    <p:sldId id="950" r:id="rId22"/>
    <p:sldId id="951" r:id="rId23"/>
    <p:sldId id="952" r:id="rId24"/>
    <p:sldId id="953" r:id="rId25"/>
    <p:sldId id="954" r:id="rId26"/>
    <p:sldId id="981" r:id="rId27"/>
    <p:sldId id="982" r:id="rId28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8" autoAdjust="0"/>
    <p:restoredTop sz="85484" autoAdjust="0"/>
  </p:normalViewPr>
  <p:slideViewPr>
    <p:cSldViewPr>
      <p:cViewPr varScale="1">
        <p:scale>
          <a:sx n="56" d="100"/>
          <a:sy n="56" d="100"/>
        </p:scale>
        <p:origin x="16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30"/>
    </p:cViewPr>
  </p:sorterViewPr>
  <p:notesViewPr>
    <p:cSldViewPr>
      <p:cViewPr varScale="1">
        <p:scale>
          <a:sx n="62" d="100"/>
          <a:sy n="62" d="100"/>
        </p:scale>
        <p:origin x="-2874" y="-78"/>
      </p:cViewPr>
      <p:guideLst>
        <p:guide orient="horz" pos="3223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BEDC2-EA65-46B0-8E4E-9F2DF5C43976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92474-1375-4C25-9A03-40610164F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73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F01BCABD-07E2-467E-84FD-D61ECC3826C2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177F7CBD-DF83-4B41-9631-B14835C0BE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4023092" y="9719598"/>
            <a:ext cx="3077739" cy="51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9057" tIns="49528" rIns="99057" bIns="49528" anchor="b"/>
          <a:lstStyle/>
          <a:p>
            <a:pPr algn="r" eaLnBrk="1" hangingPunct="1"/>
            <a:fld id="{D6FA3536-4166-420E-B4DC-A5A6A7C556CB}" type="slidenum">
              <a:rPr lang="en-US" sz="1300"/>
              <a:pPr algn="r" eaLnBrk="1" hangingPunct="1"/>
              <a:t>1</a:t>
            </a:fld>
            <a:endParaRPr lang="en-US" sz="130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5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Data Sources</a:t>
            </a:r>
            <a:r>
              <a:rPr lang="en-US" sz="1500" b="1" dirty="0"/>
              <a:t> </a:t>
            </a:r>
          </a:p>
          <a:p>
            <a:pPr eaLnBrk="1" hangingPunct="1">
              <a:defRPr/>
            </a:pPr>
            <a:r>
              <a:rPr lang="en-US" b="1" dirty="0"/>
              <a:t>Primary Sources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Data collected directly from the respondent  to be used  for the first time by the researcher.</a:t>
            </a:r>
          </a:p>
          <a:p>
            <a:pPr eaLnBrk="1" hangingPunct="1">
              <a:defRPr/>
            </a:pPr>
            <a:r>
              <a:rPr lang="en-US" b="1" dirty="0"/>
              <a:t>Secondary Sources</a:t>
            </a:r>
            <a:endParaRPr lang="en-US" sz="17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/>
              <a:t>Data collected in the previous researches which can be brought to use by the researcher in the research.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I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dirty="0"/>
              <a:t>This method is no doubt an expensive method and</a:t>
            </a:r>
          </a:p>
          <a:p>
            <a:r>
              <a:rPr lang="en-US" sz="1300" dirty="0"/>
              <a:t>the information provided by this method is also very limited. As such this method is not</a:t>
            </a:r>
          </a:p>
          <a:p>
            <a:r>
              <a:rPr lang="en-US" sz="1300" dirty="0"/>
              <a:t>suitable in inquiries where large samples are concerned.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F7CBD-DF83-4B41-9631-B14835C0BE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9302"/>
          </a:xfrm>
        </p:spPr>
        <p:txBody>
          <a:bodyPr anchor="b"/>
          <a:lstStyle>
            <a:lvl1pPr algn="l">
              <a:defRPr kumimoji="0" lang="en-US" sz="4300" kern="12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Britannic Bold" pitchFamily="34" charset="0"/>
                <a:ea typeface="+mj-ea"/>
                <a:cs typeface="+mj-cs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A5A1-615D-4689-87CE-62AF08D9CA41}" type="datetime1">
              <a:rPr lang="en-US" smtClean="0"/>
              <a:t>10/27/2023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0A31-98F8-4D1E-9F39-75E304AAE0A2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A5101-A39B-4293-AEE2-60B835E8CABE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Britannic Bold" pitchFamily="34" charset="0"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8D1E-DB8F-45F4-8072-062A8074FABD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600200" y="121920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1C61-19D1-426A-ABA8-E17E304586F6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81E7-71C2-4E61-B011-D032810338CC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8EBE6-1946-484B-AB06-6147B675D95A}" type="datetime1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7D5ED-AD50-4C5B-831B-697B653BB922}" type="datetime1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575C-091F-459B-A1CA-42669D2FB484}" type="datetime1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40AFF-E386-4C28-9CDF-E75FECA52FAC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EDD5-FBE7-4E5C-AB5A-C326ACF4FBCA}" type="datetime1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9F494EE-C6D4-4CE1-939E-71D79E49DFAE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dirty="0"/>
              <a:t>Dr Rashwan Ramadan Salih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ECB94E-265D-4B84-8976-B14293F09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300" kern="1200" smtClean="0">
          <a:solidFill>
            <a:srgbClr val="00206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Britannic Bold" pitchFamily="34" charset="0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4" name="Line 42"/>
          <p:cNvSpPr>
            <a:spLocks noChangeShapeType="1"/>
          </p:cNvSpPr>
          <p:nvPr/>
        </p:nvSpPr>
        <p:spPr bwMode="auto">
          <a:xfrm>
            <a:off x="3352800" y="4724400"/>
            <a:ext cx="0" cy="261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37" name="Line 45"/>
          <p:cNvSpPr>
            <a:spLocks noChangeShapeType="1"/>
          </p:cNvSpPr>
          <p:nvPr/>
        </p:nvSpPr>
        <p:spPr bwMode="auto">
          <a:xfrm>
            <a:off x="33528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28600" y="0"/>
            <a:ext cx="8763000" cy="6858000"/>
            <a:chOff x="228600" y="0"/>
            <a:chExt cx="8763000" cy="6858000"/>
          </a:xfrm>
        </p:grpSpPr>
        <p:grpSp>
          <p:nvGrpSpPr>
            <p:cNvPr id="47" name="Group 46"/>
            <p:cNvGrpSpPr/>
            <p:nvPr/>
          </p:nvGrpSpPr>
          <p:grpSpPr>
            <a:xfrm>
              <a:off x="228600" y="0"/>
              <a:ext cx="8763000" cy="6858000"/>
              <a:chOff x="228600" y="0"/>
              <a:chExt cx="8763000" cy="6858000"/>
            </a:xfrm>
          </p:grpSpPr>
          <p:sp>
            <p:nvSpPr>
              <p:cNvPr id="21526" name="Line 33"/>
              <p:cNvSpPr>
                <a:spLocks noChangeShapeType="1"/>
              </p:cNvSpPr>
              <p:nvPr/>
            </p:nvSpPr>
            <p:spPr bwMode="auto">
              <a:xfrm>
                <a:off x="1066800" y="3733800"/>
                <a:ext cx="0" cy="3048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6" name="Group 45"/>
              <p:cNvGrpSpPr/>
              <p:nvPr/>
            </p:nvGrpSpPr>
            <p:grpSpPr>
              <a:xfrm>
                <a:off x="228600" y="0"/>
                <a:ext cx="8763000" cy="6858000"/>
                <a:chOff x="228600" y="1828800"/>
                <a:chExt cx="8763000" cy="4876800"/>
              </a:xfrm>
            </p:grpSpPr>
            <p:sp>
              <p:nvSpPr>
                <p:cNvPr id="21539" name="Line 47"/>
                <p:cNvSpPr>
                  <a:spLocks noChangeShapeType="1"/>
                </p:cNvSpPr>
                <p:nvPr/>
              </p:nvSpPr>
              <p:spPr bwMode="auto">
                <a:xfrm>
                  <a:off x="5105400" y="4724400"/>
                  <a:ext cx="99060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5" name="Group 44"/>
                <p:cNvGrpSpPr/>
                <p:nvPr/>
              </p:nvGrpSpPr>
              <p:grpSpPr>
                <a:xfrm>
                  <a:off x="228600" y="1828800"/>
                  <a:ext cx="8763000" cy="4876800"/>
                  <a:chOff x="228600" y="1828800"/>
                  <a:chExt cx="8763000" cy="4876800"/>
                </a:xfrm>
              </p:grpSpPr>
              <p:sp>
                <p:nvSpPr>
                  <p:cNvPr id="2151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4800600" y="3886200"/>
                    <a:ext cx="1676400" cy="609600"/>
                  </a:xfrm>
                  <a:prstGeom prst="rect">
                    <a:avLst/>
                  </a:prstGeom>
                  <a:solidFill>
                    <a:srgbClr val="CDABFF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algn="ctr"/>
                    <a:r>
                      <a:rPr lang="en-US" b="1"/>
                      <a:t>Questionnaire</a:t>
                    </a:r>
                  </a:p>
                </p:txBody>
              </p:sp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228600" y="1828800"/>
                    <a:ext cx="8763000" cy="4876800"/>
                    <a:chOff x="228600" y="1828800"/>
                    <a:chExt cx="8763000" cy="4876800"/>
                  </a:xfrm>
                </p:grpSpPr>
                <p:sp>
                  <p:nvSpPr>
                    <p:cNvPr id="2151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8600" y="3886200"/>
                      <a:ext cx="1752600" cy="609600"/>
                    </a:xfrm>
                    <a:prstGeom prst="rect">
                      <a:avLst/>
                    </a:prstGeom>
                    <a:solidFill>
                      <a:srgbClr val="CDABFF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b="1"/>
                        <a:t>Observation</a:t>
                      </a:r>
                    </a:p>
                  </p:txBody>
                </p:sp>
                <p:sp>
                  <p:nvSpPr>
                    <p:cNvPr id="21512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2200" y="3886200"/>
                      <a:ext cx="1981200" cy="609600"/>
                    </a:xfrm>
                    <a:prstGeom prst="rect">
                      <a:avLst/>
                    </a:prstGeom>
                    <a:solidFill>
                      <a:srgbClr val="CDABFF"/>
                    </a:solidFill>
                    <a:ln w="1905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b="1"/>
                        <a:t>Interviewing</a:t>
                      </a:r>
                    </a:p>
                  </p:txBody>
                </p:sp>
                <p:sp>
                  <p:nvSpPr>
                    <p:cNvPr id="21519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6800" y="36576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20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38800" y="36576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21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66800" y="3657600"/>
                      <a:ext cx="457200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43" name="Group 42"/>
                    <p:cNvGrpSpPr/>
                    <p:nvPr/>
                  </p:nvGrpSpPr>
                  <p:grpSpPr>
                    <a:xfrm>
                      <a:off x="762000" y="1828800"/>
                      <a:ext cx="8229600" cy="4876800"/>
                      <a:chOff x="762000" y="1828800"/>
                      <a:chExt cx="8229600" cy="4876800"/>
                    </a:xfrm>
                  </p:grpSpPr>
                  <p:sp>
                    <p:nvSpPr>
                      <p:cNvPr id="21506" name="Rectangle 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429000" y="1828800"/>
                        <a:ext cx="3048000" cy="685800"/>
                      </a:xfrm>
                      <a:prstGeom prst="rect">
                        <a:avLst/>
                      </a:prstGeom>
                      <a:solidFill>
                        <a:srgbClr val="D5FF5D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US" b="1" dirty="0"/>
                          <a:t>Data Sources</a:t>
                        </a:r>
                      </a:p>
                    </p:txBody>
                  </p:sp>
                  <p:sp>
                    <p:nvSpPr>
                      <p:cNvPr id="21507" name="Rectangle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629400" y="2667000"/>
                        <a:ext cx="2362200" cy="609600"/>
                      </a:xfrm>
                      <a:prstGeom prst="rect">
                        <a:avLst/>
                      </a:prstGeom>
                      <a:solidFill>
                        <a:srgbClr val="8FAAFF"/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US" b="1"/>
                          <a:t>Secondary  Data</a:t>
                        </a:r>
                      </a:p>
                    </p:txBody>
                  </p:sp>
                  <p:sp>
                    <p:nvSpPr>
                      <p:cNvPr id="21508" name="Rectangle 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010400" y="3886200"/>
                        <a:ext cx="1600200" cy="609600"/>
                      </a:xfrm>
                      <a:prstGeom prst="rect">
                        <a:avLst/>
                      </a:prstGeom>
                      <a:solidFill>
                        <a:srgbClr val="8FAAFF"/>
                      </a:solidFill>
                      <a:ln w="190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US" b="1"/>
                          <a:t>Documents</a:t>
                        </a:r>
                      </a:p>
                    </p:txBody>
                  </p:sp>
                  <p:sp>
                    <p:nvSpPr>
                      <p:cNvPr id="21509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6781800" y="4953000"/>
                        <a:ext cx="2057400" cy="1752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5715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US" sz="2000" b="1" dirty="0">
                            <a:solidFill>
                              <a:schemeClr val="bg1"/>
                            </a:solidFill>
                          </a:rPr>
                          <a:t>Govt. </a:t>
                        </a:r>
                      </a:p>
                      <a:p>
                        <a:pPr algn="ctr"/>
                        <a:r>
                          <a:rPr lang="en-US" sz="2000" b="1" dirty="0">
                            <a:solidFill>
                              <a:schemeClr val="bg1"/>
                            </a:solidFill>
                          </a:rPr>
                          <a:t>publications</a:t>
                        </a:r>
                      </a:p>
                      <a:p>
                        <a:pPr algn="ctr"/>
                        <a:endParaRPr lang="en-US" sz="300" b="1" dirty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en-US" sz="2000" b="1" dirty="0">
                            <a:solidFill>
                              <a:schemeClr val="bg1"/>
                            </a:solidFill>
                          </a:rPr>
                          <a:t>Earlier</a:t>
                        </a:r>
                      </a:p>
                      <a:p>
                        <a:pPr algn="ctr"/>
                        <a:r>
                          <a:rPr lang="en-US" sz="2000" b="1" dirty="0">
                            <a:solidFill>
                              <a:schemeClr val="bg1"/>
                            </a:solidFill>
                          </a:rPr>
                          <a:t> Researches</a:t>
                        </a:r>
                      </a:p>
                      <a:p>
                        <a:pPr algn="ctr"/>
                        <a:endParaRPr lang="en-US" sz="400" b="1" dirty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en-US" sz="2000" b="1" dirty="0">
                            <a:solidFill>
                              <a:schemeClr val="bg1"/>
                            </a:solidFill>
                          </a:rPr>
                          <a:t>Census</a:t>
                        </a:r>
                      </a:p>
                      <a:p>
                        <a:pPr algn="ctr"/>
                        <a:endParaRPr lang="en-US" sz="300" b="1" dirty="0">
                          <a:solidFill>
                            <a:schemeClr val="bg1"/>
                          </a:solidFill>
                        </a:endParaRPr>
                      </a:p>
                      <a:p>
                        <a:pPr algn="ctr"/>
                        <a:r>
                          <a:rPr lang="en-US" sz="2000" b="1" dirty="0">
                            <a:solidFill>
                              <a:schemeClr val="bg1"/>
                            </a:solidFill>
                          </a:rPr>
                          <a:t>Personal Records</a:t>
                        </a:r>
                        <a:endParaRPr lang="en-US" sz="2400" b="1" dirty="0">
                          <a:solidFill>
                            <a:schemeClr val="bg1"/>
                          </a:solidFill>
                        </a:endParaRPr>
                      </a:p>
                    </p:txBody>
                  </p:sp>
                  <p:sp>
                    <p:nvSpPr>
                      <p:cNvPr id="21510" name="Rectangl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62000" y="2743200"/>
                        <a:ext cx="2514600" cy="609600"/>
                      </a:xfrm>
                      <a:prstGeom prst="rect">
                        <a:avLst/>
                      </a:prstGeom>
                      <a:solidFill>
                        <a:srgbClr val="CDABFF"/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pPr algn="ctr"/>
                        <a:r>
                          <a:rPr lang="en-US" b="1"/>
                          <a:t>Primary  Data</a:t>
                        </a:r>
                      </a:p>
                    </p:txBody>
                  </p:sp>
                  <p:sp>
                    <p:nvSpPr>
                      <p:cNvPr id="21514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953000" y="2514600"/>
                        <a:ext cx="0" cy="53340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15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3276600" y="3048000"/>
                        <a:ext cx="228600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16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562600" y="3048000"/>
                        <a:ext cx="1066800" cy="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17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72400" y="3276600"/>
                        <a:ext cx="0" cy="60960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18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772400" y="4495800"/>
                        <a:ext cx="0" cy="45720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22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33600" y="3352800"/>
                        <a:ext cx="0" cy="304800"/>
                      </a:xfrm>
                      <a:prstGeom prst="line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1523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352800" y="36576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24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00" y="4953000"/>
                      <a:ext cx="609600" cy="1752600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r>
                        <a:rPr lang="en-US" sz="1600" b="1" dirty="0"/>
                        <a:t>Participant </a:t>
                      </a:r>
                    </a:p>
                  </p:txBody>
                </p:sp>
                <p:sp>
                  <p:nvSpPr>
                    <p:cNvPr id="21525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43000" y="4953000"/>
                      <a:ext cx="609600" cy="1752600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r>
                        <a:rPr lang="en-US" sz="1600" b="1"/>
                        <a:t>Non-Participant </a:t>
                      </a:r>
                    </a:p>
                  </p:txBody>
                </p:sp>
                <p:sp>
                  <p:nvSpPr>
                    <p:cNvPr id="21527" name="Line 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9600" y="47244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28" name="Line 3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7800" y="47244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29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9600" y="4724400"/>
                      <a:ext cx="83820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0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09800" y="4953000"/>
                      <a:ext cx="609600" cy="1752600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r>
                        <a:rPr lang="en-US" sz="1600" b="1"/>
                        <a:t>Structured </a:t>
                      </a:r>
                    </a:p>
                  </p:txBody>
                </p:sp>
                <p:sp>
                  <p:nvSpPr>
                    <p:cNvPr id="21531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86200" y="4953000"/>
                      <a:ext cx="609600" cy="1752600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r>
                        <a:rPr lang="en-US" sz="1600"/>
                        <a:t> </a:t>
                      </a:r>
                      <a:r>
                        <a:rPr lang="en-US" sz="1600" b="1"/>
                        <a:t>Un-structured</a:t>
                      </a:r>
                    </a:p>
                  </p:txBody>
                </p:sp>
                <p:sp>
                  <p:nvSpPr>
                    <p:cNvPr id="21532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0600" y="4953000"/>
                      <a:ext cx="609600" cy="1752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r>
                        <a:rPr lang="en-US" sz="1600" b="1"/>
                        <a:t>Mailed</a:t>
                      </a:r>
                    </a:p>
                  </p:txBody>
                </p:sp>
                <p:sp>
                  <p:nvSpPr>
                    <p:cNvPr id="21533" name="Rectangle 4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15000" y="4953000"/>
                      <a:ext cx="762000" cy="175260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r>
                        <a:rPr lang="en-US" sz="1600" b="1"/>
                        <a:t>Collective</a:t>
                      </a:r>
                    </a:p>
                    <a:p>
                      <a:pPr algn="ctr"/>
                      <a:r>
                        <a:rPr lang="en-US" sz="1600" b="1"/>
                        <a:t>or</a:t>
                      </a:r>
                    </a:p>
                    <a:p>
                      <a:pPr algn="ctr"/>
                      <a:r>
                        <a:rPr lang="en-US" sz="1600" b="1"/>
                        <a:t>Direct</a:t>
                      </a:r>
                    </a:p>
                  </p:txBody>
                </p:sp>
                <p:sp>
                  <p:nvSpPr>
                    <p:cNvPr id="21535" name="Line 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191000" y="47244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00400" y="4724400"/>
                      <a:ext cx="99060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38" name="Line 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638800" y="44958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0" name="Line 4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05400" y="47244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1" name="Line 4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096000" y="47244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2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48000" y="4953000"/>
                      <a:ext cx="609600" cy="1752600"/>
                    </a:xfrm>
                    <a:prstGeom prst="rect">
                      <a:avLst/>
                    </a:prstGeom>
                    <a:solidFill>
                      <a:srgbClr val="00FFFF"/>
                    </a:solidFill>
                    <a:ln w="762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eaVert" wrap="none" anchor="ctr"/>
                    <a:lstStyle/>
                    <a:p>
                      <a:pPr algn="ctr"/>
                      <a:endParaRPr lang="en-US" sz="1600" b="1"/>
                    </a:p>
                    <a:p>
                      <a:pPr algn="ctr"/>
                      <a:r>
                        <a:rPr lang="en-US" sz="1600" b="1"/>
                        <a:t>Semi-Structured</a:t>
                      </a:r>
                    </a:p>
                    <a:p>
                      <a:pPr algn="ctr"/>
                      <a:endParaRPr lang="en-US" sz="1600"/>
                    </a:p>
                  </p:txBody>
                </p:sp>
                <p:sp>
                  <p:nvSpPr>
                    <p:cNvPr id="21543" name="Line 5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514600" y="4724400"/>
                      <a:ext cx="68580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544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14600" y="4724400"/>
                      <a:ext cx="0" cy="2286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48" name="Line 33"/>
            <p:cNvSpPr>
              <a:spLocks noChangeShapeType="1"/>
            </p:cNvSpPr>
            <p:nvPr/>
          </p:nvSpPr>
          <p:spPr bwMode="auto">
            <a:xfrm>
              <a:off x="3352800" y="37338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" name="Rectangle 4"/>
          <p:cNvSpPr>
            <a:spLocks noChangeArrowheads="1"/>
          </p:cNvSpPr>
          <p:nvPr/>
        </p:nvSpPr>
        <p:spPr bwMode="auto">
          <a:xfrm rot="16200000">
            <a:off x="-1981200" y="4572000"/>
            <a:ext cx="4267199" cy="304799"/>
          </a:xfrm>
          <a:prstGeom prst="rect">
            <a:avLst/>
          </a:prstGeom>
          <a:solidFill>
            <a:srgbClr val="D5FF5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Data Collection Instruments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9A53-AED9-4887-9499-4B5E2271A4DA}" type="datetime1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Autofit/>
          </a:bodyPr>
          <a:lstStyle/>
          <a:p>
            <a:pPr algn="just"/>
            <a:r>
              <a:rPr lang="en-US" sz="2500" dirty="0"/>
              <a:t>But in certain cases it </a:t>
            </a:r>
            <a:r>
              <a:rPr lang="en-US" sz="2500" b="1" i="1" dirty="0">
                <a:solidFill>
                  <a:srgbClr val="C00000"/>
                </a:solidFill>
              </a:rPr>
              <a:t>may not be possible</a:t>
            </a:r>
            <a:r>
              <a:rPr lang="en-US" sz="2500" dirty="0"/>
              <a:t> or worthwhile to contact directly the persons concerned or on account of the extensive scope of enquiry, the </a:t>
            </a:r>
            <a:r>
              <a:rPr lang="en-US" sz="2500" b="1" dirty="0"/>
              <a:t>direct personal investigation</a:t>
            </a:r>
            <a:r>
              <a:rPr lang="en-US" sz="2500" dirty="0"/>
              <a:t> technique may </a:t>
            </a:r>
            <a:r>
              <a:rPr lang="en-US" sz="2500" b="1" dirty="0">
                <a:solidFill>
                  <a:srgbClr val="0000FF"/>
                </a:solidFill>
              </a:rPr>
              <a:t>not be used.</a:t>
            </a:r>
            <a:r>
              <a:rPr lang="en-US" sz="2500" dirty="0"/>
              <a:t>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In such cases, an indirect oral examination can be conducted under which the </a:t>
            </a:r>
            <a:r>
              <a:rPr lang="en-US" sz="2500" b="1" dirty="0">
                <a:solidFill>
                  <a:srgbClr val="FF0000"/>
                </a:solidFill>
              </a:rPr>
              <a:t>interviewer has to                 cross-examine other persons</a:t>
            </a:r>
            <a:r>
              <a:rPr lang="en-US" sz="2500" dirty="0"/>
              <a:t> who are supposed to have </a:t>
            </a:r>
            <a:r>
              <a:rPr lang="en-US" sz="2500" b="1" dirty="0"/>
              <a:t>knowledge</a:t>
            </a:r>
            <a:r>
              <a:rPr lang="en-US" sz="2500" dirty="0"/>
              <a:t> about the problem under investigation and the information obtained is recorded. </a:t>
            </a:r>
          </a:p>
          <a:p>
            <a:pPr algn="just"/>
            <a:endParaRPr lang="en-US" sz="2500" dirty="0"/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BD70-E3BD-4CEE-9C78-00F8A3DDF3F4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T</a:t>
            </a:r>
            <a:r>
              <a:rPr>
                <a:solidFill>
                  <a:srgbClr val="0000FF"/>
                </a:solidFill>
              </a:rPr>
              <a:t>ypes of personal interviews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500" b="1" dirty="0"/>
              <a:t>Structured interview </a:t>
            </a:r>
            <a:r>
              <a:rPr lang="en-US" sz="2500" dirty="0"/>
              <a:t>is the one in which there is </a:t>
            </a:r>
            <a:r>
              <a:rPr lang="en-US" sz="2500" b="1" i="1" dirty="0">
                <a:solidFill>
                  <a:srgbClr val="FF0000"/>
                </a:solidFill>
              </a:rPr>
              <a:t>a set of predetermined questions. </a:t>
            </a:r>
            <a:endParaRPr lang="en-US" sz="2500" dirty="0"/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The interviewer in a structured interview follows a </a:t>
            </a:r>
            <a:r>
              <a:rPr lang="en-US" sz="2500" b="1" dirty="0"/>
              <a:t>rigid procedure laid down</a:t>
            </a:r>
            <a:r>
              <a:rPr lang="en-US" sz="2500" dirty="0"/>
              <a:t>, asking questions in a form and order prescribed.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b="1" dirty="0"/>
              <a:t>Unstructured interview </a:t>
            </a:r>
            <a:r>
              <a:rPr lang="en-US" sz="2500" dirty="0"/>
              <a:t>is a method of interview where there is </a:t>
            </a:r>
            <a:r>
              <a:rPr lang="en-US" sz="2500" b="1" i="1" dirty="0">
                <a:solidFill>
                  <a:srgbClr val="0000FF"/>
                </a:solidFill>
              </a:rPr>
              <a:t>flexibility</a:t>
            </a:r>
            <a:r>
              <a:rPr lang="en-US" sz="2500" i="1" dirty="0"/>
              <a:t> </a:t>
            </a:r>
            <a:r>
              <a:rPr lang="en-US" sz="2500" dirty="0"/>
              <a:t>in the approach to questioning.  It does not </a:t>
            </a:r>
            <a:r>
              <a:rPr lang="en-US" sz="2500" b="1" dirty="0">
                <a:solidFill>
                  <a:srgbClr val="009900"/>
                </a:solidFill>
              </a:rPr>
              <a:t>follow a system of                              pre-determined questions</a:t>
            </a:r>
            <a:r>
              <a:rPr lang="en-US" sz="2500" dirty="0"/>
              <a:t> and standardized techniques of recording information. </a:t>
            </a:r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9153-6976-44FE-A4CA-4659B35F8702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/>
              <a:t>In a non-structured interview, the interviewer is allowed much greater freedom to ask, in case of need, </a:t>
            </a:r>
            <a:r>
              <a:rPr lang="en-US" sz="2500" b="1" dirty="0"/>
              <a:t>supplementary questions </a:t>
            </a:r>
            <a:r>
              <a:rPr lang="en-US" sz="2500" dirty="0"/>
              <a:t>or at times he </a:t>
            </a:r>
            <a:r>
              <a:rPr lang="en-US" sz="2500" b="1" dirty="0">
                <a:solidFill>
                  <a:srgbClr val="C00000"/>
                </a:solidFill>
              </a:rPr>
              <a:t>may omit certain questions</a:t>
            </a:r>
            <a:r>
              <a:rPr lang="en-US" sz="2500" dirty="0"/>
              <a:t> if the situation so requires.</a:t>
            </a:r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D482-AC98-4916-BDC8-B8E4F873CF56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3) </a:t>
            </a:r>
            <a:r>
              <a:rPr lang="en-US" dirty="0">
                <a:solidFill>
                  <a:srgbClr val="0000FF"/>
                </a:solidFill>
              </a:rPr>
              <a:t>T</a:t>
            </a:r>
            <a:r>
              <a:rPr>
                <a:solidFill>
                  <a:srgbClr val="0000FF"/>
                </a:solidFill>
              </a:rPr>
              <a:t>elephone interview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b="1" dirty="0"/>
              <a:t>Telephone interview </a:t>
            </a:r>
            <a:r>
              <a:rPr lang="en-US" sz="2500" dirty="0"/>
              <a:t>involves contacting the respondents on </a:t>
            </a:r>
            <a:r>
              <a:rPr lang="en-US" sz="2500" b="1" dirty="0">
                <a:solidFill>
                  <a:srgbClr val="C00000"/>
                </a:solidFill>
              </a:rPr>
              <a:t>telephone</a:t>
            </a:r>
            <a:r>
              <a:rPr lang="en-US" sz="2500" dirty="0"/>
              <a:t>.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It plays an important role when the survey has to be accomplished in a </a:t>
            </a:r>
            <a:r>
              <a:rPr lang="en-US" sz="2500" b="1" dirty="0">
                <a:solidFill>
                  <a:srgbClr val="0070C0"/>
                </a:solidFill>
              </a:rPr>
              <a:t>very limited time.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5537B-CE2F-47A4-A4CD-AAC93C443559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b="1" dirty="0"/>
              <a:t>Advantages of Interview</a:t>
            </a:r>
            <a:endParaRPr lang="en-US" sz="2500" dirty="0"/>
          </a:p>
          <a:p>
            <a:pPr lvl="1" algn="just"/>
            <a:r>
              <a:rPr lang="en-US" sz="2500" dirty="0"/>
              <a:t>Interview is quite </a:t>
            </a:r>
            <a:r>
              <a:rPr lang="en-US" sz="2500" b="1" dirty="0">
                <a:solidFill>
                  <a:srgbClr val="C00000"/>
                </a:solidFill>
              </a:rPr>
              <a:t>flexible</a:t>
            </a:r>
            <a:r>
              <a:rPr lang="en-US" sz="2500" dirty="0"/>
              <a:t>.</a:t>
            </a:r>
          </a:p>
          <a:p>
            <a:pPr lvl="1" algn="just"/>
            <a:endParaRPr lang="en-US" sz="2500" dirty="0"/>
          </a:p>
          <a:p>
            <a:pPr lvl="1" algn="just"/>
            <a:r>
              <a:rPr lang="en-US" sz="2500" dirty="0"/>
              <a:t>Adaptable and can be used in many people.</a:t>
            </a:r>
          </a:p>
          <a:p>
            <a:pPr lvl="1" algn="just"/>
            <a:endParaRPr lang="en-US" sz="2500" dirty="0"/>
          </a:p>
          <a:p>
            <a:pPr lvl="1" algn="just"/>
            <a:r>
              <a:rPr lang="en-US" sz="2500" dirty="0"/>
              <a:t>Information can be obtained in a </a:t>
            </a:r>
            <a:r>
              <a:rPr lang="en-US" sz="2500" b="1" dirty="0">
                <a:solidFill>
                  <a:srgbClr val="009900"/>
                </a:solidFill>
              </a:rPr>
              <a:t>detail</a:t>
            </a:r>
            <a:r>
              <a:rPr lang="en-US" sz="2500" dirty="0"/>
              <a:t> and </a:t>
            </a:r>
            <a:r>
              <a:rPr lang="en-US" sz="2500" b="1" dirty="0">
                <a:solidFill>
                  <a:srgbClr val="0000FF"/>
                </a:solidFill>
              </a:rPr>
              <a:t>well-explained.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26830-8F28-44F6-9BA6-47AFA99099BC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174992" cy="4800600"/>
          </a:xfrm>
        </p:spPr>
        <p:txBody>
          <a:bodyPr>
            <a:normAutofit/>
          </a:bodyPr>
          <a:lstStyle/>
          <a:p>
            <a:pPr algn="just"/>
            <a:r>
              <a:rPr lang="en-US" sz="2500" b="1" dirty="0"/>
              <a:t>Disadvantages of Interview</a:t>
            </a:r>
            <a:endParaRPr lang="en-US" sz="2500" dirty="0"/>
          </a:p>
          <a:p>
            <a:pPr lvl="1" algn="just"/>
            <a:r>
              <a:rPr lang="en-US" sz="2500" dirty="0"/>
              <a:t>Interviewees may </a:t>
            </a:r>
            <a:r>
              <a:rPr lang="en-US" sz="2500" b="1" dirty="0">
                <a:solidFill>
                  <a:srgbClr val="009900"/>
                </a:solidFill>
              </a:rPr>
              <a:t>feel shy </a:t>
            </a:r>
            <a:r>
              <a:rPr lang="en-US" sz="2500" dirty="0"/>
              <a:t>or become </a:t>
            </a:r>
            <a:r>
              <a:rPr lang="en-US" sz="2500" b="1" dirty="0">
                <a:solidFill>
                  <a:srgbClr val="FF0000"/>
                </a:solidFill>
              </a:rPr>
              <a:t>discomfort</a:t>
            </a:r>
            <a:r>
              <a:rPr lang="en-US" sz="2500" dirty="0"/>
              <a:t> about the question.</a:t>
            </a:r>
          </a:p>
          <a:p>
            <a:pPr lvl="1" algn="just"/>
            <a:endParaRPr lang="en-US" sz="2500" dirty="0"/>
          </a:p>
          <a:p>
            <a:pPr lvl="1" algn="just"/>
            <a:r>
              <a:rPr lang="en-US" sz="2500" dirty="0"/>
              <a:t>Sometimes questions </a:t>
            </a:r>
            <a:r>
              <a:rPr lang="en-US" sz="2500" b="1" dirty="0">
                <a:solidFill>
                  <a:srgbClr val="C00000"/>
                </a:solidFill>
              </a:rPr>
              <a:t>may be wrong</a:t>
            </a:r>
            <a:r>
              <a:rPr lang="en-US" sz="2500" dirty="0"/>
              <a:t> and may take a lot of time from the respondent to give respond.</a:t>
            </a:r>
          </a:p>
          <a:p>
            <a:pPr lvl="1" algn="just"/>
            <a:endParaRPr lang="en-US" sz="2500" b="1" dirty="0"/>
          </a:p>
          <a:p>
            <a:pPr lvl="1" algn="just"/>
            <a:r>
              <a:rPr lang="en-US" sz="2500" b="1" dirty="0"/>
              <a:t>Untrained interviewers </a:t>
            </a:r>
            <a:r>
              <a:rPr lang="en-US" sz="2500" dirty="0"/>
              <a:t>may be one of the major weaknesses or demerits of the interview.</a:t>
            </a:r>
          </a:p>
          <a:p>
            <a:pPr algn="just"/>
            <a:endParaRPr lang="en-US" sz="2500" dirty="0"/>
          </a:p>
          <a:p>
            <a:pPr algn="just"/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586D-80D7-42B7-A31F-58606AD09001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4) Mailing questionnaire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>
            <a:normAutofit/>
          </a:bodyPr>
          <a:lstStyle/>
          <a:p>
            <a:pPr algn="just"/>
            <a:r>
              <a:rPr lang="en-US" sz="2500" dirty="0"/>
              <a:t>The researcher and the respondents </a:t>
            </a:r>
            <a:r>
              <a:rPr lang="en-US" sz="2500" b="1" dirty="0">
                <a:solidFill>
                  <a:srgbClr val="C00000"/>
                </a:solidFill>
              </a:rPr>
              <a:t>do come in contact</a:t>
            </a:r>
            <a:r>
              <a:rPr lang="en-US" sz="2500" dirty="0">
                <a:solidFill>
                  <a:srgbClr val="C00000"/>
                </a:solidFill>
              </a:rPr>
              <a:t> </a:t>
            </a:r>
            <a:r>
              <a:rPr lang="en-US" sz="2500" dirty="0"/>
              <a:t>with each other.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Questionnaires are </a:t>
            </a:r>
            <a:r>
              <a:rPr lang="en-US" sz="2500" b="1" dirty="0"/>
              <a:t>mailed</a:t>
            </a:r>
            <a:r>
              <a:rPr lang="en-US" sz="2500" dirty="0"/>
              <a:t> to the respondents with a request to return after completing the same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8E253-854B-498A-AEF1-9821CD708502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400">
                <a:solidFill>
                  <a:srgbClr val="0000FF"/>
                </a:solidFill>
                <a:effectLst/>
              </a:rPr>
              <a:t>Data Presentation Tools </a:t>
            </a:r>
            <a:endParaRPr lang="en-US" sz="4400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/>
              <a:t>In order to present a given finding, you have several ways to do so. These include </a:t>
            </a:r>
          </a:p>
          <a:p>
            <a:pPr lvl="1" algn="just"/>
            <a:r>
              <a:rPr lang="en-US" sz="2500" dirty="0"/>
              <a:t>Tables </a:t>
            </a:r>
          </a:p>
          <a:p>
            <a:pPr lvl="1" algn="just"/>
            <a:r>
              <a:rPr lang="en-US" sz="2500" dirty="0"/>
              <a:t>Pie Charts</a:t>
            </a:r>
          </a:p>
          <a:p>
            <a:pPr lvl="1" algn="just"/>
            <a:r>
              <a:rPr lang="en-US" sz="2500" dirty="0"/>
              <a:t>Bar Charts etc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3AD9-EAA0-4E02-B659-0EA438A91F95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Cont'…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/>
              <a:t>These should be properly and consistently identified.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Every data presentation tool must have labels and captions</a:t>
            </a:r>
          </a:p>
          <a:p>
            <a:pPr lvl="2" algn="just"/>
            <a:r>
              <a:rPr lang="en-US" sz="2500" b="1" dirty="0">
                <a:solidFill>
                  <a:srgbClr val="0000FF"/>
                </a:solidFill>
              </a:rPr>
              <a:t>Labels</a:t>
            </a:r>
            <a:r>
              <a:rPr lang="en-US" sz="2500" dirty="0"/>
              <a:t> assigns unique numbers to the Tables, Charts, histograms used representing respective chapters and title conveying its content. </a:t>
            </a:r>
          </a:p>
          <a:p>
            <a:pPr lvl="2" algn="just">
              <a:buNone/>
            </a:pPr>
            <a:endParaRPr lang="en-US" sz="2500" b="1" dirty="0">
              <a:solidFill>
                <a:srgbClr val="FF0000"/>
              </a:solidFill>
            </a:endParaRPr>
          </a:p>
          <a:p>
            <a:pPr lvl="2" algn="just"/>
            <a:r>
              <a:rPr lang="en-US" sz="2500" b="1" dirty="0">
                <a:solidFill>
                  <a:srgbClr val="FF0000"/>
                </a:solidFill>
              </a:rPr>
              <a:t>Captions</a:t>
            </a:r>
            <a:r>
              <a:rPr lang="en-US" sz="2500" dirty="0"/>
              <a:t> distinguishes whether the data is obtained by the researcher (primary data) or is cited from other sources (secondary data)</a:t>
            </a:r>
          </a:p>
          <a:p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9548C-8CD4-4A73-9E87-89185696F8B1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  <a:effectLst/>
              </a:rPr>
              <a:t>Thesis defined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714488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/>
              <a:t>A thesis </a:t>
            </a:r>
            <a:r>
              <a:rPr lang="en-US" sz="2500" dirty="0"/>
              <a:t>is a document that presented to graduate from a University.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It starts with writing up a research proposal to </a:t>
            </a:r>
            <a:r>
              <a:rPr lang="en-US" sz="2500" b="1" dirty="0">
                <a:solidFill>
                  <a:srgbClr val="0033CC"/>
                </a:solidFill>
              </a:rPr>
              <a:t>convince</a:t>
            </a:r>
            <a:r>
              <a:rPr lang="en-US" sz="2500" dirty="0"/>
              <a:t> reviewers that the researcher is capable of successfully conducting the proposed research project.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It also </a:t>
            </a:r>
            <a:r>
              <a:rPr lang="en-US" sz="2500" b="1" i="1" dirty="0"/>
              <a:t>describes</a:t>
            </a:r>
            <a:r>
              <a:rPr lang="en-US" sz="2500" dirty="0"/>
              <a:t> the research problem and its importance, and gives a </a:t>
            </a:r>
            <a:r>
              <a:rPr lang="en-US" sz="2500" b="1" i="1" dirty="0">
                <a:solidFill>
                  <a:schemeClr val="accent3"/>
                </a:solidFill>
              </a:rPr>
              <a:t>detailed account </a:t>
            </a:r>
            <a:r>
              <a:rPr lang="en-US" sz="2500" dirty="0"/>
              <a:t>of the methods that </a:t>
            </a:r>
            <a:r>
              <a:rPr lang="en-US" sz="2500" b="1" dirty="0"/>
              <a:t>will</a:t>
            </a:r>
            <a:r>
              <a:rPr lang="en-US" sz="2500" dirty="0"/>
              <a:t> be used and </a:t>
            </a:r>
            <a:r>
              <a:rPr lang="en-US" sz="2500" b="1" dirty="0">
                <a:solidFill>
                  <a:srgbClr val="0070C0"/>
                </a:solidFill>
              </a:rPr>
              <a:t>why they are appropriate.</a:t>
            </a:r>
          </a:p>
          <a:p>
            <a:endParaRPr lang="en-US" sz="2500" dirty="0"/>
          </a:p>
          <a:p>
            <a:pPr algn="just"/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9E1DA-75B4-4BA3-B166-18E3DD84CDCF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4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1) Observation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500" b="1" dirty="0"/>
              <a:t>Observation</a:t>
            </a:r>
            <a:r>
              <a:rPr lang="en-US" sz="2500" dirty="0"/>
              <a:t> involves the collection of information by a way of investigators’ own observation, </a:t>
            </a:r>
            <a:r>
              <a:rPr lang="en-US" sz="2500" b="1" dirty="0">
                <a:solidFill>
                  <a:srgbClr val="0000FF"/>
                </a:solidFill>
              </a:rPr>
              <a:t>without</a:t>
            </a:r>
            <a:r>
              <a:rPr lang="en-US" sz="2500" dirty="0"/>
              <a:t> interviewing the respondents.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Sometimes, observation is divided into two types</a:t>
            </a:r>
          </a:p>
          <a:p>
            <a:pPr lvl="1" algn="just"/>
            <a:r>
              <a:rPr lang="en-US" sz="2500" dirty="0"/>
              <a:t>Participant observation and </a:t>
            </a:r>
          </a:p>
          <a:p>
            <a:pPr lvl="1" algn="just"/>
            <a:r>
              <a:rPr lang="en-US" sz="2500" dirty="0"/>
              <a:t>Non-participant observation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Observation also can be of two types</a:t>
            </a:r>
          </a:p>
          <a:p>
            <a:pPr lvl="1" algn="just"/>
            <a:r>
              <a:rPr lang="en-US" sz="2500" dirty="0"/>
              <a:t>Structured observation</a:t>
            </a:r>
          </a:p>
          <a:p>
            <a:pPr lvl="1" algn="just"/>
            <a:r>
              <a:rPr lang="en-US" sz="2500" dirty="0"/>
              <a:t>Unstructured observation </a:t>
            </a:r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8685-F5BF-4816-82CC-07C10D46E9B1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sz="4000">
                <a:solidFill>
                  <a:srgbClr val="0033CC"/>
                </a:solidFill>
                <a:effectLst/>
              </a:rPr>
              <a:t>Contents of thesis paper </a:t>
            </a:r>
            <a:endParaRPr lang="en-US" sz="4000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Chapter One: Introduction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Chapter Two: Literature Review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Chapter Three: Research Design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Chapter Four:  Data presentation and analysis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Chapter Five: Conclusion and Recommendations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210C-86D7-473A-8C02-2BA71893BC30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1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solidFill>
                  <a:srgbClr val="0033CC"/>
                </a:solidFill>
                <a:effectLst/>
              </a:rPr>
              <a:t>Chapter I: Introduction </a:t>
            </a:r>
            <a:endParaRPr lang="en-US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500" dirty="0"/>
              <a:t>Introduction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Research objectives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Significance of the study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Scope of the study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Description of the study area/Organization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Limitation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33140-CBF8-446E-808D-1E291301F2EF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36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  <a:effectLst/>
              </a:rPr>
              <a:t>C</a:t>
            </a:r>
            <a:r>
              <a:rPr>
                <a:solidFill>
                  <a:srgbClr val="0033CC"/>
                </a:solidFill>
                <a:effectLst/>
              </a:rPr>
              <a:t>hapter II: Literature Review</a:t>
            </a:r>
            <a:endParaRPr lang="en-US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In this chapter, students are required to define </a:t>
            </a:r>
            <a:r>
              <a:rPr lang="en-US" b="1" dirty="0">
                <a:solidFill>
                  <a:srgbClr val="FF0000"/>
                </a:solidFill>
              </a:rPr>
              <a:t>relevant key concepts.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It is about to copy and paste, but the purpose is to </a:t>
            </a:r>
            <a:r>
              <a:rPr lang="en-US" b="1" dirty="0">
                <a:solidFill>
                  <a:srgbClr val="0033CC"/>
                </a:solidFill>
              </a:rPr>
              <a:t>review and examine</a:t>
            </a:r>
            <a:r>
              <a:rPr lang="en-US" dirty="0"/>
              <a:t>, to some extent.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FE09-4CB6-426B-B599-76C98C996541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2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33CC"/>
                </a:solidFill>
                <a:effectLst/>
              </a:rPr>
              <a:t>C</a:t>
            </a:r>
            <a:r>
              <a:rPr sz="3600">
                <a:solidFill>
                  <a:srgbClr val="0033CC"/>
                </a:solidFill>
                <a:effectLst/>
              </a:rPr>
              <a:t>hapter III: Research Design </a:t>
            </a:r>
            <a:endParaRPr lang="en-US" sz="3600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790688" cy="4800600"/>
          </a:xfrm>
        </p:spPr>
        <p:txBody>
          <a:bodyPr>
            <a:noAutofit/>
          </a:bodyPr>
          <a:lstStyle/>
          <a:p>
            <a:r>
              <a:rPr lang="en-US" sz="2500" dirty="0"/>
              <a:t>Variable Definition/</a:t>
            </a:r>
            <a:r>
              <a:rPr lang="en-US" sz="2500" dirty="0" err="1"/>
              <a:t>Operationalization</a:t>
            </a:r>
            <a:r>
              <a:rPr lang="en-US" sz="2500" dirty="0"/>
              <a:t> of Variables</a:t>
            </a:r>
          </a:p>
          <a:p>
            <a:r>
              <a:rPr lang="en-US" sz="2500" dirty="0"/>
              <a:t>Research Types</a:t>
            </a:r>
          </a:p>
          <a:p>
            <a:r>
              <a:rPr lang="en-US" sz="2500" dirty="0"/>
              <a:t>Research Approach </a:t>
            </a:r>
          </a:p>
          <a:p>
            <a:r>
              <a:rPr lang="en-US" sz="2500" dirty="0"/>
              <a:t>Sample Design </a:t>
            </a:r>
          </a:p>
          <a:p>
            <a:pPr lvl="1"/>
            <a:r>
              <a:rPr lang="en-US" sz="2500" dirty="0"/>
              <a:t>Population </a:t>
            </a:r>
          </a:p>
          <a:p>
            <a:pPr lvl="1"/>
            <a:r>
              <a:rPr lang="en-US" sz="2500" dirty="0"/>
              <a:t>Sample size</a:t>
            </a:r>
          </a:p>
          <a:p>
            <a:pPr lvl="1"/>
            <a:r>
              <a:rPr lang="en-US" sz="2500" dirty="0"/>
              <a:t>Sampling techniques </a:t>
            </a:r>
          </a:p>
          <a:p>
            <a:r>
              <a:rPr lang="en-US" sz="2500" dirty="0"/>
              <a:t>Sources of Data </a:t>
            </a:r>
          </a:p>
          <a:p>
            <a:r>
              <a:rPr lang="en-US" sz="2500" dirty="0"/>
              <a:t>Data Collection Instruments</a:t>
            </a:r>
          </a:p>
          <a:p>
            <a:r>
              <a:rPr lang="en-US" sz="2500" dirty="0"/>
              <a:t>Data Presentation Tools </a:t>
            </a:r>
          </a:p>
          <a:p>
            <a:r>
              <a:rPr lang="en-US" sz="2500" dirty="0"/>
              <a:t>Data Analysis and Interpretation</a:t>
            </a:r>
          </a:p>
          <a:p>
            <a:r>
              <a:rPr lang="en-US" sz="2500" dirty="0"/>
              <a:t>Ethical Consideration </a:t>
            </a:r>
          </a:p>
          <a:p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974B-5551-4EA3-970B-B2F320318966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5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3CC"/>
                </a:solidFill>
                <a:effectLst/>
              </a:rPr>
              <a:t>C</a:t>
            </a:r>
            <a:r>
              <a:rPr sz="4400">
                <a:solidFill>
                  <a:srgbClr val="0033CC"/>
                </a:solidFill>
                <a:effectLst/>
              </a:rPr>
              <a:t>hapter IV: Data A</a:t>
            </a:r>
            <a:r>
              <a:rPr lang="en-US" sz="4400" dirty="0">
                <a:solidFill>
                  <a:srgbClr val="0033CC"/>
                </a:solidFill>
                <a:effectLst/>
              </a:rPr>
              <a:t>n</a:t>
            </a:r>
            <a:r>
              <a:rPr sz="4400">
                <a:solidFill>
                  <a:srgbClr val="0033CC"/>
                </a:solidFill>
                <a:effectLst/>
              </a:rPr>
              <a:t>alysis and Interpretation </a:t>
            </a:r>
            <a:endParaRPr lang="en-US" sz="4400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4800600"/>
          </a:xfrm>
        </p:spPr>
        <p:txBody>
          <a:bodyPr>
            <a:noAutofit/>
          </a:bodyPr>
          <a:lstStyle/>
          <a:p>
            <a:pPr algn="just"/>
            <a:endParaRPr lang="en-US" sz="3600" dirty="0"/>
          </a:p>
          <a:p>
            <a:pPr algn="just"/>
            <a:r>
              <a:rPr lang="en-US" sz="3600" dirty="0"/>
              <a:t>Data Presentation using Tables, Charts or Figures and Narrations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/>
              <a:t>Proper Labels and Captions</a:t>
            </a:r>
          </a:p>
          <a:p>
            <a:pPr algn="just"/>
            <a:endParaRPr lang="en-US" sz="3600" dirty="0"/>
          </a:p>
          <a:p>
            <a:pPr algn="just"/>
            <a:r>
              <a:rPr lang="en-US" sz="3600" dirty="0"/>
              <a:t>Interpretation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5556-CA69-456C-BA65-8B597F169384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09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solidFill>
                  <a:srgbClr val="0033CC"/>
                </a:solidFill>
                <a:effectLst/>
              </a:rPr>
              <a:t>C</a:t>
            </a:r>
            <a:r>
              <a:rPr sz="4400">
                <a:solidFill>
                  <a:srgbClr val="0033CC"/>
                </a:solidFill>
                <a:effectLst/>
              </a:rPr>
              <a:t>hapter V: Conclusion and Recommendation </a:t>
            </a:r>
            <a:endParaRPr lang="en-US" sz="4400" dirty="0">
              <a:solidFill>
                <a:srgbClr val="0033CC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>
                <a:solidFill>
                  <a:srgbClr val="FF0000"/>
                </a:solidFill>
              </a:rPr>
              <a:t>Introduction</a:t>
            </a:r>
            <a:r>
              <a:rPr lang="en-US" sz="2500" dirty="0"/>
              <a:t> - a brief on the chapter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b="1" dirty="0">
                <a:solidFill>
                  <a:srgbClr val="0000FF"/>
                </a:solidFill>
              </a:rPr>
              <a:t>Conclusions</a:t>
            </a:r>
            <a:r>
              <a:rPr lang="en-US" sz="2500" dirty="0"/>
              <a:t> - a summary drive from the research findings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b="1" dirty="0">
                <a:solidFill>
                  <a:srgbClr val="00B0F0"/>
                </a:solidFill>
              </a:rPr>
              <a:t>Recommendations</a:t>
            </a:r>
            <a:r>
              <a:rPr lang="en-US" sz="2500" dirty="0"/>
              <a:t> - should be derived from the conclusions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F3EA0-59DE-41D3-9A5B-A1E1C8BDC962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71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>
                <a:solidFill>
                  <a:srgbClr val="0000FF"/>
                </a:solidFill>
              </a:rPr>
              <a:t>Data Analysis and Interpration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13C0-C7E4-4FBD-9C7D-A8EBCF1D66D2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solidFill>
                  <a:srgbClr val="0000FF"/>
                </a:solidFill>
              </a:rPr>
              <a:t>Ethical Principles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BC04-D7D9-4829-8D6F-8C10EDF85D53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>
                <a:solidFill>
                  <a:srgbClr val="0000FF"/>
                </a:solidFill>
              </a:rPr>
              <a:t>Structured and unstructured observation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19200"/>
            <a:ext cx="7562088" cy="48006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Structured observation</a:t>
            </a:r>
            <a:r>
              <a:rPr lang="en-US" sz="2400" dirty="0"/>
              <a:t> is a type of observation in which the researcher decided </a:t>
            </a:r>
            <a:r>
              <a:rPr lang="en-US" sz="2400" b="1" dirty="0">
                <a:solidFill>
                  <a:srgbClr val="FF0000"/>
                </a:solidFill>
              </a:rPr>
              <a:t>in advance </a:t>
            </a:r>
            <a:r>
              <a:rPr lang="en-US" sz="2400" dirty="0"/>
              <a:t>issues pertaining to </a:t>
            </a:r>
          </a:p>
          <a:p>
            <a:pPr lvl="1" algn="just"/>
            <a:r>
              <a:rPr lang="en-US" sz="2400" dirty="0"/>
              <a:t>What should be observed? </a:t>
            </a:r>
          </a:p>
          <a:p>
            <a:pPr lvl="1" algn="just"/>
            <a:r>
              <a:rPr lang="en-US" sz="2400" dirty="0"/>
              <a:t>How the observations should be recorded? </a:t>
            </a:r>
          </a:p>
          <a:p>
            <a:pPr lvl="1" algn="just"/>
            <a:r>
              <a:rPr lang="en-US" sz="2400" dirty="0"/>
              <a:t>How the accuracy of observation can be ensured?</a:t>
            </a:r>
          </a:p>
          <a:p>
            <a:pPr lvl="1" algn="just">
              <a:buNone/>
            </a:pPr>
            <a:endParaRPr lang="en-US" sz="1400" dirty="0"/>
          </a:p>
          <a:p>
            <a:pPr algn="just"/>
            <a:r>
              <a:rPr lang="en-US" sz="2400" b="1" dirty="0"/>
              <a:t>Unstructured observation</a:t>
            </a:r>
            <a:r>
              <a:rPr lang="en-US" sz="2400" dirty="0"/>
              <a:t> takes place when the abovementioned issues </a:t>
            </a:r>
            <a:r>
              <a:rPr lang="en-US" sz="2400" b="1" dirty="0">
                <a:solidFill>
                  <a:srgbClr val="FF0000"/>
                </a:solidFill>
              </a:rPr>
              <a:t>are not thought in advance</a:t>
            </a:r>
            <a:r>
              <a:rPr lang="en-US" sz="2400" dirty="0"/>
              <a:t>. </a:t>
            </a:r>
          </a:p>
          <a:p>
            <a:pPr algn="just"/>
            <a:endParaRPr lang="en-US" sz="1600" dirty="0"/>
          </a:p>
          <a:p>
            <a:pPr algn="just"/>
            <a:r>
              <a:rPr lang="en-US" sz="2400" dirty="0"/>
              <a:t>Structured observation is considered </a:t>
            </a:r>
            <a:r>
              <a:rPr lang="en-US" sz="2400" b="1" i="1" dirty="0"/>
              <a:t>appropriate</a:t>
            </a:r>
            <a:r>
              <a:rPr lang="en-US" sz="2400" dirty="0"/>
              <a:t> in </a:t>
            </a:r>
            <a:r>
              <a:rPr lang="en-US" sz="2400" b="1" u="sng" dirty="0">
                <a:solidFill>
                  <a:srgbClr val="009900"/>
                </a:solidFill>
              </a:rPr>
              <a:t>descriptive studies, </a:t>
            </a:r>
            <a:r>
              <a:rPr lang="en-US" sz="2400" dirty="0"/>
              <a:t>whereas in an </a:t>
            </a:r>
            <a:r>
              <a:rPr lang="en-US" sz="2400" u="sng" dirty="0">
                <a:solidFill>
                  <a:srgbClr val="0000FF"/>
                </a:solidFill>
              </a:rPr>
              <a:t>exploratory study </a:t>
            </a:r>
            <a:r>
              <a:rPr lang="en-US" sz="2400" dirty="0"/>
              <a:t>the observational procedure is most likely to be relatively unstructured.</a:t>
            </a:r>
          </a:p>
          <a:p>
            <a:pPr algn="just"/>
            <a:endParaRPr lang="en-US" sz="2400" dirty="0"/>
          </a:p>
          <a:p>
            <a:pPr lvl="1" algn="just"/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9F94F-CB85-483D-B9E4-362ADD53286C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effectLst/>
              </a:rPr>
              <a:t>P</a:t>
            </a:r>
            <a:r>
              <a:rPr>
                <a:solidFill>
                  <a:srgbClr val="0000FF"/>
                </a:solidFill>
                <a:effectLst/>
              </a:rPr>
              <a:t>articipant and non-participant observation</a:t>
            </a:r>
            <a:endParaRPr lang="en-US" dirty="0">
              <a:solidFill>
                <a:srgbClr val="0000FF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95400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en-US" sz="2400" dirty="0"/>
              <a:t>This distinction depends upon the </a:t>
            </a:r>
            <a:r>
              <a:rPr lang="en-US" sz="2400" b="1" dirty="0">
                <a:solidFill>
                  <a:srgbClr val="FF0000"/>
                </a:solidFill>
              </a:rPr>
              <a:t>observer’s sharing or not sharing </a:t>
            </a:r>
            <a:r>
              <a:rPr lang="en-US" sz="2400" dirty="0"/>
              <a:t>the life of the group he is observing. </a:t>
            </a:r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endParaRPr lang="en-US" sz="2400" dirty="0"/>
          </a:p>
          <a:p>
            <a:pPr marL="365760" lvl="1" indent="-283464" algn="just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2400" dirty="0"/>
              <a:t>An observation is </a:t>
            </a:r>
            <a:r>
              <a:rPr lang="en-US" sz="2400" b="1" dirty="0"/>
              <a:t>participant observation </a:t>
            </a:r>
            <a:r>
              <a:rPr lang="en-US" sz="2400" dirty="0"/>
              <a:t>if the observer observes by making himself </a:t>
            </a:r>
            <a:r>
              <a:rPr lang="en-US" sz="2400" b="1" dirty="0">
                <a:solidFill>
                  <a:srgbClr val="009900"/>
                </a:solidFill>
              </a:rPr>
              <a:t>a member of the group</a:t>
            </a:r>
            <a:r>
              <a:rPr lang="en-US" sz="2400" dirty="0"/>
              <a:t> he is observing so that he can experience what the members of the group experience. </a:t>
            </a:r>
          </a:p>
          <a:p>
            <a:pPr algn="just"/>
            <a:endParaRPr lang="en-US" sz="2400" i="1" dirty="0"/>
          </a:p>
          <a:p>
            <a:pPr algn="just"/>
            <a:r>
              <a:rPr lang="en-US" sz="2400" i="1" dirty="0"/>
              <a:t>An observation is </a:t>
            </a:r>
            <a:r>
              <a:rPr lang="en-US" sz="2400" b="1" i="1" dirty="0"/>
              <a:t>non-participant</a:t>
            </a:r>
            <a:r>
              <a:rPr lang="en-US" sz="2400" i="1" dirty="0"/>
              <a:t> if the observer observes </a:t>
            </a:r>
            <a:r>
              <a:rPr lang="en-US" sz="2400" dirty="0"/>
              <a:t>as a detached emissary </a:t>
            </a:r>
            <a:r>
              <a:rPr lang="en-US" sz="2400" b="1" dirty="0">
                <a:solidFill>
                  <a:srgbClr val="FF0000"/>
                </a:solidFill>
              </a:rPr>
              <a:t>without any attempt on his part to experience through participation </a:t>
            </a:r>
            <a:r>
              <a:rPr lang="en-US" sz="2400" dirty="0"/>
              <a:t>what others feel. </a:t>
            </a:r>
            <a:r>
              <a:rPr lang="en-US" sz="2400" i="1" dirty="0"/>
              <a:t> </a:t>
            </a:r>
          </a:p>
          <a:p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9E2ED-5AE0-46B9-90EB-D6C17B9D5702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i="1" dirty="0"/>
              <a:t>But, if the </a:t>
            </a:r>
            <a:r>
              <a:rPr lang="en-US" sz="2500" dirty="0"/>
              <a:t>observer is observing in such a manner that </a:t>
            </a:r>
            <a:r>
              <a:rPr lang="en-US" sz="2500" b="1" dirty="0">
                <a:solidFill>
                  <a:srgbClr val="009900"/>
                </a:solidFill>
              </a:rPr>
              <a:t>his presence may be unknown to the people he is observing</a:t>
            </a:r>
            <a:r>
              <a:rPr lang="en-US" sz="2500" dirty="0"/>
              <a:t>, such an observation is described as </a:t>
            </a:r>
            <a:r>
              <a:rPr lang="en-US" sz="2500" b="1" i="1" dirty="0">
                <a:solidFill>
                  <a:srgbClr val="0000FF"/>
                </a:solidFill>
              </a:rPr>
              <a:t>disguised observation.</a:t>
            </a:r>
            <a:endParaRPr lang="en-US" sz="2500" b="1" dirty="0">
              <a:solidFill>
                <a:srgbClr val="0000FF"/>
              </a:solidFill>
            </a:endParaRPr>
          </a:p>
          <a:p>
            <a:pPr algn="just"/>
            <a:endParaRPr lang="en-US" sz="2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507C-51CF-44EF-9358-3003B9232340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b="1" dirty="0"/>
              <a:t>Advantages of observation </a:t>
            </a:r>
            <a:endParaRPr lang="en-US" sz="2500" dirty="0"/>
          </a:p>
          <a:p>
            <a:pPr lvl="1" algn="just"/>
            <a:r>
              <a:rPr lang="en-US" sz="2500" dirty="0"/>
              <a:t>Overcomes language barrier.</a:t>
            </a:r>
          </a:p>
          <a:p>
            <a:pPr lvl="1" algn="just"/>
            <a:endParaRPr lang="en-US" sz="2500" dirty="0"/>
          </a:p>
          <a:p>
            <a:pPr lvl="1" algn="just"/>
            <a:r>
              <a:rPr lang="en-US" sz="2500" dirty="0"/>
              <a:t>Can be carried out any time.</a:t>
            </a:r>
          </a:p>
          <a:p>
            <a:pPr lvl="1" algn="just"/>
            <a:endParaRPr lang="en-US" sz="2500" dirty="0"/>
          </a:p>
          <a:p>
            <a:pPr lvl="1" algn="just"/>
            <a:r>
              <a:rPr lang="en-US" sz="2500" dirty="0"/>
              <a:t>Helps researcher to get in touch with the information directly.</a:t>
            </a:r>
          </a:p>
          <a:p>
            <a:pPr lvl="1" algn="just"/>
            <a:endParaRPr lang="en-US" sz="2500" dirty="0"/>
          </a:p>
          <a:p>
            <a:pPr lvl="1" algn="just"/>
            <a:r>
              <a:rPr lang="en-US" sz="2500" dirty="0"/>
              <a:t>More reliable technique.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97AA-1B99-4B0C-ABDD-D60DE2657424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/>
              <a:t>Disadvantages of Observation</a:t>
            </a:r>
            <a:endParaRPr lang="en-US" sz="2500" dirty="0"/>
          </a:p>
          <a:p>
            <a:pPr lvl="1" algn="just"/>
            <a:r>
              <a:rPr lang="en-US" sz="2500" dirty="0"/>
              <a:t>Misinterpretation of what is observed. </a:t>
            </a:r>
          </a:p>
          <a:p>
            <a:pPr lvl="1" algn="just"/>
            <a:endParaRPr lang="en-US" sz="1400" dirty="0"/>
          </a:p>
          <a:p>
            <a:pPr lvl="1" algn="just"/>
            <a:r>
              <a:rPr lang="en-US" sz="2500" dirty="0"/>
              <a:t>More expensive way of collecting information than the questionnaires.</a:t>
            </a:r>
          </a:p>
          <a:p>
            <a:pPr lvl="1" algn="just"/>
            <a:endParaRPr lang="en-US" sz="1400" dirty="0"/>
          </a:p>
          <a:p>
            <a:pPr lvl="1" algn="just"/>
            <a:r>
              <a:rPr lang="en-US" sz="2500" dirty="0"/>
              <a:t>Time consuming.</a:t>
            </a:r>
          </a:p>
          <a:p>
            <a:pPr lvl="1" algn="just"/>
            <a:endParaRPr lang="en-US" sz="1400" dirty="0"/>
          </a:p>
          <a:p>
            <a:pPr lvl="1" algn="just"/>
            <a:r>
              <a:rPr lang="en-US" sz="2500" dirty="0"/>
              <a:t>Cannot be applied to many aspects of social life. </a:t>
            </a:r>
            <a:r>
              <a:rPr lang="en-US" sz="2500" b="1" dirty="0">
                <a:solidFill>
                  <a:srgbClr val="FF0000"/>
                </a:solidFill>
              </a:rPr>
              <a:t>For instance</a:t>
            </a:r>
            <a:r>
              <a:rPr lang="en-US" sz="2500" dirty="0"/>
              <a:t>, one cannot observe attitude and beliefs.</a:t>
            </a:r>
          </a:p>
          <a:p>
            <a:pPr lvl="1" algn="just"/>
            <a:endParaRPr lang="en-US" sz="2000" dirty="0"/>
          </a:p>
          <a:p>
            <a:pPr lvl="1" algn="just"/>
            <a:r>
              <a:rPr lang="en-US" sz="2500" dirty="0"/>
              <a:t>Tells what happens </a:t>
            </a:r>
            <a:r>
              <a:rPr lang="en-US" sz="2500" b="1" dirty="0">
                <a:solidFill>
                  <a:srgbClr val="FF0000"/>
                </a:solidFill>
              </a:rPr>
              <a:t>but not </a:t>
            </a:r>
            <a:r>
              <a:rPr lang="en-US" sz="2500" dirty="0"/>
              <a:t>why it happened.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76525-6A9E-4552-8DE1-5D79DC5FD279}" type="datetime1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2) </a:t>
            </a:r>
            <a:r>
              <a:rPr lang="en-US" dirty="0">
                <a:solidFill>
                  <a:srgbClr val="0000FF"/>
                </a:solidFill>
              </a:rPr>
              <a:t>Interview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/>
              <a:t>Interview</a:t>
            </a:r>
            <a:r>
              <a:rPr lang="en-US" sz="2500" dirty="0"/>
              <a:t> involves presentation of </a:t>
            </a:r>
            <a:r>
              <a:rPr lang="en-US" sz="2500" b="1" dirty="0">
                <a:solidFill>
                  <a:srgbClr val="0000FF"/>
                </a:solidFill>
              </a:rPr>
              <a:t>oral-verbal</a:t>
            </a:r>
            <a:r>
              <a:rPr lang="en-US" sz="2500" dirty="0"/>
              <a:t> </a:t>
            </a:r>
            <a:r>
              <a:rPr lang="en-US" sz="2500" b="1" dirty="0"/>
              <a:t>stimuli</a:t>
            </a:r>
            <a:r>
              <a:rPr lang="en-US" sz="2500" dirty="0"/>
              <a:t> and </a:t>
            </a:r>
            <a:r>
              <a:rPr lang="en-US" sz="2500" b="1" dirty="0"/>
              <a:t>reply</a:t>
            </a:r>
            <a:r>
              <a:rPr lang="en-US" sz="2500" dirty="0"/>
              <a:t> in terms of </a:t>
            </a:r>
            <a:r>
              <a:rPr lang="en-US" sz="2500" b="1" dirty="0">
                <a:solidFill>
                  <a:srgbClr val="0000FF"/>
                </a:solidFill>
              </a:rPr>
              <a:t>oral-verbal responses.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An interview is a conversation between </a:t>
            </a:r>
            <a:r>
              <a:rPr lang="en-US" sz="2500" b="1" dirty="0"/>
              <a:t>two people </a:t>
            </a:r>
            <a:r>
              <a:rPr lang="en-US" sz="2500" dirty="0"/>
              <a:t>(the interviewer and the interviewee) where questions are asked by the interviewer to obtain information from the interviewee.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This method can be used through </a:t>
            </a:r>
            <a:r>
              <a:rPr lang="en-US" sz="2500" b="1" dirty="0">
                <a:solidFill>
                  <a:srgbClr val="FF0000"/>
                </a:solidFill>
              </a:rPr>
              <a:t>personal interviews </a:t>
            </a:r>
            <a:r>
              <a:rPr lang="en-US" sz="2500" dirty="0"/>
              <a:t>and, if possible, through </a:t>
            </a:r>
            <a:r>
              <a:rPr lang="en-US" sz="2500" b="1" dirty="0">
                <a:solidFill>
                  <a:srgbClr val="009900"/>
                </a:solidFill>
              </a:rPr>
              <a:t>telephone interviews.</a:t>
            </a:r>
          </a:p>
          <a:p>
            <a:pPr algn="just"/>
            <a:endParaRPr lang="en-US" sz="2500" dirty="0"/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72EF-1EE9-4314-BF11-AA03B4E0A6C7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solidFill>
                  <a:srgbClr val="0000FF"/>
                </a:solidFill>
              </a:rPr>
              <a:t>2.1. Personal interview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251192" cy="4953000"/>
          </a:xfrm>
        </p:spPr>
        <p:txBody>
          <a:bodyPr>
            <a:noAutofit/>
          </a:bodyPr>
          <a:lstStyle/>
          <a:p>
            <a:pPr algn="just"/>
            <a:r>
              <a:rPr lang="en-US" sz="2500" b="1" dirty="0"/>
              <a:t>Personal interview method </a:t>
            </a:r>
            <a:r>
              <a:rPr lang="en-US" sz="2500" dirty="0"/>
              <a:t>is a type of interview </a:t>
            </a:r>
            <a:r>
              <a:rPr lang="en-US" sz="2500" b="1" i="1" dirty="0">
                <a:solidFill>
                  <a:srgbClr val="00B0F0"/>
                </a:solidFill>
              </a:rPr>
              <a:t>which requires </a:t>
            </a:r>
            <a:r>
              <a:rPr lang="en-US" sz="2500" dirty="0"/>
              <a:t>a person known as the interviewer asking questions generally in a </a:t>
            </a:r>
            <a:r>
              <a:rPr lang="en-US" sz="2500" b="1" dirty="0">
                <a:solidFill>
                  <a:srgbClr val="FF0000"/>
                </a:solidFill>
              </a:rPr>
              <a:t>face-to-face contact</a:t>
            </a:r>
            <a:r>
              <a:rPr lang="en-US" sz="2500" dirty="0"/>
              <a:t> to the other person or persons.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This sort of interview may be in the form of </a:t>
            </a:r>
            <a:r>
              <a:rPr lang="en-US" sz="2500" b="1" i="1" dirty="0">
                <a:solidFill>
                  <a:srgbClr val="0070C0"/>
                </a:solidFill>
              </a:rPr>
              <a:t>direct personal investigation</a:t>
            </a:r>
            <a:r>
              <a:rPr lang="en-US" sz="2500" dirty="0"/>
              <a:t> or it may be </a:t>
            </a:r>
            <a:r>
              <a:rPr lang="en-US" sz="2500" b="1" dirty="0">
                <a:solidFill>
                  <a:srgbClr val="C00000"/>
                </a:solidFill>
              </a:rPr>
              <a:t>indirect oral investigation</a:t>
            </a:r>
            <a:r>
              <a:rPr lang="en-US" sz="2500" dirty="0"/>
              <a:t>. </a:t>
            </a:r>
          </a:p>
          <a:p>
            <a:pPr algn="just"/>
            <a:endParaRPr lang="en-US" sz="2500" dirty="0"/>
          </a:p>
          <a:p>
            <a:pPr algn="just"/>
            <a:r>
              <a:rPr lang="en-US" sz="2500" dirty="0"/>
              <a:t>In the case of direct personal investigation, the interviewer has to collect the information </a:t>
            </a:r>
            <a:r>
              <a:rPr lang="en-US" sz="2500" b="1" dirty="0"/>
              <a:t>personally from the sources concerned.</a:t>
            </a:r>
          </a:p>
          <a:p>
            <a:endParaRPr lang="en-US" sz="2500" dirty="0"/>
          </a:p>
          <a:p>
            <a:pPr algn="just"/>
            <a:endParaRPr lang="en-US" sz="25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953A-02B0-4235-AB14-CD718A2E0FA4}" type="datetime1">
              <a:rPr lang="en-US" smtClean="0"/>
              <a:t>10/27/2023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CB94E-265D-4B84-8976-B14293F096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 Rashwan Ramadan Salih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Monetary policy_FINAL COURSE MATERIAL</Template>
  <TotalTime>11421</TotalTime>
  <Words>1417</Words>
  <Application>Microsoft Office PowerPoint</Application>
  <PresentationFormat>On-screen Show (4:3)</PresentationFormat>
  <Paragraphs>274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Britannic Bold</vt:lpstr>
      <vt:lpstr>Calibri</vt:lpstr>
      <vt:lpstr>Gill Sans MT</vt:lpstr>
      <vt:lpstr>Verdana</vt:lpstr>
      <vt:lpstr>Wingdings</vt:lpstr>
      <vt:lpstr>Wingdings 2</vt:lpstr>
      <vt:lpstr>Solstice</vt:lpstr>
      <vt:lpstr>PowerPoint Presentation</vt:lpstr>
      <vt:lpstr>1) Observation </vt:lpstr>
      <vt:lpstr>Structured and unstructured observation</vt:lpstr>
      <vt:lpstr>Participant and non-participant observation</vt:lpstr>
      <vt:lpstr>PowerPoint Presentation</vt:lpstr>
      <vt:lpstr>PowerPoint Presentation</vt:lpstr>
      <vt:lpstr>PowerPoint Presentation</vt:lpstr>
      <vt:lpstr>2) Interview Method</vt:lpstr>
      <vt:lpstr>2.1. Personal interview</vt:lpstr>
      <vt:lpstr>PowerPoint Presentation</vt:lpstr>
      <vt:lpstr>Types of personal interviews</vt:lpstr>
      <vt:lpstr>PowerPoint Presentation</vt:lpstr>
      <vt:lpstr>3) Telephone interview </vt:lpstr>
      <vt:lpstr>PowerPoint Presentation</vt:lpstr>
      <vt:lpstr>PowerPoint Presentation</vt:lpstr>
      <vt:lpstr>4) Mailing questionnaire</vt:lpstr>
      <vt:lpstr>Data Presentation Tools </vt:lpstr>
      <vt:lpstr>Cont'…</vt:lpstr>
      <vt:lpstr>Thesis defined </vt:lpstr>
      <vt:lpstr>Contents of thesis paper </vt:lpstr>
      <vt:lpstr>Chapter I: Introduction </vt:lpstr>
      <vt:lpstr>Chapter II: Literature Review</vt:lpstr>
      <vt:lpstr>Chapter III: Research Design </vt:lpstr>
      <vt:lpstr>Chapter IV: Data Analysis and Interpretation </vt:lpstr>
      <vt:lpstr>Chapter V: Conclusion and Recommendation </vt:lpstr>
      <vt:lpstr>Data Analysis and Interpration </vt:lpstr>
      <vt:lpstr>Ethical Principles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Abdihakim</dc:creator>
  <cp:lastModifiedBy>Rashwan Salih</cp:lastModifiedBy>
  <cp:revision>1194</cp:revision>
  <dcterms:created xsi:type="dcterms:W3CDTF">2013-08-15T06:05:19Z</dcterms:created>
  <dcterms:modified xsi:type="dcterms:W3CDTF">2023-10-27T12:20:37Z</dcterms:modified>
</cp:coreProperties>
</file>