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8" r:id="rId4"/>
    <p:sldId id="257" r:id="rId5"/>
    <p:sldId id="260" r:id="rId6"/>
    <p:sldId id="286" r:id="rId7"/>
    <p:sldId id="288" r:id="rId8"/>
    <p:sldId id="289" r:id="rId9"/>
    <p:sldId id="287" r:id="rId10"/>
    <p:sldId id="280" r:id="rId11"/>
    <p:sldId id="281" r:id="rId12"/>
    <p:sldId id="282" r:id="rId13"/>
    <p:sldId id="283" r:id="rId14"/>
    <p:sldId id="284" r:id="rId15"/>
    <p:sldId id="290" r:id="rId16"/>
    <p:sldId id="291" r:id="rId17"/>
    <p:sldId id="292" r:id="rId18"/>
    <p:sldId id="293" r:id="rId19"/>
    <p:sldId id="294" r:id="rId20"/>
    <p:sldId id="295" r:id="rId21"/>
    <p:sldId id="296" r:id="rId22"/>
    <p:sldId id="306" r:id="rId23"/>
    <p:sldId id="297" r:id="rId24"/>
    <p:sldId id="298" r:id="rId25"/>
    <p:sldId id="299" r:id="rId26"/>
    <p:sldId id="310" r:id="rId27"/>
    <p:sldId id="300" r:id="rId28"/>
    <p:sldId id="301" r:id="rId29"/>
    <p:sldId id="305" r:id="rId30"/>
    <p:sldId id="302" r:id="rId31"/>
    <p:sldId id="303" r:id="rId32"/>
    <p:sldId id="304" r:id="rId33"/>
    <p:sldId id="307" r:id="rId34"/>
    <p:sldId id="308" r:id="rId35"/>
    <p:sldId id="309" r:id="rId36"/>
    <p:sldId id="311" r:id="rId37"/>
    <p:sldId id="312" r:id="rId38"/>
    <p:sldId id="313" r:id="rId39"/>
    <p:sldId id="314" r:id="rId40"/>
    <p:sldId id="315" r:id="rId41"/>
    <p:sldId id="319" r:id="rId42"/>
    <p:sldId id="320" r:id="rId43"/>
    <p:sldId id="318" r:id="rId44"/>
    <p:sldId id="321" r:id="rId45"/>
    <p:sldId id="316" r:id="rId46"/>
    <p:sldId id="317" r:id="rId47"/>
    <p:sldId id="323" r:id="rId48"/>
    <p:sldId id="324" r:id="rId49"/>
    <p:sldId id="325" r:id="rId50"/>
    <p:sldId id="326" r:id="rId51"/>
    <p:sldId id="327" r:id="rId52"/>
    <p:sldId id="328" r:id="rId53"/>
    <p:sldId id="329" r:id="rId54"/>
    <p:sldId id="330" r:id="rId55"/>
    <p:sldId id="331"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9EA24-B886-46AC-B237-EA26F106DC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7EE408-08F6-4AAA-9250-7A4213F481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7672D1-5327-49B0-BA4E-62C6A0F8249A}"/>
              </a:ext>
            </a:extLst>
          </p:cNvPr>
          <p:cNvSpPr>
            <a:spLocks noGrp="1"/>
          </p:cNvSpPr>
          <p:nvPr>
            <p:ph type="dt" sz="half" idx="10"/>
          </p:nvPr>
        </p:nvSpPr>
        <p:spPr/>
        <p:txBody>
          <a:bodyPr/>
          <a:lstStyle/>
          <a:p>
            <a:fld id="{3702AD1F-CE53-43C9-B81C-C032FEF14832}" type="datetimeFigureOut">
              <a:rPr lang="en-US" smtClean="0"/>
              <a:t>12/6/2023</a:t>
            </a:fld>
            <a:endParaRPr lang="en-US"/>
          </a:p>
        </p:txBody>
      </p:sp>
      <p:sp>
        <p:nvSpPr>
          <p:cNvPr id="5" name="Footer Placeholder 4">
            <a:extLst>
              <a:ext uri="{FF2B5EF4-FFF2-40B4-BE49-F238E27FC236}">
                <a16:creationId xmlns:a16="http://schemas.microsoft.com/office/drawing/2014/main" id="{284FB3AA-B214-4FF8-AB67-934CAACD80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D3E4BE-18D8-4DE4-86D3-AA0A53DEA091}"/>
              </a:ext>
            </a:extLst>
          </p:cNvPr>
          <p:cNvSpPr>
            <a:spLocks noGrp="1"/>
          </p:cNvSpPr>
          <p:nvPr>
            <p:ph type="sldNum" sz="quarter" idx="12"/>
          </p:nvPr>
        </p:nvSpPr>
        <p:spPr/>
        <p:txBody>
          <a:bodyPr/>
          <a:lstStyle/>
          <a:p>
            <a:fld id="{DD264592-CB49-4AAF-BABF-4BF8C1E2B777}" type="slidenum">
              <a:rPr lang="en-US" smtClean="0"/>
              <a:t>‹#›</a:t>
            </a:fld>
            <a:endParaRPr lang="en-US"/>
          </a:p>
        </p:txBody>
      </p:sp>
    </p:spTree>
    <p:extLst>
      <p:ext uri="{BB962C8B-B14F-4D97-AF65-F5344CB8AC3E}">
        <p14:creationId xmlns:p14="http://schemas.microsoft.com/office/powerpoint/2010/main" val="2500528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1D87-A56F-4CBC-80A4-FC2B5460C7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6FD97D-A1B8-4DC9-9CF1-9116AA5964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42DD3B-3407-476B-9833-DEA354CC931D}"/>
              </a:ext>
            </a:extLst>
          </p:cNvPr>
          <p:cNvSpPr>
            <a:spLocks noGrp="1"/>
          </p:cNvSpPr>
          <p:nvPr>
            <p:ph type="dt" sz="half" idx="10"/>
          </p:nvPr>
        </p:nvSpPr>
        <p:spPr/>
        <p:txBody>
          <a:bodyPr/>
          <a:lstStyle/>
          <a:p>
            <a:fld id="{3702AD1F-CE53-43C9-B81C-C032FEF14832}" type="datetimeFigureOut">
              <a:rPr lang="en-US" smtClean="0"/>
              <a:t>12/6/2023</a:t>
            </a:fld>
            <a:endParaRPr lang="en-US"/>
          </a:p>
        </p:txBody>
      </p:sp>
      <p:sp>
        <p:nvSpPr>
          <p:cNvPr id="5" name="Footer Placeholder 4">
            <a:extLst>
              <a:ext uri="{FF2B5EF4-FFF2-40B4-BE49-F238E27FC236}">
                <a16:creationId xmlns:a16="http://schemas.microsoft.com/office/drawing/2014/main" id="{CB5D9360-C666-4E3F-9BF4-69EF95570C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07B82-3549-46B8-B160-4C313E220A38}"/>
              </a:ext>
            </a:extLst>
          </p:cNvPr>
          <p:cNvSpPr>
            <a:spLocks noGrp="1"/>
          </p:cNvSpPr>
          <p:nvPr>
            <p:ph type="sldNum" sz="quarter" idx="12"/>
          </p:nvPr>
        </p:nvSpPr>
        <p:spPr/>
        <p:txBody>
          <a:bodyPr/>
          <a:lstStyle/>
          <a:p>
            <a:fld id="{DD264592-CB49-4AAF-BABF-4BF8C1E2B777}" type="slidenum">
              <a:rPr lang="en-US" smtClean="0"/>
              <a:t>‹#›</a:t>
            </a:fld>
            <a:endParaRPr lang="en-US"/>
          </a:p>
        </p:txBody>
      </p:sp>
    </p:spTree>
    <p:extLst>
      <p:ext uri="{BB962C8B-B14F-4D97-AF65-F5344CB8AC3E}">
        <p14:creationId xmlns:p14="http://schemas.microsoft.com/office/powerpoint/2010/main" val="1750141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5D31B8-D017-4D31-8B35-AA8B69D05F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9BF5ED-69F3-4817-B242-A5E4BAEEF3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2D8427-F6DD-4A70-B7CF-573C80CE1630}"/>
              </a:ext>
            </a:extLst>
          </p:cNvPr>
          <p:cNvSpPr>
            <a:spLocks noGrp="1"/>
          </p:cNvSpPr>
          <p:nvPr>
            <p:ph type="dt" sz="half" idx="10"/>
          </p:nvPr>
        </p:nvSpPr>
        <p:spPr/>
        <p:txBody>
          <a:bodyPr/>
          <a:lstStyle/>
          <a:p>
            <a:fld id="{3702AD1F-CE53-43C9-B81C-C032FEF14832}" type="datetimeFigureOut">
              <a:rPr lang="en-US" smtClean="0"/>
              <a:t>12/6/2023</a:t>
            </a:fld>
            <a:endParaRPr lang="en-US"/>
          </a:p>
        </p:txBody>
      </p:sp>
      <p:sp>
        <p:nvSpPr>
          <p:cNvPr id="5" name="Footer Placeholder 4">
            <a:extLst>
              <a:ext uri="{FF2B5EF4-FFF2-40B4-BE49-F238E27FC236}">
                <a16:creationId xmlns:a16="http://schemas.microsoft.com/office/drawing/2014/main" id="{7215C65E-6FE2-45EA-B7FB-0ED75D47C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5A967-B3B3-4C02-B812-72DCF6DF9558}"/>
              </a:ext>
            </a:extLst>
          </p:cNvPr>
          <p:cNvSpPr>
            <a:spLocks noGrp="1"/>
          </p:cNvSpPr>
          <p:nvPr>
            <p:ph type="sldNum" sz="quarter" idx="12"/>
          </p:nvPr>
        </p:nvSpPr>
        <p:spPr/>
        <p:txBody>
          <a:bodyPr/>
          <a:lstStyle/>
          <a:p>
            <a:fld id="{DD264592-CB49-4AAF-BABF-4BF8C1E2B777}" type="slidenum">
              <a:rPr lang="en-US" smtClean="0"/>
              <a:t>‹#›</a:t>
            </a:fld>
            <a:endParaRPr lang="en-US"/>
          </a:p>
        </p:txBody>
      </p:sp>
    </p:spTree>
    <p:extLst>
      <p:ext uri="{BB962C8B-B14F-4D97-AF65-F5344CB8AC3E}">
        <p14:creationId xmlns:p14="http://schemas.microsoft.com/office/powerpoint/2010/main" val="3773657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DFA54-FF42-43C5-A3E9-B369C5B3C7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522448-E1A3-4DE6-A977-031E2726BD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67F6B-317A-41A3-9AFF-AE25C995C344}"/>
              </a:ext>
            </a:extLst>
          </p:cNvPr>
          <p:cNvSpPr>
            <a:spLocks noGrp="1"/>
          </p:cNvSpPr>
          <p:nvPr>
            <p:ph type="dt" sz="half" idx="10"/>
          </p:nvPr>
        </p:nvSpPr>
        <p:spPr/>
        <p:txBody>
          <a:bodyPr/>
          <a:lstStyle/>
          <a:p>
            <a:fld id="{3702AD1F-CE53-43C9-B81C-C032FEF14832}" type="datetimeFigureOut">
              <a:rPr lang="en-US" smtClean="0"/>
              <a:t>12/6/2023</a:t>
            </a:fld>
            <a:endParaRPr lang="en-US"/>
          </a:p>
        </p:txBody>
      </p:sp>
      <p:sp>
        <p:nvSpPr>
          <p:cNvPr id="5" name="Footer Placeholder 4">
            <a:extLst>
              <a:ext uri="{FF2B5EF4-FFF2-40B4-BE49-F238E27FC236}">
                <a16:creationId xmlns:a16="http://schemas.microsoft.com/office/drawing/2014/main" id="{56DC8255-630F-493D-9B62-CECC6DF290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FC371-845D-471B-A677-96CFF6CA4362}"/>
              </a:ext>
            </a:extLst>
          </p:cNvPr>
          <p:cNvSpPr>
            <a:spLocks noGrp="1"/>
          </p:cNvSpPr>
          <p:nvPr>
            <p:ph type="sldNum" sz="quarter" idx="12"/>
          </p:nvPr>
        </p:nvSpPr>
        <p:spPr/>
        <p:txBody>
          <a:bodyPr/>
          <a:lstStyle/>
          <a:p>
            <a:fld id="{DD264592-CB49-4AAF-BABF-4BF8C1E2B777}" type="slidenum">
              <a:rPr lang="en-US" smtClean="0"/>
              <a:t>‹#›</a:t>
            </a:fld>
            <a:endParaRPr lang="en-US"/>
          </a:p>
        </p:txBody>
      </p:sp>
    </p:spTree>
    <p:extLst>
      <p:ext uri="{BB962C8B-B14F-4D97-AF65-F5344CB8AC3E}">
        <p14:creationId xmlns:p14="http://schemas.microsoft.com/office/powerpoint/2010/main" val="1369194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9C21-93D5-458B-BE01-D70477B130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9E76C5-DD71-4343-BAF7-B4CA552CB2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58AF79-E2BF-4597-AE74-5AFDF1743379}"/>
              </a:ext>
            </a:extLst>
          </p:cNvPr>
          <p:cNvSpPr>
            <a:spLocks noGrp="1"/>
          </p:cNvSpPr>
          <p:nvPr>
            <p:ph type="dt" sz="half" idx="10"/>
          </p:nvPr>
        </p:nvSpPr>
        <p:spPr/>
        <p:txBody>
          <a:bodyPr/>
          <a:lstStyle/>
          <a:p>
            <a:fld id="{3702AD1F-CE53-43C9-B81C-C032FEF14832}" type="datetimeFigureOut">
              <a:rPr lang="en-US" smtClean="0"/>
              <a:t>12/6/2023</a:t>
            </a:fld>
            <a:endParaRPr lang="en-US"/>
          </a:p>
        </p:txBody>
      </p:sp>
      <p:sp>
        <p:nvSpPr>
          <p:cNvPr id="5" name="Footer Placeholder 4">
            <a:extLst>
              <a:ext uri="{FF2B5EF4-FFF2-40B4-BE49-F238E27FC236}">
                <a16:creationId xmlns:a16="http://schemas.microsoft.com/office/drawing/2014/main" id="{75D73772-F4C1-4728-AAD5-E3A5D088DE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88EE12-9823-43B4-8653-CDF7333D4C0B}"/>
              </a:ext>
            </a:extLst>
          </p:cNvPr>
          <p:cNvSpPr>
            <a:spLocks noGrp="1"/>
          </p:cNvSpPr>
          <p:nvPr>
            <p:ph type="sldNum" sz="quarter" idx="12"/>
          </p:nvPr>
        </p:nvSpPr>
        <p:spPr/>
        <p:txBody>
          <a:bodyPr/>
          <a:lstStyle/>
          <a:p>
            <a:fld id="{DD264592-CB49-4AAF-BABF-4BF8C1E2B777}" type="slidenum">
              <a:rPr lang="en-US" smtClean="0"/>
              <a:t>‹#›</a:t>
            </a:fld>
            <a:endParaRPr lang="en-US"/>
          </a:p>
        </p:txBody>
      </p:sp>
    </p:spTree>
    <p:extLst>
      <p:ext uri="{BB962C8B-B14F-4D97-AF65-F5344CB8AC3E}">
        <p14:creationId xmlns:p14="http://schemas.microsoft.com/office/powerpoint/2010/main" val="2526853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8581D-B396-4987-949C-0A650905B0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476BC3-5168-4605-A88B-9BC7659ABC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6A9070-1594-4EC6-A384-64D2225D30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DD0F84-3EB2-44E3-9564-0358DF58153E}"/>
              </a:ext>
            </a:extLst>
          </p:cNvPr>
          <p:cNvSpPr>
            <a:spLocks noGrp="1"/>
          </p:cNvSpPr>
          <p:nvPr>
            <p:ph type="dt" sz="half" idx="10"/>
          </p:nvPr>
        </p:nvSpPr>
        <p:spPr/>
        <p:txBody>
          <a:bodyPr/>
          <a:lstStyle/>
          <a:p>
            <a:fld id="{3702AD1F-CE53-43C9-B81C-C032FEF14832}" type="datetimeFigureOut">
              <a:rPr lang="en-US" smtClean="0"/>
              <a:t>12/6/2023</a:t>
            </a:fld>
            <a:endParaRPr lang="en-US"/>
          </a:p>
        </p:txBody>
      </p:sp>
      <p:sp>
        <p:nvSpPr>
          <p:cNvPr id="6" name="Footer Placeholder 5">
            <a:extLst>
              <a:ext uri="{FF2B5EF4-FFF2-40B4-BE49-F238E27FC236}">
                <a16:creationId xmlns:a16="http://schemas.microsoft.com/office/drawing/2014/main" id="{EB33B32C-54F8-4FC4-8F00-E4E851C307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A83754-48E2-41DC-AB34-8B1386FBD17B}"/>
              </a:ext>
            </a:extLst>
          </p:cNvPr>
          <p:cNvSpPr>
            <a:spLocks noGrp="1"/>
          </p:cNvSpPr>
          <p:nvPr>
            <p:ph type="sldNum" sz="quarter" idx="12"/>
          </p:nvPr>
        </p:nvSpPr>
        <p:spPr/>
        <p:txBody>
          <a:bodyPr/>
          <a:lstStyle/>
          <a:p>
            <a:fld id="{DD264592-CB49-4AAF-BABF-4BF8C1E2B777}" type="slidenum">
              <a:rPr lang="en-US" smtClean="0"/>
              <a:t>‹#›</a:t>
            </a:fld>
            <a:endParaRPr lang="en-US"/>
          </a:p>
        </p:txBody>
      </p:sp>
    </p:spTree>
    <p:extLst>
      <p:ext uri="{BB962C8B-B14F-4D97-AF65-F5344CB8AC3E}">
        <p14:creationId xmlns:p14="http://schemas.microsoft.com/office/powerpoint/2010/main" val="439963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FFCB8-82AA-471D-B138-05F4A72F64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B5DFB2-ADB1-4149-BAC9-9E68895648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5BEB14-FE24-422B-B550-CBEC5D81E7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EB2133-8ABF-4538-BF33-1B92635482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5EB138-E4E4-4CC2-95FE-8F36336C69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EB44DF-B3EE-4EA4-BA85-25F30A79BE39}"/>
              </a:ext>
            </a:extLst>
          </p:cNvPr>
          <p:cNvSpPr>
            <a:spLocks noGrp="1"/>
          </p:cNvSpPr>
          <p:nvPr>
            <p:ph type="dt" sz="half" idx="10"/>
          </p:nvPr>
        </p:nvSpPr>
        <p:spPr/>
        <p:txBody>
          <a:bodyPr/>
          <a:lstStyle/>
          <a:p>
            <a:fld id="{3702AD1F-CE53-43C9-B81C-C032FEF14832}" type="datetimeFigureOut">
              <a:rPr lang="en-US" smtClean="0"/>
              <a:t>12/6/2023</a:t>
            </a:fld>
            <a:endParaRPr lang="en-US"/>
          </a:p>
        </p:txBody>
      </p:sp>
      <p:sp>
        <p:nvSpPr>
          <p:cNvPr id="8" name="Footer Placeholder 7">
            <a:extLst>
              <a:ext uri="{FF2B5EF4-FFF2-40B4-BE49-F238E27FC236}">
                <a16:creationId xmlns:a16="http://schemas.microsoft.com/office/drawing/2014/main" id="{77D614E9-7B52-4A08-965B-0DD248BD5B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477819-6D32-4255-85AF-B6E09C665C7D}"/>
              </a:ext>
            </a:extLst>
          </p:cNvPr>
          <p:cNvSpPr>
            <a:spLocks noGrp="1"/>
          </p:cNvSpPr>
          <p:nvPr>
            <p:ph type="sldNum" sz="quarter" idx="12"/>
          </p:nvPr>
        </p:nvSpPr>
        <p:spPr/>
        <p:txBody>
          <a:bodyPr/>
          <a:lstStyle/>
          <a:p>
            <a:fld id="{DD264592-CB49-4AAF-BABF-4BF8C1E2B777}" type="slidenum">
              <a:rPr lang="en-US" smtClean="0"/>
              <a:t>‹#›</a:t>
            </a:fld>
            <a:endParaRPr lang="en-US"/>
          </a:p>
        </p:txBody>
      </p:sp>
    </p:spTree>
    <p:extLst>
      <p:ext uri="{BB962C8B-B14F-4D97-AF65-F5344CB8AC3E}">
        <p14:creationId xmlns:p14="http://schemas.microsoft.com/office/powerpoint/2010/main" val="1003330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3F398-C8F0-4B7D-A328-C3AA4DFA41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6E69F1-AD3A-4E0F-9CD1-2E1D04912A80}"/>
              </a:ext>
            </a:extLst>
          </p:cNvPr>
          <p:cNvSpPr>
            <a:spLocks noGrp="1"/>
          </p:cNvSpPr>
          <p:nvPr>
            <p:ph type="dt" sz="half" idx="10"/>
          </p:nvPr>
        </p:nvSpPr>
        <p:spPr/>
        <p:txBody>
          <a:bodyPr/>
          <a:lstStyle/>
          <a:p>
            <a:fld id="{3702AD1F-CE53-43C9-B81C-C032FEF14832}" type="datetimeFigureOut">
              <a:rPr lang="en-US" smtClean="0"/>
              <a:t>12/6/2023</a:t>
            </a:fld>
            <a:endParaRPr lang="en-US"/>
          </a:p>
        </p:txBody>
      </p:sp>
      <p:sp>
        <p:nvSpPr>
          <p:cNvPr id="4" name="Footer Placeholder 3">
            <a:extLst>
              <a:ext uri="{FF2B5EF4-FFF2-40B4-BE49-F238E27FC236}">
                <a16:creationId xmlns:a16="http://schemas.microsoft.com/office/drawing/2014/main" id="{C7AA68E9-91A1-4803-A54C-276D99C485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29AB71-811F-4FC3-8502-A673D986641E}"/>
              </a:ext>
            </a:extLst>
          </p:cNvPr>
          <p:cNvSpPr>
            <a:spLocks noGrp="1"/>
          </p:cNvSpPr>
          <p:nvPr>
            <p:ph type="sldNum" sz="quarter" idx="12"/>
          </p:nvPr>
        </p:nvSpPr>
        <p:spPr/>
        <p:txBody>
          <a:bodyPr/>
          <a:lstStyle/>
          <a:p>
            <a:fld id="{DD264592-CB49-4AAF-BABF-4BF8C1E2B777}" type="slidenum">
              <a:rPr lang="en-US" smtClean="0"/>
              <a:t>‹#›</a:t>
            </a:fld>
            <a:endParaRPr lang="en-US"/>
          </a:p>
        </p:txBody>
      </p:sp>
    </p:spTree>
    <p:extLst>
      <p:ext uri="{BB962C8B-B14F-4D97-AF65-F5344CB8AC3E}">
        <p14:creationId xmlns:p14="http://schemas.microsoft.com/office/powerpoint/2010/main" val="3084303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F1FE0D-9A47-4D1F-BCC0-24BA2F2616F7}"/>
              </a:ext>
            </a:extLst>
          </p:cNvPr>
          <p:cNvSpPr>
            <a:spLocks noGrp="1"/>
          </p:cNvSpPr>
          <p:nvPr>
            <p:ph type="dt" sz="half" idx="10"/>
          </p:nvPr>
        </p:nvSpPr>
        <p:spPr/>
        <p:txBody>
          <a:bodyPr/>
          <a:lstStyle/>
          <a:p>
            <a:fld id="{3702AD1F-CE53-43C9-B81C-C032FEF14832}" type="datetimeFigureOut">
              <a:rPr lang="en-US" smtClean="0"/>
              <a:t>12/6/2023</a:t>
            </a:fld>
            <a:endParaRPr lang="en-US"/>
          </a:p>
        </p:txBody>
      </p:sp>
      <p:sp>
        <p:nvSpPr>
          <p:cNvPr id="3" name="Footer Placeholder 2">
            <a:extLst>
              <a:ext uri="{FF2B5EF4-FFF2-40B4-BE49-F238E27FC236}">
                <a16:creationId xmlns:a16="http://schemas.microsoft.com/office/drawing/2014/main" id="{3594D988-ED9A-4E1B-80F9-F36B8600C7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13027E-9E09-4912-9CED-4E40204F900E}"/>
              </a:ext>
            </a:extLst>
          </p:cNvPr>
          <p:cNvSpPr>
            <a:spLocks noGrp="1"/>
          </p:cNvSpPr>
          <p:nvPr>
            <p:ph type="sldNum" sz="quarter" idx="12"/>
          </p:nvPr>
        </p:nvSpPr>
        <p:spPr/>
        <p:txBody>
          <a:bodyPr/>
          <a:lstStyle/>
          <a:p>
            <a:fld id="{DD264592-CB49-4AAF-BABF-4BF8C1E2B777}" type="slidenum">
              <a:rPr lang="en-US" smtClean="0"/>
              <a:t>‹#›</a:t>
            </a:fld>
            <a:endParaRPr lang="en-US"/>
          </a:p>
        </p:txBody>
      </p:sp>
    </p:spTree>
    <p:extLst>
      <p:ext uri="{BB962C8B-B14F-4D97-AF65-F5344CB8AC3E}">
        <p14:creationId xmlns:p14="http://schemas.microsoft.com/office/powerpoint/2010/main" val="920701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A8D1-FEEE-4259-A25B-91C59773E5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AF4B8D-D665-4ED6-A174-6CAE45AF8C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83E7B7-1CEA-4477-9333-09405588B8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C691E0-9328-43F4-9A86-CD19E5873B35}"/>
              </a:ext>
            </a:extLst>
          </p:cNvPr>
          <p:cNvSpPr>
            <a:spLocks noGrp="1"/>
          </p:cNvSpPr>
          <p:nvPr>
            <p:ph type="dt" sz="half" idx="10"/>
          </p:nvPr>
        </p:nvSpPr>
        <p:spPr/>
        <p:txBody>
          <a:bodyPr/>
          <a:lstStyle/>
          <a:p>
            <a:fld id="{3702AD1F-CE53-43C9-B81C-C032FEF14832}" type="datetimeFigureOut">
              <a:rPr lang="en-US" smtClean="0"/>
              <a:t>12/6/2023</a:t>
            </a:fld>
            <a:endParaRPr lang="en-US"/>
          </a:p>
        </p:txBody>
      </p:sp>
      <p:sp>
        <p:nvSpPr>
          <p:cNvPr id="6" name="Footer Placeholder 5">
            <a:extLst>
              <a:ext uri="{FF2B5EF4-FFF2-40B4-BE49-F238E27FC236}">
                <a16:creationId xmlns:a16="http://schemas.microsoft.com/office/drawing/2014/main" id="{CAEE122A-0024-41ED-8D9F-34C7FF7E6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B75835-5510-476A-89AB-09B2E97AC713}"/>
              </a:ext>
            </a:extLst>
          </p:cNvPr>
          <p:cNvSpPr>
            <a:spLocks noGrp="1"/>
          </p:cNvSpPr>
          <p:nvPr>
            <p:ph type="sldNum" sz="quarter" idx="12"/>
          </p:nvPr>
        </p:nvSpPr>
        <p:spPr/>
        <p:txBody>
          <a:bodyPr/>
          <a:lstStyle/>
          <a:p>
            <a:fld id="{DD264592-CB49-4AAF-BABF-4BF8C1E2B777}" type="slidenum">
              <a:rPr lang="en-US" smtClean="0"/>
              <a:t>‹#›</a:t>
            </a:fld>
            <a:endParaRPr lang="en-US"/>
          </a:p>
        </p:txBody>
      </p:sp>
    </p:spTree>
    <p:extLst>
      <p:ext uri="{BB962C8B-B14F-4D97-AF65-F5344CB8AC3E}">
        <p14:creationId xmlns:p14="http://schemas.microsoft.com/office/powerpoint/2010/main" val="2974195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2928-2E37-48DB-960E-FCD829CC8E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B0D9CA-C0AA-4D22-8C9B-4CE19974E0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141532-3993-4DC8-9F79-AE147A7BA7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C0673F-DCBA-4D00-877A-E4880170B935}"/>
              </a:ext>
            </a:extLst>
          </p:cNvPr>
          <p:cNvSpPr>
            <a:spLocks noGrp="1"/>
          </p:cNvSpPr>
          <p:nvPr>
            <p:ph type="dt" sz="half" idx="10"/>
          </p:nvPr>
        </p:nvSpPr>
        <p:spPr/>
        <p:txBody>
          <a:bodyPr/>
          <a:lstStyle/>
          <a:p>
            <a:fld id="{3702AD1F-CE53-43C9-B81C-C032FEF14832}" type="datetimeFigureOut">
              <a:rPr lang="en-US" smtClean="0"/>
              <a:t>12/6/2023</a:t>
            </a:fld>
            <a:endParaRPr lang="en-US"/>
          </a:p>
        </p:txBody>
      </p:sp>
      <p:sp>
        <p:nvSpPr>
          <p:cNvPr id="6" name="Footer Placeholder 5">
            <a:extLst>
              <a:ext uri="{FF2B5EF4-FFF2-40B4-BE49-F238E27FC236}">
                <a16:creationId xmlns:a16="http://schemas.microsoft.com/office/drawing/2014/main" id="{B686DE88-FBAB-4C61-A068-1ABDC23762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E1DD91-3B50-43FC-ABAC-68EA8C30AA3D}"/>
              </a:ext>
            </a:extLst>
          </p:cNvPr>
          <p:cNvSpPr>
            <a:spLocks noGrp="1"/>
          </p:cNvSpPr>
          <p:nvPr>
            <p:ph type="sldNum" sz="quarter" idx="12"/>
          </p:nvPr>
        </p:nvSpPr>
        <p:spPr/>
        <p:txBody>
          <a:bodyPr/>
          <a:lstStyle/>
          <a:p>
            <a:fld id="{DD264592-CB49-4AAF-BABF-4BF8C1E2B777}" type="slidenum">
              <a:rPr lang="en-US" smtClean="0"/>
              <a:t>‹#›</a:t>
            </a:fld>
            <a:endParaRPr lang="en-US"/>
          </a:p>
        </p:txBody>
      </p:sp>
    </p:spTree>
    <p:extLst>
      <p:ext uri="{BB962C8B-B14F-4D97-AF65-F5344CB8AC3E}">
        <p14:creationId xmlns:p14="http://schemas.microsoft.com/office/powerpoint/2010/main" val="2995087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4FA8EC-C8C5-4C96-808D-9CCB2AD75F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795E00-9E69-4534-9060-64907E3567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B740D4-F53F-4F6D-8924-0DFE2BDFCB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2AD1F-CE53-43C9-B81C-C032FEF14832}" type="datetimeFigureOut">
              <a:rPr lang="en-US" smtClean="0"/>
              <a:t>12/6/2023</a:t>
            </a:fld>
            <a:endParaRPr lang="en-US"/>
          </a:p>
        </p:txBody>
      </p:sp>
      <p:sp>
        <p:nvSpPr>
          <p:cNvPr id="5" name="Footer Placeholder 4">
            <a:extLst>
              <a:ext uri="{FF2B5EF4-FFF2-40B4-BE49-F238E27FC236}">
                <a16:creationId xmlns:a16="http://schemas.microsoft.com/office/drawing/2014/main" id="{B3EBD28D-B9D9-4A8E-88EF-AFB56525DA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F9B4FF-A0E5-4C49-8AAE-C547DF5A23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64592-CB49-4AAF-BABF-4BF8C1E2B777}" type="slidenum">
              <a:rPr lang="en-US" smtClean="0"/>
              <a:t>‹#›</a:t>
            </a:fld>
            <a:endParaRPr lang="en-US"/>
          </a:p>
        </p:txBody>
      </p:sp>
    </p:spTree>
    <p:extLst>
      <p:ext uri="{BB962C8B-B14F-4D97-AF65-F5344CB8AC3E}">
        <p14:creationId xmlns:p14="http://schemas.microsoft.com/office/powerpoint/2010/main" val="533816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ashwan.salih@su.edu.krd"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44685-2017-4627-ABBD-A5FE0891B452}"/>
              </a:ext>
            </a:extLst>
          </p:cNvPr>
          <p:cNvSpPr>
            <a:spLocks noGrp="1"/>
          </p:cNvSpPr>
          <p:nvPr>
            <p:ph type="ctrTitle"/>
          </p:nvPr>
        </p:nvSpPr>
        <p:spPr/>
        <p:txBody>
          <a:bodyPr>
            <a:normAutofit fontScale="90000"/>
          </a:bodyPr>
          <a:lstStyle/>
          <a:p>
            <a:r>
              <a:rPr lang="en-US" dirty="0"/>
              <a:t>Syntactic Structure and Analysis </a:t>
            </a:r>
            <a:br>
              <a:rPr lang="en-US" dirty="0"/>
            </a:br>
            <a:r>
              <a:rPr lang="en-US" sz="4000" dirty="0"/>
              <a:t>Higher Diploma </a:t>
            </a:r>
            <a:br>
              <a:rPr lang="en-US" sz="4000" dirty="0"/>
            </a:br>
            <a:r>
              <a:rPr lang="en-US" sz="4000" dirty="0"/>
              <a:t>English Department- College of Languages</a:t>
            </a:r>
            <a:endParaRPr lang="en-US" dirty="0"/>
          </a:p>
        </p:txBody>
      </p:sp>
      <p:sp>
        <p:nvSpPr>
          <p:cNvPr id="3" name="Subtitle 2">
            <a:extLst>
              <a:ext uri="{FF2B5EF4-FFF2-40B4-BE49-F238E27FC236}">
                <a16:creationId xmlns:a16="http://schemas.microsoft.com/office/drawing/2014/main" id="{00509E38-BA42-4446-9652-D341DA1A4AFF}"/>
              </a:ext>
            </a:extLst>
          </p:cNvPr>
          <p:cNvSpPr>
            <a:spLocks noGrp="1"/>
          </p:cNvSpPr>
          <p:nvPr>
            <p:ph type="subTitle" idx="1"/>
          </p:nvPr>
        </p:nvSpPr>
        <p:spPr>
          <a:xfrm>
            <a:off x="1524000" y="4530902"/>
            <a:ext cx="9144000" cy="965772"/>
          </a:xfrm>
        </p:spPr>
        <p:txBody>
          <a:bodyPr>
            <a:normAutofit fontScale="92500" lnSpcReduction="10000"/>
          </a:bodyPr>
          <a:lstStyle/>
          <a:p>
            <a:r>
              <a:rPr lang="en-US" sz="3200" dirty="0"/>
              <a:t>Dr Rashwan Ramadan</a:t>
            </a:r>
          </a:p>
          <a:p>
            <a:r>
              <a:rPr lang="en-US" sz="3200" dirty="0" err="1">
                <a:hlinkClick r:id="rId2"/>
              </a:rPr>
              <a:t>rashwan.salih@su.edu.krd</a:t>
            </a:r>
            <a:r>
              <a:rPr lang="en-US" sz="3200" dirty="0"/>
              <a:t> </a:t>
            </a:r>
          </a:p>
        </p:txBody>
      </p:sp>
    </p:spTree>
    <p:extLst>
      <p:ext uri="{BB962C8B-B14F-4D97-AF65-F5344CB8AC3E}">
        <p14:creationId xmlns:p14="http://schemas.microsoft.com/office/powerpoint/2010/main" val="3380272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7D064-C8EE-4072-B49C-B69D18AA0D75}"/>
              </a:ext>
            </a:extLst>
          </p:cNvPr>
          <p:cNvSpPr>
            <a:spLocks noGrp="1"/>
          </p:cNvSpPr>
          <p:nvPr>
            <p:ph type="title"/>
          </p:nvPr>
        </p:nvSpPr>
        <p:spPr>
          <a:xfrm>
            <a:off x="838200" y="365125"/>
            <a:ext cx="10515600" cy="682839"/>
          </a:xfrm>
        </p:spPr>
        <p:txBody>
          <a:bodyPr>
            <a:normAutofit fontScale="90000"/>
          </a:bodyPr>
          <a:lstStyle/>
          <a:p>
            <a:pPr algn="ctr"/>
            <a:r>
              <a:rPr lang="en-US" b="1" dirty="0"/>
              <a:t>Intransitive and Transitive Verbs      </a:t>
            </a:r>
            <a:r>
              <a:rPr lang="en-US" sz="2700" b="1" dirty="0"/>
              <a:t>p.69</a:t>
            </a:r>
            <a:endParaRPr lang="en-US" b="1" dirty="0"/>
          </a:p>
        </p:txBody>
      </p:sp>
      <p:sp>
        <p:nvSpPr>
          <p:cNvPr id="3" name="Content Placeholder 2">
            <a:extLst>
              <a:ext uri="{FF2B5EF4-FFF2-40B4-BE49-F238E27FC236}">
                <a16:creationId xmlns:a16="http://schemas.microsoft.com/office/drawing/2014/main" id="{B9D43334-82E8-4AA5-945A-2676699C780E}"/>
              </a:ext>
            </a:extLst>
          </p:cNvPr>
          <p:cNvSpPr>
            <a:spLocks noGrp="1"/>
          </p:cNvSpPr>
          <p:nvPr>
            <p:ph idx="1"/>
          </p:nvPr>
        </p:nvSpPr>
        <p:spPr>
          <a:xfrm>
            <a:off x="472611" y="1047964"/>
            <a:ext cx="11342670" cy="5128999"/>
          </a:xfrm>
        </p:spPr>
        <p:txBody>
          <a:bodyPr>
            <a:normAutofit/>
          </a:bodyPr>
          <a:lstStyle/>
          <a:p>
            <a:r>
              <a:rPr lang="en-US" dirty="0"/>
              <a:t>Lexical verbs are sub-categorized according to what other elements must appear with them in the VP. In other words, they are sub-</a:t>
            </a:r>
            <a:r>
              <a:rPr lang="en-US" dirty="0" err="1"/>
              <a:t>categorised</a:t>
            </a:r>
            <a:r>
              <a:rPr lang="en-US" dirty="0"/>
              <a:t> in terms of what complements they demand.</a:t>
            </a:r>
          </a:p>
          <a:p>
            <a:endParaRPr lang="en-US" dirty="0"/>
          </a:p>
          <a:p>
            <a:pPr marL="0" indent="0">
              <a:buNone/>
            </a:pPr>
            <a:r>
              <a:rPr lang="en-US" dirty="0"/>
              <a:t>[13] Phil sunbathed (beside a stream).</a:t>
            </a:r>
          </a:p>
          <a:p>
            <a:pPr marL="0" indent="0">
              <a:buNone/>
            </a:pPr>
            <a:r>
              <a:rPr lang="en-US" dirty="0"/>
              <a:t>[14] Phil dreads affectionate cats (in the hay-fever season). </a:t>
            </a:r>
          </a:p>
          <a:p>
            <a:pPr marL="0" indent="0">
              <a:buNone/>
            </a:pPr>
            <a:endParaRPr lang="en-US" dirty="0"/>
          </a:p>
          <a:p>
            <a:r>
              <a:rPr lang="en-US" dirty="0"/>
              <a:t>The verbs </a:t>
            </a:r>
            <a:r>
              <a:rPr lang="en-US" b="1" i="1" dirty="0"/>
              <a:t>dread</a:t>
            </a:r>
            <a:r>
              <a:rPr lang="en-US" dirty="0"/>
              <a:t> and </a:t>
            </a:r>
            <a:r>
              <a:rPr lang="en-US" b="1" i="1" dirty="0"/>
              <a:t>sunbathe</a:t>
            </a:r>
            <a:r>
              <a:rPr lang="en-US" dirty="0"/>
              <a:t> can be distinguished by the obligatory presence or absence of a following NP but not by the (optional) presence or absence of a following PP. </a:t>
            </a:r>
          </a:p>
        </p:txBody>
      </p:sp>
    </p:spTree>
    <p:extLst>
      <p:ext uri="{BB962C8B-B14F-4D97-AF65-F5344CB8AC3E}">
        <p14:creationId xmlns:p14="http://schemas.microsoft.com/office/powerpoint/2010/main" val="4278494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3C4FE-1974-4A2A-8CF4-69DD48CADC74}"/>
              </a:ext>
            </a:extLst>
          </p:cNvPr>
          <p:cNvSpPr>
            <a:spLocks noGrp="1"/>
          </p:cNvSpPr>
          <p:nvPr>
            <p:ph type="title"/>
          </p:nvPr>
        </p:nvSpPr>
        <p:spPr>
          <a:xfrm>
            <a:off x="410966" y="184936"/>
            <a:ext cx="11209106" cy="945222"/>
          </a:xfrm>
        </p:spPr>
        <p:txBody>
          <a:bodyPr>
            <a:noAutofit/>
          </a:bodyPr>
          <a:lstStyle/>
          <a:p>
            <a:r>
              <a:rPr lang="en-US" sz="3200" dirty="0"/>
              <a:t>Now, try putting these verbs in sentences in order to identify which category they belong to:</a:t>
            </a:r>
          </a:p>
        </p:txBody>
      </p:sp>
      <p:sp>
        <p:nvSpPr>
          <p:cNvPr id="3" name="Content Placeholder 2">
            <a:extLst>
              <a:ext uri="{FF2B5EF4-FFF2-40B4-BE49-F238E27FC236}">
                <a16:creationId xmlns:a16="http://schemas.microsoft.com/office/drawing/2014/main" id="{8F37CCD9-3233-4A34-9E99-F853C294588B}"/>
              </a:ext>
            </a:extLst>
          </p:cNvPr>
          <p:cNvSpPr>
            <a:spLocks noGrp="1"/>
          </p:cNvSpPr>
          <p:nvPr>
            <p:ph idx="1"/>
          </p:nvPr>
        </p:nvSpPr>
        <p:spPr>
          <a:xfrm>
            <a:off x="4900772" y="958261"/>
            <a:ext cx="3318553" cy="4941477"/>
          </a:xfrm>
        </p:spPr>
        <p:txBody>
          <a:bodyPr>
            <a:noAutofit/>
          </a:bodyPr>
          <a:lstStyle/>
          <a:p>
            <a:pPr marL="0" indent="0" algn="l">
              <a:buNone/>
            </a:pPr>
            <a:r>
              <a:rPr lang="en-US" sz="4400" dirty="0"/>
              <a:t>die</a:t>
            </a:r>
          </a:p>
          <a:p>
            <a:pPr marL="0" indent="0" algn="l">
              <a:buNone/>
            </a:pPr>
            <a:r>
              <a:rPr lang="en-US" sz="4400" dirty="0"/>
              <a:t>make</a:t>
            </a:r>
          </a:p>
          <a:p>
            <a:pPr marL="0" indent="0" algn="l">
              <a:buNone/>
            </a:pPr>
            <a:r>
              <a:rPr lang="en-US" sz="4400" dirty="0"/>
              <a:t>disappear</a:t>
            </a:r>
          </a:p>
          <a:p>
            <a:pPr marL="0" indent="0" algn="l">
              <a:buNone/>
            </a:pPr>
            <a:r>
              <a:rPr lang="en-US" sz="4400" dirty="0"/>
              <a:t>inspect</a:t>
            </a:r>
          </a:p>
          <a:p>
            <a:pPr marL="0" indent="0" algn="l">
              <a:buNone/>
            </a:pPr>
            <a:r>
              <a:rPr lang="en-US" sz="4400" dirty="0"/>
              <a:t>laugh</a:t>
            </a:r>
          </a:p>
          <a:p>
            <a:pPr marL="0" indent="0" algn="l">
              <a:buNone/>
            </a:pPr>
            <a:r>
              <a:rPr lang="en-US" sz="4400" dirty="0"/>
              <a:t>play</a:t>
            </a:r>
          </a:p>
          <a:p>
            <a:pPr marL="0" indent="0" algn="l">
              <a:buNone/>
            </a:pPr>
            <a:r>
              <a:rPr lang="en-US" sz="4400" dirty="0"/>
              <a:t>spot</a:t>
            </a:r>
          </a:p>
          <a:p>
            <a:pPr marL="0" indent="0" algn="l">
              <a:buNone/>
            </a:pPr>
            <a:r>
              <a:rPr lang="en-US" sz="4400" dirty="0"/>
              <a:t>throw</a:t>
            </a:r>
          </a:p>
        </p:txBody>
      </p:sp>
    </p:spTree>
    <p:extLst>
      <p:ext uri="{BB962C8B-B14F-4D97-AF65-F5344CB8AC3E}">
        <p14:creationId xmlns:p14="http://schemas.microsoft.com/office/powerpoint/2010/main" val="116580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F134F-1D0E-4F33-952D-3D4119BCE05E}"/>
              </a:ext>
            </a:extLst>
          </p:cNvPr>
          <p:cNvSpPr>
            <a:spLocks noGrp="1"/>
          </p:cNvSpPr>
          <p:nvPr>
            <p:ph idx="1"/>
          </p:nvPr>
        </p:nvSpPr>
        <p:spPr>
          <a:xfrm>
            <a:off x="838200" y="277402"/>
            <a:ext cx="10515600" cy="5899561"/>
          </a:xfrm>
        </p:spPr>
        <p:txBody>
          <a:bodyPr>
            <a:normAutofit/>
          </a:bodyPr>
          <a:lstStyle/>
          <a:p>
            <a:pPr marL="0" indent="0" algn="l">
              <a:buNone/>
            </a:pPr>
            <a:r>
              <a:rPr lang="en-US" b="0" i="0" u="none" strike="noStrike" baseline="0" dirty="0">
                <a:latin typeface="StoneSans"/>
              </a:rPr>
              <a:t>[15a] Max died.              [15b] *Max died Bill. </a:t>
            </a:r>
          </a:p>
          <a:p>
            <a:pPr marL="0" indent="0">
              <a:buNone/>
            </a:pPr>
            <a:r>
              <a:rPr lang="en-US" b="0" i="0" u="none" strike="noStrike" baseline="0" dirty="0">
                <a:latin typeface="StoneSans"/>
              </a:rPr>
              <a:t>[16a] *Max made.	        [16b] Max made a noise.</a:t>
            </a:r>
            <a:endParaRPr lang="en-US" sz="4000" dirty="0"/>
          </a:p>
          <a:p>
            <a:pPr marL="0" indent="0" algn="l">
              <a:buNone/>
            </a:pPr>
            <a:endParaRPr lang="en-US" b="0" i="0" u="none" strike="noStrike" baseline="0" dirty="0">
              <a:latin typeface="StoneSans"/>
            </a:endParaRPr>
          </a:p>
          <a:p>
            <a:r>
              <a:rPr lang="en-US" b="0" i="0" u="none" strike="noStrike" baseline="0" dirty="0">
                <a:latin typeface="StoneSans"/>
              </a:rPr>
              <a:t>The verb </a:t>
            </a:r>
            <a:r>
              <a:rPr lang="en-US" b="1" i="1" u="none" strike="noStrike" baseline="0" dirty="0">
                <a:latin typeface="StoneSans"/>
              </a:rPr>
              <a:t>die</a:t>
            </a:r>
            <a:r>
              <a:rPr lang="en-US" b="0" i="0" u="none" strike="noStrike" baseline="0" dirty="0">
                <a:latin typeface="StoneSans"/>
              </a:rPr>
              <a:t> clearly belongs to the same sub-category as </a:t>
            </a:r>
            <a:r>
              <a:rPr lang="en-US" b="1" i="1" u="none" strike="noStrike" baseline="0" dirty="0">
                <a:latin typeface="StoneSans"/>
              </a:rPr>
              <a:t>sunbathe</a:t>
            </a:r>
            <a:r>
              <a:rPr lang="en-US" b="0" i="0" u="none" strike="noStrike" baseline="0" dirty="0">
                <a:latin typeface="StoneSans"/>
              </a:rPr>
              <a:t>, as do </a:t>
            </a:r>
            <a:r>
              <a:rPr lang="en-US" b="1" i="1" u="none" strike="noStrike" baseline="0" dirty="0">
                <a:latin typeface="StoneSans"/>
              </a:rPr>
              <a:t>disappear</a:t>
            </a:r>
            <a:r>
              <a:rPr lang="en-US" b="0" i="0" u="none" strike="noStrike" baseline="0" dirty="0">
                <a:latin typeface="StoneSans"/>
              </a:rPr>
              <a:t> and </a:t>
            </a:r>
            <a:r>
              <a:rPr lang="en-US" b="1" i="1" u="none" strike="noStrike" baseline="0" dirty="0">
                <a:latin typeface="StoneSans"/>
              </a:rPr>
              <a:t>laugh</a:t>
            </a:r>
            <a:r>
              <a:rPr lang="en-US" b="0" i="0" u="none" strike="noStrike" baseline="0" dirty="0">
                <a:latin typeface="StoneSans"/>
              </a:rPr>
              <a:t>: none of these verbs allows a following NP.</a:t>
            </a:r>
          </a:p>
          <a:p>
            <a:r>
              <a:rPr lang="en-US" b="0" i="0" u="none" strike="noStrike" baseline="0" dirty="0">
                <a:latin typeface="StoneSans"/>
              </a:rPr>
              <a:t>But </a:t>
            </a:r>
            <a:r>
              <a:rPr lang="en-US" b="1" i="1" u="none" strike="noStrike" baseline="0" dirty="0">
                <a:latin typeface="StoneSans"/>
              </a:rPr>
              <a:t>make</a:t>
            </a:r>
            <a:r>
              <a:rPr lang="en-US" b="0" i="0" u="none" strike="noStrike" baseline="0" dirty="0">
                <a:latin typeface="StoneSans"/>
              </a:rPr>
              <a:t> clearly belongs with </a:t>
            </a:r>
            <a:r>
              <a:rPr lang="en-US" b="1" i="1" u="none" strike="noStrike" baseline="0" dirty="0">
                <a:latin typeface="StoneSans"/>
              </a:rPr>
              <a:t>dread</a:t>
            </a:r>
            <a:r>
              <a:rPr lang="en-US" b="0" i="0" u="none" strike="noStrike" baseline="0" dirty="0">
                <a:latin typeface="StoneSans"/>
              </a:rPr>
              <a:t>, as do </a:t>
            </a:r>
            <a:r>
              <a:rPr lang="en-US" b="1" i="1" u="none" strike="noStrike" baseline="0" dirty="0">
                <a:latin typeface="StoneSans"/>
              </a:rPr>
              <a:t>inspect</a:t>
            </a:r>
            <a:r>
              <a:rPr lang="en-US" b="0" i="0" u="none" strike="noStrike" baseline="0" dirty="0">
                <a:latin typeface="StoneSans"/>
              </a:rPr>
              <a:t>, </a:t>
            </a:r>
            <a:r>
              <a:rPr lang="en-US" b="1" i="1" u="none" strike="noStrike" baseline="0" dirty="0">
                <a:latin typeface="StoneSans"/>
              </a:rPr>
              <a:t>spot</a:t>
            </a:r>
            <a:r>
              <a:rPr lang="en-US" b="0" i="0" u="none" strike="noStrike" baseline="0" dirty="0">
                <a:latin typeface="StoneSans"/>
              </a:rPr>
              <a:t>, and </a:t>
            </a:r>
            <a:r>
              <a:rPr lang="en-US" b="1" i="1" u="none" strike="noStrike" baseline="0" dirty="0">
                <a:latin typeface="StoneSans"/>
              </a:rPr>
              <a:t>throw</a:t>
            </a:r>
            <a:r>
              <a:rPr lang="en-US" b="0" i="0" u="none" strike="noStrike" baseline="0" dirty="0">
                <a:latin typeface="StoneSans"/>
              </a:rPr>
              <a:t>: these demand a following NP. </a:t>
            </a:r>
          </a:p>
          <a:p>
            <a:r>
              <a:rPr lang="en-US" b="0" i="0" u="none" strike="noStrike" baseline="0" dirty="0">
                <a:latin typeface="StoneSans"/>
              </a:rPr>
              <a:t>The verb </a:t>
            </a:r>
            <a:r>
              <a:rPr lang="en-US" b="1" i="1" u="none" strike="noStrike" baseline="0" dirty="0">
                <a:latin typeface="StoneSans"/>
              </a:rPr>
              <a:t>play</a:t>
            </a:r>
            <a:r>
              <a:rPr lang="en-US" b="0" i="0" u="none" strike="noStrike" baseline="0" dirty="0">
                <a:latin typeface="StoneSans"/>
              </a:rPr>
              <a:t>, on the other hand, belongs to both sub-categories, with different meanings:</a:t>
            </a:r>
          </a:p>
          <a:p>
            <a:pPr marL="0" indent="0" algn="l">
              <a:buNone/>
            </a:pPr>
            <a:r>
              <a:rPr lang="en-US" b="0" i="0" u="none" strike="noStrike" baseline="0" dirty="0">
                <a:latin typeface="StoneSans"/>
              </a:rPr>
              <a:t>[17] The children played.</a:t>
            </a:r>
          </a:p>
          <a:p>
            <a:pPr marL="0" indent="0" algn="l">
              <a:buNone/>
            </a:pPr>
            <a:r>
              <a:rPr lang="en-US" b="0" i="0" u="none" strike="noStrike" baseline="0" dirty="0">
                <a:latin typeface="StoneSans"/>
              </a:rPr>
              <a:t>[18] Max played the tuba.</a:t>
            </a:r>
          </a:p>
          <a:p>
            <a:endParaRPr lang="en-US" dirty="0"/>
          </a:p>
        </p:txBody>
      </p:sp>
    </p:spTree>
    <p:extLst>
      <p:ext uri="{BB962C8B-B14F-4D97-AF65-F5344CB8AC3E}">
        <p14:creationId xmlns:p14="http://schemas.microsoft.com/office/powerpoint/2010/main" val="1537279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870A0-7667-4FBF-A295-480C125E1DCA}"/>
              </a:ext>
            </a:extLst>
          </p:cNvPr>
          <p:cNvSpPr>
            <a:spLocks noGrp="1"/>
          </p:cNvSpPr>
          <p:nvPr>
            <p:ph type="title"/>
          </p:nvPr>
        </p:nvSpPr>
        <p:spPr>
          <a:xfrm>
            <a:off x="838200" y="365126"/>
            <a:ext cx="10515600" cy="590372"/>
          </a:xfrm>
        </p:spPr>
        <p:txBody>
          <a:bodyPr>
            <a:normAutofit fontScale="90000"/>
          </a:bodyPr>
          <a:lstStyle/>
          <a:p>
            <a:r>
              <a:rPr lang="en-US" dirty="0"/>
              <a:t>All types of verbs based on this categorization:</a:t>
            </a:r>
          </a:p>
        </p:txBody>
      </p:sp>
      <p:sp>
        <p:nvSpPr>
          <p:cNvPr id="3" name="Content Placeholder 2">
            <a:extLst>
              <a:ext uri="{FF2B5EF4-FFF2-40B4-BE49-F238E27FC236}">
                <a16:creationId xmlns:a16="http://schemas.microsoft.com/office/drawing/2014/main" id="{7D467BEA-6706-44D8-AC40-86F3DC7A2F5D}"/>
              </a:ext>
            </a:extLst>
          </p:cNvPr>
          <p:cNvSpPr>
            <a:spLocks noGrp="1"/>
          </p:cNvSpPr>
          <p:nvPr>
            <p:ph idx="1"/>
          </p:nvPr>
        </p:nvSpPr>
        <p:spPr>
          <a:xfrm>
            <a:off x="544530" y="955498"/>
            <a:ext cx="11342670" cy="5221465"/>
          </a:xfrm>
        </p:spPr>
        <p:txBody>
          <a:bodyPr>
            <a:normAutofit/>
          </a:bodyPr>
          <a:lstStyle/>
          <a:p>
            <a:pPr marL="0" indent="0">
              <a:buNone/>
            </a:pPr>
            <a:r>
              <a:rPr lang="en-US" sz="4800" dirty="0"/>
              <a:t>(1) transitive</a:t>
            </a:r>
          </a:p>
          <a:p>
            <a:pPr marL="0" indent="0">
              <a:buNone/>
            </a:pPr>
            <a:r>
              <a:rPr lang="en-US" sz="4800" dirty="0"/>
              <a:t>(2) intransitive</a:t>
            </a:r>
          </a:p>
          <a:p>
            <a:pPr marL="0" indent="0">
              <a:buNone/>
            </a:pPr>
            <a:r>
              <a:rPr lang="en-US" sz="4800" dirty="0"/>
              <a:t>(3) ditransitive</a:t>
            </a:r>
          </a:p>
          <a:p>
            <a:pPr marL="0" indent="0">
              <a:buNone/>
            </a:pPr>
            <a:r>
              <a:rPr lang="en-US" sz="4800" dirty="0"/>
              <a:t>(4) intensive</a:t>
            </a:r>
          </a:p>
          <a:p>
            <a:pPr marL="0" indent="0">
              <a:buNone/>
            </a:pPr>
            <a:r>
              <a:rPr lang="en-US" sz="4800" dirty="0"/>
              <a:t>(5) complex transitive</a:t>
            </a:r>
          </a:p>
          <a:p>
            <a:pPr marL="0" indent="0">
              <a:buNone/>
            </a:pPr>
            <a:r>
              <a:rPr lang="en-US" sz="4800" dirty="0"/>
              <a:t>(6) prepositional</a:t>
            </a:r>
          </a:p>
        </p:txBody>
      </p:sp>
    </p:spTree>
    <p:extLst>
      <p:ext uri="{BB962C8B-B14F-4D97-AF65-F5344CB8AC3E}">
        <p14:creationId xmlns:p14="http://schemas.microsoft.com/office/powerpoint/2010/main" val="3403793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BED8C9C-8FE3-4784-8B02-D505F84606E0}"/>
              </a:ext>
            </a:extLst>
          </p:cNvPr>
          <p:cNvSpPr>
            <a:spLocks noGrp="1"/>
          </p:cNvSpPr>
          <p:nvPr>
            <p:ph idx="1"/>
          </p:nvPr>
        </p:nvSpPr>
        <p:spPr>
          <a:xfrm>
            <a:off x="327349" y="739739"/>
            <a:ext cx="4324504" cy="5437224"/>
          </a:xfrm>
        </p:spPr>
        <p:txBody>
          <a:bodyPr>
            <a:normAutofit/>
          </a:bodyPr>
          <a:lstStyle/>
          <a:p>
            <a:pPr marL="0" indent="0">
              <a:buNone/>
            </a:pPr>
            <a:r>
              <a:rPr lang="en-US" b="1" dirty="0"/>
              <a:t>1- Transitive Verb:</a:t>
            </a:r>
          </a:p>
          <a:p>
            <a:pPr marL="0" indent="0">
              <a:buNone/>
            </a:pPr>
            <a:r>
              <a:rPr lang="en-US" dirty="0"/>
              <a:t>A transitive verb is one which requires a single Noun Phrase to complement it. The NP that complements a transitive verb is said to function (more specifically) as its direct object.</a:t>
            </a:r>
          </a:p>
          <a:p>
            <a:pPr>
              <a:buFontTx/>
              <a:buChar char="-"/>
            </a:pPr>
            <a:r>
              <a:rPr lang="en-US" dirty="0"/>
              <a:t>If the NP that completes a VP is a pronoun, then it should be in the OBJECTIVE CASE and not the SUBJECTIVE CASE.</a:t>
            </a:r>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Graphical user interface, application&#10;&#10;Description automatically generated with medium confidence">
            <a:extLst>
              <a:ext uri="{FF2B5EF4-FFF2-40B4-BE49-F238E27FC236}">
                <a16:creationId xmlns:a16="http://schemas.microsoft.com/office/drawing/2014/main" id="{71543885-9C0E-4126-A716-0C4D78C96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7973" y="2383604"/>
            <a:ext cx="6948693" cy="2217893"/>
          </a:xfrm>
          <a:prstGeom prst="rect">
            <a:avLst/>
          </a:prstGeom>
        </p:spPr>
      </p:pic>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42273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A6BAD909-19EF-4FA3-9C58-A4C406044017}"/>
              </a:ext>
            </a:extLst>
          </p:cNvPr>
          <p:cNvSpPr>
            <a:spLocks noGrp="1"/>
          </p:cNvSpPr>
          <p:nvPr>
            <p:ph idx="1"/>
          </p:nvPr>
        </p:nvSpPr>
        <p:spPr>
          <a:xfrm>
            <a:off x="437941" y="521215"/>
            <a:ext cx="5171704" cy="5633816"/>
          </a:xfrm>
        </p:spPr>
        <p:txBody>
          <a:bodyPr>
            <a:normAutofit lnSpcReduction="10000"/>
          </a:bodyPr>
          <a:lstStyle/>
          <a:p>
            <a:r>
              <a:rPr lang="en-US" dirty="0"/>
              <a:t>In [21] I have added to the V node the extra label ‘[trans]’, short for ‘transitive’.</a:t>
            </a:r>
          </a:p>
          <a:p>
            <a:r>
              <a:rPr lang="en-US" dirty="0"/>
              <a:t>This extra label is called a feature, and it simply sub-</a:t>
            </a:r>
            <a:r>
              <a:rPr lang="en-US" dirty="0" err="1"/>
              <a:t>categorises</a:t>
            </a:r>
            <a:r>
              <a:rPr lang="en-US" dirty="0"/>
              <a:t> the verb as being transitive. This sub-</a:t>
            </a:r>
            <a:r>
              <a:rPr lang="en-US" dirty="0" err="1"/>
              <a:t>categorisation</a:t>
            </a:r>
            <a:r>
              <a:rPr lang="en-US" dirty="0"/>
              <a:t> feature is needed in order to specify the function of the following NP in terms of the phrase marker itself.</a:t>
            </a:r>
          </a:p>
          <a:p>
            <a:r>
              <a:rPr lang="en-US" dirty="0"/>
              <a:t>Thus, when an NP is the sister of a V bearing the [trans] feature, we know that the NP is functioning as </a:t>
            </a:r>
            <a:r>
              <a:rPr lang="en-US" b="1" i="1" dirty="0"/>
              <a:t>direct object</a:t>
            </a:r>
            <a:r>
              <a:rPr lang="en-US" dirty="0"/>
              <a:t>.</a:t>
            </a:r>
            <a:endParaRPr lang="en-US" sz="2000" dirty="0"/>
          </a:p>
        </p:txBody>
      </p:sp>
      <p:grpSp>
        <p:nvGrpSpPr>
          <p:cNvPr id="26" name="Group 1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Content Placeholder 4" descr="Diagram&#10;&#10;Description automatically generated">
            <a:extLst>
              <a:ext uri="{FF2B5EF4-FFF2-40B4-BE49-F238E27FC236}">
                <a16:creationId xmlns:a16="http://schemas.microsoft.com/office/drawing/2014/main" id="{88E0AFF3-C49F-42D1-9E80-0F3519CBC2AB}"/>
              </a:ext>
            </a:extLst>
          </p:cNvPr>
          <p:cNvPicPr>
            <a:picLocks noChangeAspect="1"/>
          </p:cNvPicPr>
          <p:nvPr/>
        </p:nvPicPr>
        <p:blipFill rotWithShape="1">
          <a:blip r:embed="rId2">
            <a:extLst>
              <a:ext uri="{28A0092B-C50C-407E-A947-70E740481C1C}">
                <a14:useLocalDpi xmlns:a14="http://schemas.microsoft.com/office/drawing/2010/main" val="0"/>
              </a:ext>
            </a:extLst>
          </a:blip>
          <a:srcRect l="27723" r="21332"/>
          <a:stretch/>
        </p:blipFill>
        <p:spPr>
          <a:xfrm>
            <a:off x="5435761" y="760288"/>
            <a:ext cx="6756240" cy="4674742"/>
          </a:xfrm>
          <a:prstGeom prst="rect">
            <a:avLst/>
          </a:prstGeom>
        </p:spPr>
      </p:pic>
      <p:grpSp>
        <p:nvGrpSpPr>
          <p:cNvPr id="28" name="Group 17">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9" name="Rectangle 18">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19">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82958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425A5-29F4-4203-B8DC-111DAA3304BB}"/>
              </a:ext>
            </a:extLst>
          </p:cNvPr>
          <p:cNvSpPr>
            <a:spLocks noGrp="1"/>
          </p:cNvSpPr>
          <p:nvPr>
            <p:ph type="title"/>
          </p:nvPr>
        </p:nvSpPr>
        <p:spPr>
          <a:xfrm>
            <a:off x="838200" y="365126"/>
            <a:ext cx="10515600" cy="723936"/>
          </a:xfrm>
        </p:spPr>
        <p:txBody>
          <a:bodyPr>
            <a:normAutofit/>
          </a:bodyPr>
          <a:lstStyle/>
          <a:p>
            <a:r>
              <a:rPr lang="en-US" sz="4400" b="0" i="0" u="none" strike="noStrike" baseline="0" dirty="0">
                <a:latin typeface="Interstate-Regular"/>
              </a:rPr>
              <a:t>2- Intransitive verbs:     					</a:t>
            </a:r>
            <a:r>
              <a:rPr lang="en-US" sz="2400" b="0" i="0" u="none" strike="noStrike" baseline="0" dirty="0">
                <a:latin typeface="Interstate-Regular"/>
              </a:rPr>
              <a:t>p. 71</a:t>
            </a:r>
            <a:endParaRPr lang="en-US" dirty="0"/>
          </a:p>
        </p:txBody>
      </p:sp>
      <p:sp>
        <p:nvSpPr>
          <p:cNvPr id="3" name="Content Placeholder 2">
            <a:extLst>
              <a:ext uri="{FF2B5EF4-FFF2-40B4-BE49-F238E27FC236}">
                <a16:creationId xmlns:a16="http://schemas.microsoft.com/office/drawing/2014/main" id="{AE951333-0FCB-460C-8C38-8FCC144269C3}"/>
              </a:ext>
            </a:extLst>
          </p:cNvPr>
          <p:cNvSpPr>
            <a:spLocks noGrp="1"/>
          </p:cNvSpPr>
          <p:nvPr>
            <p:ph idx="1"/>
          </p:nvPr>
        </p:nvSpPr>
        <p:spPr>
          <a:xfrm>
            <a:off x="256854" y="1212351"/>
            <a:ext cx="11650894" cy="4964612"/>
          </a:xfrm>
        </p:spPr>
        <p:txBody>
          <a:bodyPr>
            <a:normAutofit/>
          </a:bodyPr>
          <a:lstStyle/>
          <a:p>
            <a:pPr marL="0" indent="0" algn="l">
              <a:buNone/>
            </a:pPr>
            <a:endParaRPr lang="en-US" sz="3200" dirty="0"/>
          </a:p>
          <a:p>
            <a:pPr marL="0" indent="0" algn="l">
              <a:buNone/>
            </a:pPr>
            <a:r>
              <a:rPr lang="en-US" sz="3200" dirty="0"/>
              <a:t>An intransitive verb is one that does not require any further constituent as a sister in the VP. ‘Intransitive’ means ‘has (and needs) no complement’.</a:t>
            </a:r>
          </a:p>
          <a:p>
            <a:pPr marL="0" indent="0" algn="l">
              <a:buNone/>
            </a:pPr>
            <a:r>
              <a:rPr lang="en-US" sz="3200" dirty="0"/>
              <a:t>Since an intransitive verb requires no further element to form a complete predicate, an intransitive verb counts as a complete VP on its own and will be added  </a:t>
            </a:r>
            <a:r>
              <a:rPr lang="en-US" sz="3200" b="1" dirty="0"/>
              <a:t>[</a:t>
            </a:r>
            <a:r>
              <a:rPr lang="en-US" sz="3200" b="1" dirty="0" err="1"/>
              <a:t>intrans</a:t>
            </a:r>
            <a:r>
              <a:rPr lang="en-US" sz="3200" b="1" dirty="0"/>
              <a:t>]</a:t>
            </a:r>
            <a:r>
              <a:rPr lang="en-US" sz="3200" dirty="0"/>
              <a:t> feature on the V node.</a:t>
            </a:r>
          </a:p>
          <a:p>
            <a:pPr marL="0" indent="0" algn="l">
              <a:buNone/>
            </a:pPr>
            <a:r>
              <a:rPr lang="en-US" sz="3200" dirty="0" err="1"/>
              <a:t>E.g</a:t>
            </a:r>
            <a:r>
              <a:rPr lang="en-US" sz="3200" dirty="0"/>
              <a:t>:  disappear, die, laugh, vegetate, arrive</a:t>
            </a:r>
          </a:p>
        </p:txBody>
      </p:sp>
    </p:spTree>
    <p:extLst>
      <p:ext uri="{BB962C8B-B14F-4D97-AF65-F5344CB8AC3E}">
        <p14:creationId xmlns:p14="http://schemas.microsoft.com/office/powerpoint/2010/main" val="1486124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E97482F7-A34C-4B0A-B4E1-3A7F602768DD}"/>
              </a:ext>
            </a:extLst>
          </p:cNvPr>
          <p:cNvSpPr>
            <a:spLocks noGrp="1"/>
          </p:cNvSpPr>
          <p:nvPr>
            <p:ph idx="1"/>
          </p:nvPr>
        </p:nvSpPr>
        <p:spPr>
          <a:xfrm>
            <a:off x="164388" y="376813"/>
            <a:ext cx="6772737" cy="5938040"/>
          </a:xfrm>
        </p:spPr>
        <p:txBody>
          <a:bodyPr>
            <a:normAutofit/>
          </a:bodyPr>
          <a:lstStyle/>
          <a:p>
            <a:r>
              <a:rPr lang="en-US" sz="3200" dirty="0"/>
              <a:t>So, a very simple sentence like (</a:t>
            </a:r>
            <a:r>
              <a:rPr lang="en-US" sz="3200" b="1" i="1" dirty="0"/>
              <a:t>Omar sighed.) </a:t>
            </a:r>
            <a:r>
              <a:rPr lang="en-US" sz="3200" dirty="0"/>
              <a:t>is represented as in [22] – with the </a:t>
            </a:r>
            <a:r>
              <a:rPr lang="en-US" sz="3200" b="1" dirty="0"/>
              <a:t>[</a:t>
            </a:r>
            <a:r>
              <a:rPr lang="en-US" sz="3200" b="1" dirty="0" err="1"/>
              <a:t>intrans</a:t>
            </a:r>
            <a:r>
              <a:rPr lang="en-US" sz="3200" b="1" dirty="0"/>
              <a:t>] </a:t>
            </a:r>
            <a:r>
              <a:rPr lang="en-US" sz="3200" dirty="0"/>
              <a:t>feature on the V node.</a:t>
            </a:r>
          </a:p>
          <a:p>
            <a:r>
              <a:rPr lang="en-US" sz="3200" b="1" dirty="0"/>
              <a:t>[</a:t>
            </a:r>
            <a:r>
              <a:rPr lang="en-US" sz="3200" b="1" dirty="0" err="1"/>
              <a:t>intrans</a:t>
            </a:r>
            <a:r>
              <a:rPr lang="en-US" sz="3200" b="1" dirty="0"/>
              <a:t>] </a:t>
            </a:r>
            <a:r>
              <a:rPr lang="en-US" sz="3200" dirty="0"/>
              <a:t>verbs do not need further constituents to complete the VP.</a:t>
            </a:r>
          </a:p>
          <a:p>
            <a:endParaRPr lang="en-US" sz="3200" dirty="0"/>
          </a:p>
          <a:p>
            <a:r>
              <a:rPr lang="en-US" sz="3200" b="1" i="1" dirty="0"/>
              <a:t>Constituent</a:t>
            </a:r>
            <a:r>
              <a:rPr lang="en-US" sz="3200" dirty="0"/>
              <a:t>: is a syntactic unit that functions as part of a larger unit within a sentence.</a:t>
            </a:r>
          </a:p>
        </p:txBody>
      </p:sp>
      <p:grpSp>
        <p:nvGrpSpPr>
          <p:cNvPr id="14" name="Group 1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Content Placeholder 4" descr="Diagram, schematic&#10;&#10;Description automatically generated">
            <a:extLst>
              <a:ext uri="{FF2B5EF4-FFF2-40B4-BE49-F238E27FC236}">
                <a16:creationId xmlns:a16="http://schemas.microsoft.com/office/drawing/2014/main" id="{6FA7C420-7E7E-4F7F-9C3F-9BC93D8FDA22}"/>
              </a:ext>
            </a:extLst>
          </p:cNvPr>
          <p:cNvPicPr>
            <a:picLocks noChangeAspect="1"/>
          </p:cNvPicPr>
          <p:nvPr/>
        </p:nvPicPr>
        <p:blipFill rotWithShape="1">
          <a:blip r:embed="rId2">
            <a:extLst>
              <a:ext uri="{28A0092B-C50C-407E-A947-70E740481C1C}">
                <a14:useLocalDpi xmlns:a14="http://schemas.microsoft.com/office/drawing/2010/main" val="0"/>
              </a:ext>
            </a:extLst>
          </a:blip>
          <a:srcRect l="19650" r="16436"/>
          <a:stretch/>
        </p:blipFill>
        <p:spPr>
          <a:xfrm>
            <a:off x="6698750" y="332574"/>
            <a:ext cx="5328862" cy="5277713"/>
          </a:xfrm>
          <a:prstGeom prst="rect">
            <a:avLst/>
          </a:prstGeom>
        </p:spPr>
      </p:pic>
      <p:grpSp>
        <p:nvGrpSpPr>
          <p:cNvPr id="18" name="Group 17">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9" name="Rectangle 18">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1867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032EE-974B-49CD-AD2C-BE76862AA3F8}"/>
              </a:ext>
            </a:extLst>
          </p:cNvPr>
          <p:cNvSpPr>
            <a:spLocks noGrp="1"/>
          </p:cNvSpPr>
          <p:nvPr>
            <p:ph type="title"/>
          </p:nvPr>
        </p:nvSpPr>
        <p:spPr>
          <a:xfrm>
            <a:off x="297951" y="365125"/>
            <a:ext cx="11630346" cy="1325563"/>
          </a:xfrm>
        </p:spPr>
        <p:txBody>
          <a:bodyPr>
            <a:normAutofit fontScale="90000"/>
          </a:bodyPr>
          <a:lstStyle/>
          <a:p>
            <a:r>
              <a:rPr lang="en-US" b="1" dirty="0"/>
              <a:t>3- </a:t>
            </a:r>
            <a:r>
              <a:rPr lang="en-US" sz="4900" b="1" dirty="0"/>
              <a:t>Ditransitive verbs: </a:t>
            </a:r>
            <a:br>
              <a:rPr lang="en-US" sz="4900" b="1" dirty="0"/>
            </a:br>
            <a:r>
              <a:rPr lang="en-US" sz="4000" dirty="0"/>
              <a:t>They require TWO NPs as complements, and a label of </a:t>
            </a:r>
            <a:r>
              <a:rPr lang="en-US" sz="4000" b="1" dirty="0"/>
              <a:t>[</a:t>
            </a:r>
            <a:r>
              <a:rPr lang="en-US" sz="4000" b="1" dirty="0" err="1"/>
              <a:t>ditrans</a:t>
            </a:r>
            <a:r>
              <a:rPr lang="en-US" sz="4000" b="1" dirty="0"/>
              <a:t>] </a:t>
            </a:r>
            <a:r>
              <a:rPr lang="en-US" sz="4000" dirty="0"/>
              <a:t>feature is added on the V node. The classic examples of a ditransitive verb are </a:t>
            </a:r>
            <a:r>
              <a:rPr lang="en-US" sz="4000" b="1" i="1" dirty="0"/>
              <a:t>give</a:t>
            </a:r>
            <a:r>
              <a:rPr lang="en-US" sz="4000" dirty="0"/>
              <a:t>, </a:t>
            </a:r>
            <a:r>
              <a:rPr lang="en-US" sz="4000" b="1" i="1" dirty="0"/>
              <a:t>send</a:t>
            </a:r>
            <a:r>
              <a:rPr lang="en-US" sz="4000" dirty="0"/>
              <a:t> and </a:t>
            </a:r>
            <a:r>
              <a:rPr lang="en-US" sz="4000" b="1" i="1" dirty="0"/>
              <a:t>buy</a:t>
            </a:r>
            <a:r>
              <a:rPr lang="en-US" sz="4000" dirty="0"/>
              <a:t>:</a:t>
            </a:r>
            <a:endParaRPr lang="en-US" dirty="0"/>
          </a:p>
        </p:txBody>
      </p:sp>
      <p:sp>
        <p:nvSpPr>
          <p:cNvPr id="3" name="Content Placeholder 2">
            <a:extLst>
              <a:ext uri="{FF2B5EF4-FFF2-40B4-BE49-F238E27FC236}">
                <a16:creationId xmlns:a16="http://schemas.microsoft.com/office/drawing/2014/main" id="{09B4D616-1C54-4EE4-BC52-2247BB7D1E05}"/>
              </a:ext>
            </a:extLst>
          </p:cNvPr>
          <p:cNvSpPr>
            <a:spLocks noGrp="1"/>
          </p:cNvSpPr>
          <p:nvPr>
            <p:ph idx="1"/>
          </p:nvPr>
        </p:nvSpPr>
        <p:spPr>
          <a:xfrm>
            <a:off x="380145" y="2486346"/>
            <a:ext cx="10860640" cy="4111857"/>
          </a:xfrm>
        </p:spPr>
        <p:txBody>
          <a:bodyPr>
            <a:normAutofit lnSpcReduction="10000"/>
          </a:bodyPr>
          <a:lstStyle/>
          <a:p>
            <a:pPr marL="0" indent="0">
              <a:buNone/>
            </a:pPr>
            <a:r>
              <a:rPr lang="en-US" dirty="0"/>
              <a:t>[23a] William gave </a:t>
            </a:r>
            <a:r>
              <a:rPr lang="en-US" b="1" dirty="0"/>
              <a:t>Millie</a:t>
            </a:r>
            <a:r>
              <a:rPr lang="en-US" dirty="0"/>
              <a:t> </a:t>
            </a:r>
            <a:r>
              <a:rPr lang="en-US" i="1" dirty="0"/>
              <a:t>some bleach</a:t>
            </a:r>
            <a:r>
              <a:rPr lang="en-US" dirty="0"/>
              <a:t>.</a:t>
            </a:r>
          </a:p>
          <a:p>
            <a:pPr marL="0" indent="0">
              <a:buNone/>
            </a:pPr>
            <a:r>
              <a:rPr lang="en-US" dirty="0"/>
              <a:t>[24a] The staff sent </a:t>
            </a:r>
            <a:r>
              <a:rPr lang="en-US" b="1" dirty="0"/>
              <a:t>the general </a:t>
            </a:r>
            <a:r>
              <a:rPr lang="en-US" i="1" dirty="0"/>
              <a:t>a message</a:t>
            </a:r>
            <a:r>
              <a:rPr lang="en-US" dirty="0"/>
              <a:t>.</a:t>
            </a:r>
          </a:p>
          <a:p>
            <a:pPr marL="0" indent="0">
              <a:buNone/>
            </a:pPr>
            <a:r>
              <a:rPr lang="en-US" dirty="0"/>
              <a:t>[25a] Max buys </a:t>
            </a:r>
            <a:r>
              <a:rPr lang="en-US" b="1" dirty="0"/>
              <a:t>his butler </a:t>
            </a:r>
            <a:r>
              <a:rPr lang="en-US" i="1" dirty="0"/>
              <a:t>all necessary work-clothes</a:t>
            </a:r>
            <a:r>
              <a:rPr lang="en-US" dirty="0"/>
              <a:t>.</a:t>
            </a:r>
          </a:p>
          <a:p>
            <a:pPr marL="0" indent="0">
              <a:buNone/>
            </a:pPr>
            <a:endParaRPr lang="en-US" dirty="0"/>
          </a:p>
          <a:p>
            <a:pPr marL="0" indent="0">
              <a:buNone/>
            </a:pPr>
            <a:r>
              <a:rPr lang="en-US" sz="3200" dirty="0"/>
              <a:t>In [23a]–[25a] the first complement (the NP in bold) functions, more specifically, as the indirect object of the </a:t>
            </a:r>
            <a:r>
              <a:rPr lang="en-US" sz="3200" b="1" i="1" dirty="0"/>
              <a:t>ditransitive verb</a:t>
            </a:r>
            <a:r>
              <a:rPr lang="en-US" sz="3200" dirty="0"/>
              <a:t>. </a:t>
            </a:r>
            <a:r>
              <a:rPr lang="en-US" sz="3200" b="1" dirty="0"/>
              <a:t>Indirect objects</a:t>
            </a:r>
            <a:r>
              <a:rPr lang="en-US" sz="3200" dirty="0"/>
              <a:t> are usually the recipients or beneficiaries of the action. The second complement NP (in italics) functions as the </a:t>
            </a:r>
            <a:r>
              <a:rPr lang="en-US" sz="3200" b="1" i="1" dirty="0"/>
              <a:t>direct object </a:t>
            </a:r>
            <a:r>
              <a:rPr lang="en-US" sz="3200" dirty="0"/>
              <a:t>–</a:t>
            </a:r>
          </a:p>
        </p:txBody>
      </p:sp>
    </p:spTree>
    <p:extLst>
      <p:ext uri="{BB962C8B-B14F-4D97-AF65-F5344CB8AC3E}">
        <p14:creationId xmlns:p14="http://schemas.microsoft.com/office/powerpoint/2010/main" val="1522796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A0D4C-2ABF-4605-B45F-E3CF4C3C7B22}"/>
              </a:ext>
            </a:extLst>
          </p:cNvPr>
          <p:cNvSpPr>
            <a:spLocks noGrp="1"/>
          </p:cNvSpPr>
          <p:nvPr>
            <p:ph type="title"/>
          </p:nvPr>
        </p:nvSpPr>
        <p:spPr>
          <a:xfrm>
            <a:off x="838200" y="365125"/>
            <a:ext cx="10515600" cy="672565"/>
          </a:xfrm>
        </p:spPr>
        <p:txBody>
          <a:bodyPr>
            <a:normAutofit/>
          </a:bodyPr>
          <a:lstStyle/>
          <a:p>
            <a:r>
              <a:rPr lang="en-US" sz="3600" dirty="0"/>
              <a:t>[26] William gave Millie some bleach.        </a:t>
            </a:r>
            <a:r>
              <a:rPr lang="en-US" sz="2400" dirty="0"/>
              <a:t>P.72</a:t>
            </a:r>
            <a:endParaRPr lang="en-US" sz="3600" dirty="0"/>
          </a:p>
        </p:txBody>
      </p:sp>
      <p:pic>
        <p:nvPicPr>
          <p:cNvPr id="9" name="Content Placeholder 8" descr="Diagram&#10;&#10;Description automatically generated">
            <a:extLst>
              <a:ext uri="{FF2B5EF4-FFF2-40B4-BE49-F238E27FC236}">
                <a16:creationId xmlns:a16="http://schemas.microsoft.com/office/drawing/2014/main" id="{0EB367EB-4610-4744-BDA0-83DAFA872A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8146" y="893853"/>
            <a:ext cx="8214224" cy="4014388"/>
          </a:xfrm>
        </p:spPr>
      </p:pic>
      <p:sp>
        <p:nvSpPr>
          <p:cNvPr id="10" name="Title 1">
            <a:extLst>
              <a:ext uri="{FF2B5EF4-FFF2-40B4-BE49-F238E27FC236}">
                <a16:creationId xmlns:a16="http://schemas.microsoft.com/office/drawing/2014/main" id="{9B55117C-568F-45A9-9AE8-F7871AE8E53F}"/>
              </a:ext>
            </a:extLst>
          </p:cNvPr>
          <p:cNvSpPr txBox="1">
            <a:spLocks/>
          </p:cNvSpPr>
          <p:nvPr/>
        </p:nvSpPr>
        <p:spPr>
          <a:xfrm>
            <a:off x="661827" y="5291582"/>
            <a:ext cx="11307566" cy="12012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Both the NPs are governed by the V </a:t>
            </a:r>
            <a:r>
              <a:rPr lang="en-US" sz="3600" b="1" i="1" dirty="0"/>
              <a:t>gave</a:t>
            </a:r>
            <a:r>
              <a:rPr lang="en-US" sz="3600" dirty="0"/>
              <a:t> and would appear in the objective case if they were pronouns.</a:t>
            </a:r>
          </a:p>
        </p:txBody>
      </p:sp>
    </p:spTree>
    <p:extLst>
      <p:ext uri="{BB962C8B-B14F-4D97-AF65-F5344CB8AC3E}">
        <p14:creationId xmlns:p14="http://schemas.microsoft.com/office/powerpoint/2010/main" val="727356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2D15F5-70F0-4274-97F4-6E1C01DB42C7}"/>
              </a:ext>
            </a:extLst>
          </p:cNvPr>
          <p:cNvSpPr>
            <a:spLocks noGrp="1"/>
          </p:cNvSpPr>
          <p:nvPr>
            <p:ph idx="1"/>
          </p:nvPr>
        </p:nvSpPr>
        <p:spPr>
          <a:xfrm>
            <a:off x="452063" y="267128"/>
            <a:ext cx="10901737" cy="6287784"/>
          </a:xfrm>
        </p:spPr>
        <p:txBody>
          <a:bodyPr>
            <a:normAutofit fontScale="62500" lnSpcReduction="20000"/>
          </a:bodyPr>
          <a:lstStyle/>
          <a:p>
            <a:pPr marL="0" indent="0" fontAlgn="base">
              <a:buNone/>
            </a:pPr>
            <a:r>
              <a:rPr lang="en-US" b="1" dirty="0"/>
              <a:t>1- Subject + verb   (S V)</a:t>
            </a:r>
            <a:endParaRPr lang="en-US" dirty="0"/>
          </a:p>
          <a:p>
            <a:pPr fontAlgn="base"/>
            <a:r>
              <a:rPr lang="en-US" dirty="0"/>
              <a:t>We </a:t>
            </a:r>
            <a:r>
              <a:rPr lang="en-US" i="1" dirty="0"/>
              <a:t>laughed.</a:t>
            </a:r>
            <a:endParaRPr lang="en-US" dirty="0"/>
          </a:p>
          <a:p>
            <a:pPr fontAlgn="base"/>
            <a:r>
              <a:rPr lang="en-US" dirty="0"/>
              <a:t>The lion </a:t>
            </a:r>
            <a:r>
              <a:rPr lang="en-US" i="1" dirty="0"/>
              <a:t>roared.</a:t>
            </a:r>
          </a:p>
          <a:p>
            <a:pPr fontAlgn="base"/>
            <a:r>
              <a:rPr lang="en-US" dirty="0"/>
              <a:t>The taxi arrived.</a:t>
            </a:r>
          </a:p>
          <a:p>
            <a:pPr marL="0" indent="0" fontAlgn="base">
              <a:buNone/>
            </a:pPr>
            <a:r>
              <a:rPr lang="en-US" b="1" dirty="0"/>
              <a:t>2- Subject+ verb + direct object    (S V O)</a:t>
            </a:r>
            <a:endParaRPr lang="en-US" dirty="0"/>
          </a:p>
          <a:p>
            <a:pPr fontAlgn="base"/>
            <a:r>
              <a:rPr lang="en-US" dirty="0"/>
              <a:t>Dickens wrote David Copperfield.</a:t>
            </a:r>
          </a:p>
          <a:p>
            <a:pPr fontAlgn="base"/>
            <a:r>
              <a:rPr lang="en-US" dirty="0"/>
              <a:t>She narrated the story.</a:t>
            </a:r>
          </a:p>
          <a:p>
            <a:pPr marL="0" indent="0" fontAlgn="base">
              <a:buNone/>
            </a:pPr>
            <a:r>
              <a:rPr lang="en-US" b="1" dirty="0"/>
              <a:t>3- Subject + verb + subject complement    (S V C)</a:t>
            </a:r>
            <a:endParaRPr lang="en-US" dirty="0"/>
          </a:p>
          <a:p>
            <a:pPr fontAlgn="base"/>
            <a:r>
              <a:rPr lang="en-US" dirty="0"/>
              <a:t>The judgment seemed fair.</a:t>
            </a:r>
          </a:p>
          <a:p>
            <a:pPr fontAlgn="base"/>
            <a:r>
              <a:rPr lang="en-US" dirty="0"/>
              <a:t>Our house was large.</a:t>
            </a:r>
          </a:p>
          <a:p>
            <a:pPr fontAlgn="base"/>
            <a:r>
              <a:rPr lang="en-US" dirty="0"/>
              <a:t>He looked good.</a:t>
            </a:r>
          </a:p>
          <a:p>
            <a:pPr fontAlgn="base"/>
            <a:r>
              <a:rPr lang="en-US" dirty="0"/>
              <a:t>She became president. </a:t>
            </a:r>
          </a:p>
          <a:p>
            <a:pPr marL="0" indent="0" fontAlgn="base">
              <a:buNone/>
            </a:pPr>
            <a:r>
              <a:rPr lang="en-US" b="1" dirty="0"/>
              <a:t>4- Subject + verb + direct object + object complement   (S V O C)</a:t>
            </a:r>
            <a:endParaRPr lang="en-US" dirty="0"/>
          </a:p>
          <a:p>
            <a:pPr fontAlgn="base"/>
            <a:r>
              <a:rPr lang="en-US" dirty="0"/>
              <a:t>He named his son Azad.</a:t>
            </a:r>
          </a:p>
          <a:p>
            <a:pPr fontAlgn="base"/>
            <a:r>
              <a:rPr lang="en-US" dirty="0" err="1"/>
              <a:t>Rawa</a:t>
            </a:r>
            <a:r>
              <a:rPr lang="en-US" dirty="0"/>
              <a:t> called </a:t>
            </a:r>
            <a:r>
              <a:rPr lang="en-US" dirty="0" err="1"/>
              <a:t>Chra</a:t>
            </a:r>
            <a:r>
              <a:rPr lang="en-US" dirty="0"/>
              <a:t> a genius.</a:t>
            </a:r>
          </a:p>
          <a:p>
            <a:pPr marL="0" indent="0" fontAlgn="base">
              <a:buNone/>
            </a:pPr>
            <a:r>
              <a:rPr lang="en-US" b="1" dirty="0"/>
              <a:t>5- Subject + verb + indirect object + direct object   (S V O O)</a:t>
            </a:r>
            <a:endParaRPr lang="en-US" dirty="0"/>
          </a:p>
          <a:p>
            <a:pPr fontAlgn="base"/>
            <a:r>
              <a:rPr lang="en-US" dirty="0"/>
              <a:t>She gave them flowers.</a:t>
            </a:r>
          </a:p>
          <a:p>
            <a:pPr marL="0" indent="0" fontAlgn="base">
              <a:buNone/>
            </a:pPr>
            <a:r>
              <a:rPr lang="en-US" b="1" dirty="0"/>
              <a:t>6- Subject + Verb + Object + Adverbial (S V O A)</a:t>
            </a:r>
          </a:p>
          <a:p>
            <a:pPr fontAlgn="base"/>
            <a:r>
              <a:rPr lang="en-US" dirty="0"/>
              <a:t>He put the book on the table. </a:t>
            </a:r>
          </a:p>
          <a:p>
            <a:pPr marL="0" indent="0" fontAlgn="base">
              <a:buNone/>
            </a:pPr>
            <a:endParaRPr lang="en-US" dirty="0"/>
          </a:p>
          <a:p>
            <a:endParaRPr lang="en-US" dirty="0"/>
          </a:p>
        </p:txBody>
      </p:sp>
    </p:spTree>
    <p:extLst>
      <p:ext uri="{BB962C8B-B14F-4D97-AF65-F5344CB8AC3E}">
        <p14:creationId xmlns:p14="http://schemas.microsoft.com/office/powerpoint/2010/main" val="65835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 calcmode="lin" valueType="num">
                                      <p:cBhvr additive="base">
                                        <p:cTn id="6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anim calcmode="lin" valueType="num">
                                      <p:cBhvr additive="base">
                                        <p:cTn id="6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
                                            <p:txEl>
                                              <p:pRg st="15" end="15"/>
                                            </p:txEl>
                                          </p:spTgt>
                                        </p:tgtEl>
                                        <p:attrNameLst>
                                          <p:attrName>style.visibility</p:attrName>
                                        </p:attrNameLst>
                                      </p:cBhvr>
                                      <p:to>
                                        <p:strVal val="visible"/>
                                      </p:to>
                                    </p:set>
                                    <p:anim calcmode="lin" valueType="num">
                                      <p:cBhvr additive="base">
                                        <p:cTn id="75"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
                                            <p:txEl>
                                              <p:pRg st="16" end="16"/>
                                            </p:txEl>
                                          </p:spTgt>
                                        </p:tgtEl>
                                        <p:attrNameLst>
                                          <p:attrName>style.visibility</p:attrName>
                                        </p:attrNameLst>
                                      </p:cBhvr>
                                      <p:to>
                                        <p:strVal val="visible"/>
                                      </p:to>
                                    </p:set>
                                    <p:anim calcmode="lin" valueType="num">
                                      <p:cBhvr additive="base">
                                        <p:cTn id="79"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3">
                                            <p:txEl>
                                              <p:pRg st="17" end="17"/>
                                            </p:txEl>
                                          </p:spTgt>
                                        </p:tgtEl>
                                        <p:attrNameLst>
                                          <p:attrName>style.visibility</p:attrName>
                                        </p:attrNameLst>
                                      </p:cBhvr>
                                      <p:to>
                                        <p:strVal val="visible"/>
                                      </p:to>
                                    </p:set>
                                    <p:animEffect transition="in" filter="fade">
                                      <p:cBhvr>
                                        <p:cTn id="83" dur="1000"/>
                                        <p:tgtEl>
                                          <p:spTgt spid="3">
                                            <p:txEl>
                                              <p:pRg st="17" end="17"/>
                                            </p:txEl>
                                          </p:spTgt>
                                        </p:tgtEl>
                                      </p:cBhvr>
                                    </p:animEffect>
                                    <p:anim calcmode="lin" valueType="num">
                                      <p:cBhvr>
                                        <p:cTn id="84"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85" dur="1000" fill="hold"/>
                                        <p:tgtEl>
                                          <p:spTgt spid="3">
                                            <p:txEl>
                                              <p:pRg st="17" end="17"/>
                                            </p:txEl>
                                          </p:spTgt>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3">
                                            <p:txEl>
                                              <p:pRg st="18" end="18"/>
                                            </p:txEl>
                                          </p:spTgt>
                                        </p:tgtEl>
                                        <p:attrNameLst>
                                          <p:attrName>style.visibility</p:attrName>
                                        </p:attrNameLst>
                                      </p:cBhvr>
                                      <p:to>
                                        <p:strVal val="visible"/>
                                      </p:to>
                                    </p:set>
                                    <p:animEffect transition="in" filter="fade">
                                      <p:cBhvr>
                                        <p:cTn id="88" dur="1000"/>
                                        <p:tgtEl>
                                          <p:spTgt spid="3">
                                            <p:txEl>
                                              <p:pRg st="18" end="18"/>
                                            </p:txEl>
                                          </p:spTgt>
                                        </p:tgtEl>
                                      </p:cBhvr>
                                    </p:animEffect>
                                    <p:anim calcmode="lin" valueType="num">
                                      <p:cBhvr>
                                        <p:cTn id="89"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90" dur="1000" fill="hold"/>
                                        <p:tgtEl>
                                          <p:spTgt spid="3">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9218C3-2F53-4673-82BD-2CDF636D9461}"/>
              </a:ext>
            </a:extLst>
          </p:cNvPr>
          <p:cNvSpPr>
            <a:spLocks noGrp="1"/>
          </p:cNvSpPr>
          <p:nvPr>
            <p:ph idx="1"/>
          </p:nvPr>
        </p:nvSpPr>
        <p:spPr>
          <a:xfrm>
            <a:off x="534255" y="575353"/>
            <a:ext cx="11281025" cy="5601610"/>
          </a:xfrm>
        </p:spPr>
        <p:txBody>
          <a:bodyPr>
            <a:normAutofit/>
          </a:bodyPr>
          <a:lstStyle/>
          <a:p>
            <a:pPr marL="0" indent="0" algn="l">
              <a:buNone/>
            </a:pPr>
            <a:r>
              <a:rPr lang="en-US" sz="4000" b="0" i="0" u="none" strike="noStrike" baseline="0" dirty="0">
                <a:latin typeface="Minion-Regular"/>
              </a:rPr>
              <a:t>Now decide which of the following verbs are ditransitive:</a:t>
            </a:r>
          </a:p>
          <a:p>
            <a:pPr marL="0" indent="0" algn="l">
              <a:buNone/>
            </a:pPr>
            <a:endParaRPr lang="en-US" sz="4000" b="0" i="0" u="none" strike="noStrike" baseline="0" dirty="0">
              <a:latin typeface="Minion-Regular"/>
            </a:endParaRPr>
          </a:p>
          <a:p>
            <a:pPr marL="342900" indent="-342900" algn="l">
              <a:buAutoNum type="alphaLcParenBoth"/>
            </a:pPr>
            <a:r>
              <a:rPr lang="en-US" sz="4000" b="0" i="1" u="none" strike="noStrike" baseline="0" dirty="0">
                <a:latin typeface="Minion-Italic"/>
              </a:rPr>
              <a:t>show </a:t>
            </a:r>
            <a:endParaRPr lang="en-US" sz="4000" dirty="0">
              <a:latin typeface="Minion-Regular"/>
            </a:endParaRPr>
          </a:p>
          <a:p>
            <a:pPr marL="342900" indent="-342900" algn="l">
              <a:buAutoNum type="alphaLcParenBoth"/>
            </a:pPr>
            <a:r>
              <a:rPr lang="en-US" sz="4000" b="0" i="1" u="none" strike="noStrike" baseline="0" dirty="0">
                <a:latin typeface="Minion-Italic"/>
              </a:rPr>
              <a:t>offer </a:t>
            </a:r>
          </a:p>
          <a:p>
            <a:pPr marL="342900" indent="-342900" algn="l">
              <a:buAutoNum type="alphaLcParenBoth"/>
            </a:pPr>
            <a:r>
              <a:rPr lang="en-US" sz="4000" b="0" i="1" u="none" strike="noStrike" baseline="0" dirty="0">
                <a:latin typeface="Minion-Italic"/>
              </a:rPr>
              <a:t>see </a:t>
            </a:r>
          </a:p>
          <a:p>
            <a:pPr marL="342900" indent="-342900" algn="l">
              <a:buAutoNum type="alphaLcParenBoth"/>
            </a:pPr>
            <a:r>
              <a:rPr lang="en-US" sz="4000" b="0" i="1" u="none" strike="noStrike" baseline="0" dirty="0">
                <a:latin typeface="Minion-Italic"/>
              </a:rPr>
              <a:t>tell </a:t>
            </a:r>
          </a:p>
          <a:p>
            <a:pPr marL="342900" indent="-342900" algn="l">
              <a:buAutoNum type="alphaLcParenBoth"/>
            </a:pPr>
            <a:r>
              <a:rPr lang="en-US" sz="4000" b="0" i="1" u="none" strike="noStrike" baseline="0" dirty="0">
                <a:latin typeface="Minion-Italic"/>
              </a:rPr>
              <a:t>announce</a:t>
            </a:r>
            <a:endParaRPr lang="en-US" sz="5400" dirty="0"/>
          </a:p>
        </p:txBody>
      </p:sp>
    </p:spTree>
    <p:extLst>
      <p:ext uri="{BB962C8B-B14F-4D97-AF65-F5344CB8AC3E}">
        <p14:creationId xmlns:p14="http://schemas.microsoft.com/office/powerpoint/2010/main" val="3980638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A5171C-80C4-4BAE-9385-E8BCDCF663B8}"/>
              </a:ext>
            </a:extLst>
          </p:cNvPr>
          <p:cNvSpPr>
            <a:spLocks noGrp="1"/>
          </p:cNvSpPr>
          <p:nvPr>
            <p:ph idx="1"/>
          </p:nvPr>
        </p:nvSpPr>
        <p:spPr>
          <a:xfrm>
            <a:off x="616449" y="174661"/>
            <a:ext cx="10737351" cy="6002302"/>
          </a:xfrm>
        </p:spPr>
        <p:txBody>
          <a:bodyPr>
            <a:normAutofit/>
          </a:bodyPr>
          <a:lstStyle/>
          <a:p>
            <a:pPr marL="0" indent="0">
              <a:buNone/>
            </a:pPr>
            <a:r>
              <a:rPr lang="en-US" sz="3600" dirty="0"/>
              <a:t>[27] Max showed Matilda his collection of books.</a:t>
            </a:r>
          </a:p>
          <a:p>
            <a:pPr marL="0" indent="0">
              <a:buNone/>
            </a:pPr>
            <a:r>
              <a:rPr lang="en-US" sz="3600" dirty="0"/>
              <a:t>[28] The shopkeeper offered them a good deal.</a:t>
            </a:r>
          </a:p>
          <a:p>
            <a:pPr marL="0" indent="0">
              <a:buNone/>
            </a:pPr>
            <a:r>
              <a:rPr lang="en-US" sz="3600" dirty="0"/>
              <a:t>[29] Marry told his boss the news.</a:t>
            </a:r>
          </a:p>
          <a:p>
            <a:pPr marL="0" indent="0">
              <a:buNone/>
            </a:pPr>
            <a:endParaRPr lang="en-US" sz="3200" dirty="0"/>
          </a:p>
          <a:p>
            <a:pPr marL="0" indent="0" algn="l">
              <a:buNone/>
            </a:pPr>
            <a:r>
              <a:rPr lang="en-US" sz="3200" b="0" i="0" u="none" strike="noStrike" baseline="0" dirty="0">
                <a:latin typeface="Minion-Regular"/>
              </a:rPr>
              <a:t>Each of (27), (28), and (29) are ditransitive verbs, since they accept two consecutive NPs. But (30) and (31) don’t accept two NPs so they are not ditransitive (in fact they are transitive):</a:t>
            </a:r>
          </a:p>
          <a:p>
            <a:pPr marL="0" indent="0" algn="l">
              <a:buNone/>
            </a:pPr>
            <a:endParaRPr lang="en-US" sz="3200" b="0" i="0" u="none" strike="noStrike" baseline="0" dirty="0">
              <a:latin typeface="Minion-Regular"/>
            </a:endParaRPr>
          </a:p>
          <a:p>
            <a:pPr marL="0" indent="0" algn="l">
              <a:buNone/>
            </a:pPr>
            <a:r>
              <a:rPr lang="en-US" sz="3600" b="0" i="0" u="none" strike="noStrike" baseline="0" dirty="0">
                <a:latin typeface="StoneSans"/>
              </a:rPr>
              <a:t>[30] *Max saw Matilda his collection of books.</a:t>
            </a:r>
          </a:p>
          <a:p>
            <a:pPr marL="0" indent="0" algn="l">
              <a:buNone/>
            </a:pPr>
            <a:r>
              <a:rPr lang="en-US" sz="3600" b="0" i="0" u="none" strike="noStrike" baseline="0" dirty="0">
                <a:latin typeface="StoneSans"/>
              </a:rPr>
              <a:t>[31] *Marry announced her boss the news.</a:t>
            </a:r>
            <a:endParaRPr lang="en-US" sz="3600" dirty="0"/>
          </a:p>
        </p:txBody>
      </p:sp>
    </p:spTree>
    <p:extLst>
      <p:ext uri="{BB962C8B-B14F-4D97-AF65-F5344CB8AC3E}">
        <p14:creationId xmlns:p14="http://schemas.microsoft.com/office/powerpoint/2010/main" val="1023946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F4A93-EA1A-49C1-A512-6B9D8A937A61}"/>
              </a:ext>
            </a:extLst>
          </p:cNvPr>
          <p:cNvSpPr>
            <a:spLocks noGrp="1"/>
          </p:cNvSpPr>
          <p:nvPr>
            <p:ph type="title"/>
          </p:nvPr>
        </p:nvSpPr>
        <p:spPr/>
        <p:txBody>
          <a:bodyPr/>
          <a:lstStyle/>
          <a:p>
            <a:r>
              <a:rPr lang="en-US" dirty="0"/>
              <a:t>Different constituents as complements to Ditransitive Verbs</a:t>
            </a:r>
          </a:p>
        </p:txBody>
      </p:sp>
      <p:sp>
        <p:nvSpPr>
          <p:cNvPr id="3" name="Content Placeholder 2">
            <a:extLst>
              <a:ext uri="{FF2B5EF4-FFF2-40B4-BE49-F238E27FC236}">
                <a16:creationId xmlns:a16="http://schemas.microsoft.com/office/drawing/2014/main" id="{FD0AB091-7858-4E3C-82D9-78AB152E683A}"/>
              </a:ext>
            </a:extLst>
          </p:cNvPr>
          <p:cNvSpPr>
            <a:spLocks noGrp="1"/>
          </p:cNvSpPr>
          <p:nvPr>
            <p:ph idx="1"/>
          </p:nvPr>
        </p:nvSpPr>
        <p:spPr/>
        <p:txBody>
          <a:bodyPr/>
          <a:lstStyle/>
          <a:p>
            <a:pPr marL="0" indent="0">
              <a:buNone/>
            </a:pPr>
            <a:r>
              <a:rPr lang="en-US" dirty="0"/>
              <a:t>1-           </a:t>
            </a:r>
            <a:r>
              <a:rPr lang="en-US" b="1" dirty="0"/>
              <a:t>S</a:t>
            </a:r>
            <a:r>
              <a:rPr lang="en-US" dirty="0"/>
              <a:t>     </a:t>
            </a:r>
            <a:r>
              <a:rPr lang="en-US" b="1" dirty="0"/>
              <a:t>V</a:t>
            </a:r>
            <a:r>
              <a:rPr lang="en-US" dirty="0"/>
              <a:t>     </a:t>
            </a:r>
            <a:r>
              <a:rPr lang="en-US" b="1" dirty="0"/>
              <a:t>O</a:t>
            </a:r>
            <a:r>
              <a:rPr lang="en-US" dirty="0"/>
              <a:t>-id (NP)     </a:t>
            </a:r>
            <a:r>
              <a:rPr lang="en-US" b="1" dirty="0"/>
              <a:t>O</a:t>
            </a:r>
            <a:r>
              <a:rPr lang="en-US" dirty="0"/>
              <a:t>-d (NP)</a:t>
            </a:r>
          </a:p>
          <a:p>
            <a:pPr>
              <a:buFontTx/>
              <a:buChar char="-"/>
            </a:pPr>
            <a:r>
              <a:rPr lang="en-US" dirty="0"/>
              <a:t>William gave Millie some bleach.</a:t>
            </a:r>
          </a:p>
          <a:p>
            <a:pPr>
              <a:buFontTx/>
              <a:buChar char="-"/>
            </a:pPr>
            <a:endParaRPr lang="en-US" dirty="0"/>
          </a:p>
          <a:p>
            <a:pPr marL="0" indent="0">
              <a:buNone/>
            </a:pPr>
            <a:r>
              <a:rPr lang="en-US" dirty="0"/>
              <a:t>2-           </a:t>
            </a:r>
            <a:r>
              <a:rPr lang="en-US" b="1" dirty="0"/>
              <a:t>S</a:t>
            </a:r>
            <a:r>
              <a:rPr lang="en-US" dirty="0"/>
              <a:t>      </a:t>
            </a:r>
            <a:r>
              <a:rPr lang="en-US" b="1" dirty="0"/>
              <a:t>V</a:t>
            </a:r>
            <a:r>
              <a:rPr lang="en-US" dirty="0"/>
              <a:t>     </a:t>
            </a:r>
            <a:r>
              <a:rPr lang="en-US" b="1" dirty="0"/>
              <a:t>O</a:t>
            </a:r>
            <a:r>
              <a:rPr lang="en-US" dirty="0"/>
              <a:t>-d (NP)     </a:t>
            </a:r>
            <a:r>
              <a:rPr lang="en-US" b="1" dirty="0"/>
              <a:t>PP</a:t>
            </a:r>
          </a:p>
          <a:p>
            <a:pPr marL="0" indent="0">
              <a:buNone/>
            </a:pPr>
            <a:endParaRPr lang="en-US" dirty="0"/>
          </a:p>
          <a:p>
            <a:pPr marL="0" indent="0">
              <a:buNone/>
            </a:pPr>
            <a:r>
              <a:rPr lang="en-US" dirty="0"/>
              <a:t>- William gave some bleach to Millie.</a:t>
            </a:r>
          </a:p>
        </p:txBody>
      </p:sp>
    </p:spTree>
    <p:extLst>
      <p:ext uri="{BB962C8B-B14F-4D97-AF65-F5344CB8AC3E}">
        <p14:creationId xmlns:p14="http://schemas.microsoft.com/office/powerpoint/2010/main" val="46419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BED0F8E3-2475-4DB2-ACF9-491AC0658B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4314" y="2893272"/>
            <a:ext cx="6027542" cy="3594858"/>
          </a:xfrm>
          <a:prstGeom prst="rect">
            <a:avLst/>
          </a:prstGeom>
        </p:spPr>
      </p:pic>
      <p:sp>
        <p:nvSpPr>
          <p:cNvPr id="3" name="Content Placeholder 2">
            <a:extLst>
              <a:ext uri="{FF2B5EF4-FFF2-40B4-BE49-F238E27FC236}">
                <a16:creationId xmlns:a16="http://schemas.microsoft.com/office/drawing/2014/main" id="{8E122D84-13EC-4941-A4D3-D2764883F8DE}"/>
              </a:ext>
            </a:extLst>
          </p:cNvPr>
          <p:cNvSpPr>
            <a:spLocks noGrp="1"/>
          </p:cNvSpPr>
          <p:nvPr>
            <p:ph idx="1"/>
          </p:nvPr>
        </p:nvSpPr>
        <p:spPr>
          <a:xfrm>
            <a:off x="380144" y="369870"/>
            <a:ext cx="10973656" cy="5807093"/>
          </a:xfrm>
        </p:spPr>
        <p:txBody>
          <a:bodyPr/>
          <a:lstStyle/>
          <a:p>
            <a:pPr marL="0" indent="0" algn="l">
              <a:buNone/>
            </a:pPr>
            <a:r>
              <a:rPr lang="en-US" sz="2400" b="0" i="0" u="none" strike="noStrike" baseline="0" dirty="0">
                <a:latin typeface="Minion-Regular"/>
              </a:rPr>
              <a:t>An important characteristic of VPs consisting of a ditransitive verb complemented by two NPs is that they are systematically related to VPs in which </a:t>
            </a:r>
            <a:r>
              <a:rPr lang="en-US" sz="2400" b="0" i="0" u="none" strike="noStrike" baseline="0" dirty="0">
                <a:latin typeface="Minion-Semibold"/>
              </a:rPr>
              <a:t>the indirect object NP (bold in [23a]–[29]) corresponds to a Prepositional Phrase (PP) in a position following the direct object</a:t>
            </a:r>
            <a:r>
              <a:rPr lang="en-US" sz="2400" b="0" i="0" u="none" strike="noStrike" baseline="0" dirty="0">
                <a:latin typeface="Minion-Regular"/>
              </a:rPr>
              <a:t>. Thus [23a] corresponds with [23b]:</a:t>
            </a:r>
          </a:p>
          <a:p>
            <a:pPr marL="0" indent="0" algn="l">
              <a:buNone/>
            </a:pPr>
            <a:r>
              <a:rPr lang="en-US" sz="2000" b="0" i="0" u="none" strike="noStrike" baseline="0" dirty="0">
                <a:latin typeface="StoneSans"/>
              </a:rPr>
              <a:t>[23b] William gave </a:t>
            </a:r>
            <a:r>
              <a:rPr lang="en-US" sz="2000" b="0" i="1" u="none" strike="noStrike" baseline="0" dirty="0">
                <a:latin typeface="StoneSans-Italic"/>
              </a:rPr>
              <a:t>some bleach </a:t>
            </a:r>
            <a:r>
              <a:rPr lang="en-US" sz="2000" b="0" i="0" u="none" strike="noStrike" baseline="0" dirty="0">
                <a:latin typeface="StoneSans-Semibold"/>
              </a:rPr>
              <a:t>to Millie</a:t>
            </a:r>
            <a:r>
              <a:rPr lang="en-US" sz="2000" b="0" i="0" u="none" strike="noStrike" baseline="0" dirty="0">
                <a:latin typeface="StoneSans"/>
              </a:rPr>
              <a:t>.       </a:t>
            </a:r>
          </a:p>
          <a:p>
            <a:pPr marL="0" indent="0" algn="l">
              <a:buNone/>
            </a:pPr>
            <a:r>
              <a:rPr lang="en-US" sz="2000" b="0" i="0" u="none" strike="noStrike" baseline="0" dirty="0">
                <a:latin typeface="Minion-Semibold"/>
              </a:rPr>
              <a:t>The PPs that correspond in this way with indirect objects are always introduced by either </a:t>
            </a:r>
            <a:r>
              <a:rPr lang="en-US" sz="2000" b="1" i="1" u="none" strike="noStrike" baseline="0" dirty="0">
                <a:latin typeface="Minion-SemiboldItalic"/>
              </a:rPr>
              <a:t>to</a:t>
            </a:r>
            <a:r>
              <a:rPr lang="en-US" sz="2000" b="0" i="1" u="none" strike="noStrike" baseline="0" dirty="0">
                <a:latin typeface="Minion-SemiboldItalic"/>
              </a:rPr>
              <a:t> </a:t>
            </a:r>
            <a:r>
              <a:rPr lang="en-US" sz="2000" b="0" i="0" u="none" strike="noStrike" baseline="0" dirty="0">
                <a:latin typeface="Minion-Semibold"/>
              </a:rPr>
              <a:t>or </a:t>
            </a:r>
            <a:r>
              <a:rPr lang="en-US" sz="2000" b="1" i="1" u="none" strike="noStrike" baseline="0" dirty="0">
                <a:latin typeface="Minion-SemiboldItalic"/>
              </a:rPr>
              <a:t>for</a:t>
            </a:r>
            <a:r>
              <a:rPr lang="en-US" sz="2000" b="0" i="0" u="none" strike="noStrike" baseline="0" dirty="0">
                <a:latin typeface="Minion-Regular"/>
              </a:rPr>
              <a:t>.</a:t>
            </a:r>
          </a:p>
          <a:p>
            <a:r>
              <a:rPr lang="en-US" sz="2000" b="1" i="1" u="none" strike="noStrike" baseline="0" dirty="0">
                <a:latin typeface="Minion-Regular"/>
              </a:rPr>
              <a:t>What are the appropriate [b] forms for [24a] and [25a]?</a:t>
            </a:r>
          </a:p>
          <a:p>
            <a:pPr marL="0" indent="0">
              <a:buNone/>
            </a:pPr>
            <a:r>
              <a:rPr lang="en-US" sz="2000" b="0" i="0" u="none" strike="noStrike" baseline="0" dirty="0">
                <a:latin typeface="StoneSans"/>
              </a:rPr>
              <a:t>[24b] The staff sent </a:t>
            </a:r>
            <a:r>
              <a:rPr lang="en-US" sz="2000" b="0" i="1" u="none" strike="noStrike" baseline="0" dirty="0">
                <a:latin typeface="StoneSans-Italic"/>
              </a:rPr>
              <a:t>a message </a:t>
            </a:r>
            <a:r>
              <a:rPr lang="en-US" sz="2000" b="0" i="0" u="none" strike="noStrike" baseline="0" dirty="0">
                <a:latin typeface="StoneSans-Semibold"/>
              </a:rPr>
              <a:t>to the general</a:t>
            </a:r>
            <a:r>
              <a:rPr lang="en-US" sz="2000" b="0" i="0" u="none" strike="noStrike" baseline="0" dirty="0">
                <a:latin typeface="StoneSans"/>
              </a:rPr>
              <a:t>.</a:t>
            </a:r>
          </a:p>
          <a:p>
            <a:pPr marL="0" indent="0" algn="l">
              <a:buNone/>
            </a:pPr>
            <a:r>
              <a:rPr lang="en-US" sz="2000" b="0" i="0" u="none" strike="noStrike" baseline="0" dirty="0">
                <a:latin typeface="StoneSans"/>
              </a:rPr>
              <a:t>[25b] Max buys </a:t>
            </a:r>
            <a:r>
              <a:rPr lang="en-US" sz="2000" b="0" i="1" u="none" strike="noStrike" baseline="0" dirty="0">
                <a:latin typeface="StoneSans-Italic"/>
              </a:rPr>
              <a:t>all necessary work-clothes </a:t>
            </a:r>
            <a:r>
              <a:rPr lang="en-US" sz="2000" b="0" i="0" u="none" strike="noStrike" baseline="0" dirty="0">
                <a:latin typeface="StoneSans-Semibold"/>
              </a:rPr>
              <a:t>for his butler</a:t>
            </a:r>
            <a:r>
              <a:rPr lang="en-US" sz="2000" b="0" i="0" u="none" strike="noStrike" baseline="0" dirty="0">
                <a:latin typeface="StoneSans"/>
              </a:rPr>
              <a:t>.</a:t>
            </a:r>
          </a:p>
          <a:p>
            <a:pPr marL="0" indent="0" algn="l">
              <a:buNone/>
            </a:pPr>
            <a:r>
              <a:rPr lang="en-US" sz="2000" b="0" i="0" u="none" strike="noStrike" baseline="0" dirty="0">
                <a:latin typeface="Minion-Regular"/>
              </a:rPr>
              <a:t>These [b] sentences can be represented as in [32]:</a:t>
            </a:r>
          </a:p>
          <a:p>
            <a:pPr marL="0" indent="0" algn="l">
              <a:buNone/>
            </a:pPr>
            <a:endParaRPr lang="en-US" dirty="0"/>
          </a:p>
          <a:p>
            <a:pPr marL="0" indent="0" algn="l">
              <a:buNone/>
            </a:pPr>
            <a:endParaRPr lang="en-US" dirty="0"/>
          </a:p>
          <a:p>
            <a:pPr marL="0" indent="0" algn="l">
              <a:buNone/>
            </a:pPr>
            <a:r>
              <a:rPr lang="en-US" dirty="0"/>
              <a:t>P. 73</a:t>
            </a:r>
          </a:p>
        </p:txBody>
      </p:sp>
    </p:spTree>
    <p:extLst>
      <p:ext uri="{BB962C8B-B14F-4D97-AF65-F5344CB8AC3E}">
        <p14:creationId xmlns:p14="http://schemas.microsoft.com/office/powerpoint/2010/main" val="2753150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B0E0A-421E-49B7-9EF4-1A8B75AAC6D6}"/>
              </a:ext>
            </a:extLst>
          </p:cNvPr>
          <p:cNvSpPr>
            <a:spLocks noGrp="1"/>
          </p:cNvSpPr>
          <p:nvPr>
            <p:ph idx="1"/>
          </p:nvPr>
        </p:nvSpPr>
        <p:spPr>
          <a:xfrm>
            <a:off x="410966" y="164387"/>
            <a:ext cx="11445412" cy="6411074"/>
          </a:xfrm>
        </p:spPr>
        <p:txBody>
          <a:bodyPr>
            <a:normAutofit fontScale="47500" lnSpcReduction="20000"/>
          </a:bodyPr>
          <a:lstStyle/>
          <a:p>
            <a:pPr marL="0" indent="0" algn="l">
              <a:buNone/>
            </a:pPr>
            <a:r>
              <a:rPr lang="en-US" sz="5100" b="0" i="0" u="none" strike="noStrike" baseline="0" dirty="0">
                <a:latin typeface="Minion-Regular"/>
              </a:rPr>
              <a:t>The PP corresponding to an indirect object NP has a special status. With transitive verbs, when a PP follows the direct object NP, it is not part of the complementation of the verb but is an optional modifier. </a:t>
            </a:r>
          </a:p>
          <a:p>
            <a:pPr marL="0" indent="0" algn="l">
              <a:buNone/>
            </a:pPr>
            <a:endParaRPr lang="en-US" sz="5100" b="0" i="0" u="none" strike="noStrike" baseline="0" dirty="0">
              <a:latin typeface="Minion-Regular"/>
            </a:endParaRPr>
          </a:p>
          <a:p>
            <a:pPr marL="0" indent="0" algn="l">
              <a:buNone/>
            </a:pPr>
            <a:r>
              <a:rPr lang="en-US" sz="5100" b="0" i="0" u="none" strike="noStrike" baseline="0" dirty="0">
                <a:latin typeface="Minion-Regular"/>
              </a:rPr>
              <a:t>However, in using a </a:t>
            </a:r>
            <a:r>
              <a:rPr lang="en-US" sz="5100" b="0" i="0" u="none" strike="noStrike" baseline="0" dirty="0">
                <a:latin typeface="Minion-Semibold"/>
              </a:rPr>
              <a:t>ditransitive </a:t>
            </a:r>
            <a:r>
              <a:rPr lang="en-US" sz="5100" b="0" i="0" u="none" strike="noStrike" baseline="0" dirty="0">
                <a:latin typeface="Minion-Regular"/>
              </a:rPr>
              <a:t>verb such as </a:t>
            </a:r>
            <a:r>
              <a:rPr lang="en-US" sz="5100" b="1" i="1" u="none" strike="noStrike" baseline="0" dirty="0">
                <a:latin typeface="Minion-Italic"/>
              </a:rPr>
              <a:t>send</a:t>
            </a:r>
            <a:r>
              <a:rPr lang="en-US" sz="5100" b="0" i="0" u="none" strike="noStrike" baseline="0" dirty="0">
                <a:latin typeface="Minion-Regular"/>
              </a:rPr>
              <a:t>, we need to specify not only (</a:t>
            </a:r>
            <a:r>
              <a:rPr lang="en-US" sz="5100" b="1" i="0" u="none" strike="noStrike" baseline="0" dirty="0">
                <a:latin typeface="Minion-Regular"/>
              </a:rPr>
              <a:t>a</a:t>
            </a:r>
            <a:r>
              <a:rPr lang="en-US" sz="5100" b="0" i="0" u="none" strike="noStrike" baseline="0" dirty="0">
                <a:latin typeface="Minion-Regular"/>
              </a:rPr>
              <a:t>) a sender (usually subject), and (</a:t>
            </a:r>
            <a:r>
              <a:rPr lang="en-US" sz="5100" b="1" i="0" u="none" strike="noStrike" baseline="0" dirty="0">
                <a:latin typeface="Minion-Regular"/>
              </a:rPr>
              <a:t>b</a:t>
            </a:r>
            <a:r>
              <a:rPr lang="en-US" sz="5100" b="0" i="0" u="none" strike="noStrike" baseline="0" dirty="0">
                <a:latin typeface="Minion-Regular"/>
              </a:rPr>
              <a:t>) what is sent (usually the direct object), but also (</a:t>
            </a:r>
            <a:r>
              <a:rPr lang="en-US" sz="5100" b="1" i="0" u="none" strike="noStrike" baseline="0" dirty="0">
                <a:latin typeface="Minion-Regular"/>
              </a:rPr>
              <a:t>c</a:t>
            </a:r>
            <a:r>
              <a:rPr lang="en-US" sz="5100" b="0" i="0" u="none" strike="noStrike" baseline="0" dirty="0">
                <a:latin typeface="Minion-Regular"/>
              </a:rPr>
              <a:t>) to whom it is sent (usually indirect object).</a:t>
            </a:r>
          </a:p>
          <a:p>
            <a:pPr marL="0" indent="0" algn="l">
              <a:buNone/>
            </a:pPr>
            <a:endParaRPr lang="en-US" sz="3200" dirty="0">
              <a:latin typeface="Minion-Regular"/>
            </a:endParaRPr>
          </a:p>
          <a:p>
            <a:r>
              <a:rPr lang="en-US" sz="5100" b="0" i="0" u="none" strike="noStrike" baseline="0" dirty="0">
                <a:latin typeface="Minion-SemiboldSC"/>
              </a:rPr>
              <a:t>Indirect objects </a:t>
            </a:r>
            <a:r>
              <a:rPr lang="en-US" sz="5100" b="0" i="0" u="none" strike="noStrike" baseline="0" dirty="0">
                <a:latin typeface="Minion-Semibold"/>
              </a:rPr>
              <a:t>can take the form of either an </a:t>
            </a:r>
            <a:r>
              <a:rPr lang="en-US" sz="5100" b="1" i="0" u="none" strike="noStrike" baseline="0" dirty="0">
                <a:latin typeface="Minion-Semibold"/>
              </a:rPr>
              <a:t>NP</a:t>
            </a:r>
            <a:r>
              <a:rPr lang="en-US" sz="5100" b="0" i="0" u="none" strike="noStrike" baseline="0" dirty="0">
                <a:latin typeface="Minion-Semibold"/>
              </a:rPr>
              <a:t> or a </a:t>
            </a:r>
            <a:r>
              <a:rPr lang="en-US" sz="5100" b="1" i="0" u="none" strike="noStrike" baseline="0" dirty="0">
                <a:latin typeface="Minion-Semibold"/>
              </a:rPr>
              <a:t>PP</a:t>
            </a:r>
            <a:r>
              <a:rPr lang="en-US" sz="5100" b="0" i="0" u="none" strike="noStrike" baseline="0" dirty="0">
                <a:latin typeface="Minion-Semibold"/>
              </a:rPr>
              <a:t> containing </a:t>
            </a:r>
            <a:r>
              <a:rPr lang="en-US" sz="5100" b="1" i="1" u="none" strike="noStrike" baseline="0" dirty="0">
                <a:latin typeface="Minion-SemiboldItalic"/>
              </a:rPr>
              <a:t>to</a:t>
            </a:r>
            <a:r>
              <a:rPr lang="en-US" sz="5100" b="0" i="1" u="none" strike="noStrike" baseline="0" dirty="0">
                <a:latin typeface="Minion-SemiboldItalic"/>
              </a:rPr>
              <a:t> </a:t>
            </a:r>
            <a:r>
              <a:rPr lang="en-US" sz="5100" b="0" i="0" u="none" strike="noStrike" baseline="0" dirty="0">
                <a:latin typeface="Minion-Semibold"/>
              </a:rPr>
              <a:t>or </a:t>
            </a:r>
            <a:r>
              <a:rPr lang="en-US" sz="5100" b="1" i="1" u="none" strike="noStrike" baseline="0" dirty="0">
                <a:latin typeface="Minion-SemiboldItalic"/>
              </a:rPr>
              <a:t>for</a:t>
            </a:r>
            <a:r>
              <a:rPr lang="en-US" sz="5100" b="0" i="0" u="none" strike="noStrike" baseline="0" dirty="0">
                <a:latin typeface="Minion-Regular"/>
              </a:rPr>
              <a:t>. </a:t>
            </a:r>
          </a:p>
          <a:p>
            <a:r>
              <a:rPr lang="en-US" sz="5100" b="0" i="0" u="none" strike="noStrike" baseline="0" dirty="0">
                <a:latin typeface="Minion-Regular"/>
              </a:rPr>
              <a:t>So, </a:t>
            </a:r>
            <a:r>
              <a:rPr lang="en-US" sz="5100" b="1" i="0" u="none" strike="noStrike" baseline="0" dirty="0">
                <a:latin typeface="Minion-Regular"/>
              </a:rPr>
              <a:t>PP</a:t>
            </a:r>
            <a:r>
              <a:rPr lang="en-US" sz="5100" b="0" i="0" u="none" strike="noStrike" baseline="0" dirty="0">
                <a:latin typeface="Minion-Regular"/>
              </a:rPr>
              <a:t>s that correspond to indirect objects </a:t>
            </a:r>
            <a:r>
              <a:rPr lang="en-US" sz="5100" b="0" i="1" u="none" strike="noStrike" baseline="0" dirty="0">
                <a:latin typeface="Minion-Italic"/>
              </a:rPr>
              <a:t>are </a:t>
            </a:r>
            <a:r>
              <a:rPr lang="en-US" sz="5100" b="0" i="0" u="none" strike="noStrike" baseline="0" dirty="0">
                <a:latin typeface="Minion-Regular"/>
              </a:rPr>
              <a:t>part of the complementation of ditransitive verbs. </a:t>
            </a:r>
          </a:p>
          <a:p>
            <a:pPr marL="0" indent="0" algn="l">
              <a:buNone/>
            </a:pPr>
            <a:r>
              <a:rPr lang="en-US" sz="4500" b="0" i="0" u="none" strike="noStrike" baseline="0" dirty="0">
                <a:latin typeface="Minion-Regular"/>
              </a:rPr>
              <a:t>The </a:t>
            </a:r>
            <a:r>
              <a:rPr lang="en-US" sz="4500" b="0" i="0" u="none" strike="noStrike" baseline="0" dirty="0">
                <a:latin typeface="Minion-RegularSC"/>
              </a:rPr>
              <a:t>indirect object</a:t>
            </a:r>
            <a:r>
              <a:rPr lang="en-US" sz="4500" b="0" i="0" u="none" strike="noStrike" baseline="0" dirty="0">
                <a:latin typeface="Minion-Regular"/>
              </a:rPr>
              <a:t>, then, is either </a:t>
            </a:r>
            <a:r>
              <a:rPr lang="en-US" sz="4500" b="0" i="0" u="none" strike="noStrike" baseline="0" dirty="0">
                <a:latin typeface="Minion-Semibold"/>
              </a:rPr>
              <a:t>(</a:t>
            </a:r>
            <a:r>
              <a:rPr lang="en-US" sz="4500" b="1" i="0" u="none" strike="noStrike" baseline="0" dirty="0">
                <a:latin typeface="Minion-Semibold"/>
              </a:rPr>
              <a:t>a</a:t>
            </a:r>
            <a:r>
              <a:rPr lang="en-US" sz="4500" b="0" i="0" u="none" strike="noStrike" baseline="0" dirty="0">
                <a:latin typeface="Minion-Semibold"/>
              </a:rPr>
              <a:t>) </a:t>
            </a:r>
            <a:r>
              <a:rPr lang="en-US" sz="4500" b="0" i="0" u="none" strike="noStrike" baseline="0" dirty="0">
                <a:latin typeface="Minion-Regular"/>
              </a:rPr>
              <a:t>the </a:t>
            </a:r>
            <a:r>
              <a:rPr lang="en-US" sz="4500" b="0" i="1" u="none" strike="noStrike" baseline="0" dirty="0">
                <a:latin typeface="Minion-Italic"/>
              </a:rPr>
              <a:t>first </a:t>
            </a:r>
            <a:r>
              <a:rPr lang="en-US" sz="4500" b="0" i="0" u="none" strike="noStrike" baseline="0" dirty="0">
                <a:latin typeface="Minion-Regular"/>
              </a:rPr>
              <a:t>of two NP sisters of a V bearing a [</a:t>
            </a:r>
            <a:r>
              <a:rPr lang="en-US" sz="4500" b="0" i="0" u="none" strike="noStrike" baseline="0" dirty="0" err="1">
                <a:latin typeface="Minion-Regular"/>
              </a:rPr>
              <a:t>ditrans</a:t>
            </a:r>
            <a:r>
              <a:rPr lang="en-US" sz="4500" b="0" i="0" u="none" strike="noStrike" baseline="0" dirty="0">
                <a:latin typeface="Minion-Regular"/>
              </a:rPr>
              <a:t>] feature:  </a:t>
            </a:r>
          </a:p>
          <a:p>
            <a:pPr marL="0" indent="0" algn="l">
              <a:buNone/>
            </a:pPr>
            <a:r>
              <a:rPr lang="en-US" sz="5100" b="1" i="1" dirty="0"/>
              <a:t>William gave Millie some bleach. </a:t>
            </a:r>
            <a:endParaRPr lang="en-US" sz="5100" b="1" i="1" dirty="0">
              <a:latin typeface="Minion-Regular"/>
            </a:endParaRPr>
          </a:p>
          <a:p>
            <a:pPr marL="0" indent="0" algn="l">
              <a:buNone/>
            </a:pPr>
            <a:r>
              <a:rPr lang="en-US" sz="4400" dirty="0">
                <a:latin typeface="Minion-RegularSC"/>
              </a:rPr>
              <a:t>or (b) the PP which is a sister of a V bearing a [</a:t>
            </a:r>
            <a:r>
              <a:rPr lang="en-US" sz="4400" dirty="0" err="1">
                <a:latin typeface="Minion-RegularSC"/>
              </a:rPr>
              <a:t>ditrans</a:t>
            </a:r>
            <a:r>
              <a:rPr lang="en-US" sz="4400" dirty="0">
                <a:latin typeface="Minion-RegularSC"/>
              </a:rPr>
              <a:t>] feature:</a:t>
            </a:r>
          </a:p>
          <a:p>
            <a:pPr marL="0" indent="0">
              <a:buNone/>
            </a:pPr>
            <a:r>
              <a:rPr lang="en-US" sz="5100" b="1" i="1" dirty="0"/>
              <a:t>William gave some bleach to Millie. </a:t>
            </a:r>
          </a:p>
          <a:p>
            <a:pPr marL="0" indent="0" algn="l">
              <a:buNone/>
            </a:pPr>
            <a:endParaRPr lang="en-US" sz="3200" b="0" i="0" u="none" strike="noStrike" baseline="0" dirty="0">
              <a:latin typeface="Minion-Regular"/>
            </a:endParaRPr>
          </a:p>
          <a:p>
            <a:pPr marL="0" indent="0" algn="l">
              <a:buNone/>
            </a:pPr>
            <a:r>
              <a:rPr lang="en-US" sz="5100" dirty="0">
                <a:latin typeface="Minion-Semibold"/>
              </a:rPr>
              <a:t>As for the direct object of a [</a:t>
            </a:r>
            <a:r>
              <a:rPr lang="en-US" sz="5100" b="1" dirty="0" err="1">
                <a:latin typeface="Minion-Semibold"/>
              </a:rPr>
              <a:t>ditrans</a:t>
            </a:r>
            <a:r>
              <a:rPr lang="en-US" sz="5100" dirty="0">
                <a:latin typeface="Minion-Semibold"/>
              </a:rPr>
              <a:t>] verb, it is either (a) the second NP sister of V or (b) the NP sister of V which has a following PP sister.</a:t>
            </a:r>
          </a:p>
          <a:p>
            <a:pPr marL="0" indent="0" algn="l">
              <a:buNone/>
            </a:pPr>
            <a:r>
              <a:rPr lang="en-US" sz="5100" dirty="0">
                <a:latin typeface="Minion-Semibold"/>
              </a:rPr>
              <a:t>											</a:t>
            </a:r>
            <a:r>
              <a:rPr lang="en-US" sz="5100" b="1" dirty="0">
                <a:latin typeface="Minion-Semibold"/>
              </a:rPr>
              <a:t>P. 73</a:t>
            </a:r>
          </a:p>
        </p:txBody>
      </p:sp>
    </p:spTree>
    <p:extLst>
      <p:ext uri="{BB962C8B-B14F-4D97-AF65-F5344CB8AC3E}">
        <p14:creationId xmlns:p14="http://schemas.microsoft.com/office/powerpoint/2010/main" val="1870106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B5187C-F411-4870-A197-9BC17EFB076C}"/>
              </a:ext>
            </a:extLst>
          </p:cNvPr>
          <p:cNvSpPr>
            <a:spLocks noGrp="1"/>
          </p:cNvSpPr>
          <p:nvPr>
            <p:ph idx="1"/>
          </p:nvPr>
        </p:nvSpPr>
        <p:spPr>
          <a:xfrm>
            <a:off x="493159" y="410966"/>
            <a:ext cx="11394040" cy="5887092"/>
          </a:xfrm>
        </p:spPr>
        <p:txBody>
          <a:bodyPr>
            <a:normAutofit/>
          </a:bodyPr>
          <a:lstStyle/>
          <a:p>
            <a:pPr marL="0" indent="0" algn="l">
              <a:buNone/>
            </a:pPr>
            <a:r>
              <a:rPr lang="en-US" sz="3600" b="1" i="0" u="none" strike="noStrike" baseline="0" dirty="0">
                <a:latin typeface="Interstate-Regular"/>
              </a:rPr>
              <a:t>4- Intensive verbs:</a:t>
            </a:r>
          </a:p>
          <a:p>
            <a:pPr marL="0" indent="0" algn="just">
              <a:buNone/>
            </a:pPr>
            <a:r>
              <a:rPr lang="en-US" b="0" i="0" u="none" strike="noStrike" baseline="0" dirty="0">
                <a:latin typeface="Minion-Semibold"/>
              </a:rPr>
              <a:t>Intensive verbs require a single complement, which can take the form of an </a:t>
            </a:r>
            <a:r>
              <a:rPr lang="en-US" b="1" i="1" u="none" strike="noStrike" baseline="0" dirty="0">
                <a:latin typeface="Minion-Semibold"/>
              </a:rPr>
              <a:t>Adjective Phrase</a:t>
            </a:r>
            <a:r>
              <a:rPr lang="en-US" b="0" i="0" u="none" strike="noStrike" baseline="0" dirty="0">
                <a:latin typeface="Minion-Semibold"/>
              </a:rPr>
              <a:t>, a </a:t>
            </a:r>
            <a:r>
              <a:rPr lang="en-US" b="1" i="1" u="none" strike="noStrike" baseline="0" dirty="0">
                <a:latin typeface="Minion-Semibold"/>
              </a:rPr>
              <a:t>Noun Phrase </a:t>
            </a:r>
            <a:r>
              <a:rPr lang="en-US" b="0" i="0" u="none" strike="noStrike" baseline="0" dirty="0">
                <a:latin typeface="Minion-Semibold"/>
              </a:rPr>
              <a:t>or a </a:t>
            </a:r>
            <a:r>
              <a:rPr lang="en-US" b="1" i="1" u="none" strike="noStrike" baseline="0" dirty="0">
                <a:latin typeface="Minion-Semibold"/>
              </a:rPr>
              <a:t>Prepositional Phrase</a:t>
            </a:r>
            <a:r>
              <a:rPr lang="en-US" b="0" i="0" u="none" strike="noStrike" baseline="0" dirty="0">
                <a:latin typeface="Minion-Regular"/>
              </a:rPr>
              <a:t>. The most obvious and commonly used intensive verb is </a:t>
            </a:r>
            <a:r>
              <a:rPr lang="en-US" b="1" i="1" u="none" strike="noStrike" baseline="0" dirty="0">
                <a:latin typeface="Minion-Italic"/>
              </a:rPr>
              <a:t>be</a:t>
            </a:r>
            <a:r>
              <a:rPr lang="en-US" b="0" i="0" u="none" strike="noStrike" baseline="0" dirty="0">
                <a:latin typeface="Minion-Regular"/>
              </a:rPr>
              <a:t>. As the central example of the intensive sub-category of verb, </a:t>
            </a:r>
            <a:r>
              <a:rPr lang="en-US" b="0" i="1" u="none" strike="noStrike" baseline="0" dirty="0">
                <a:latin typeface="Minion-SemiboldItalic"/>
              </a:rPr>
              <a:t>be </a:t>
            </a:r>
            <a:r>
              <a:rPr lang="en-US" b="0" i="0" u="none" strike="noStrike" baseline="0" dirty="0">
                <a:latin typeface="Minion-Semibold"/>
              </a:rPr>
              <a:t>is called ‘</a:t>
            </a:r>
            <a:r>
              <a:rPr lang="en-US" b="1" i="1" u="none" strike="noStrike" baseline="0" dirty="0">
                <a:latin typeface="Minion-Semibold"/>
              </a:rPr>
              <a:t>the copula</a:t>
            </a:r>
            <a:r>
              <a:rPr lang="en-US" b="0" i="0" u="none" strike="noStrike" baseline="0" dirty="0">
                <a:latin typeface="Minion-Semibold"/>
              </a:rPr>
              <a:t>’</a:t>
            </a:r>
            <a:r>
              <a:rPr lang="en-US" b="0" i="0" u="none" strike="noStrike" baseline="0" dirty="0">
                <a:latin typeface="Minion-Regular"/>
              </a:rPr>
              <a:t>.</a:t>
            </a:r>
          </a:p>
          <a:p>
            <a:pPr marL="0" indent="0" algn="l">
              <a:buNone/>
            </a:pPr>
            <a:r>
              <a:rPr lang="en-US" sz="3200" b="0" i="0" u="none" strike="noStrike" baseline="0" dirty="0">
                <a:latin typeface="StoneSans"/>
              </a:rPr>
              <a:t>[33] Edward is </a:t>
            </a:r>
            <a:r>
              <a:rPr lang="en-US" sz="3200" b="0" i="1" u="none" strike="noStrike" baseline="0" dirty="0">
                <a:latin typeface="StoneSans-Italic"/>
              </a:rPr>
              <a:t>rather extravagant</a:t>
            </a:r>
            <a:r>
              <a:rPr lang="en-US" sz="3200" b="0" i="0" u="none" strike="noStrike" baseline="0" dirty="0">
                <a:latin typeface="StoneSans"/>
              </a:rPr>
              <a:t>. </a:t>
            </a:r>
            <a:r>
              <a:rPr lang="en-US" sz="3200" b="1" i="0" u="none" strike="noStrike" baseline="0" dirty="0">
                <a:latin typeface="StoneSans"/>
              </a:rPr>
              <a:t>(AP)</a:t>
            </a:r>
          </a:p>
          <a:p>
            <a:pPr marL="0" indent="0" algn="l">
              <a:buNone/>
            </a:pPr>
            <a:r>
              <a:rPr lang="en-US" sz="3200" b="0" i="0" u="none" strike="noStrike" baseline="0" dirty="0">
                <a:latin typeface="StoneSans"/>
              </a:rPr>
              <a:t>[34] Sigmund was </a:t>
            </a:r>
            <a:r>
              <a:rPr lang="en-US" sz="3200" b="0" i="1" u="none" strike="noStrike" baseline="0" dirty="0">
                <a:latin typeface="StoneSans-Italic"/>
              </a:rPr>
              <a:t>an auctioneer</a:t>
            </a:r>
            <a:r>
              <a:rPr lang="en-US" sz="3200" b="0" i="0" u="none" strike="noStrike" baseline="0" dirty="0">
                <a:latin typeface="StoneSans"/>
              </a:rPr>
              <a:t>. </a:t>
            </a:r>
            <a:r>
              <a:rPr lang="en-US" sz="3200" b="1" i="0" u="none" strike="noStrike" baseline="0" dirty="0">
                <a:latin typeface="StoneSans"/>
              </a:rPr>
              <a:t>(NP)</a:t>
            </a:r>
          </a:p>
          <a:p>
            <a:pPr marL="0" indent="0" algn="l">
              <a:buNone/>
            </a:pPr>
            <a:r>
              <a:rPr lang="en-US" sz="3200" b="0" i="0" u="none" strike="noStrike" baseline="0" dirty="0">
                <a:latin typeface="StoneSans"/>
              </a:rPr>
              <a:t>[35] Oscar and the</a:t>
            </a:r>
            <a:r>
              <a:rPr lang="en-US" sz="3200" dirty="0">
                <a:latin typeface="StoneSans"/>
              </a:rPr>
              <a:t> mechanic </a:t>
            </a:r>
            <a:r>
              <a:rPr lang="en-US" sz="3200" b="0" i="0" u="none" strike="noStrike" baseline="0" dirty="0">
                <a:latin typeface="StoneSans"/>
              </a:rPr>
              <a:t>were </a:t>
            </a:r>
            <a:r>
              <a:rPr lang="en-US" sz="3200" b="0" i="1" u="none" strike="noStrike" baseline="0" dirty="0">
                <a:latin typeface="StoneSans-Italic"/>
              </a:rPr>
              <a:t>in the engine room</a:t>
            </a:r>
            <a:r>
              <a:rPr lang="en-US" sz="3200" b="0" i="0" u="none" strike="noStrike" baseline="0" dirty="0">
                <a:latin typeface="StoneSans"/>
              </a:rPr>
              <a:t>. </a:t>
            </a:r>
            <a:r>
              <a:rPr lang="en-US" sz="3200" b="1" i="0" u="none" strike="noStrike" baseline="0" dirty="0">
                <a:latin typeface="StoneSans"/>
              </a:rPr>
              <a:t>(PP)</a:t>
            </a:r>
          </a:p>
          <a:p>
            <a:pPr marL="0" indent="0" algn="l">
              <a:buNone/>
            </a:pPr>
            <a:endParaRPr lang="en-US" sz="2400" dirty="0"/>
          </a:p>
          <a:p>
            <a:pPr marL="0" indent="0" algn="l">
              <a:buNone/>
            </a:pPr>
            <a:r>
              <a:rPr lang="en-US" sz="2400" dirty="0"/>
              <a:t>Copula: It is a verb that joins the subject of a sentence or clause to a subject complement. The typical copula verb in English is “be”. However, there are lexical verbs that function as copula: </a:t>
            </a:r>
            <a:r>
              <a:rPr lang="en-US" sz="2400" b="1" i="1" dirty="0"/>
              <a:t>look, smell, feel, become, get, seem, appear, turn, remain, taste, sound</a:t>
            </a:r>
            <a:r>
              <a:rPr lang="en-US" sz="2400" b="1" dirty="0"/>
              <a:t>…</a:t>
            </a:r>
            <a:r>
              <a:rPr lang="en-US" sz="2400" dirty="0"/>
              <a:t> </a:t>
            </a:r>
            <a:r>
              <a:rPr lang="en-US" sz="2400" dirty="0" err="1"/>
              <a:t>etc</a:t>
            </a:r>
            <a:endParaRPr lang="en-US" sz="2400" dirty="0"/>
          </a:p>
        </p:txBody>
      </p:sp>
    </p:spTree>
    <p:extLst>
      <p:ext uri="{BB962C8B-B14F-4D97-AF65-F5344CB8AC3E}">
        <p14:creationId xmlns:p14="http://schemas.microsoft.com/office/powerpoint/2010/main" val="1061063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5CD07-1E20-4032-B808-A63129029AC9}"/>
              </a:ext>
            </a:extLst>
          </p:cNvPr>
          <p:cNvSpPr>
            <a:spLocks noGrp="1"/>
          </p:cNvSpPr>
          <p:nvPr>
            <p:ph type="title"/>
          </p:nvPr>
        </p:nvSpPr>
        <p:spPr>
          <a:xfrm>
            <a:off x="838200" y="365126"/>
            <a:ext cx="10515600" cy="734210"/>
          </a:xfrm>
        </p:spPr>
        <p:txBody>
          <a:bodyPr>
            <a:normAutofit/>
          </a:bodyPr>
          <a:lstStyle/>
          <a:p>
            <a:r>
              <a:rPr lang="en-US" sz="4400" b="1" dirty="0"/>
              <a:t>Examples of Copulas</a:t>
            </a:r>
            <a:endParaRPr lang="en-US" b="1" dirty="0"/>
          </a:p>
        </p:txBody>
      </p:sp>
      <p:sp>
        <p:nvSpPr>
          <p:cNvPr id="3" name="Content Placeholder 2">
            <a:extLst>
              <a:ext uri="{FF2B5EF4-FFF2-40B4-BE49-F238E27FC236}">
                <a16:creationId xmlns:a16="http://schemas.microsoft.com/office/drawing/2014/main" id="{F1B1065A-4ABC-4ABE-B558-C086A8DB1A48}"/>
              </a:ext>
            </a:extLst>
          </p:cNvPr>
          <p:cNvSpPr>
            <a:spLocks noGrp="1"/>
          </p:cNvSpPr>
          <p:nvPr>
            <p:ph idx="1"/>
          </p:nvPr>
        </p:nvSpPr>
        <p:spPr>
          <a:xfrm>
            <a:off x="838200" y="1376737"/>
            <a:ext cx="10515600" cy="4800226"/>
          </a:xfrm>
        </p:spPr>
        <p:txBody>
          <a:bodyPr>
            <a:normAutofit lnSpcReduction="10000"/>
          </a:bodyPr>
          <a:lstStyle/>
          <a:p>
            <a:pPr marL="0" indent="0" algn="l">
              <a:buNone/>
            </a:pPr>
            <a:r>
              <a:rPr lang="en-US" sz="2800" dirty="0"/>
              <a:t>- </a:t>
            </a:r>
            <a:r>
              <a:rPr lang="en-US" sz="3600" dirty="0"/>
              <a:t>That car </a:t>
            </a:r>
            <a:r>
              <a:rPr lang="en-US" sz="3600" b="1" dirty="0"/>
              <a:t>looks</a:t>
            </a:r>
            <a:r>
              <a:rPr lang="en-US" sz="3600" dirty="0"/>
              <a:t> fast.</a:t>
            </a:r>
          </a:p>
          <a:p>
            <a:pPr marL="0" indent="0" algn="l">
              <a:buNone/>
            </a:pPr>
            <a:r>
              <a:rPr lang="en-US" sz="3600" dirty="0"/>
              <a:t>- The stew </a:t>
            </a:r>
            <a:r>
              <a:rPr lang="en-US" sz="3600" b="1" dirty="0"/>
              <a:t>smells</a:t>
            </a:r>
            <a:r>
              <a:rPr lang="en-US" sz="3600" dirty="0"/>
              <a:t> good.</a:t>
            </a:r>
          </a:p>
          <a:p>
            <a:pPr marL="0" indent="0" algn="l">
              <a:buNone/>
            </a:pPr>
            <a:r>
              <a:rPr lang="en-US" sz="3600" dirty="0"/>
              <a:t>- Tom </a:t>
            </a:r>
            <a:r>
              <a:rPr lang="en-US" sz="3600" b="1" dirty="0"/>
              <a:t>felt</a:t>
            </a:r>
            <a:r>
              <a:rPr lang="en-US" sz="3600" dirty="0"/>
              <a:t> a fool.</a:t>
            </a:r>
          </a:p>
          <a:p>
            <a:pPr marL="0" indent="0" algn="l">
              <a:buNone/>
            </a:pPr>
            <a:r>
              <a:rPr lang="en-US" sz="3600" dirty="0"/>
              <a:t>- She </a:t>
            </a:r>
            <a:r>
              <a:rPr lang="en-US" sz="3600" b="1" dirty="0"/>
              <a:t>became </a:t>
            </a:r>
            <a:r>
              <a:rPr lang="en-US" sz="3600" dirty="0"/>
              <a:t>a racehorse trainer.</a:t>
            </a:r>
          </a:p>
          <a:p>
            <a:pPr algn="l">
              <a:buFontTx/>
              <a:buChar char="-"/>
            </a:pPr>
            <a:r>
              <a:rPr lang="en-US" sz="3600" dirty="0"/>
              <a:t>It is </a:t>
            </a:r>
            <a:r>
              <a:rPr lang="en-US" sz="3600" b="1" dirty="0"/>
              <a:t>getting</a:t>
            </a:r>
            <a:r>
              <a:rPr lang="en-US" sz="3600" dirty="0"/>
              <a:t> late.</a:t>
            </a:r>
          </a:p>
          <a:p>
            <a:pPr algn="l">
              <a:buFontTx/>
              <a:buChar char="-"/>
            </a:pPr>
            <a:r>
              <a:rPr lang="en-US" sz="3600" dirty="0"/>
              <a:t>The plan </a:t>
            </a:r>
            <a:r>
              <a:rPr lang="en-US" sz="3600" b="1" dirty="0"/>
              <a:t>sounds </a:t>
            </a:r>
            <a:r>
              <a:rPr lang="en-US" sz="3600" dirty="0"/>
              <a:t>good.</a:t>
            </a:r>
          </a:p>
          <a:p>
            <a:pPr algn="l">
              <a:buFontTx/>
              <a:buChar char="-"/>
            </a:pPr>
            <a:r>
              <a:rPr lang="en-US" sz="3600" dirty="0"/>
              <a:t>He </a:t>
            </a:r>
            <a:r>
              <a:rPr lang="en-US" sz="3600" b="1" dirty="0"/>
              <a:t>turned</a:t>
            </a:r>
            <a:r>
              <a:rPr lang="en-US" sz="3600" dirty="0"/>
              <a:t> red.</a:t>
            </a:r>
          </a:p>
          <a:p>
            <a:pPr algn="l">
              <a:buFontTx/>
              <a:buChar char="-"/>
            </a:pPr>
            <a:r>
              <a:rPr lang="en-US" sz="3600" dirty="0"/>
              <a:t>They </a:t>
            </a:r>
            <a:r>
              <a:rPr lang="en-US" sz="3600" b="1" dirty="0"/>
              <a:t>remain</a:t>
            </a:r>
            <a:r>
              <a:rPr lang="en-US" sz="3600" dirty="0"/>
              <a:t> confident.</a:t>
            </a:r>
          </a:p>
          <a:p>
            <a:pPr algn="l">
              <a:buFontTx/>
              <a:buChar char="-"/>
            </a:pPr>
            <a:endParaRPr lang="en-US" sz="3600" dirty="0"/>
          </a:p>
          <a:p>
            <a:pPr algn="l">
              <a:buFontTx/>
              <a:buChar char="-"/>
            </a:pPr>
            <a:endParaRPr lang="en-US" sz="3600" dirty="0"/>
          </a:p>
          <a:p>
            <a:endParaRPr lang="en-US" dirty="0"/>
          </a:p>
        </p:txBody>
      </p:sp>
    </p:spTree>
    <p:extLst>
      <p:ext uri="{BB962C8B-B14F-4D97-AF65-F5344CB8AC3E}">
        <p14:creationId xmlns:p14="http://schemas.microsoft.com/office/powerpoint/2010/main" val="2261424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25FC1-2D3B-41F8-9FA9-E016F6D83ADA}"/>
              </a:ext>
            </a:extLst>
          </p:cNvPr>
          <p:cNvSpPr>
            <a:spLocks noGrp="1"/>
          </p:cNvSpPr>
          <p:nvPr>
            <p:ph type="title"/>
          </p:nvPr>
        </p:nvSpPr>
        <p:spPr>
          <a:xfrm>
            <a:off x="482885" y="365126"/>
            <a:ext cx="11404315" cy="600646"/>
          </a:xfrm>
        </p:spPr>
        <p:txBody>
          <a:bodyPr>
            <a:normAutofit/>
          </a:bodyPr>
          <a:lstStyle/>
          <a:p>
            <a:r>
              <a:rPr lang="en-US" sz="3400" b="1" dirty="0"/>
              <a:t>The differences between the complements of Intensive Verbs</a:t>
            </a:r>
          </a:p>
        </p:txBody>
      </p:sp>
      <p:sp>
        <p:nvSpPr>
          <p:cNvPr id="3" name="Content Placeholder 2">
            <a:extLst>
              <a:ext uri="{FF2B5EF4-FFF2-40B4-BE49-F238E27FC236}">
                <a16:creationId xmlns:a16="http://schemas.microsoft.com/office/drawing/2014/main" id="{903D3CA6-F6CF-47ED-9A87-0A71F706C301}"/>
              </a:ext>
            </a:extLst>
          </p:cNvPr>
          <p:cNvSpPr>
            <a:spLocks noGrp="1"/>
          </p:cNvSpPr>
          <p:nvPr>
            <p:ph idx="1"/>
          </p:nvPr>
        </p:nvSpPr>
        <p:spPr>
          <a:xfrm>
            <a:off x="482885" y="1273996"/>
            <a:ext cx="10870915" cy="4902967"/>
          </a:xfrm>
        </p:spPr>
        <p:txBody>
          <a:bodyPr>
            <a:normAutofit/>
          </a:bodyPr>
          <a:lstStyle/>
          <a:p>
            <a:pPr marL="0" indent="0">
              <a:buNone/>
            </a:pPr>
            <a:r>
              <a:rPr lang="en-US" dirty="0"/>
              <a:t>The complement of an intensive verb functions (more specifically) as a </a:t>
            </a:r>
            <a:r>
              <a:rPr lang="en-US" b="1" dirty="0"/>
              <a:t>predicative</a:t>
            </a:r>
            <a:r>
              <a:rPr lang="en-US" dirty="0"/>
              <a:t>. </a:t>
            </a:r>
          </a:p>
          <a:p>
            <a:r>
              <a:rPr lang="en-US" dirty="0"/>
              <a:t>When a verb is complemented just by an </a:t>
            </a:r>
            <a:r>
              <a:rPr lang="en-US" b="1" dirty="0"/>
              <a:t>AP</a:t>
            </a:r>
            <a:r>
              <a:rPr lang="en-US" dirty="0"/>
              <a:t>, it is definitely an intensive verb, because [</a:t>
            </a:r>
            <a:r>
              <a:rPr lang="en-US" b="1" dirty="0"/>
              <a:t>intensive</a:t>
            </a:r>
            <a:r>
              <a:rPr lang="en-US" dirty="0"/>
              <a:t>] is the only sub-category of verb that can take just an </a:t>
            </a:r>
            <a:r>
              <a:rPr lang="en-US" b="1" dirty="0"/>
              <a:t>AP</a:t>
            </a:r>
            <a:r>
              <a:rPr lang="en-US" dirty="0"/>
              <a:t> complement.</a:t>
            </a:r>
          </a:p>
          <a:p>
            <a:r>
              <a:rPr lang="en-US" dirty="0"/>
              <a:t>However, intensive verbs can be complemented by an </a:t>
            </a:r>
            <a:r>
              <a:rPr lang="en-US" b="1" dirty="0"/>
              <a:t>NP</a:t>
            </a:r>
            <a:r>
              <a:rPr lang="en-US" dirty="0"/>
              <a:t> or a </a:t>
            </a:r>
            <a:r>
              <a:rPr lang="en-US" b="1" dirty="0"/>
              <a:t>PP</a:t>
            </a:r>
            <a:r>
              <a:rPr lang="en-US" dirty="0"/>
              <a:t> and, when a verb is complemented by an NP, you will have to decide whether </a:t>
            </a:r>
            <a:r>
              <a:rPr lang="en-US" b="1" dirty="0"/>
              <a:t>[V + NP] </a:t>
            </a:r>
            <a:r>
              <a:rPr lang="en-US" dirty="0"/>
              <a:t>is an example of </a:t>
            </a:r>
            <a:r>
              <a:rPr lang="en-US" b="1" dirty="0"/>
              <a:t>[transitive V + direct object] </a:t>
            </a:r>
            <a:r>
              <a:rPr lang="en-US" dirty="0"/>
              <a:t>or an example of </a:t>
            </a:r>
            <a:r>
              <a:rPr lang="en-US" b="1" dirty="0"/>
              <a:t>[intensive V + predicative]</a:t>
            </a:r>
            <a:r>
              <a:rPr lang="en-US" dirty="0"/>
              <a:t>. </a:t>
            </a:r>
          </a:p>
          <a:p>
            <a:r>
              <a:rPr lang="en-US" dirty="0"/>
              <a:t>Understanding the concept of ‘</a:t>
            </a:r>
            <a:r>
              <a:rPr lang="en-US" b="1" dirty="0"/>
              <a:t>predicative</a:t>
            </a:r>
            <a:r>
              <a:rPr lang="en-US" dirty="0"/>
              <a:t>’ involves understanding the difference between </a:t>
            </a:r>
            <a:r>
              <a:rPr lang="en-US" b="1" dirty="0"/>
              <a:t>predicative</a:t>
            </a:r>
            <a:r>
              <a:rPr lang="en-US" dirty="0"/>
              <a:t> and </a:t>
            </a:r>
            <a:r>
              <a:rPr lang="en-US" b="1" dirty="0"/>
              <a:t>direct</a:t>
            </a:r>
            <a:r>
              <a:rPr lang="en-US" dirty="0"/>
              <a:t> </a:t>
            </a:r>
            <a:r>
              <a:rPr lang="en-US" b="1" dirty="0"/>
              <a:t>object</a:t>
            </a:r>
            <a:r>
              <a:rPr lang="en-US" dirty="0"/>
              <a:t>.</a:t>
            </a:r>
          </a:p>
        </p:txBody>
      </p:sp>
    </p:spTree>
    <p:extLst>
      <p:ext uri="{BB962C8B-B14F-4D97-AF65-F5344CB8AC3E}">
        <p14:creationId xmlns:p14="http://schemas.microsoft.com/office/powerpoint/2010/main" val="900116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E93F6-BCD2-49DC-8D9C-2E9EE56D4625}"/>
              </a:ext>
            </a:extLst>
          </p:cNvPr>
          <p:cNvSpPr>
            <a:spLocks noGrp="1"/>
          </p:cNvSpPr>
          <p:nvPr>
            <p:ph type="title"/>
          </p:nvPr>
        </p:nvSpPr>
        <p:spPr>
          <a:xfrm>
            <a:off x="838200" y="365125"/>
            <a:ext cx="10515600" cy="405437"/>
          </a:xfrm>
        </p:spPr>
        <p:txBody>
          <a:bodyPr>
            <a:normAutofit fontScale="90000"/>
          </a:bodyPr>
          <a:lstStyle/>
          <a:p>
            <a:r>
              <a:rPr lang="en-US" sz="2800" b="1" dirty="0"/>
              <a:t>Compare these two examples:</a:t>
            </a:r>
          </a:p>
        </p:txBody>
      </p:sp>
      <p:sp>
        <p:nvSpPr>
          <p:cNvPr id="3" name="Content Placeholder 2">
            <a:extLst>
              <a:ext uri="{FF2B5EF4-FFF2-40B4-BE49-F238E27FC236}">
                <a16:creationId xmlns:a16="http://schemas.microsoft.com/office/drawing/2014/main" id="{D20B472C-5EFD-42F0-BFCB-27B273949ECB}"/>
              </a:ext>
            </a:extLst>
          </p:cNvPr>
          <p:cNvSpPr>
            <a:spLocks noGrp="1"/>
          </p:cNvSpPr>
          <p:nvPr>
            <p:ph idx="1"/>
          </p:nvPr>
        </p:nvSpPr>
        <p:spPr>
          <a:xfrm>
            <a:off x="838200" y="1037690"/>
            <a:ext cx="10515600" cy="5139273"/>
          </a:xfrm>
        </p:spPr>
        <p:txBody>
          <a:bodyPr>
            <a:normAutofit fontScale="92500" lnSpcReduction="10000"/>
          </a:bodyPr>
          <a:lstStyle/>
          <a:p>
            <a:pPr marL="0" indent="0">
              <a:buNone/>
            </a:pPr>
            <a:r>
              <a:rPr lang="en-US" dirty="0"/>
              <a:t>[36] Sigmund was an auctioneer.</a:t>
            </a:r>
          </a:p>
          <a:p>
            <a:pPr marL="0" indent="0">
              <a:buNone/>
            </a:pPr>
            <a:r>
              <a:rPr lang="en-US" dirty="0"/>
              <a:t>[37] Sigmund spotted an auctioneer.</a:t>
            </a:r>
          </a:p>
          <a:p>
            <a:pPr marL="0" indent="0">
              <a:buNone/>
            </a:pPr>
            <a:endParaRPr lang="en-US" dirty="0"/>
          </a:p>
          <a:p>
            <a:pPr marL="0" indent="0" algn="just">
              <a:lnSpc>
                <a:spcPct val="100000"/>
              </a:lnSpc>
              <a:buNone/>
            </a:pPr>
            <a:r>
              <a:rPr lang="en-US" dirty="0"/>
              <a:t>In both, we have a verb complemented by an NP. In [37] the verb is transitive, so the NP complement functions more specifically as direct object. As a direct object, the NP identifies an individual distinct from Sigmund (referred to by the subject NP Sigmund). In saying that Sigmund spotted an auctioneer, we mention </a:t>
            </a:r>
            <a:r>
              <a:rPr lang="en-US" i="1" dirty="0"/>
              <a:t>two distinct individuals </a:t>
            </a:r>
            <a:r>
              <a:rPr lang="en-US" dirty="0"/>
              <a:t>– </a:t>
            </a:r>
            <a:r>
              <a:rPr lang="en-US" b="1" dirty="0"/>
              <a:t>Sigmund</a:t>
            </a:r>
            <a:r>
              <a:rPr lang="en-US" dirty="0"/>
              <a:t> and </a:t>
            </a:r>
            <a:r>
              <a:rPr lang="en-US" b="1" dirty="0"/>
              <a:t>the auctioneer </a:t>
            </a:r>
            <a:r>
              <a:rPr lang="en-US" dirty="0"/>
              <a:t>– and say that the former spotted the latter. It is in the nature of spotting that it’s a relation between two individuals: a spotter (subject) and a </a:t>
            </a:r>
            <a:r>
              <a:rPr lang="en-US" dirty="0" err="1"/>
              <a:t>spottee</a:t>
            </a:r>
            <a:r>
              <a:rPr lang="en-US" dirty="0"/>
              <a:t> (direct object). That’s what makes </a:t>
            </a:r>
            <a:r>
              <a:rPr lang="en-US" b="1" i="1" dirty="0"/>
              <a:t>spot</a:t>
            </a:r>
            <a:r>
              <a:rPr lang="en-US" dirty="0"/>
              <a:t> a transitive verb. While [36] does not express a relation between two individuals. (the VP) is used to </a:t>
            </a:r>
            <a:r>
              <a:rPr lang="en-US" dirty="0" err="1"/>
              <a:t>characterise</a:t>
            </a:r>
            <a:r>
              <a:rPr lang="en-US" dirty="0"/>
              <a:t> the subject.</a:t>
            </a:r>
          </a:p>
        </p:txBody>
      </p:sp>
    </p:spTree>
    <p:extLst>
      <p:ext uri="{BB962C8B-B14F-4D97-AF65-F5344CB8AC3E}">
        <p14:creationId xmlns:p14="http://schemas.microsoft.com/office/powerpoint/2010/main" val="1843396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agram&#10;&#10;Description automatically generated">
            <a:extLst>
              <a:ext uri="{FF2B5EF4-FFF2-40B4-BE49-F238E27FC236}">
                <a16:creationId xmlns:a16="http://schemas.microsoft.com/office/drawing/2014/main" id="{9BE45A61-DDE0-4ABE-B329-7D263EE04E96}"/>
              </a:ext>
            </a:extLst>
          </p:cNvPr>
          <p:cNvPicPr>
            <a:picLocks noChangeAspect="1"/>
          </p:cNvPicPr>
          <p:nvPr/>
        </p:nvPicPr>
        <p:blipFill rotWithShape="1">
          <a:blip r:embed="rId2">
            <a:extLst>
              <a:ext uri="{28A0092B-C50C-407E-A947-70E740481C1C}">
                <a14:useLocalDpi xmlns:a14="http://schemas.microsoft.com/office/drawing/2010/main" val="0"/>
              </a:ext>
            </a:extLst>
          </a:blip>
          <a:srcRect l="31217"/>
          <a:stretch/>
        </p:blipFill>
        <p:spPr>
          <a:xfrm>
            <a:off x="807957" y="1747682"/>
            <a:ext cx="5160097" cy="3019528"/>
          </a:xfrm>
          <a:prstGeom prst="rect">
            <a:avLst/>
          </a:prstGeom>
        </p:spPr>
      </p:pic>
      <p:cxnSp>
        <p:nvCxnSpPr>
          <p:cNvPr id="16" name="Straight Connector 15">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Content Placeholder 4" descr="Diagram&#10;&#10;Description automatically generated">
            <a:extLst>
              <a:ext uri="{FF2B5EF4-FFF2-40B4-BE49-F238E27FC236}">
                <a16:creationId xmlns:a16="http://schemas.microsoft.com/office/drawing/2014/main" id="{F2904659-5532-49F8-956D-D1FF560D128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3299"/>
          <a:stretch/>
        </p:blipFill>
        <p:spPr>
          <a:xfrm>
            <a:off x="6268817" y="1601288"/>
            <a:ext cx="5033502" cy="3094001"/>
          </a:xfrm>
          <a:prstGeom prst="rect">
            <a:avLst/>
          </a:prstGeom>
        </p:spPr>
      </p:pic>
    </p:spTree>
    <p:extLst>
      <p:ext uri="{BB962C8B-B14F-4D97-AF65-F5344CB8AC3E}">
        <p14:creationId xmlns:p14="http://schemas.microsoft.com/office/powerpoint/2010/main" val="190192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1DC3-1222-4339-8C4B-52C3F2B7D4F0}"/>
              </a:ext>
            </a:extLst>
          </p:cNvPr>
          <p:cNvSpPr>
            <a:spLocks noGrp="1"/>
          </p:cNvSpPr>
          <p:nvPr>
            <p:ph type="title"/>
          </p:nvPr>
        </p:nvSpPr>
        <p:spPr>
          <a:xfrm>
            <a:off x="5286911" y="237333"/>
            <a:ext cx="2545422" cy="779809"/>
          </a:xfrm>
        </p:spPr>
        <p:txBody>
          <a:bodyPr>
            <a:normAutofit/>
          </a:bodyPr>
          <a:lstStyle/>
          <a:p>
            <a:r>
              <a:rPr lang="en-US" sz="4000" b="1" dirty="0"/>
              <a:t>Tense</a:t>
            </a:r>
          </a:p>
        </p:txBody>
      </p:sp>
      <p:graphicFrame>
        <p:nvGraphicFramePr>
          <p:cNvPr id="4" name="Table 4">
            <a:extLst>
              <a:ext uri="{FF2B5EF4-FFF2-40B4-BE49-F238E27FC236}">
                <a16:creationId xmlns:a16="http://schemas.microsoft.com/office/drawing/2014/main" id="{DC66483E-B72D-4AA1-8D2E-8595FA083CFB}"/>
              </a:ext>
            </a:extLst>
          </p:cNvPr>
          <p:cNvGraphicFramePr>
            <a:graphicFrameLocks noGrp="1"/>
          </p:cNvGraphicFramePr>
          <p:nvPr>
            <p:ph idx="1"/>
            <p:extLst>
              <p:ext uri="{D42A27DB-BD31-4B8C-83A1-F6EECF244321}">
                <p14:modId xmlns:p14="http://schemas.microsoft.com/office/powerpoint/2010/main" val="716233985"/>
              </p:ext>
            </p:extLst>
          </p:nvPr>
        </p:nvGraphicFramePr>
        <p:xfrm>
          <a:off x="246580" y="1017142"/>
          <a:ext cx="11599524" cy="5597090"/>
        </p:xfrm>
        <a:graphic>
          <a:graphicData uri="http://schemas.openxmlformats.org/drawingml/2006/table">
            <a:tbl>
              <a:tblPr firstRow="1" bandRow="1">
                <a:tableStyleId>{5C22544A-7EE6-4342-B048-85BDC9FD1C3A}</a:tableStyleId>
              </a:tblPr>
              <a:tblGrid>
                <a:gridCol w="1602768">
                  <a:extLst>
                    <a:ext uri="{9D8B030D-6E8A-4147-A177-3AD203B41FA5}">
                      <a16:colId xmlns:a16="http://schemas.microsoft.com/office/drawing/2014/main" val="393643920"/>
                    </a:ext>
                  </a:extLst>
                </a:gridCol>
                <a:gridCol w="1613673">
                  <a:extLst>
                    <a:ext uri="{9D8B030D-6E8A-4147-A177-3AD203B41FA5}">
                      <a16:colId xmlns:a16="http://schemas.microsoft.com/office/drawing/2014/main" val="195667427"/>
                    </a:ext>
                  </a:extLst>
                </a:gridCol>
                <a:gridCol w="2700898">
                  <a:extLst>
                    <a:ext uri="{9D8B030D-6E8A-4147-A177-3AD203B41FA5}">
                      <a16:colId xmlns:a16="http://schemas.microsoft.com/office/drawing/2014/main" val="3075111817"/>
                    </a:ext>
                  </a:extLst>
                </a:gridCol>
                <a:gridCol w="2894548">
                  <a:extLst>
                    <a:ext uri="{9D8B030D-6E8A-4147-A177-3AD203B41FA5}">
                      <a16:colId xmlns:a16="http://schemas.microsoft.com/office/drawing/2014/main" val="1177400657"/>
                    </a:ext>
                  </a:extLst>
                </a:gridCol>
                <a:gridCol w="2787637">
                  <a:extLst>
                    <a:ext uri="{9D8B030D-6E8A-4147-A177-3AD203B41FA5}">
                      <a16:colId xmlns:a16="http://schemas.microsoft.com/office/drawing/2014/main" val="3736010895"/>
                    </a:ext>
                  </a:extLst>
                </a:gridCol>
              </a:tblGrid>
              <a:tr h="750770">
                <a:tc>
                  <a:txBody>
                    <a:bodyPr/>
                    <a:lstStyle/>
                    <a:p>
                      <a:pPr algn="r"/>
                      <a:r>
                        <a:rPr lang="en-US" dirty="0"/>
                        <a:t>ASPECT</a:t>
                      </a:r>
                    </a:p>
                    <a:p>
                      <a:r>
                        <a:rPr lang="en-US" dirty="0"/>
                        <a:t>TIME</a:t>
                      </a:r>
                    </a:p>
                  </a:txBody>
                  <a:tcPr/>
                </a:tc>
                <a:tc>
                  <a:txBody>
                    <a:bodyPr/>
                    <a:lstStyle/>
                    <a:p>
                      <a:pPr algn="ctr"/>
                      <a:r>
                        <a:rPr lang="en-US" sz="2400" dirty="0"/>
                        <a:t>Simple</a:t>
                      </a:r>
                    </a:p>
                  </a:txBody>
                  <a:tcPr anchor="ctr"/>
                </a:tc>
                <a:tc>
                  <a:txBody>
                    <a:bodyPr/>
                    <a:lstStyle/>
                    <a:p>
                      <a:pPr algn="ctr"/>
                      <a:r>
                        <a:rPr lang="en-US" sz="2400" dirty="0"/>
                        <a:t>Continuous</a:t>
                      </a:r>
                    </a:p>
                  </a:txBody>
                  <a:tcPr anchor="ctr"/>
                </a:tc>
                <a:tc>
                  <a:txBody>
                    <a:bodyPr/>
                    <a:lstStyle/>
                    <a:p>
                      <a:pPr algn="ctr"/>
                      <a:r>
                        <a:rPr lang="en-US" sz="2400" dirty="0"/>
                        <a:t>Perfect</a:t>
                      </a:r>
                    </a:p>
                  </a:txBody>
                  <a:tcPr anchor="ctr"/>
                </a:tc>
                <a:tc>
                  <a:txBody>
                    <a:bodyPr/>
                    <a:lstStyle/>
                    <a:p>
                      <a:pPr algn="ctr"/>
                      <a:r>
                        <a:rPr lang="en-US" sz="2400" dirty="0"/>
                        <a:t>Perfect Continuous</a:t>
                      </a:r>
                    </a:p>
                  </a:txBody>
                  <a:tcPr anchor="ctr"/>
                </a:tc>
                <a:extLst>
                  <a:ext uri="{0D108BD9-81ED-4DB2-BD59-A6C34878D82A}">
                    <a16:rowId xmlns:a16="http://schemas.microsoft.com/office/drawing/2014/main" val="2519039008"/>
                  </a:ext>
                </a:extLst>
              </a:tr>
              <a:tr h="1560021">
                <a:tc>
                  <a:txBody>
                    <a:bodyPr/>
                    <a:lstStyle/>
                    <a:p>
                      <a:pPr algn="ctr"/>
                      <a:r>
                        <a:rPr lang="en-US" sz="2400" b="1" dirty="0"/>
                        <a:t>Past</a:t>
                      </a:r>
                    </a:p>
                  </a:txBody>
                  <a:tcPr anchor="ctr"/>
                </a:tc>
                <a:tc>
                  <a:txBody>
                    <a:bodyPr/>
                    <a:lstStyle/>
                    <a:p>
                      <a:pPr algn="l"/>
                      <a:r>
                        <a:rPr lang="en-US" b="1" dirty="0"/>
                        <a:t>S + V-ed</a:t>
                      </a:r>
                    </a:p>
                    <a:p>
                      <a:pPr algn="l"/>
                      <a:endParaRPr lang="en-US" b="1" dirty="0"/>
                    </a:p>
                    <a:p>
                      <a:pPr algn="l"/>
                      <a:endParaRPr lang="en-US" b="1" dirty="0"/>
                    </a:p>
                    <a:p>
                      <a:pPr algn="l"/>
                      <a:endParaRPr lang="en-US" b="1" dirty="0"/>
                    </a:p>
                    <a:p>
                      <a:pPr algn="r"/>
                      <a:r>
                        <a:rPr lang="en-US" sz="2800" b="1" dirty="0"/>
                        <a:t>1</a:t>
                      </a:r>
                      <a:endParaRPr lang="en-US" b="1" dirty="0"/>
                    </a:p>
                  </a:txBody>
                  <a:tcPr/>
                </a:tc>
                <a:tc>
                  <a:txBody>
                    <a:bodyPr/>
                    <a:lstStyle/>
                    <a:p>
                      <a:pPr algn="l"/>
                      <a:r>
                        <a:rPr lang="en-US" b="1" dirty="0"/>
                        <a:t>S + (Be – was, were) V-</a:t>
                      </a:r>
                      <a:r>
                        <a:rPr lang="en-US" b="1" dirty="0" err="1"/>
                        <a:t>ing</a:t>
                      </a:r>
                      <a:endParaRPr lang="en-US" b="1" dirty="0"/>
                    </a:p>
                    <a:p>
                      <a:pPr algn="l"/>
                      <a:endParaRPr lang="en-US" b="1" dirty="0"/>
                    </a:p>
                    <a:p>
                      <a:pPr algn="l"/>
                      <a:endParaRPr lang="en-US" b="1" dirty="0"/>
                    </a:p>
                    <a:p>
                      <a:pPr algn="l"/>
                      <a:endParaRPr lang="en-US" b="1" dirty="0"/>
                    </a:p>
                    <a:p>
                      <a:pPr marL="0" algn="r" defTabSz="914400" rtl="0" eaLnBrk="1" latinLnBrk="0" hangingPunct="1"/>
                      <a:r>
                        <a:rPr lang="en-US" sz="2800" b="1" kern="1200" dirty="0">
                          <a:solidFill>
                            <a:schemeClr val="dk1"/>
                          </a:solidFill>
                          <a:latin typeface="+mn-lt"/>
                          <a:ea typeface="+mn-ea"/>
                          <a:cs typeface="+mn-cs"/>
                        </a:rPr>
                        <a:t>4</a:t>
                      </a:r>
                    </a:p>
                  </a:txBody>
                  <a:tcPr/>
                </a:tc>
                <a:tc>
                  <a:txBody>
                    <a:bodyPr/>
                    <a:lstStyle/>
                    <a:p>
                      <a:pPr algn="l"/>
                      <a:r>
                        <a:rPr lang="en-US" b="1" dirty="0"/>
                        <a:t>S + (Have &gt;&gt; had) V –pp)</a:t>
                      </a:r>
                    </a:p>
                    <a:p>
                      <a:pPr algn="l"/>
                      <a:endParaRPr lang="en-US" b="1" dirty="0"/>
                    </a:p>
                    <a:p>
                      <a:pPr algn="l"/>
                      <a:endParaRPr lang="en-US" b="1" dirty="0"/>
                    </a:p>
                    <a:p>
                      <a:pPr algn="l"/>
                      <a:endParaRPr lang="en-US" b="1" dirty="0"/>
                    </a:p>
                    <a:p>
                      <a:pPr marL="0" algn="r" defTabSz="914400" rtl="0" eaLnBrk="1" latinLnBrk="0" hangingPunct="1"/>
                      <a:r>
                        <a:rPr lang="en-US" sz="2800" b="1" kern="1200" dirty="0">
                          <a:solidFill>
                            <a:schemeClr val="dk1"/>
                          </a:solidFill>
                          <a:latin typeface="+mn-lt"/>
                          <a:ea typeface="+mn-ea"/>
                          <a:cs typeface="+mn-cs"/>
                        </a:rPr>
                        <a:t>7</a:t>
                      </a:r>
                    </a:p>
                  </a:txBody>
                  <a:tcPr/>
                </a:tc>
                <a:tc>
                  <a:txBody>
                    <a:bodyPr/>
                    <a:lstStyle/>
                    <a:p>
                      <a:pPr algn="l"/>
                      <a:r>
                        <a:rPr lang="en-US" b="1" dirty="0"/>
                        <a:t>S + (Have&gt;&gt;had) been + V-</a:t>
                      </a:r>
                      <a:r>
                        <a:rPr lang="en-US" b="1" dirty="0" err="1"/>
                        <a:t>ing</a:t>
                      </a:r>
                      <a:endParaRPr lang="en-US" b="1" dirty="0"/>
                    </a:p>
                    <a:p>
                      <a:pPr algn="l"/>
                      <a:endParaRPr lang="en-US" b="1" dirty="0"/>
                    </a:p>
                    <a:p>
                      <a:pPr algn="l"/>
                      <a:endParaRPr lang="en-US" b="1" dirty="0"/>
                    </a:p>
                    <a:p>
                      <a:pPr marL="0" algn="r" defTabSz="914400" rtl="0" eaLnBrk="1" latinLnBrk="0" hangingPunct="1"/>
                      <a:r>
                        <a:rPr lang="en-US" sz="2800" b="1" kern="1200" dirty="0">
                          <a:solidFill>
                            <a:schemeClr val="dk1"/>
                          </a:solidFill>
                          <a:latin typeface="+mn-lt"/>
                          <a:ea typeface="+mn-ea"/>
                          <a:cs typeface="+mn-cs"/>
                        </a:rPr>
                        <a:t>10</a:t>
                      </a:r>
                    </a:p>
                  </a:txBody>
                  <a:tcPr/>
                </a:tc>
                <a:extLst>
                  <a:ext uri="{0D108BD9-81ED-4DB2-BD59-A6C34878D82A}">
                    <a16:rowId xmlns:a16="http://schemas.microsoft.com/office/drawing/2014/main" val="2556700296"/>
                  </a:ext>
                </a:extLst>
              </a:tr>
              <a:tr h="1544178">
                <a:tc>
                  <a:txBody>
                    <a:bodyPr/>
                    <a:lstStyle/>
                    <a:p>
                      <a:pPr algn="ctr"/>
                      <a:r>
                        <a:rPr lang="en-US" sz="2400" b="1" dirty="0"/>
                        <a:t>Present</a:t>
                      </a:r>
                    </a:p>
                  </a:txBody>
                  <a:tcPr anchor="ctr"/>
                </a:tc>
                <a:tc>
                  <a:txBody>
                    <a:bodyPr/>
                    <a:lstStyle/>
                    <a:p>
                      <a:pPr algn="l"/>
                      <a:r>
                        <a:rPr lang="en-US" b="1" dirty="0"/>
                        <a:t>S + V (-0 / -s)</a:t>
                      </a:r>
                    </a:p>
                    <a:p>
                      <a:pPr algn="l"/>
                      <a:endParaRPr lang="en-US" b="1" dirty="0"/>
                    </a:p>
                    <a:p>
                      <a:pPr algn="l"/>
                      <a:endParaRPr lang="en-US" b="1" dirty="0"/>
                    </a:p>
                    <a:p>
                      <a:pPr algn="l"/>
                      <a:endParaRPr lang="en-US" b="1" dirty="0"/>
                    </a:p>
                    <a:p>
                      <a:pPr marL="0" algn="r" defTabSz="914400" rtl="0" eaLnBrk="1" latinLnBrk="0" hangingPunct="1"/>
                      <a:r>
                        <a:rPr lang="en-US" sz="2800" b="1" kern="1200" dirty="0">
                          <a:solidFill>
                            <a:schemeClr val="dk1"/>
                          </a:solidFill>
                          <a:latin typeface="+mn-lt"/>
                          <a:ea typeface="+mn-ea"/>
                          <a:cs typeface="+mn-cs"/>
                        </a:rPr>
                        <a:t>2</a:t>
                      </a:r>
                    </a:p>
                  </a:txBody>
                  <a:tcPr/>
                </a:tc>
                <a:tc>
                  <a:txBody>
                    <a:bodyPr/>
                    <a:lstStyle/>
                    <a:p>
                      <a:pPr algn="l"/>
                      <a:r>
                        <a:rPr lang="en-US" b="1" dirty="0"/>
                        <a:t>S + (Be – is, am, are) V-</a:t>
                      </a:r>
                      <a:r>
                        <a:rPr lang="en-US" b="1" dirty="0" err="1"/>
                        <a:t>ing</a:t>
                      </a:r>
                      <a:endParaRPr lang="en-US" b="1" dirty="0"/>
                    </a:p>
                    <a:p>
                      <a:pPr algn="l"/>
                      <a:endParaRPr lang="en-US" b="1" dirty="0"/>
                    </a:p>
                    <a:p>
                      <a:pPr algn="l"/>
                      <a:endParaRPr lang="en-US" b="1" dirty="0"/>
                    </a:p>
                    <a:p>
                      <a:pPr algn="l"/>
                      <a:endParaRPr lang="en-US" b="1" dirty="0"/>
                    </a:p>
                    <a:p>
                      <a:pPr marL="0" algn="r" defTabSz="914400" rtl="0" eaLnBrk="1" latinLnBrk="0" hangingPunct="1"/>
                      <a:r>
                        <a:rPr lang="en-US" sz="2800" b="1" kern="1200" dirty="0">
                          <a:solidFill>
                            <a:schemeClr val="dk1"/>
                          </a:solidFill>
                          <a:latin typeface="+mn-lt"/>
                          <a:ea typeface="+mn-ea"/>
                          <a:cs typeface="+mn-cs"/>
                        </a:rPr>
                        <a:t>5</a:t>
                      </a:r>
                    </a:p>
                  </a:txBody>
                  <a:tcPr/>
                </a:tc>
                <a:tc>
                  <a:txBody>
                    <a:bodyPr/>
                    <a:lstStyle/>
                    <a:p>
                      <a:pPr algn="l"/>
                      <a:r>
                        <a:rPr lang="en-US" b="1" dirty="0"/>
                        <a:t>S + (Have&gt;&gt; has, have) V-pp</a:t>
                      </a:r>
                    </a:p>
                    <a:p>
                      <a:pPr algn="l"/>
                      <a:endParaRPr lang="en-US" b="1" dirty="0"/>
                    </a:p>
                    <a:p>
                      <a:pPr algn="l"/>
                      <a:endParaRPr lang="en-US" b="1" dirty="0"/>
                    </a:p>
                    <a:p>
                      <a:pPr algn="l"/>
                      <a:endParaRPr lang="en-US" b="1" dirty="0"/>
                    </a:p>
                    <a:p>
                      <a:pPr marL="0" algn="r" defTabSz="914400" rtl="0" eaLnBrk="1" latinLnBrk="0" hangingPunct="1"/>
                      <a:r>
                        <a:rPr lang="en-US" sz="2800" b="1" kern="1200" dirty="0">
                          <a:solidFill>
                            <a:schemeClr val="dk1"/>
                          </a:solidFill>
                          <a:latin typeface="+mn-lt"/>
                          <a:ea typeface="+mn-ea"/>
                          <a:cs typeface="+mn-cs"/>
                        </a:rPr>
                        <a:t>8</a:t>
                      </a:r>
                    </a:p>
                  </a:txBody>
                  <a:tcPr/>
                </a:tc>
                <a:tc>
                  <a:txBody>
                    <a:bodyPr/>
                    <a:lstStyle/>
                    <a:p>
                      <a:pPr algn="l"/>
                      <a:r>
                        <a:rPr lang="en-US" b="1" dirty="0"/>
                        <a:t>S + (Have&gt;&gt; has, have) + Been + V-</a:t>
                      </a:r>
                      <a:r>
                        <a:rPr lang="en-US" b="1" dirty="0" err="1"/>
                        <a:t>ing</a:t>
                      </a:r>
                      <a:endParaRPr lang="en-US" b="1" dirty="0"/>
                    </a:p>
                    <a:p>
                      <a:pPr algn="l"/>
                      <a:endParaRPr lang="en-US" b="1" dirty="0"/>
                    </a:p>
                    <a:p>
                      <a:pPr algn="l"/>
                      <a:endParaRPr lang="en-US" b="1" dirty="0"/>
                    </a:p>
                    <a:p>
                      <a:pPr marL="0" algn="r" defTabSz="914400" rtl="0" eaLnBrk="1" latinLnBrk="0" hangingPunct="1"/>
                      <a:r>
                        <a:rPr lang="en-US" sz="2800" b="1" kern="1200" dirty="0">
                          <a:solidFill>
                            <a:schemeClr val="dk1"/>
                          </a:solidFill>
                          <a:latin typeface="+mn-lt"/>
                          <a:ea typeface="+mn-ea"/>
                          <a:cs typeface="+mn-cs"/>
                        </a:rPr>
                        <a:t>11</a:t>
                      </a:r>
                    </a:p>
                  </a:txBody>
                  <a:tcPr/>
                </a:tc>
                <a:extLst>
                  <a:ext uri="{0D108BD9-81ED-4DB2-BD59-A6C34878D82A}">
                    <a16:rowId xmlns:a16="http://schemas.microsoft.com/office/drawing/2014/main" val="3627051055"/>
                  </a:ext>
                </a:extLst>
              </a:tr>
              <a:tr h="1559511">
                <a:tc>
                  <a:txBody>
                    <a:bodyPr/>
                    <a:lstStyle/>
                    <a:p>
                      <a:pPr algn="ctr"/>
                      <a:r>
                        <a:rPr lang="en-US" sz="2400" b="1" dirty="0"/>
                        <a:t>Future</a:t>
                      </a:r>
                    </a:p>
                    <a:p>
                      <a:pPr algn="ctr"/>
                      <a:endParaRPr lang="en-US" sz="2400" b="1" dirty="0"/>
                    </a:p>
                  </a:txBody>
                  <a:tcPr anchor="ctr"/>
                </a:tc>
                <a:tc>
                  <a:txBody>
                    <a:bodyPr/>
                    <a:lstStyle/>
                    <a:p>
                      <a:pPr algn="l"/>
                      <a:r>
                        <a:rPr lang="en-US" b="1" dirty="0"/>
                        <a:t>S + (Modal) V </a:t>
                      </a:r>
                    </a:p>
                    <a:p>
                      <a:pPr algn="l"/>
                      <a:endParaRPr lang="en-US" b="1" dirty="0"/>
                    </a:p>
                    <a:p>
                      <a:pPr algn="l"/>
                      <a:endParaRPr lang="en-US" b="1" dirty="0"/>
                    </a:p>
                    <a:p>
                      <a:pPr algn="l"/>
                      <a:endParaRPr lang="en-US" b="1" dirty="0"/>
                    </a:p>
                    <a:p>
                      <a:pPr marL="0" algn="r" defTabSz="914400" rtl="0" eaLnBrk="1" latinLnBrk="0" hangingPunct="1"/>
                      <a:r>
                        <a:rPr lang="en-US" sz="2800" b="1" kern="1200" dirty="0">
                          <a:solidFill>
                            <a:schemeClr val="dk1"/>
                          </a:solidFill>
                          <a:latin typeface="+mn-lt"/>
                          <a:ea typeface="+mn-ea"/>
                          <a:cs typeface="+mn-cs"/>
                        </a:rPr>
                        <a:t>3</a:t>
                      </a:r>
                    </a:p>
                  </a:txBody>
                  <a:tcPr/>
                </a:tc>
                <a:tc>
                  <a:txBody>
                    <a:bodyPr/>
                    <a:lstStyle/>
                    <a:p>
                      <a:pPr algn="l"/>
                      <a:r>
                        <a:rPr lang="en-US" b="1" dirty="0"/>
                        <a:t>S + (Modal)+ (Be) V-</a:t>
                      </a:r>
                      <a:r>
                        <a:rPr lang="en-US" b="1" dirty="0" err="1"/>
                        <a:t>ing</a:t>
                      </a:r>
                      <a:endParaRPr lang="en-US" b="1" dirty="0"/>
                    </a:p>
                    <a:p>
                      <a:pPr algn="l"/>
                      <a:endParaRPr lang="en-US" b="1" dirty="0"/>
                    </a:p>
                    <a:p>
                      <a:pPr algn="l"/>
                      <a:endParaRPr lang="en-US" b="1" dirty="0"/>
                    </a:p>
                    <a:p>
                      <a:pPr algn="l"/>
                      <a:endParaRPr lang="en-US" b="1" dirty="0"/>
                    </a:p>
                    <a:p>
                      <a:pPr marL="0" algn="r" defTabSz="914400" rtl="0" eaLnBrk="1" latinLnBrk="0" hangingPunct="1"/>
                      <a:r>
                        <a:rPr lang="en-US" sz="2800" b="1" kern="1200" dirty="0">
                          <a:solidFill>
                            <a:schemeClr val="dk1"/>
                          </a:solidFill>
                          <a:latin typeface="+mn-lt"/>
                          <a:ea typeface="+mn-ea"/>
                          <a:cs typeface="+mn-cs"/>
                        </a:rPr>
                        <a:t>6</a:t>
                      </a:r>
                    </a:p>
                  </a:txBody>
                  <a:tcPr/>
                </a:tc>
                <a:tc>
                  <a:txBody>
                    <a:bodyPr/>
                    <a:lstStyle/>
                    <a:p>
                      <a:pPr algn="l"/>
                      <a:r>
                        <a:rPr lang="en-US" b="1" dirty="0"/>
                        <a:t>S + (Modal) + Have + V-pp</a:t>
                      </a:r>
                    </a:p>
                    <a:p>
                      <a:pPr algn="l"/>
                      <a:endParaRPr lang="en-US" b="1" dirty="0"/>
                    </a:p>
                    <a:p>
                      <a:pPr algn="l"/>
                      <a:endParaRPr lang="en-US" b="1" dirty="0"/>
                    </a:p>
                    <a:p>
                      <a:pPr algn="l"/>
                      <a:endParaRPr lang="en-US" b="1" dirty="0"/>
                    </a:p>
                    <a:p>
                      <a:pPr marL="0" algn="r" defTabSz="914400" rtl="0" eaLnBrk="1" latinLnBrk="0" hangingPunct="1"/>
                      <a:r>
                        <a:rPr lang="en-US" sz="2800" b="1" kern="1200" dirty="0">
                          <a:solidFill>
                            <a:schemeClr val="dk1"/>
                          </a:solidFill>
                          <a:latin typeface="+mn-lt"/>
                          <a:ea typeface="+mn-ea"/>
                          <a:cs typeface="+mn-cs"/>
                        </a:rPr>
                        <a:t>9</a:t>
                      </a:r>
                    </a:p>
                  </a:txBody>
                  <a:tcPr/>
                </a:tc>
                <a:tc>
                  <a:txBody>
                    <a:bodyPr/>
                    <a:lstStyle/>
                    <a:p>
                      <a:pPr algn="l"/>
                      <a:r>
                        <a:rPr lang="en-US" b="1" dirty="0"/>
                        <a:t>S + (Modal) + have + been + V-</a:t>
                      </a:r>
                      <a:r>
                        <a:rPr lang="en-US" b="1" dirty="0" err="1"/>
                        <a:t>ing</a:t>
                      </a:r>
                      <a:endParaRPr lang="en-US" b="1" dirty="0"/>
                    </a:p>
                    <a:p>
                      <a:pPr algn="l"/>
                      <a:endParaRPr lang="en-US" b="1" dirty="0"/>
                    </a:p>
                    <a:p>
                      <a:pPr algn="l"/>
                      <a:endParaRPr lang="en-US" b="1" dirty="0"/>
                    </a:p>
                    <a:p>
                      <a:pPr marL="0" algn="r" defTabSz="914400" rtl="0" eaLnBrk="1" latinLnBrk="0" hangingPunct="1"/>
                      <a:r>
                        <a:rPr lang="en-US" sz="2800" b="1" kern="1200" dirty="0">
                          <a:solidFill>
                            <a:schemeClr val="dk1"/>
                          </a:solidFill>
                          <a:latin typeface="+mn-lt"/>
                          <a:ea typeface="+mn-ea"/>
                          <a:cs typeface="+mn-cs"/>
                        </a:rPr>
                        <a:t>12</a:t>
                      </a:r>
                    </a:p>
                  </a:txBody>
                  <a:tcPr/>
                </a:tc>
                <a:extLst>
                  <a:ext uri="{0D108BD9-81ED-4DB2-BD59-A6C34878D82A}">
                    <a16:rowId xmlns:a16="http://schemas.microsoft.com/office/drawing/2014/main" val="4224506826"/>
                  </a:ext>
                </a:extLst>
              </a:tr>
            </a:tbl>
          </a:graphicData>
        </a:graphic>
      </p:graphicFrame>
    </p:spTree>
    <p:extLst>
      <p:ext uri="{BB962C8B-B14F-4D97-AF65-F5344CB8AC3E}">
        <p14:creationId xmlns:p14="http://schemas.microsoft.com/office/powerpoint/2010/main" val="1126932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6B34B2-8581-4843-879F-7FC6746E65D9}"/>
              </a:ext>
            </a:extLst>
          </p:cNvPr>
          <p:cNvSpPr>
            <a:spLocks noGrp="1"/>
          </p:cNvSpPr>
          <p:nvPr>
            <p:ph type="title"/>
          </p:nvPr>
        </p:nvSpPr>
        <p:spPr>
          <a:xfrm>
            <a:off x="686834" y="1153572"/>
            <a:ext cx="3200400" cy="4461163"/>
          </a:xfrm>
        </p:spPr>
        <p:txBody>
          <a:bodyPr>
            <a:normAutofit/>
          </a:bodyPr>
          <a:lstStyle/>
          <a:p>
            <a:r>
              <a:rPr lang="en-US" b="1" dirty="0" err="1">
                <a:solidFill>
                  <a:srgbClr val="FFFFFF"/>
                </a:solidFill>
              </a:rPr>
              <a:t>Predicatives</a:t>
            </a:r>
            <a:r>
              <a:rPr lang="en-US" b="1" dirty="0">
                <a:solidFill>
                  <a:srgbClr val="FFFFFF"/>
                </a:solidFill>
              </a:rPr>
              <a:t> are mainly adjectives but could also be NPs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2DFFB19-2E14-4E5E-AD8A-4FB89EC8199D}"/>
              </a:ext>
            </a:extLst>
          </p:cNvPr>
          <p:cNvSpPr>
            <a:spLocks noGrp="1"/>
          </p:cNvSpPr>
          <p:nvPr>
            <p:ph idx="1"/>
          </p:nvPr>
        </p:nvSpPr>
        <p:spPr>
          <a:xfrm>
            <a:off x="4447308" y="591344"/>
            <a:ext cx="6906491" cy="5585619"/>
          </a:xfrm>
        </p:spPr>
        <p:txBody>
          <a:bodyPr anchor="ctr">
            <a:normAutofit/>
          </a:bodyPr>
          <a:lstStyle/>
          <a:p>
            <a:r>
              <a:rPr lang="en-US" dirty="0" err="1"/>
              <a:t>Predicatives</a:t>
            </a:r>
            <a:r>
              <a:rPr lang="en-US" dirty="0"/>
              <a:t> are used to attribute properties to the things referred to by other expressions. Unlike direct/indirect objects, they do not themselves refer to things or people.</a:t>
            </a:r>
          </a:p>
          <a:p>
            <a:pPr marL="0" indent="0">
              <a:buNone/>
            </a:pPr>
            <a:endParaRPr lang="en-US" dirty="0"/>
          </a:p>
          <a:p>
            <a:r>
              <a:rPr lang="en-US" dirty="0"/>
              <a:t>An NP can function either as predicative (complementing an intensive verb and attributed to the subject) or as direct object (complementing a transitive verb).</a:t>
            </a:r>
          </a:p>
        </p:txBody>
      </p:sp>
    </p:spTree>
    <p:extLst>
      <p:ext uri="{BB962C8B-B14F-4D97-AF65-F5344CB8AC3E}">
        <p14:creationId xmlns:p14="http://schemas.microsoft.com/office/powerpoint/2010/main" val="3996601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2E946B42-D0D0-4C4C-B981-A0F6E31BDA5B}"/>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Difference between </a:t>
            </a:r>
            <a:r>
              <a:rPr lang="en-US" b="1" i="1" dirty="0">
                <a:solidFill>
                  <a:srgbClr val="FFFFFF"/>
                </a:solidFill>
              </a:rPr>
              <a:t>Intensive</a:t>
            </a:r>
            <a:r>
              <a:rPr lang="en-US" dirty="0">
                <a:solidFill>
                  <a:srgbClr val="FFFFFF"/>
                </a:solidFill>
              </a:rPr>
              <a:t> and </a:t>
            </a:r>
            <a:r>
              <a:rPr lang="en-US" b="1" i="1" dirty="0">
                <a:solidFill>
                  <a:srgbClr val="FFFFFF"/>
                </a:solidFill>
              </a:rPr>
              <a:t>Transitive</a:t>
            </a:r>
            <a:r>
              <a:rPr lang="en-US" dirty="0">
                <a:solidFill>
                  <a:srgbClr val="FFFFFF"/>
                </a:solidFill>
              </a:rPr>
              <a:t> Verbs</a:t>
            </a:r>
          </a:p>
        </p:txBody>
      </p:sp>
      <p:sp>
        <p:nvSpPr>
          <p:cNvPr id="3" name="Content Placeholder 2">
            <a:extLst>
              <a:ext uri="{FF2B5EF4-FFF2-40B4-BE49-F238E27FC236}">
                <a16:creationId xmlns:a16="http://schemas.microsoft.com/office/drawing/2014/main" id="{78E126BB-0635-47BF-A0B1-8DEAB8685654}"/>
              </a:ext>
            </a:extLst>
          </p:cNvPr>
          <p:cNvSpPr>
            <a:spLocks noGrp="1"/>
          </p:cNvSpPr>
          <p:nvPr>
            <p:ph idx="1"/>
          </p:nvPr>
        </p:nvSpPr>
        <p:spPr>
          <a:xfrm>
            <a:off x="4937671" y="339047"/>
            <a:ext cx="7134463" cy="6068018"/>
          </a:xfrm>
        </p:spPr>
        <p:txBody>
          <a:bodyPr anchor="ctr">
            <a:normAutofit lnSpcReduction="10000"/>
          </a:bodyPr>
          <a:lstStyle/>
          <a:p>
            <a:pPr marL="0" indent="0">
              <a:buNone/>
            </a:pPr>
            <a:r>
              <a:rPr lang="en-US" sz="2400" dirty="0"/>
              <a:t>Many of the intensive verbs also belong to the transitive subcategory, but with a different meaning. This difference between transitive (+ direct object) and intensive (+ predicative) can be identified by contrasting the two meanings of such verbs. </a:t>
            </a:r>
          </a:p>
          <a:p>
            <a:pPr marL="0" indent="0">
              <a:buNone/>
            </a:pPr>
            <a:r>
              <a:rPr lang="en-US" sz="2400" dirty="0"/>
              <a:t>For each of the following decide whether the (</a:t>
            </a:r>
            <a:r>
              <a:rPr lang="en-US" sz="2400" i="1" dirty="0"/>
              <a:t>italicised</a:t>
            </a:r>
            <a:r>
              <a:rPr lang="en-US" sz="2400" dirty="0"/>
              <a:t>) complement NP is complementing a transitive verb as </a:t>
            </a:r>
            <a:r>
              <a:rPr lang="en-US" sz="2400" b="1" i="1" dirty="0"/>
              <a:t>direct object </a:t>
            </a:r>
            <a:r>
              <a:rPr lang="en-US" sz="2400" dirty="0"/>
              <a:t>or complementing an intensive verb as </a:t>
            </a:r>
            <a:r>
              <a:rPr lang="en-US" sz="2400" b="1" i="1" dirty="0"/>
              <a:t>predicative</a:t>
            </a:r>
            <a:r>
              <a:rPr lang="en-US" sz="2400" dirty="0"/>
              <a:t>:</a:t>
            </a:r>
          </a:p>
          <a:p>
            <a:pPr marL="0" indent="0">
              <a:buNone/>
            </a:pPr>
            <a:endParaRPr lang="en-US" sz="1900" dirty="0"/>
          </a:p>
          <a:p>
            <a:pPr marL="0" indent="0">
              <a:buNone/>
            </a:pPr>
            <a:r>
              <a:rPr lang="en-US" b="0" i="0" u="none" strike="noStrike" baseline="0" dirty="0">
                <a:latin typeface="StoneSans"/>
              </a:rPr>
              <a:t>[38] Max turned </a:t>
            </a:r>
            <a:r>
              <a:rPr lang="en-US" b="0" i="1" u="none" strike="noStrike" baseline="0" dirty="0">
                <a:latin typeface="StoneSans-Italic"/>
              </a:rPr>
              <a:t>a subtle shade of green</a:t>
            </a:r>
            <a:r>
              <a:rPr lang="en-US" b="0" i="0" u="none" strike="noStrike" baseline="0" dirty="0">
                <a:latin typeface="StoneSans"/>
              </a:rPr>
              <a:t>.</a:t>
            </a:r>
          </a:p>
          <a:p>
            <a:pPr marL="0" indent="0">
              <a:buNone/>
            </a:pPr>
            <a:r>
              <a:rPr lang="en-US" b="0" i="0" u="none" strike="noStrike" baseline="0" dirty="0">
                <a:latin typeface="StoneSans"/>
              </a:rPr>
              <a:t>[39] Max turned </a:t>
            </a:r>
            <a:r>
              <a:rPr lang="en-US" b="0" i="1" u="none" strike="noStrike" baseline="0" dirty="0">
                <a:latin typeface="StoneSans-Italic"/>
              </a:rPr>
              <a:t>another card</a:t>
            </a:r>
            <a:r>
              <a:rPr lang="en-US" b="0" i="0" u="none" strike="noStrike" baseline="0" dirty="0">
                <a:latin typeface="StoneSans"/>
              </a:rPr>
              <a:t>.</a:t>
            </a:r>
          </a:p>
          <a:p>
            <a:pPr marL="0" indent="0">
              <a:buNone/>
            </a:pPr>
            <a:r>
              <a:rPr lang="en-US" b="0" i="0" u="none" strike="noStrike" baseline="0" dirty="0">
                <a:latin typeface="StoneSans"/>
              </a:rPr>
              <a:t>[40] Tarzan felt </a:t>
            </a:r>
            <a:r>
              <a:rPr lang="en-US" b="0" i="1" u="none" strike="noStrike" baseline="0" dirty="0">
                <a:latin typeface="StoneSans-Italic"/>
              </a:rPr>
              <a:t>a tap on his shoulder</a:t>
            </a:r>
            <a:r>
              <a:rPr lang="en-US" b="0" i="0" u="none" strike="noStrike" baseline="0" dirty="0">
                <a:latin typeface="StoneSans"/>
              </a:rPr>
              <a:t>.</a:t>
            </a:r>
          </a:p>
          <a:p>
            <a:pPr marL="0" indent="0">
              <a:buNone/>
            </a:pPr>
            <a:r>
              <a:rPr lang="en-US" b="0" i="0" u="none" strike="noStrike" baseline="0" dirty="0">
                <a:latin typeface="StoneSans"/>
              </a:rPr>
              <a:t>[41] Tarzan felt </a:t>
            </a:r>
            <a:r>
              <a:rPr lang="en-US" b="0" i="1" u="none" strike="noStrike" baseline="0" dirty="0">
                <a:latin typeface="StoneSans-Italic"/>
              </a:rPr>
              <a:t>a real idiot</a:t>
            </a:r>
            <a:r>
              <a:rPr lang="en-US" b="0" i="0" u="none" strike="noStrike" baseline="0" dirty="0">
                <a:latin typeface="StoneSans"/>
              </a:rPr>
              <a:t>.	</a:t>
            </a:r>
            <a:r>
              <a:rPr lang="en-US" sz="1900" b="0" i="0" u="none" strike="noStrike" baseline="0" dirty="0">
                <a:latin typeface="StoneSans"/>
              </a:rPr>
              <a:t>						</a:t>
            </a:r>
          </a:p>
          <a:p>
            <a:pPr marL="0" indent="0">
              <a:buNone/>
            </a:pPr>
            <a:r>
              <a:rPr lang="en-US" sz="1900" dirty="0">
                <a:latin typeface="StoneSans"/>
              </a:rPr>
              <a:t>							</a:t>
            </a:r>
            <a:r>
              <a:rPr lang="en-US" sz="1900" b="1" i="0" u="none" strike="noStrike" baseline="0" dirty="0">
                <a:latin typeface="StoneSans"/>
              </a:rPr>
              <a:t>P.75</a:t>
            </a:r>
          </a:p>
        </p:txBody>
      </p:sp>
    </p:spTree>
    <p:extLst>
      <p:ext uri="{BB962C8B-B14F-4D97-AF65-F5344CB8AC3E}">
        <p14:creationId xmlns:p14="http://schemas.microsoft.com/office/powerpoint/2010/main" val="3024569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6E792E-84C6-45FD-8DE0-9AE2E878A0D0}"/>
              </a:ext>
            </a:extLst>
          </p:cNvPr>
          <p:cNvSpPr>
            <a:spLocks noGrp="1"/>
          </p:cNvSpPr>
          <p:nvPr>
            <p:ph idx="1"/>
          </p:nvPr>
        </p:nvSpPr>
        <p:spPr>
          <a:xfrm>
            <a:off x="369869" y="339048"/>
            <a:ext cx="11537879" cy="6174768"/>
          </a:xfrm>
        </p:spPr>
        <p:txBody>
          <a:bodyPr>
            <a:normAutofit fontScale="77500" lnSpcReduction="20000"/>
          </a:bodyPr>
          <a:lstStyle/>
          <a:p>
            <a:pPr marL="0" indent="0" algn="l">
              <a:buNone/>
            </a:pPr>
            <a:r>
              <a:rPr lang="en-US" sz="4100" b="0" i="0" u="none" strike="noStrike" baseline="0" dirty="0">
                <a:latin typeface="StoneSans"/>
              </a:rPr>
              <a:t>[43] The hat became </a:t>
            </a:r>
            <a:r>
              <a:rPr lang="en-US" sz="4100" b="0" i="1" u="none" strike="noStrike" baseline="0" dirty="0">
                <a:latin typeface="StoneSans-Italic"/>
              </a:rPr>
              <a:t>a very useful wastepaper basket</a:t>
            </a:r>
            <a:r>
              <a:rPr lang="en-US" sz="4100" b="0" i="0" u="none" strike="noStrike" baseline="0" dirty="0">
                <a:latin typeface="StoneSans"/>
              </a:rPr>
              <a:t>.</a:t>
            </a:r>
          </a:p>
          <a:p>
            <a:pPr marL="0" indent="0" algn="l">
              <a:buNone/>
            </a:pPr>
            <a:r>
              <a:rPr lang="en-US" sz="4100" b="0" i="0" u="none" strike="noStrike" baseline="0" dirty="0">
                <a:latin typeface="StoneSans"/>
              </a:rPr>
              <a:t>[44] The captain sounds </a:t>
            </a:r>
            <a:r>
              <a:rPr lang="en-US" sz="4100" b="0" i="1" u="none" strike="noStrike" baseline="0" dirty="0">
                <a:latin typeface="StoneSans-Italic"/>
              </a:rPr>
              <a:t>an absolute tyrant</a:t>
            </a:r>
            <a:r>
              <a:rPr lang="en-US" sz="4100" b="0" i="0" u="none" strike="noStrike" baseline="0" dirty="0">
                <a:latin typeface="StoneSans"/>
              </a:rPr>
              <a:t>.</a:t>
            </a:r>
          </a:p>
          <a:p>
            <a:pPr marL="0" indent="0" algn="l">
              <a:buNone/>
            </a:pPr>
            <a:r>
              <a:rPr lang="en-US" sz="4100" b="0" i="0" u="none" strike="noStrike" baseline="0" dirty="0">
                <a:latin typeface="StoneSans"/>
              </a:rPr>
              <a:t>[45] The captain sounded </a:t>
            </a:r>
            <a:r>
              <a:rPr lang="en-US" sz="4100" b="0" i="1" u="none" strike="noStrike" baseline="0" dirty="0">
                <a:latin typeface="StoneSans-Italic"/>
              </a:rPr>
              <a:t>the ship’s horn</a:t>
            </a:r>
            <a:r>
              <a:rPr lang="en-US" sz="4100" b="0" i="0" u="none" strike="noStrike" baseline="0" dirty="0">
                <a:latin typeface="StoneSans"/>
              </a:rPr>
              <a:t>.</a:t>
            </a:r>
            <a:endParaRPr lang="en-US" sz="4100" dirty="0"/>
          </a:p>
          <a:p>
            <a:endParaRPr lang="en-US" sz="3600" dirty="0"/>
          </a:p>
          <a:p>
            <a:pPr marL="0" indent="0">
              <a:lnSpc>
                <a:spcPct val="170000"/>
              </a:lnSpc>
              <a:buNone/>
            </a:pPr>
            <a:r>
              <a:rPr lang="en-US" sz="3600" dirty="0"/>
              <a:t>The NPs are functioning as direct objects (complementing the verbs in their transitive senses) in [39], [40], and [45]. They are functioning as </a:t>
            </a:r>
            <a:r>
              <a:rPr lang="en-US" sz="3600" dirty="0" err="1"/>
              <a:t>predicatives</a:t>
            </a:r>
            <a:r>
              <a:rPr lang="en-US" sz="3600" dirty="0"/>
              <a:t> (complementing the verbs in their intensive senses) in [38], [41], [43], and [44]. Notice that, in the latter cases, those NPs could be replaced by APs without changing the sense of the verb (green in [38], idiotic in [41], ever more useful in[43], and absolutely tyrannical in [44]).			      </a:t>
            </a:r>
            <a:r>
              <a:rPr lang="en-US" sz="3600" b="1" dirty="0"/>
              <a:t>P.75</a:t>
            </a:r>
          </a:p>
        </p:txBody>
      </p:sp>
    </p:spTree>
    <p:extLst>
      <p:ext uri="{BB962C8B-B14F-4D97-AF65-F5344CB8AC3E}">
        <p14:creationId xmlns:p14="http://schemas.microsoft.com/office/powerpoint/2010/main" val="2117717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7E058-0DCB-463A-8CF0-28799598FF1D}"/>
              </a:ext>
            </a:extLst>
          </p:cNvPr>
          <p:cNvSpPr>
            <a:spLocks noGrp="1"/>
          </p:cNvSpPr>
          <p:nvPr>
            <p:ph type="title"/>
          </p:nvPr>
        </p:nvSpPr>
        <p:spPr>
          <a:xfrm>
            <a:off x="838200" y="231739"/>
            <a:ext cx="10515600" cy="641564"/>
          </a:xfrm>
        </p:spPr>
        <p:txBody>
          <a:bodyPr>
            <a:normAutofit fontScale="90000"/>
          </a:bodyPr>
          <a:lstStyle/>
          <a:p>
            <a:r>
              <a:rPr lang="en-US" b="1" dirty="0"/>
              <a:t>Complex transitive verbs 					</a:t>
            </a:r>
            <a:r>
              <a:rPr lang="en-US" sz="3100" b="1" dirty="0"/>
              <a:t>P.76</a:t>
            </a:r>
            <a:endParaRPr lang="en-US" b="1" dirty="0"/>
          </a:p>
        </p:txBody>
      </p:sp>
      <p:sp>
        <p:nvSpPr>
          <p:cNvPr id="3" name="Content Placeholder 2">
            <a:extLst>
              <a:ext uri="{FF2B5EF4-FFF2-40B4-BE49-F238E27FC236}">
                <a16:creationId xmlns:a16="http://schemas.microsoft.com/office/drawing/2014/main" id="{634514FE-82CF-4B4A-BC22-2AF63DD652A9}"/>
              </a:ext>
            </a:extLst>
          </p:cNvPr>
          <p:cNvSpPr>
            <a:spLocks noGrp="1"/>
          </p:cNvSpPr>
          <p:nvPr>
            <p:ph idx="1"/>
          </p:nvPr>
        </p:nvSpPr>
        <p:spPr>
          <a:xfrm>
            <a:off x="838200" y="873304"/>
            <a:ext cx="10515600" cy="5303660"/>
          </a:xfrm>
        </p:spPr>
        <p:txBody>
          <a:bodyPr>
            <a:normAutofit lnSpcReduction="10000"/>
          </a:bodyPr>
          <a:lstStyle/>
          <a:p>
            <a:pPr marL="0" indent="0">
              <a:buNone/>
            </a:pPr>
            <a:r>
              <a:rPr lang="en-US" dirty="0"/>
              <a:t>Complex transitive verbs take two complements: a direct object (NP) and an object-predicative. The predicative can take the form of an </a:t>
            </a:r>
            <a:r>
              <a:rPr lang="en-US" b="1" dirty="0"/>
              <a:t>AP</a:t>
            </a:r>
            <a:r>
              <a:rPr lang="en-US" dirty="0"/>
              <a:t>, an </a:t>
            </a:r>
            <a:r>
              <a:rPr lang="en-US" b="1" dirty="0"/>
              <a:t>NP </a:t>
            </a:r>
            <a:r>
              <a:rPr lang="en-US" dirty="0"/>
              <a:t>or a </a:t>
            </a:r>
            <a:r>
              <a:rPr lang="en-US" b="1" dirty="0"/>
              <a:t>PP</a:t>
            </a:r>
            <a:r>
              <a:rPr lang="en-US" dirty="0"/>
              <a:t>.</a:t>
            </a:r>
          </a:p>
          <a:p>
            <a:pPr marL="0" indent="0">
              <a:buNone/>
            </a:pPr>
            <a:endParaRPr lang="en-US" dirty="0"/>
          </a:p>
          <a:p>
            <a:pPr marL="0" indent="0">
              <a:buNone/>
            </a:pPr>
            <a:r>
              <a:rPr lang="en-US" dirty="0"/>
              <a:t>[48] Jack finds his own jokes </a:t>
            </a:r>
            <a:r>
              <a:rPr lang="en-US" u="sng" dirty="0"/>
              <a:t>extremely funny</a:t>
            </a:r>
            <a:r>
              <a:rPr lang="en-US" dirty="0"/>
              <a:t>. (AP)</a:t>
            </a:r>
          </a:p>
          <a:p>
            <a:pPr marL="0" indent="0">
              <a:buNone/>
            </a:pPr>
            <a:r>
              <a:rPr lang="en-US" dirty="0"/>
              <a:t>[49] They made Stella </a:t>
            </a:r>
            <a:r>
              <a:rPr lang="en-US" u="sng" dirty="0"/>
              <a:t>their spokesperson</a:t>
            </a:r>
            <a:r>
              <a:rPr lang="en-US" dirty="0"/>
              <a:t>. (NP)</a:t>
            </a:r>
          </a:p>
          <a:p>
            <a:pPr marL="0" indent="0">
              <a:buNone/>
            </a:pPr>
            <a:r>
              <a:rPr lang="en-US" dirty="0"/>
              <a:t>[50] Liza put the liquor </a:t>
            </a:r>
            <a:r>
              <a:rPr lang="en-US" u="sng" dirty="0"/>
              <a:t>under her bed</a:t>
            </a:r>
            <a:r>
              <a:rPr lang="en-US" dirty="0"/>
              <a:t>. (PP)</a:t>
            </a:r>
          </a:p>
          <a:p>
            <a:pPr marL="0" indent="0">
              <a:buNone/>
            </a:pPr>
            <a:endParaRPr lang="en-US" dirty="0"/>
          </a:p>
          <a:p>
            <a:pPr marL="0" indent="0">
              <a:buNone/>
            </a:pPr>
            <a:r>
              <a:rPr lang="en-US" dirty="0"/>
              <a:t>The difference between Subject-predicative (</a:t>
            </a:r>
            <a:r>
              <a:rPr lang="en-US" dirty="0" err="1"/>
              <a:t>e.g</a:t>
            </a:r>
            <a:r>
              <a:rPr lang="en-US" dirty="0"/>
              <a:t>: SVC) and Object-predicative (</a:t>
            </a:r>
            <a:r>
              <a:rPr lang="en-US" dirty="0" err="1"/>
              <a:t>E.g</a:t>
            </a:r>
            <a:r>
              <a:rPr lang="en-US" dirty="0"/>
              <a:t>: SVOC) is that the predicative in a complex transitive VP characterizes (attributes) a property to the direct object, not the subject, hence the name ‘object-predicative’.</a:t>
            </a:r>
          </a:p>
        </p:txBody>
      </p:sp>
    </p:spTree>
    <p:extLst>
      <p:ext uri="{BB962C8B-B14F-4D97-AF65-F5344CB8AC3E}">
        <p14:creationId xmlns:p14="http://schemas.microsoft.com/office/powerpoint/2010/main" val="2021317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AD4990-B3E5-4E68-8D8E-B20D24431FF3}"/>
              </a:ext>
            </a:extLst>
          </p:cNvPr>
          <p:cNvSpPr>
            <a:spLocks noGrp="1"/>
          </p:cNvSpPr>
          <p:nvPr>
            <p:ph idx="1"/>
          </p:nvPr>
        </p:nvSpPr>
        <p:spPr>
          <a:xfrm>
            <a:off x="318498" y="390418"/>
            <a:ext cx="4320557" cy="5833401"/>
          </a:xfrm>
        </p:spPr>
        <p:txBody>
          <a:bodyPr>
            <a:normAutofit/>
          </a:bodyPr>
          <a:lstStyle/>
          <a:p>
            <a:pPr marL="0" indent="0">
              <a:buNone/>
            </a:pPr>
            <a:r>
              <a:rPr lang="en-US" sz="2000" dirty="0"/>
              <a:t>The semantic relation between </a:t>
            </a:r>
            <a:r>
              <a:rPr lang="en-US" sz="2000" b="1" i="1" dirty="0"/>
              <a:t>direct object </a:t>
            </a:r>
            <a:r>
              <a:rPr lang="en-US" sz="2000" dirty="0"/>
              <a:t>and </a:t>
            </a:r>
            <a:r>
              <a:rPr lang="en-US" sz="2000" b="1" i="1" dirty="0"/>
              <a:t>object-predicative</a:t>
            </a:r>
            <a:r>
              <a:rPr lang="en-US" sz="2000" dirty="0"/>
              <a:t> in a complex transitive VP parallels that between the subject and the subject-predicative in an intensive sentence. It’s an </a:t>
            </a:r>
            <a:r>
              <a:rPr lang="en-US" sz="2000" b="1" i="1" dirty="0"/>
              <a:t>intensive relation</a:t>
            </a:r>
            <a:r>
              <a:rPr lang="en-US" sz="2000" dirty="0"/>
              <a:t>.</a:t>
            </a:r>
          </a:p>
          <a:p>
            <a:pPr marL="0" indent="0">
              <a:buNone/>
            </a:pPr>
            <a:endParaRPr lang="en-US" sz="2000" dirty="0"/>
          </a:p>
          <a:p>
            <a:pPr marL="0" indent="0">
              <a:buNone/>
            </a:pPr>
            <a:r>
              <a:rPr lang="en-US" sz="2000" dirty="0"/>
              <a:t>In assigning the feature [complex] to the V node, we are making the whole phrase marker represent the function of his own jokes as direct object and the function of extremely funny as object-predicative (those are the functions associated with complex transitive verbs). This is particularly needed in a case like [52a].</a:t>
            </a:r>
          </a:p>
          <a:p>
            <a:pPr marL="0" indent="0">
              <a:buNone/>
            </a:pPr>
            <a:endParaRPr lang="en-US" sz="2000" dirty="0"/>
          </a:p>
          <a:p>
            <a:pPr marL="0" indent="0">
              <a:buNone/>
            </a:pPr>
            <a:r>
              <a:rPr lang="en-US" sz="2000" dirty="0"/>
              <a:t>[52a] Max found [Bill] [an amusing companion].                                   P.77</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a:extLst>
              <a:ext uri="{FF2B5EF4-FFF2-40B4-BE49-F238E27FC236}">
                <a16:creationId xmlns:a16="http://schemas.microsoft.com/office/drawing/2014/main" id="{8FE1BB4E-D609-43B7-A213-416E5CD66E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862" y="2276180"/>
            <a:ext cx="6019331" cy="2302394"/>
          </a:xfrm>
          <a:prstGeom prst="rect">
            <a:avLst/>
          </a:prstGeom>
          <a:effectLst/>
        </p:spPr>
      </p:pic>
    </p:spTree>
    <p:extLst>
      <p:ext uri="{BB962C8B-B14F-4D97-AF65-F5344CB8AC3E}">
        <p14:creationId xmlns:p14="http://schemas.microsoft.com/office/powerpoint/2010/main" val="3103894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20856-FE84-4DFC-85D4-D8A236243FFB}"/>
              </a:ext>
            </a:extLst>
          </p:cNvPr>
          <p:cNvSpPr>
            <a:spLocks noGrp="1"/>
          </p:cNvSpPr>
          <p:nvPr>
            <p:ph type="title"/>
          </p:nvPr>
        </p:nvSpPr>
        <p:spPr>
          <a:xfrm>
            <a:off x="482885" y="365125"/>
            <a:ext cx="10870915" cy="1325563"/>
          </a:xfrm>
        </p:spPr>
        <p:txBody>
          <a:bodyPr/>
          <a:lstStyle/>
          <a:p>
            <a:r>
              <a:rPr lang="en-US" sz="4400"/>
              <a:t>[52a] </a:t>
            </a:r>
            <a:r>
              <a:rPr lang="en-US" sz="4400" dirty="0"/>
              <a:t>Max found [Bill] [an amusing companion].</a:t>
            </a:r>
            <a:endParaRPr lang="en-US" dirty="0"/>
          </a:p>
        </p:txBody>
      </p:sp>
      <p:sp>
        <p:nvSpPr>
          <p:cNvPr id="3" name="Content Placeholder 2">
            <a:extLst>
              <a:ext uri="{FF2B5EF4-FFF2-40B4-BE49-F238E27FC236}">
                <a16:creationId xmlns:a16="http://schemas.microsoft.com/office/drawing/2014/main" id="{6A21EEE9-6D9B-42F4-9A4C-AD280B140CF9}"/>
              </a:ext>
            </a:extLst>
          </p:cNvPr>
          <p:cNvSpPr>
            <a:spLocks noGrp="1"/>
          </p:cNvSpPr>
          <p:nvPr>
            <p:ph idx="1"/>
          </p:nvPr>
        </p:nvSpPr>
        <p:spPr/>
        <p:txBody>
          <a:bodyPr/>
          <a:lstStyle/>
          <a:p>
            <a:pPr marL="0" indent="0">
              <a:buNone/>
            </a:pPr>
            <a:r>
              <a:rPr lang="en-US" dirty="0"/>
              <a:t>This example is ambiguous. First identify the two interpretations in your mind and then explain the ambiguity by assigning different functions to the two complements of the verb. On the basis of that, you should be able to assign two different sub-</a:t>
            </a:r>
            <a:r>
              <a:rPr lang="en-US" dirty="0" err="1"/>
              <a:t>categorisation</a:t>
            </a:r>
            <a:r>
              <a:rPr lang="en-US" dirty="0"/>
              <a:t> features to the V </a:t>
            </a:r>
            <a:r>
              <a:rPr lang="en-US" b="1" i="1" dirty="0"/>
              <a:t>found</a:t>
            </a:r>
            <a:r>
              <a:rPr lang="en-US" dirty="0"/>
              <a:t>.</a:t>
            </a:r>
          </a:p>
          <a:p>
            <a:pPr marL="0" indent="0">
              <a:buNone/>
            </a:pPr>
            <a:endParaRPr lang="en-US" dirty="0"/>
          </a:p>
          <a:p>
            <a:pPr marL="514350" indent="-514350">
              <a:buAutoNum type="alphaLcParenR"/>
            </a:pPr>
            <a:r>
              <a:rPr lang="en-US" dirty="0"/>
              <a:t>[</a:t>
            </a:r>
            <a:r>
              <a:rPr lang="en-US" dirty="0" err="1"/>
              <a:t>ditrans</a:t>
            </a:r>
            <a:r>
              <a:rPr lang="en-US" dirty="0"/>
              <a:t>] Max found an amusing companion </a:t>
            </a:r>
            <a:r>
              <a:rPr lang="en-US" b="1" i="1" dirty="0"/>
              <a:t>for</a:t>
            </a:r>
            <a:r>
              <a:rPr lang="en-US" dirty="0"/>
              <a:t> Bill.</a:t>
            </a:r>
          </a:p>
          <a:p>
            <a:pPr marL="514350" indent="-514350">
              <a:buAutoNum type="alphaLcParenR"/>
            </a:pPr>
            <a:r>
              <a:rPr lang="en-US" dirty="0"/>
              <a:t>[complex] Max found Bill </a:t>
            </a:r>
            <a:r>
              <a:rPr lang="en-US" b="1" i="1" dirty="0"/>
              <a:t>to be </a:t>
            </a:r>
            <a:r>
              <a:rPr lang="en-US" dirty="0"/>
              <a:t>an amusing companion. </a:t>
            </a:r>
          </a:p>
        </p:txBody>
      </p:sp>
    </p:spTree>
    <p:extLst>
      <p:ext uri="{BB962C8B-B14F-4D97-AF65-F5344CB8AC3E}">
        <p14:creationId xmlns:p14="http://schemas.microsoft.com/office/powerpoint/2010/main" val="3666722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1">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E869F840-21CA-4844-96AA-7427A32ECB5D}"/>
              </a:ext>
            </a:extLst>
          </p:cNvPr>
          <p:cNvSpPr>
            <a:spLocks noGrp="1"/>
          </p:cNvSpPr>
          <p:nvPr>
            <p:ph type="title"/>
          </p:nvPr>
        </p:nvSpPr>
        <p:spPr>
          <a:xfrm>
            <a:off x="138223" y="174032"/>
            <a:ext cx="11589489" cy="1111843"/>
          </a:xfrm>
        </p:spPr>
        <p:txBody>
          <a:bodyPr anchor="ctr">
            <a:normAutofit/>
          </a:bodyPr>
          <a:lstStyle/>
          <a:p>
            <a:pPr algn="ctr"/>
            <a:r>
              <a:rPr lang="en-US" sz="3200" b="1" dirty="0"/>
              <a:t>The sentence is ambiguous, because it has two parsing options. </a:t>
            </a:r>
          </a:p>
        </p:txBody>
      </p:sp>
      <p:pic>
        <p:nvPicPr>
          <p:cNvPr id="5" name="Content Placeholder 4" descr="Chart, diagram, radar chart&#10;&#10;Description automatically generated">
            <a:extLst>
              <a:ext uri="{FF2B5EF4-FFF2-40B4-BE49-F238E27FC236}">
                <a16:creationId xmlns:a16="http://schemas.microsoft.com/office/drawing/2014/main" id="{E8856D7D-E4E6-4DFB-A7C9-FE9A5641FD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826" y="1600976"/>
            <a:ext cx="11699126" cy="4650403"/>
          </a:xfrm>
          <a:prstGeom prst="rect">
            <a:avLst/>
          </a:prstGeom>
        </p:spPr>
      </p:pic>
    </p:spTree>
    <p:extLst>
      <p:ext uri="{BB962C8B-B14F-4D97-AF65-F5344CB8AC3E}">
        <p14:creationId xmlns:p14="http://schemas.microsoft.com/office/powerpoint/2010/main" val="1185418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47EF22-1592-4D45-9492-15C870429725}"/>
              </a:ext>
            </a:extLst>
          </p:cNvPr>
          <p:cNvSpPr>
            <a:spLocks noGrp="1"/>
          </p:cNvSpPr>
          <p:nvPr>
            <p:ph idx="1"/>
          </p:nvPr>
        </p:nvSpPr>
        <p:spPr>
          <a:xfrm>
            <a:off x="838200" y="256854"/>
            <a:ext cx="10515600" cy="6339155"/>
          </a:xfrm>
        </p:spPr>
        <p:txBody>
          <a:bodyPr>
            <a:normAutofit lnSpcReduction="10000"/>
          </a:bodyPr>
          <a:lstStyle/>
          <a:p>
            <a:pPr marL="514350" indent="-514350" algn="just">
              <a:buAutoNum type="alphaLcParenBoth"/>
            </a:pPr>
            <a:r>
              <a:rPr lang="en-US" sz="3200" b="0" u="none" strike="noStrike" baseline="0" dirty="0">
                <a:latin typeface="Minion-Italic"/>
              </a:rPr>
              <a:t>[52a] </a:t>
            </a:r>
            <a:r>
              <a:rPr lang="en-US" sz="3200" b="0" i="1" u="none" strike="noStrike" baseline="0" dirty="0">
                <a:latin typeface="Minion-Italic"/>
              </a:rPr>
              <a:t>Max found an amusing companion </a:t>
            </a:r>
            <a:r>
              <a:rPr lang="en-US" sz="3200" b="0" i="1" u="none" strike="noStrike" baseline="0" dirty="0">
                <a:latin typeface="Minion-ItalicSC"/>
              </a:rPr>
              <a:t>for </a:t>
            </a:r>
            <a:r>
              <a:rPr lang="en-US" sz="3200" b="0" i="1" u="none" strike="noStrike" baseline="0" dirty="0">
                <a:latin typeface="Minion-Italic"/>
              </a:rPr>
              <a:t>Bill</a:t>
            </a:r>
            <a:r>
              <a:rPr lang="en-US" sz="3200" b="0" i="0" u="none" strike="noStrike" baseline="0" dirty="0">
                <a:latin typeface="Minion-Regular"/>
              </a:rPr>
              <a:t>. On this interpretation, the verb </a:t>
            </a:r>
            <a:r>
              <a:rPr lang="en-US" sz="3200" b="0" i="1" u="none" strike="noStrike" baseline="0" dirty="0">
                <a:latin typeface="Minion-Italic"/>
              </a:rPr>
              <a:t>find </a:t>
            </a:r>
            <a:r>
              <a:rPr lang="en-US" sz="3200" b="0" i="0" u="none" strike="noStrike" baseline="0" dirty="0">
                <a:latin typeface="Minion-Regular"/>
              </a:rPr>
              <a:t>is ditransitive: </a:t>
            </a:r>
            <a:r>
              <a:rPr lang="en-US" sz="3200" b="0" i="1" u="none" strike="noStrike" baseline="0" dirty="0">
                <a:latin typeface="Minion-Italic"/>
              </a:rPr>
              <a:t>Bill </a:t>
            </a:r>
            <a:r>
              <a:rPr lang="en-US" sz="3200" b="0" i="0" u="none" strike="noStrike" baseline="0" dirty="0">
                <a:latin typeface="Minion-Regular"/>
              </a:rPr>
              <a:t>refers to the beneficiary and is functioning as indirect object, and </a:t>
            </a:r>
            <a:r>
              <a:rPr lang="en-US" sz="3200" b="0" i="1" u="none" strike="noStrike" baseline="0" dirty="0">
                <a:latin typeface="Minion-Italic"/>
              </a:rPr>
              <a:t>an amusing companion </a:t>
            </a:r>
            <a:r>
              <a:rPr lang="en-US" sz="3200" b="0" i="0" u="none" strike="noStrike" baseline="0" dirty="0">
                <a:latin typeface="Minion-Regular"/>
              </a:rPr>
              <a:t>is the direct object. Notice that </a:t>
            </a:r>
            <a:r>
              <a:rPr lang="en-US" sz="3200" b="0" i="1" u="none" strike="noStrike" baseline="0" dirty="0">
                <a:latin typeface="Minion-Italic"/>
              </a:rPr>
              <a:t>three </a:t>
            </a:r>
            <a:r>
              <a:rPr lang="en-US" sz="3200" b="0" i="0" u="none" strike="noStrike" baseline="0" dirty="0">
                <a:latin typeface="Minion-Regular"/>
              </a:rPr>
              <a:t>participants are involved on this (ditransitive) interpretation. </a:t>
            </a:r>
          </a:p>
          <a:p>
            <a:pPr marL="514350" indent="-514350" algn="just">
              <a:buAutoNum type="alphaLcParenBoth"/>
            </a:pPr>
            <a:endParaRPr lang="en-US" sz="3200" b="0" i="0" u="none" strike="noStrike" baseline="0" dirty="0">
              <a:latin typeface="Minion-Regular"/>
            </a:endParaRPr>
          </a:p>
          <a:p>
            <a:pPr marL="514350" indent="-514350" algn="just">
              <a:buAutoNum type="alphaLcParenBoth"/>
            </a:pPr>
            <a:r>
              <a:rPr lang="en-US" sz="3200" dirty="0">
                <a:latin typeface="Minion-Regular"/>
              </a:rPr>
              <a:t>When </a:t>
            </a:r>
            <a:r>
              <a:rPr lang="en-US" sz="3200" b="0" i="0" u="none" strike="noStrike" baseline="0" dirty="0">
                <a:latin typeface="Minion-Regular"/>
              </a:rPr>
              <a:t>[52a] corresponds with </a:t>
            </a:r>
            <a:r>
              <a:rPr lang="en-US" sz="3200" b="0" i="0" u="none" strike="noStrike" baseline="0" dirty="0">
                <a:latin typeface="Minion-Semibold"/>
              </a:rPr>
              <a:t>(b) </a:t>
            </a:r>
            <a:r>
              <a:rPr lang="en-US" sz="3200" b="0" i="1" u="none" strike="noStrike" baseline="0" dirty="0">
                <a:latin typeface="Minion-Italic"/>
              </a:rPr>
              <a:t>Max found Bill </a:t>
            </a:r>
            <a:r>
              <a:rPr lang="en-US" sz="3200" b="0" i="1" u="none" strike="noStrike" baseline="0" dirty="0">
                <a:latin typeface="Minion-ItalicSC"/>
              </a:rPr>
              <a:t>to be </a:t>
            </a:r>
            <a:r>
              <a:rPr lang="en-US" sz="3200" b="0" i="1" u="none" strike="noStrike" baseline="0" dirty="0">
                <a:latin typeface="Minion-Italic"/>
              </a:rPr>
              <a:t>an amusing companion. </a:t>
            </a:r>
            <a:r>
              <a:rPr lang="en-US" sz="3200" b="0" i="0" u="none" strike="noStrike" baseline="0" dirty="0">
                <a:latin typeface="Minion-Regular"/>
              </a:rPr>
              <a:t>On this interpretation, </a:t>
            </a:r>
            <a:r>
              <a:rPr lang="en-US" sz="3200" b="0" i="1" u="none" strike="noStrike" baseline="0" dirty="0">
                <a:latin typeface="Minion-Italic"/>
              </a:rPr>
              <a:t>Bill </a:t>
            </a:r>
            <a:r>
              <a:rPr lang="en-US" sz="3200" b="0" i="0" u="none" strike="noStrike" baseline="0" dirty="0">
                <a:latin typeface="Minion-Regular"/>
              </a:rPr>
              <a:t>and </a:t>
            </a:r>
            <a:r>
              <a:rPr lang="en-US" sz="3200" b="0" i="1" u="none" strike="noStrike" baseline="0" dirty="0">
                <a:latin typeface="Minion-Italic"/>
              </a:rPr>
              <a:t>an amusing companion </a:t>
            </a:r>
            <a:r>
              <a:rPr lang="en-US" sz="3200" b="0" i="0" u="none" strike="noStrike" baseline="0" dirty="0">
                <a:latin typeface="Minion-Regular"/>
              </a:rPr>
              <a:t>have the functions associated with the complementation of complex transitive verbs: direct object (</a:t>
            </a:r>
            <a:r>
              <a:rPr lang="en-US" sz="3200" b="0" i="1" u="none" strike="noStrike" baseline="0" dirty="0">
                <a:latin typeface="Minion-Italic"/>
              </a:rPr>
              <a:t>Bill</a:t>
            </a:r>
            <a:r>
              <a:rPr lang="en-US" sz="3200" b="0" i="0" u="none" strike="noStrike" baseline="0" dirty="0">
                <a:latin typeface="Minion-Regular"/>
              </a:rPr>
              <a:t>) and object-predicative (</a:t>
            </a:r>
            <a:r>
              <a:rPr lang="en-US" sz="3200" b="0" i="1" u="none" strike="noStrike" baseline="0" dirty="0">
                <a:latin typeface="Minion-Italic"/>
              </a:rPr>
              <a:t>an amusing companion</a:t>
            </a:r>
            <a:r>
              <a:rPr lang="en-US" sz="3200" b="0" i="0" u="none" strike="noStrike" baseline="0" dirty="0">
                <a:latin typeface="Minion-Regular"/>
              </a:rPr>
              <a:t>). On this complex transitive interpretation, there are only </a:t>
            </a:r>
            <a:r>
              <a:rPr lang="en-US" sz="3200" b="0" i="1" u="none" strike="noStrike" baseline="0" dirty="0">
                <a:latin typeface="Minion-Italic"/>
              </a:rPr>
              <a:t>two </a:t>
            </a:r>
            <a:r>
              <a:rPr lang="en-US" sz="3200" b="0" i="0" u="none" strike="noStrike" baseline="0" dirty="0">
                <a:latin typeface="Minion-Regular"/>
              </a:rPr>
              <a:t>participants, Max and Bill; </a:t>
            </a:r>
            <a:r>
              <a:rPr lang="en-US" sz="3200" b="0" i="1" u="none" strike="noStrike" baseline="0" dirty="0">
                <a:latin typeface="Minion-Italic"/>
              </a:rPr>
              <a:t>an amusing companion </a:t>
            </a:r>
            <a:r>
              <a:rPr lang="en-US" sz="3200" b="0" i="0" u="none" strike="noStrike" baseline="0" dirty="0">
                <a:latin typeface="Minion-Regular"/>
              </a:rPr>
              <a:t>merely attributes a property to Bill.</a:t>
            </a:r>
            <a:endParaRPr lang="en-US" sz="4400" dirty="0"/>
          </a:p>
        </p:txBody>
      </p:sp>
    </p:spTree>
    <p:extLst>
      <p:ext uri="{BB962C8B-B14F-4D97-AF65-F5344CB8AC3E}">
        <p14:creationId xmlns:p14="http://schemas.microsoft.com/office/powerpoint/2010/main" val="1171768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0EEC9-F49A-4ACF-9925-57B9497D4C29}"/>
              </a:ext>
            </a:extLst>
          </p:cNvPr>
          <p:cNvSpPr>
            <a:spLocks noGrp="1"/>
          </p:cNvSpPr>
          <p:nvPr>
            <p:ph type="title"/>
          </p:nvPr>
        </p:nvSpPr>
        <p:spPr>
          <a:xfrm>
            <a:off x="838200" y="365126"/>
            <a:ext cx="10515600" cy="600646"/>
          </a:xfrm>
        </p:spPr>
        <p:txBody>
          <a:bodyPr>
            <a:normAutofit fontScale="90000"/>
          </a:bodyPr>
          <a:lstStyle/>
          <a:p>
            <a:pPr algn="ctr"/>
            <a:r>
              <a:rPr lang="en-US" b="1" dirty="0">
                <a:latin typeface="Aharoni" panose="020B0604020202020204" pitchFamily="2" charset="-79"/>
                <a:cs typeface="Aharoni" panose="020B0604020202020204" pitchFamily="2" charset="-79"/>
              </a:rPr>
              <a:t>Prepositional Verbs               </a:t>
            </a:r>
            <a:r>
              <a:rPr lang="en-US" sz="2700" b="1" dirty="0"/>
              <a:t>P.78</a:t>
            </a:r>
            <a:endParaRPr lang="en-US" b="1" dirty="0"/>
          </a:p>
        </p:txBody>
      </p:sp>
      <p:sp>
        <p:nvSpPr>
          <p:cNvPr id="3" name="Content Placeholder 2">
            <a:extLst>
              <a:ext uri="{FF2B5EF4-FFF2-40B4-BE49-F238E27FC236}">
                <a16:creationId xmlns:a16="http://schemas.microsoft.com/office/drawing/2014/main" id="{0A3593FD-8572-4D44-B5CB-F7D40D05A092}"/>
              </a:ext>
            </a:extLst>
          </p:cNvPr>
          <p:cNvSpPr>
            <a:spLocks noGrp="1"/>
          </p:cNvSpPr>
          <p:nvPr>
            <p:ph idx="1"/>
          </p:nvPr>
        </p:nvSpPr>
        <p:spPr>
          <a:xfrm>
            <a:off x="441789" y="965772"/>
            <a:ext cx="11373491" cy="5211191"/>
          </a:xfrm>
        </p:spPr>
        <p:txBody>
          <a:bodyPr/>
          <a:lstStyle/>
          <a:p>
            <a:pPr marL="0" indent="0">
              <a:buNone/>
            </a:pPr>
            <a:r>
              <a:rPr lang="en-US" dirty="0"/>
              <a:t>Glance (at NP), reply (to NP), refer (to NP), and worry (about NP) are examples of prepositional verbs – complemented by a Prepositional Phrase. Take </a:t>
            </a:r>
            <a:r>
              <a:rPr lang="en-US" i="1" dirty="0"/>
              <a:t>glance</a:t>
            </a:r>
            <a:r>
              <a:rPr lang="en-US" dirty="0"/>
              <a:t>, for example:</a:t>
            </a:r>
          </a:p>
          <a:p>
            <a:pPr marL="0" indent="0" algn="l">
              <a:buNone/>
            </a:pPr>
            <a:r>
              <a:rPr lang="en-US" sz="2400" b="0" i="0" u="none" strike="noStrike" baseline="0" dirty="0">
                <a:latin typeface="StoneSans"/>
              </a:rPr>
              <a:t>[53] *</a:t>
            </a:r>
            <a:r>
              <a:rPr lang="en-US" sz="2400" b="0" i="0" u="none" strike="noStrike" baseline="0" dirty="0">
                <a:solidFill>
                  <a:srgbClr val="FF0000"/>
                </a:solidFill>
                <a:latin typeface="StoneSans"/>
              </a:rPr>
              <a:t>Max glanced</a:t>
            </a:r>
            <a:r>
              <a:rPr lang="en-US" sz="2400" b="0" i="0" u="none" strike="noStrike" baseline="0" dirty="0">
                <a:latin typeface="StoneSans"/>
              </a:rPr>
              <a:t>.      (</a:t>
            </a:r>
            <a:r>
              <a:rPr lang="en-US" sz="2400" b="0" i="1" u="none" strike="noStrike" baseline="0" dirty="0">
                <a:latin typeface="StoneSans-Italic"/>
              </a:rPr>
              <a:t>glance </a:t>
            </a:r>
            <a:r>
              <a:rPr lang="en-US" sz="2400" b="0" i="0" u="none" strike="noStrike" baseline="0" dirty="0">
                <a:latin typeface="StoneSans"/>
              </a:rPr>
              <a:t>is not intransitive)</a:t>
            </a:r>
          </a:p>
          <a:p>
            <a:pPr marL="0" indent="0" algn="l">
              <a:buNone/>
            </a:pPr>
            <a:r>
              <a:rPr lang="en-US" sz="2400" b="0" i="0" u="none" strike="noStrike" baseline="0" dirty="0">
                <a:latin typeface="StoneSans"/>
              </a:rPr>
              <a:t>[54] *</a:t>
            </a:r>
            <a:r>
              <a:rPr lang="en-US" sz="2400" b="0" i="0" u="none" strike="noStrike" baseline="0" dirty="0">
                <a:solidFill>
                  <a:srgbClr val="FF0000"/>
                </a:solidFill>
                <a:latin typeface="StoneSans"/>
              </a:rPr>
              <a:t>Max glanced the falling acrobat</a:t>
            </a:r>
            <a:r>
              <a:rPr lang="en-US" sz="2400" b="0" i="0" u="none" strike="noStrike" baseline="0" dirty="0">
                <a:latin typeface="StoneSans"/>
              </a:rPr>
              <a:t>. (</a:t>
            </a:r>
            <a:r>
              <a:rPr lang="en-US" sz="2400" b="0" i="1" u="none" strike="noStrike" baseline="0" dirty="0">
                <a:latin typeface="StoneSans-Italic"/>
              </a:rPr>
              <a:t>glance </a:t>
            </a:r>
            <a:r>
              <a:rPr lang="en-US" sz="2400" b="0" i="0" u="none" strike="noStrike" baseline="0" dirty="0">
                <a:latin typeface="StoneSans"/>
              </a:rPr>
              <a:t>is not transitive)</a:t>
            </a:r>
          </a:p>
          <a:p>
            <a:pPr marL="0" indent="0" algn="l">
              <a:buNone/>
            </a:pPr>
            <a:r>
              <a:rPr lang="en-US" sz="2400" b="0" i="0" u="none" strike="noStrike" baseline="0" dirty="0">
                <a:latin typeface="StoneSans"/>
              </a:rPr>
              <a:t>[55] </a:t>
            </a:r>
            <a:r>
              <a:rPr lang="en-US" sz="2400" b="0" i="0" u="none" strike="noStrike" baseline="0" dirty="0">
                <a:solidFill>
                  <a:srgbClr val="0070C0"/>
                </a:solidFill>
                <a:latin typeface="StoneSans"/>
              </a:rPr>
              <a:t>Max glanced </a:t>
            </a:r>
            <a:r>
              <a:rPr lang="en-US" sz="2400" b="0" i="1" u="none" strike="noStrike" baseline="0" dirty="0">
                <a:solidFill>
                  <a:srgbClr val="0070C0"/>
                </a:solidFill>
                <a:latin typeface="StoneSans-Italic"/>
              </a:rPr>
              <a:t>at </a:t>
            </a:r>
            <a:r>
              <a:rPr lang="en-US" sz="2400" b="0" i="0" u="none" strike="noStrike" baseline="0" dirty="0">
                <a:solidFill>
                  <a:srgbClr val="0070C0"/>
                </a:solidFill>
                <a:latin typeface="StoneSans"/>
              </a:rPr>
              <a:t>the falling acrobat</a:t>
            </a:r>
            <a:r>
              <a:rPr lang="en-US" sz="2400" b="0" i="0" u="none" strike="noStrike" baseline="0" dirty="0">
                <a:latin typeface="StoneSans"/>
              </a:rPr>
              <a:t>. (</a:t>
            </a:r>
            <a:r>
              <a:rPr lang="en-US" sz="2400" b="0" i="1" u="none" strike="noStrike" baseline="0" dirty="0">
                <a:latin typeface="StoneSans-Italic"/>
              </a:rPr>
              <a:t>glance </a:t>
            </a:r>
            <a:r>
              <a:rPr lang="en-US" sz="2400" b="0" i="0" u="none" strike="noStrike" baseline="0" dirty="0">
                <a:latin typeface="StoneSans"/>
              </a:rPr>
              <a:t>demands a PP complement)</a:t>
            </a:r>
          </a:p>
        </p:txBody>
      </p:sp>
      <p:pic>
        <p:nvPicPr>
          <p:cNvPr id="5" name="Picture 4" descr="Diagram&#10;&#10;Description automatically generated">
            <a:extLst>
              <a:ext uri="{FF2B5EF4-FFF2-40B4-BE49-F238E27FC236}">
                <a16:creationId xmlns:a16="http://schemas.microsoft.com/office/drawing/2014/main" id="{D13B4DD2-0E12-4542-8103-2827BFE5C68E}"/>
              </a:ext>
            </a:extLst>
          </p:cNvPr>
          <p:cNvPicPr>
            <a:picLocks noChangeAspect="1"/>
          </p:cNvPicPr>
          <p:nvPr/>
        </p:nvPicPr>
        <p:blipFill rotWithShape="1">
          <a:blip r:embed="rId2">
            <a:extLst>
              <a:ext uri="{28A0092B-C50C-407E-A947-70E740481C1C}">
                <a14:useLocalDpi xmlns:a14="http://schemas.microsoft.com/office/drawing/2010/main" val="0"/>
              </a:ext>
            </a:extLst>
          </a:blip>
          <a:srcRect l="22647"/>
          <a:stretch/>
        </p:blipFill>
        <p:spPr>
          <a:xfrm>
            <a:off x="2763748" y="3571366"/>
            <a:ext cx="6030931" cy="2938693"/>
          </a:xfrm>
          <a:prstGeom prst="rect">
            <a:avLst/>
          </a:prstGeom>
        </p:spPr>
      </p:pic>
    </p:spTree>
    <p:extLst>
      <p:ext uri="{BB962C8B-B14F-4D97-AF65-F5344CB8AC3E}">
        <p14:creationId xmlns:p14="http://schemas.microsoft.com/office/powerpoint/2010/main" val="4279988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CD041F-C92A-487A-8BE2-8F0241B73EF7}"/>
              </a:ext>
            </a:extLst>
          </p:cNvPr>
          <p:cNvSpPr>
            <a:spLocks noGrp="1"/>
          </p:cNvSpPr>
          <p:nvPr>
            <p:ph idx="1"/>
          </p:nvPr>
        </p:nvSpPr>
        <p:spPr>
          <a:xfrm>
            <a:off x="667821" y="540864"/>
            <a:ext cx="11198831" cy="5776271"/>
          </a:xfrm>
        </p:spPr>
        <p:txBody>
          <a:bodyPr>
            <a:normAutofit fontScale="92500" lnSpcReduction="10000"/>
          </a:bodyPr>
          <a:lstStyle/>
          <a:p>
            <a:pPr marL="0" indent="0">
              <a:buNone/>
            </a:pPr>
            <a:r>
              <a:rPr lang="en-US" dirty="0"/>
              <a:t>We call the PP that complements a [prepositional] verb, a </a:t>
            </a:r>
            <a:r>
              <a:rPr lang="en-US" b="1" dirty="0"/>
              <a:t>prepositional complement</a:t>
            </a:r>
            <a:r>
              <a:rPr lang="en-US" dirty="0"/>
              <a:t>.</a:t>
            </a:r>
          </a:p>
          <a:p>
            <a:pPr marL="0" indent="0">
              <a:buNone/>
            </a:pPr>
            <a:endParaRPr lang="en-US" dirty="0"/>
          </a:p>
          <a:p>
            <a:pPr marL="0" indent="0">
              <a:buNone/>
            </a:pPr>
            <a:r>
              <a:rPr lang="en-US" dirty="0"/>
              <a:t>There are three kinds of VP consisting of [</a:t>
            </a:r>
            <a:r>
              <a:rPr lang="en-US" b="1" dirty="0"/>
              <a:t>V + PP</a:t>
            </a:r>
            <a:r>
              <a:rPr lang="en-US" dirty="0"/>
              <a:t>]:</a:t>
            </a:r>
          </a:p>
          <a:p>
            <a:pPr marL="0" indent="0">
              <a:buNone/>
            </a:pPr>
            <a:endParaRPr lang="en-US" dirty="0"/>
          </a:p>
          <a:p>
            <a:pPr marL="0" indent="0">
              <a:buNone/>
            </a:pPr>
            <a:r>
              <a:rPr lang="en-US" dirty="0"/>
              <a:t>(a) V[</a:t>
            </a:r>
            <a:r>
              <a:rPr lang="en-US" dirty="0" err="1"/>
              <a:t>intens</a:t>
            </a:r>
            <a:r>
              <a:rPr lang="en-US" dirty="0"/>
              <a:t>]  +   PP.   The </a:t>
            </a:r>
            <a:r>
              <a:rPr lang="en-US" i="1" dirty="0"/>
              <a:t>PP </a:t>
            </a:r>
            <a:r>
              <a:rPr lang="en-US" dirty="0"/>
              <a:t>is a complement         (</a:t>
            </a:r>
            <a:r>
              <a:rPr lang="en-US" b="1" dirty="0"/>
              <a:t>subject predicative</a:t>
            </a:r>
            <a:r>
              <a:rPr lang="en-US" dirty="0"/>
              <a:t>)</a:t>
            </a:r>
          </a:p>
          <a:p>
            <a:pPr marL="0" indent="0">
              <a:buNone/>
            </a:pPr>
            <a:r>
              <a:rPr lang="en-US" dirty="0"/>
              <a:t>(b) V[prep]    +    PP.   The </a:t>
            </a:r>
            <a:r>
              <a:rPr lang="en-US" i="1" dirty="0"/>
              <a:t>PP</a:t>
            </a:r>
            <a:r>
              <a:rPr lang="en-US" dirty="0"/>
              <a:t> is a complement (</a:t>
            </a:r>
            <a:r>
              <a:rPr lang="en-US" b="1" dirty="0"/>
              <a:t>prepositional complement</a:t>
            </a:r>
            <a:r>
              <a:rPr lang="en-US" dirty="0"/>
              <a:t>)</a:t>
            </a:r>
          </a:p>
          <a:p>
            <a:pPr marL="0" indent="0">
              <a:buNone/>
            </a:pPr>
            <a:r>
              <a:rPr lang="en-US" dirty="0"/>
              <a:t>(c) V[</a:t>
            </a:r>
            <a:r>
              <a:rPr lang="en-US" dirty="0" err="1"/>
              <a:t>intrans</a:t>
            </a:r>
            <a:r>
              <a:rPr lang="en-US" dirty="0"/>
              <a:t>] +   PP.   The </a:t>
            </a:r>
            <a:r>
              <a:rPr lang="en-US" i="1" dirty="0"/>
              <a:t>PP</a:t>
            </a:r>
            <a:r>
              <a:rPr lang="en-US" dirty="0"/>
              <a:t> is an </a:t>
            </a:r>
            <a:r>
              <a:rPr lang="en-US" b="1" dirty="0"/>
              <a:t>optional modifier</a:t>
            </a:r>
            <a:r>
              <a:rPr lang="en-US" dirty="0"/>
              <a:t>.</a:t>
            </a:r>
          </a:p>
          <a:p>
            <a:pPr marL="0" indent="0">
              <a:buNone/>
            </a:pPr>
            <a:endParaRPr lang="en-US" dirty="0"/>
          </a:p>
          <a:p>
            <a:pPr marL="0" indent="0">
              <a:buNone/>
            </a:pPr>
            <a:r>
              <a:rPr lang="en-US" b="1" i="1" dirty="0"/>
              <a:t>Difference between Prepositional Verbs and Intensive Verbs:</a:t>
            </a:r>
          </a:p>
          <a:p>
            <a:pPr marL="0" indent="0">
              <a:buNone/>
            </a:pPr>
            <a:r>
              <a:rPr lang="en-US" dirty="0"/>
              <a:t>Prepositional [</a:t>
            </a:r>
            <a:r>
              <a:rPr lang="en-US" b="1" dirty="0"/>
              <a:t>prep</a:t>
            </a:r>
            <a:r>
              <a:rPr lang="en-US" dirty="0"/>
              <a:t>] verbs are called ‘prepositional’ because they can only be complemented by a PP. </a:t>
            </a:r>
          </a:p>
          <a:p>
            <a:pPr marL="0" indent="0">
              <a:buNone/>
            </a:pPr>
            <a:r>
              <a:rPr lang="en-US" dirty="0"/>
              <a:t>While the [</a:t>
            </a:r>
            <a:r>
              <a:rPr lang="en-US" b="1" dirty="0" err="1"/>
              <a:t>intens</a:t>
            </a:r>
            <a:r>
              <a:rPr lang="en-US" dirty="0"/>
              <a:t>] verbs can be complemented by NP, AP or PP.</a:t>
            </a:r>
          </a:p>
        </p:txBody>
      </p:sp>
    </p:spTree>
    <p:extLst>
      <p:ext uri="{BB962C8B-B14F-4D97-AF65-F5344CB8AC3E}">
        <p14:creationId xmlns:p14="http://schemas.microsoft.com/office/powerpoint/2010/main" val="2534021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165D4-3743-4CA3-8D01-430797237EFA}"/>
              </a:ext>
            </a:extLst>
          </p:cNvPr>
          <p:cNvSpPr>
            <a:spLocks noGrp="1"/>
          </p:cNvSpPr>
          <p:nvPr>
            <p:ph type="title"/>
          </p:nvPr>
        </p:nvSpPr>
        <p:spPr>
          <a:xfrm>
            <a:off x="838200" y="365126"/>
            <a:ext cx="10515600" cy="765032"/>
          </a:xfrm>
        </p:spPr>
        <p:txBody>
          <a:bodyPr/>
          <a:lstStyle/>
          <a:p>
            <a:pPr algn="ctr"/>
            <a:r>
              <a:rPr lang="en-US" b="1" dirty="0"/>
              <a:t>The Verb Phrase  </a:t>
            </a:r>
            <a:r>
              <a:rPr lang="en-US" sz="1600" b="1" dirty="0"/>
              <a:t>Page 67</a:t>
            </a:r>
            <a:endParaRPr lang="en-US" b="1" dirty="0"/>
          </a:p>
        </p:txBody>
      </p:sp>
      <p:sp>
        <p:nvSpPr>
          <p:cNvPr id="3" name="Content Placeholder 2">
            <a:extLst>
              <a:ext uri="{FF2B5EF4-FFF2-40B4-BE49-F238E27FC236}">
                <a16:creationId xmlns:a16="http://schemas.microsoft.com/office/drawing/2014/main" id="{0E0E3598-1B1E-4FF8-AB83-C0C4F148E7CF}"/>
              </a:ext>
            </a:extLst>
          </p:cNvPr>
          <p:cNvSpPr>
            <a:spLocks noGrp="1"/>
          </p:cNvSpPr>
          <p:nvPr>
            <p:ph idx="1"/>
          </p:nvPr>
        </p:nvSpPr>
        <p:spPr>
          <a:xfrm>
            <a:off x="544530" y="1304818"/>
            <a:ext cx="10809270" cy="5332288"/>
          </a:xfrm>
        </p:spPr>
        <p:txBody>
          <a:bodyPr>
            <a:normAutofit fontScale="70000" lnSpcReduction="20000"/>
          </a:bodyPr>
          <a:lstStyle/>
          <a:p>
            <a:pPr>
              <a:lnSpc>
                <a:spcPct val="170000"/>
              </a:lnSpc>
            </a:pPr>
            <a:r>
              <a:rPr lang="en-US" dirty="0"/>
              <a:t>There are two kinds of verb in English: </a:t>
            </a:r>
            <a:r>
              <a:rPr lang="en-US" b="1" dirty="0"/>
              <a:t>lexical</a:t>
            </a:r>
            <a:r>
              <a:rPr lang="en-US" dirty="0"/>
              <a:t> and </a:t>
            </a:r>
            <a:r>
              <a:rPr lang="en-US" b="1" dirty="0"/>
              <a:t>auxiliary</a:t>
            </a:r>
            <a:r>
              <a:rPr lang="en-US" dirty="0"/>
              <a:t>. Lexical verbs are the ones that belong to the indefinitely large general vocabulary of the language (</a:t>
            </a:r>
            <a:r>
              <a:rPr lang="en-US" dirty="0" err="1"/>
              <a:t>e.g</a:t>
            </a:r>
            <a:r>
              <a:rPr lang="en-US" dirty="0"/>
              <a:t>: </a:t>
            </a:r>
            <a:r>
              <a:rPr lang="en-US" b="1" i="1" dirty="0"/>
              <a:t>run</a:t>
            </a:r>
            <a:r>
              <a:rPr lang="en-US" b="1" dirty="0"/>
              <a:t>, </a:t>
            </a:r>
            <a:r>
              <a:rPr lang="en-US" b="1" i="1" dirty="0"/>
              <a:t>eat</a:t>
            </a:r>
            <a:r>
              <a:rPr lang="en-US" b="1" dirty="0"/>
              <a:t>, </a:t>
            </a:r>
            <a:r>
              <a:rPr lang="en-US" b="1" i="1" dirty="0"/>
              <a:t>seem</a:t>
            </a:r>
            <a:r>
              <a:rPr lang="en-US" b="1" dirty="0"/>
              <a:t>, </a:t>
            </a:r>
            <a:r>
              <a:rPr lang="en-US" b="1" i="1" dirty="0"/>
              <a:t>explain</a:t>
            </a:r>
            <a:r>
              <a:rPr lang="en-US" b="1" dirty="0"/>
              <a:t>, </a:t>
            </a:r>
            <a:r>
              <a:rPr lang="en-US" b="1" i="1" dirty="0"/>
              <a:t>recycle</a:t>
            </a:r>
            <a:r>
              <a:rPr lang="en-US" b="1" dirty="0"/>
              <a:t>, </a:t>
            </a:r>
            <a:r>
              <a:rPr lang="en-US" b="1" i="1" dirty="0"/>
              <a:t>shatter</a:t>
            </a:r>
            <a:r>
              <a:rPr lang="en-US" b="1" dirty="0"/>
              <a:t>, </a:t>
            </a:r>
            <a:r>
              <a:rPr lang="en-US" b="1" i="1" dirty="0"/>
              <a:t>prepare</a:t>
            </a:r>
            <a:r>
              <a:rPr lang="en-US" b="1" dirty="0"/>
              <a:t>, </a:t>
            </a:r>
            <a:r>
              <a:rPr lang="en-US" b="1" i="1" dirty="0"/>
              <a:t>depend</a:t>
            </a:r>
            <a:r>
              <a:rPr lang="en-US" dirty="0"/>
              <a:t>). Auxiliary verbs, by contrast, are a special and very restricted set of verbs. The clear ones are: </a:t>
            </a:r>
            <a:r>
              <a:rPr lang="en-US" b="1" i="1" dirty="0"/>
              <a:t>be</a:t>
            </a:r>
            <a:r>
              <a:rPr lang="en-US" b="1" dirty="0"/>
              <a:t>, </a:t>
            </a:r>
            <a:r>
              <a:rPr lang="en-US" b="1" i="1" dirty="0"/>
              <a:t>have</a:t>
            </a:r>
            <a:r>
              <a:rPr lang="en-US" b="1" dirty="0"/>
              <a:t>, and </a:t>
            </a:r>
            <a:r>
              <a:rPr lang="en-US" b="1" i="1" dirty="0"/>
              <a:t>do </a:t>
            </a:r>
            <a:r>
              <a:rPr lang="en-US" b="1" dirty="0"/>
              <a:t>(which can also be lexical) and </a:t>
            </a:r>
            <a:r>
              <a:rPr lang="en-US" b="1" i="1" dirty="0"/>
              <a:t>can/could</a:t>
            </a:r>
            <a:r>
              <a:rPr lang="en-US" b="1" dirty="0"/>
              <a:t>, </a:t>
            </a:r>
            <a:r>
              <a:rPr lang="en-US" b="1" i="1" dirty="0"/>
              <a:t>will/would</a:t>
            </a:r>
            <a:r>
              <a:rPr lang="en-US" b="1" dirty="0"/>
              <a:t>, </a:t>
            </a:r>
            <a:r>
              <a:rPr lang="en-US" b="1" i="1" dirty="0"/>
              <a:t>shall/should</a:t>
            </a:r>
            <a:r>
              <a:rPr lang="en-US" b="1" dirty="0"/>
              <a:t>, </a:t>
            </a:r>
            <a:r>
              <a:rPr lang="en-US" b="1" i="1" dirty="0"/>
              <a:t>may/might</a:t>
            </a:r>
            <a:r>
              <a:rPr lang="en-US" b="1" dirty="0"/>
              <a:t>, </a:t>
            </a:r>
            <a:r>
              <a:rPr lang="en-US" b="1" i="1" dirty="0"/>
              <a:t>must</a:t>
            </a:r>
            <a:r>
              <a:rPr lang="en-US" b="1" dirty="0"/>
              <a:t>, and </a:t>
            </a:r>
            <a:r>
              <a:rPr lang="en-US" b="1" i="1" dirty="0"/>
              <a:t>need</a:t>
            </a:r>
            <a:r>
              <a:rPr lang="en-US" dirty="0"/>
              <a:t>.</a:t>
            </a:r>
          </a:p>
          <a:p>
            <a:endParaRPr lang="en-US" dirty="0"/>
          </a:p>
          <a:p>
            <a:pPr>
              <a:lnSpc>
                <a:spcPct val="170000"/>
              </a:lnSpc>
            </a:pPr>
            <a:r>
              <a:rPr lang="en-US" b="1" dirty="0"/>
              <a:t>A full VP </a:t>
            </a:r>
            <a:r>
              <a:rPr lang="en-US" b="1" i="1" dirty="0"/>
              <a:t>must </a:t>
            </a:r>
            <a:r>
              <a:rPr lang="en-US" b="1" dirty="0"/>
              <a:t>contain a lexical verb and it </a:t>
            </a:r>
            <a:r>
              <a:rPr lang="en-US" b="1" i="1" dirty="0"/>
              <a:t>may </a:t>
            </a:r>
            <a:r>
              <a:rPr lang="en-US" b="1" dirty="0"/>
              <a:t>contain auxiliary verbs.</a:t>
            </a:r>
            <a:r>
              <a:rPr lang="en-US" dirty="0"/>
              <a:t> In the following, the lexical verbs are in </a:t>
            </a:r>
            <a:r>
              <a:rPr lang="en-US" b="1" dirty="0"/>
              <a:t>bold</a:t>
            </a:r>
            <a:r>
              <a:rPr lang="en-US" dirty="0"/>
              <a:t> and the auxiliary verbs are in </a:t>
            </a:r>
            <a:r>
              <a:rPr lang="en-US" i="1" dirty="0"/>
              <a:t>italics</a:t>
            </a:r>
            <a:r>
              <a:rPr lang="en-US" dirty="0"/>
              <a:t>.</a:t>
            </a:r>
          </a:p>
          <a:p>
            <a:pPr marL="0" indent="0">
              <a:buNone/>
            </a:pPr>
            <a:r>
              <a:rPr lang="en-US" dirty="0"/>
              <a:t>[1a] Diana </a:t>
            </a:r>
            <a:r>
              <a:rPr lang="en-US" b="1" dirty="0"/>
              <a:t>plays</a:t>
            </a:r>
            <a:r>
              <a:rPr lang="en-US" dirty="0"/>
              <a:t> the piano.    [1b] Diana </a:t>
            </a:r>
            <a:r>
              <a:rPr lang="en-US" b="1" dirty="0"/>
              <a:t>played</a:t>
            </a:r>
            <a:r>
              <a:rPr lang="en-US" dirty="0"/>
              <a:t> the piano.</a:t>
            </a:r>
          </a:p>
          <a:p>
            <a:pPr marL="0" indent="0">
              <a:buNone/>
            </a:pPr>
            <a:r>
              <a:rPr lang="en-US" dirty="0"/>
              <a:t>[2] Andy </a:t>
            </a:r>
            <a:r>
              <a:rPr lang="en-US" i="1" dirty="0"/>
              <a:t>is </a:t>
            </a:r>
            <a:r>
              <a:rPr lang="en-US" b="1" dirty="0"/>
              <a:t>explaining</a:t>
            </a:r>
            <a:r>
              <a:rPr lang="en-US" dirty="0"/>
              <a:t> his </a:t>
            </a:r>
            <a:r>
              <a:rPr lang="en-US" dirty="0" err="1"/>
              <a:t>generalisation</a:t>
            </a:r>
            <a:r>
              <a:rPr lang="en-US" dirty="0"/>
              <a:t>.</a:t>
            </a:r>
          </a:p>
          <a:p>
            <a:pPr marL="0" indent="0">
              <a:buNone/>
            </a:pPr>
            <a:r>
              <a:rPr lang="en-US" dirty="0"/>
              <a:t>[3] Maggie </a:t>
            </a:r>
            <a:r>
              <a:rPr lang="en-US" i="1" dirty="0"/>
              <a:t>should have </a:t>
            </a:r>
            <a:r>
              <a:rPr lang="en-US" b="1" dirty="0"/>
              <a:t>recycled</a:t>
            </a:r>
            <a:r>
              <a:rPr lang="en-US" dirty="0"/>
              <a:t> those bottles.</a:t>
            </a:r>
          </a:p>
          <a:p>
            <a:pPr marL="0" indent="0">
              <a:buNone/>
            </a:pPr>
            <a:r>
              <a:rPr lang="en-US" dirty="0"/>
              <a:t>[4] William </a:t>
            </a:r>
            <a:r>
              <a:rPr lang="en-US" i="1" dirty="0"/>
              <a:t>may have been </a:t>
            </a:r>
            <a:r>
              <a:rPr lang="en-US" b="1" dirty="0"/>
              <a:t>preparing</a:t>
            </a:r>
            <a:r>
              <a:rPr lang="en-US" dirty="0"/>
              <a:t> his lecture.</a:t>
            </a:r>
          </a:p>
        </p:txBody>
      </p:sp>
    </p:spTree>
    <p:extLst>
      <p:ext uri="{BB962C8B-B14F-4D97-AF65-F5344CB8AC3E}">
        <p14:creationId xmlns:p14="http://schemas.microsoft.com/office/powerpoint/2010/main" val="159347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D39490-9273-4793-8CDF-AFA9DF4FE4D2}"/>
              </a:ext>
            </a:extLst>
          </p:cNvPr>
          <p:cNvSpPr>
            <a:spLocks noGrp="1"/>
          </p:cNvSpPr>
          <p:nvPr>
            <p:ph idx="1"/>
          </p:nvPr>
        </p:nvSpPr>
        <p:spPr>
          <a:xfrm>
            <a:off x="838199" y="750013"/>
            <a:ext cx="10864065" cy="5426950"/>
          </a:xfrm>
        </p:spPr>
        <p:txBody>
          <a:bodyPr/>
          <a:lstStyle/>
          <a:p>
            <a:r>
              <a:rPr lang="en-US" sz="3200" dirty="0"/>
              <a:t>Each [prep] verb generally demands that the head of that PP be one particular preposition. </a:t>
            </a:r>
          </a:p>
          <a:p>
            <a:endParaRPr lang="en-US" sz="3200" dirty="0"/>
          </a:p>
          <a:p>
            <a:pPr marL="0" indent="0">
              <a:buNone/>
            </a:pPr>
            <a:r>
              <a:rPr lang="en-US" sz="3200" dirty="0"/>
              <a:t>For example:</a:t>
            </a:r>
          </a:p>
          <a:p>
            <a:pPr marL="0" indent="0">
              <a:buNone/>
            </a:pPr>
            <a:endParaRPr lang="en-US" dirty="0"/>
          </a:p>
          <a:p>
            <a:pPr marL="0" indent="0">
              <a:buNone/>
            </a:pPr>
            <a:r>
              <a:rPr lang="en-US" sz="3200" dirty="0"/>
              <a:t>glance [at NP], not *glance [to NP]</a:t>
            </a:r>
          </a:p>
          <a:p>
            <a:pPr marL="0" indent="0">
              <a:buNone/>
            </a:pPr>
            <a:r>
              <a:rPr lang="en-US" sz="3200" dirty="0"/>
              <a:t>refer [to NP], not *refer [at NP]</a:t>
            </a:r>
          </a:p>
          <a:p>
            <a:pPr marL="0" indent="0">
              <a:buNone/>
            </a:pPr>
            <a:r>
              <a:rPr lang="en-US" sz="3200" dirty="0"/>
              <a:t>Worry [about NP], not *worry [</a:t>
            </a:r>
            <a:r>
              <a:rPr lang="en-US" sz="3200" i="1" dirty="0"/>
              <a:t>at</a:t>
            </a:r>
            <a:r>
              <a:rPr lang="en-US" sz="3200" dirty="0"/>
              <a:t> NP] or *worry [to NP]</a:t>
            </a:r>
          </a:p>
          <a:p>
            <a:pPr marL="0" indent="0">
              <a:buNone/>
            </a:pPr>
            <a:endParaRPr lang="en-US" sz="32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044461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9B59D-B10A-483A-97EA-E9CFDEE709A0}"/>
              </a:ext>
            </a:extLst>
          </p:cNvPr>
          <p:cNvSpPr>
            <a:spLocks noGrp="1"/>
          </p:cNvSpPr>
          <p:nvPr>
            <p:ph type="title"/>
          </p:nvPr>
        </p:nvSpPr>
        <p:spPr/>
        <p:txBody>
          <a:bodyPr/>
          <a:lstStyle/>
          <a:p>
            <a:r>
              <a:rPr lang="en-US" dirty="0"/>
              <a:t>More examples on Prepositional verbs</a:t>
            </a:r>
          </a:p>
        </p:txBody>
      </p:sp>
      <p:sp>
        <p:nvSpPr>
          <p:cNvPr id="3" name="Content Placeholder 2">
            <a:extLst>
              <a:ext uri="{FF2B5EF4-FFF2-40B4-BE49-F238E27FC236}">
                <a16:creationId xmlns:a16="http://schemas.microsoft.com/office/drawing/2014/main" id="{C8214ECE-714B-4719-8AE7-16FB8A002797}"/>
              </a:ext>
            </a:extLst>
          </p:cNvPr>
          <p:cNvSpPr>
            <a:spLocks noGrp="1"/>
          </p:cNvSpPr>
          <p:nvPr>
            <p:ph idx="1"/>
          </p:nvPr>
        </p:nvSpPr>
        <p:spPr/>
        <p:txBody>
          <a:bodyPr/>
          <a:lstStyle/>
          <a:p>
            <a:r>
              <a:rPr lang="en-US"/>
              <a:t>The Venetians </a:t>
            </a:r>
            <a:r>
              <a:rPr lang="en-US" dirty="0"/>
              <a:t>submitted to Napoleon’s demands. </a:t>
            </a:r>
          </a:p>
          <a:p>
            <a:endParaRPr lang="en-US" dirty="0"/>
          </a:p>
        </p:txBody>
      </p:sp>
      <p:pic>
        <p:nvPicPr>
          <p:cNvPr id="5" name="Picture 4" descr="Diagram&#10;&#10;Description automatically generated">
            <a:extLst>
              <a:ext uri="{FF2B5EF4-FFF2-40B4-BE49-F238E27FC236}">
                <a16:creationId xmlns:a16="http://schemas.microsoft.com/office/drawing/2014/main" id="{A3BE2AB9-24AC-41C8-AEBA-371C12A2D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9362" y="2397276"/>
            <a:ext cx="7365858" cy="3818961"/>
          </a:xfrm>
          <a:prstGeom prst="rect">
            <a:avLst/>
          </a:prstGeom>
        </p:spPr>
      </p:pic>
    </p:spTree>
    <p:extLst>
      <p:ext uri="{BB962C8B-B14F-4D97-AF65-F5344CB8AC3E}">
        <p14:creationId xmlns:p14="http://schemas.microsoft.com/office/powerpoint/2010/main" val="3716231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094CA-579C-4DEE-99E2-1739B992D5E5}"/>
              </a:ext>
            </a:extLst>
          </p:cNvPr>
          <p:cNvSpPr>
            <a:spLocks noGrp="1"/>
          </p:cNvSpPr>
          <p:nvPr>
            <p:ph type="title"/>
          </p:nvPr>
        </p:nvSpPr>
        <p:spPr>
          <a:xfrm>
            <a:off x="1094626" y="365125"/>
            <a:ext cx="10515600" cy="1325563"/>
          </a:xfrm>
        </p:spPr>
        <p:txBody>
          <a:bodyPr/>
          <a:lstStyle/>
          <a:p>
            <a:r>
              <a:rPr lang="en-US" dirty="0"/>
              <a:t>How many types of prepositional phrases as obligatory complements to VPs are there ?</a:t>
            </a:r>
          </a:p>
        </p:txBody>
      </p:sp>
      <p:sp>
        <p:nvSpPr>
          <p:cNvPr id="3" name="Content Placeholder 2">
            <a:extLst>
              <a:ext uri="{FF2B5EF4-FFF2-40B4-BE49-F238E27FC236}">
                <a16:creationId xmlns:a16="http://schemas.microsoft.com/office/drawing/2014/main" id="{C10E5985-B502-44E9-B9D3-C86453AE32EF}"/>
              </a:ext>
            </a:extLst>
          </p:cNvPr>
          <p:cNvSpPr>
            <a:spLocks noGrp="1"/>
          </p:cNvSpPr>
          <p:nvPr>
            <p:ph idx="1"/>
          </p:nvPr>
        </p:nvSpPr>
        <p:spPr>
          <a:xfrm>
            <a:off x="838200" y="1825625"/>
            <a:ext cx="11028452" cy="4351338"/>
          </a:xfrm>
        </p:spPr>
        <p:txBody>
          <a:bodyPr>
            <a:normAutofit/>
          </a:bodyPr>
          <a:lstStyle/>
          <a:p>
            <a:pPr marL="0" indent="0">
              <a:buNone/>
            </a:pPr>
            <a:r>
              <a:rPr lang="en-US" dirty="0"/>
              <a:t>Prepositional Phrases have a variety of functions. We have looked at four so far. As (obligatory) complements of verbs, they may function as:</a:t>
            </a:r>
          </a:p>
          <a:p>
            <a:pPr marL="0" indent="0">
              <a:buNone/>
            </a:pPr>
            <a:endParaRPr lang="en-US" sz="1000" dirty="0"/>
          </a:p>
          <a:p>
            <a:pPr marL="0" indent="0">
              <a:buNone/>
            </a:pPr>
            <a:r>
              <a:rPr lang="en-US" sz="3600" dirty="0"/>
              <a:t>[A] subject-predicative in [</a:t>
            </a:r>
            <a:r>
              <a:rPr lang="en-US" sz="3600" dirty="0" err="1"/>
              <a:t>intens</a:t>
            </a:r>
            <a:r>
              <a:rPr lang="en-US" sz="3600" dirty="0"/>
              <a:t>] VPs</a:t>
            </a:r>
          </a:p>
          <a:p>
            <a:pPr marL="0" indent="0">
              <a:buNone/>
            </a:pPr>
            <a:r>
              <a:rPr lang="en-US" sz="3600" dirty="0"/>
              <a:t>[B] object-predicative in [complex] VPs</a:t>
            </a:r>
          </a:p>
          <a:p>
            <a:pPr marL="0" indent="0">
              <a:buNone/>
            </a:pPr>
            <a:r>
              <a:rPr lang="en-US" sz="3600" dirty="0"/>
              <a:t>[C] indirect-object in [</a:t>
            </a:r>
            <a:r>
              <a:rPr lang="en-US" sz="3600" dirty="0" err="1"/>
              <a:t>ditrans</a:t>
            </a:r>
            <a:r>
              <a:rPr lang="en-US" sz="3600" dirty="0"/>
              <a:t>] VPs (but only with to or for)</a:t>
            </a:r>
          </a:p>
          <a:p>
            <a:pPr marL="0" indent="0">
              <a:buNone/>
            </a:pPr>
            <a:r>
              <a:rPr lang="en-US" sz="3600" dirty="0"/>
              <a:t>[D] prepositional complement in [prep] VPs</a:t>
            </a:r>
          </a:p>
        </p:txBody>
      </p:sp>
    </p:spTree>
    <p:extLst>
      <p:ext uri="{BB962C8B-B14F-4D97-AF65-F5344CB8AC3E}">
        <p14:creationId xmlns:p14="http://schemas.microsoft.com/office/powerpoint/2010/main" val="14363465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7C98C-CF4C-4F14-A9FB-647B1F7D5BE1}"/>
              </a:ext>
            </a:extLst>
          </p:cNvPr>
          <p:cNvSpPr>
            <a:spLocks noGrp="1"/>
          </p:cNvSpPr>
          <p:nvPr>
            <p:ph type="title"/>
          </p:nvPr>
        </p:nvSpPr>
        <p:spPr>
          <a:xfrm>
            <a:off x="770562" y="365124"/>
            <a:ext cx="10860640" cy="919145"/>
          </a:xfrm>
        </p:spPr>
        <p:txBody>
          <a:bodyPr>
            <a:normAutofit/>
          </a:bodyPr>
          <a:lstStyle/>
          <a:p>
            <a:r>
              <a:rPr lang="en-US" b="1" dirty="0"/>
              <a:t>Adjunct Adverbials   </a:t>
            </a:r>
            <a:r>
              <a:rPr lang="en-US" sz="3600" dirty="0"/>
              <a:t>(PPs functioning as adjuncts)</a:t>
            </a:r>
            <a:endParaRPr lang="en-US" dirty="0"/>
          </a:p>
        </p:txBody>
      </p:sp>
      <p:sp>
        <p:nvSpPr>
          <p:cNvPr id="3" name="Content Placeholder 2">
            <a:extLst>
              <a:ext uri="{FF2B5EF4-FFF2-40B4-BE49-F238E27FC236}">
                <a16:creationId xmlns:a16="http://schemas.microsoft.com/office/drawing/2014/main" id="{AB4E6B3B-11FF-46A2-9328-D20613E06923}"/>
              </a:ext>
            </a:extLst>
          </p:cNvPr>
          <p:cNvSpPr>
            <a:spLocks noGrp="1"/>
          </p:cNvSpPr>
          <p:nvPr>
            <p:ph idx="1"/>
          </p:nvPr>
        </p:nvSpPr>
        <p:spPr>
          <a:xfrm>
            <a:off x="493160" y="1479479"/>
            <a:ext cx="10860640" cy="4697484"/>
          </a:xfrm>
        </p:spPr>
        <p:txBody>
          <a:bodyPr>
            <a:normAutofit/>
          </a:bodyPr>
          <a:lstStyle/>
          <a:p>
            <a:pPr marL="0" indent="0">
              <a:buNone/>
            </a:pPr>
            <a:r>
              <a:rPr lang="en-US" dirty="0"/>
              <a:t>Adjunct PPs (Adjuncts) express a wide range of ideas, including manner, means, purpose, reason, place, and time (including duration and frequency).  </a:t>
            </a:r>
          </a:p>
          <a:p>
            <a:pPr marL="0" indent="0">
              <a:buNone/>
            </a:pPr>
            <a:endParaRPr lang="en-US" dirty="0"/>
          </a:p>
          <a:p>
            <a:pPr marL="0" indent="0">
              <a:buNone/>
            </a:pPr>
            <a:r>
              <a:rPr lang="en-US" dirty="0"/>
              <a:t>They tend to answer questions like Where? Why? When? How? What for? How long? How often? How many times? </a:t>
            </a:r>
          </a:p>
          <a:p>
            <a:pPr marL="0" indent="0">
              <a:buNone/>
            </a:pPr>
            <a:endParaRPr lang="en-US" dirty="0"/>
          </a:p>
        </p:txBody>
      </p:sp>
    </p:spTree>
    <p:extLst>
      <p:ext uri="{BB962C8B-B14F-4D97-AF65-F5344CB8AC3E}">
        <p14:creationId xmlns:p14="http://schemas.microsoft.com/office/powerpoint/2010/main" val="2176979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2F0F30-42DE-4CC0-8EEE-F8CD73D71010}"/>
              </a:ext>
            </a:extLst>
          </p:cNvPr>
          <p:cNvSpPr>
            <a:spLocks noGrp="1"/>
          </p:cNvSpPr>
          <p:nvPr>
            <p:ph idx="1"/>
          </p:nvPr>
        </p:nvSpPr>
        <p:spPr>
          <a:xfrm>
            <a:off x="431515" y="390418"/>
            <a:ext cx="11383765" cy="6133672"/>
          </a:xfrm>
        </p:spPr>
        <p:txBody>
          <a:bodyPr>
            <a:normAutofit/>
          </a:bodyPr>
          <a:lstStyle/>
          <a:p>
            <a:pPr marL="0" indent="0">
              <a:buNone/>
            </a:pPr>
            <a:r>
              <a:rPr lang="en-US" dirty="0"/>
              <a:t>As mentioned, since most PPs are optional and can occur with almost any verb, they cannot be used to sub-</a:t>
            </a:r>
            <a:r>
              <a:rPr lang="en-US" dirty="0" err="1"/>
              <a:t>categorise</a:t>
            </a:r>
            <a:r>
              <a:rPr lang="en-US" dirty="0"/>
              <a:t> the verb. In other words, they are not functioning as complements. They give additional, though not essential, information. </a:t>
            </a:r>
          </a:p>
          <a:p>
            <a:pPr marL="0" indent="0">
              <a:buNone/>
            </a:pPr>
            <a:r>
              <a:rPr lang="en-US" dirty="0"/>
              <a:t>When a constituent functions within a VP as the PPs in the following sentences, it is said to function as an </a:t>
            </a:r>
            <a:r>
              <a:rPr lang="en-US" b="1" dirty="0"/>
              <a:t>adjunct adverbial</a:t>
            </a:r>
            <a:r>
              <a:rPr lang="en-US" dirty="0"/>
              <a:t>. </a:t>
            </a:r>
          </a:p>
          <a:p>
            <a:pPr marL="0" indent="0">
              <a:buNone/>
            </a:pPr>
            <a:endParaRPr lang="en-US" dirty="0"/>
          </a:p>
          <a:p>
            <a:r>
              <a:rPr lang="en-US" dirty="0"/>
              <a:t>Ed was rather extravagant </a:t>
            </a:r>
            <a:r>
              <a:rPr lang="en-US" i="1" dirty="0"/>
              <a:t>in the bazaar</a:t>
            </a:r>
            <a:r>
              <a:rPr lang="en-US" dirty="0"/>
              <a:t>.</a:t>
            </a:r>
          </a:p>
          <a:p>
            <a:r>
              <a:rPr lang="en-US" dirty="0"/>
              <a:t>Sigmund was an auctioneer </a:t>
            </a:r>
            <a:r>
              <a:rPr lang="en-US" i="1" dirty="0"/>
              <a:t>for three years</a:t>
            </a:r>
            <a:r>
              <a:rPr lang="en-US" dirty="0"/>
              <a:t>.</a:t>
            </a:r>
          </a:p>
          <a:p>
            <a:r>
              <a:rPr lang="en-US" dirty="0"/>
              <a:t>Oscar was in the engine-room </a:t>
            </a:r>
            <a:r>
              <a:rPr lang="en-US" i="1" dirty="0"/>
              <a:t>in a flash</a:t>
            </a:r>
            <a:r>
              <a:rPr lang="en-US" dirty="0"/>
              <a:t>.</a:t>
            </a:r>
          </a:p>
          <a:p>
            <a:r>
              <a:rPr lang="en-US" dirty="0"/>
              <a:t>William gave Millie flowers </a:t>
            </a:r>
            <a:r>
              <a:rPr lang="en-US" i="1" dirty="0"/>
              <a:t>on her birthday</a:t>
            </a:r>
            <a:r>
              <a:rPr lang="en-US" dirty="0"/>
              <a:t>.</a:t>
            </a:r>
          </a:p>
          <a:p>
            <a:r>
              <a:rPr lang="en-US" dirty="0"/>
              <a:t>Liza put the liquor under the bed </a:t>
            </a:r>
            <a:r>
              <a:rPr lang="en-US" i="1" dirty="0"/>
              <a:t>for safekeeping</a:t>
            </a:r>
            <a:r>
              <a:rPr lang="en-US" dirty="0"/>
              <a:t>.</a:t>
            </a:r>
          </a:p>
        </p:txBody>
      </p:sp>
    </p:spTree>
    <p:extLst>
      <p:ext uri="{BB962C8B-B14F-4D97-AF65-F5344CB8AC3E}">
        <p14:creationId xmlns:p14="http://schemas.microsoft.com/office/powerpoint/2010/main" val="3608837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able&#10;&#10;Description automatically generated">
            <a:extLst>
              <a:ext uri="{FF2B5EF4-FFF2-40B4-BE49-F238E27FC236}">
                <a16:creationId xmlns:a16="http://schemas.microsoft.com/office/drawing/2014/main" id="{901A799A-0FF8-4E81-B8BB-E0CD0212689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754"/>
          <a:stretch/>
        </p:blipFill>
        <p:spPr>
          <a:xfrm>
            <a:off x="1551398" y="1084506"/>
            <a:ext cx="9460160"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17942E0-FAEF-4E10-BFBB-7A86537102E7}"/>
              </a:ext>
            </a:extLst>
          </p:cNvPr>
          <p:cNvSpPr>
            <a:spLocks noGrp="1"/>
          </p:cNvSpPr>
          <p:nvPr>
            <p:ph type="title"/>
          </p:nvPr>
        </p:nvSpPr>
        <p:spPr>
          <a:xfrm>
            <a:off x="138223" y="174032"/>
            <a:ext cx="11589489" cy="1111843"/>
          </a:xfrm>
        </p:spPr>
        <p:txBody>
          <a:bodyPr anchor="ctr">
            <a:normAutofit/>
          </a:bodyPr>
          <a:lstStyle/>
          <a:p>
            <a:pPr algn="ctr"/>
            <a:r>
              <a:rPr lang="en-US" sz="2800" b="1" dirty="0"/>
              <a:t>Summary of verbs sub-categorization based on major constituents’ functions </a:t>
            </a:r>
          </a:p>
        </p:txBody>
      </p:sp>
    </p:spTree>
    <p:extLst>
      <p:ext uri="{BB962C8B-B14F-4D97-AF65-F5344CB8AC3E}">
        <p14:creationId xmlns:p14="http://schemas.microsoft.com/office/powerpoint/2010/main" val="28867479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7">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9">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17942E0-FAEF-4E10-BFBB-7A86537102E7}"/>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4600" b="1" kern="1200" dirty="0">
                <a:solidFill>
                  <a:schemeClr val="bg1"/>
                </a:solidFill>
                <a:latin typeface="+mj-lt"/>
                <a:ea typeface="+mj-ea"/>
                <a:cs typeface="+mj-cs"/>
              </a:rPr>
              <a:t>Identifying sub-categories of verbs in sentences </a:t>
            </a:r>
          </a:p>
        </p:txBody>
      </p:sp>
      <p:cxnSp>
        <p:nvCxnSpPr>
          <p:cNvPr id="19" name="Straight Connector 21">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5" descr="Table&#10;&#10;Description automatically generated">
            <a:extLst>
              <a:ext uri="{FF2B5EF4-FFF2-40B4-BE49-F238E27FC236}">
                <a16:creationId xmlns:a16="http://schemas.microsoft.com/office/drawing/2014/main" id="{0819359D-E6C7-4208-BBFF-08936797666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040"/>
          <a:stretch/>
        </p:blipFill>
        <p:spPr>
          <a:xfrm>
            <a:off x="1224304" y="1731834"/>
            <a:ext cx="10138914" cy="4511817"/>
          </a:xfrm>
          <a:prstGeom prst="rect">
            <a:avLst/>
          </a:prstGeom>
        </p:spPr>
      </p:pic>
    </p:spTree>
    <p:extLst>
      <p:ext uri="{BB962C8B-B14F-4D97-AF65-F5344CB8AC3E}">
        <p14:creationId xmlns:p14="http://schemas.microsoft.com/office/powerpoint/2010/main" val="1644624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C2A6F-1F32-4ADC-B5A8-EF19A61AA751}"/>
              </a:ext>
            </a:extLst>
          </p:cNvPr>
          <p:cNvSpPr>
            <a:spLocks noGrp="1"/>
          </p:cNvSpPr>
          <p:nvPr>
            <p:ph type="title"/>
          </p:nvPr>
        </p:nvSpPr>
        <p:spPr>
          <a:xfrm>
            <a:off x="920394" y="172859"/>
            <a:ext cx="10515600" cy="508178"/>
          </a:xfrm>
        </p:spPr>
        <p:txBody>
          <a:bodyPr>
            <a:normAutofit fontScale="90000"/>
          </a:bodyPr>
          <a:lstStyle/>
          <a:p>
            <a:r>
              <a:rPr lang="en-US" b="1" dirty="0"/>
              <a:t>Levels of verb phrase                           </a:t>
            </a:r>
            <a:r>
              <a:rPr lang="en-US" sz="2800" b="1" dirty="0"/>
              <a:t>P.88</a:t>
            </a:r>
            <a:endParaRPr lang="en-US" b="1" dirty="0"/>
          </a:p>
        </p:txBody>
      </p:sp>
      <p:sp>
        <p:nvSpPr>
          <p:cNvPr id="3" name="Content Placeholder 2">
            <a:extLst>
              <a:ext uri="{FF2B5EF4-FFF2-40B4-BE49-F238E27FC236}">
                <a16:creationId xmlns:a16="http://schemas.microsoft.com/office/drawing/2014/main" id="{5094BF90-259A-4D7F-9D73-31F6A084102C}"/>
              </a:ext>
            </a:extLst>
          </p:cNvPr>
          <p:cNvSpPr>
            <a:spLocks noGrp="1"/>
          </p:cNvSpPr>
          <p:nvPr>
            <p:ph idx="1"/>
          </p:nvPr>
        </p:nvSpPr>
        <p:spPr>
          <a:xfrm>
            <a:off x="369870" y="832207"/>
            <a:ext cx="11548152" cy="5681609"/>
          </a:xfrm>
        </p:spPr>
        <p:txBody>
          <a:bodyPr/>
          <a:lstStyle/>
          <a:p>
            <a:r>
              <a:rPr lang="en-US" dirty="0"/>
              <a:t>How do adjunct adverbials fit into the structure of VPs?</a:t>
            </a:r>
          </a:p>
          <a:p>
            <a:pPr marL="0" indent="0">
              <a:buNone/>
            </a:pPr>
            <a:r>
              <a:rPr lang="en-US" dirty="0"/>
              <a:t>Adjuncts are described as modifiers within the VP, but  there are </a:t>
            </a:r>
            <a:r>
              <a:rPr lang="en-US" b="1" dirty="0"/>
              <a:t>two</a:t>
            </a:r>
            <a:r>
              <a:rPr lang="en-US" dirty="0"/>
              <a:t> possibilities of the modification. </a:t>
            </a:r>
          </a:p>
          <a:p>
            <a:pPr marL="0" indent="0">
              <a:buNone/>
            </a:pPr>
            <a:endParaRPr lang="en-US" sz="100" dirty="0"/>
          </a:p>
          <a:p>
            <a:pPr marL="0" indent="0">
              <a:buNone/>
            </a:pPr>
            <a:r>
              <a:rPr lang="en-US" dirty="0" err="1"/>
              <a:t>E.g</a:t>
            </a:r>
            <a:r>
              <a:rPr lang="en-US" dirty="0"/>
              <a:t>:  Max spotted those wildcats </a:t>
            </a:r>
            <a:r>
              <a:rPr lang="en-US" i="1" dirty="0"/>
              <a:t>in the spring</a:t>
            </a:r>
            <a:r>
              <a:rPr lang="en-US" dirty="0"/>
              <a:t>. </a:t>
            </a:r>
          </a:p>
          <a:p>
            <a:pPr marL="0" indent="0">
              <a:buNone/>
            </a:pPr>
            <a:endParaRPr lang="en-US" sz="800" dirty="0"/>
          </a:p>
          <a:p>
            <a:pPr marL="0" indent="0">
              <a:buNone/>
            </a:pPr>
            <a:r>
              <a:rPr lang="en-US" dirty="0"/>
              <a:t>1- The PP (</a:t>
            </a:r>
            <a:r>
              <a:rPr lang="en-US" i="1" dirty="0"/>
              <a:t>in the spring</a:t>
            </a:r>
            <a:r>
              <a:rPr lang="en-US" dirty="0"/>
              <a:t>) as a modifier of the verb (</a:t>
            </a:r>
            <a:r>
              <a:rPr lang="en-US" i="1" dirty="0"/>
              <a:t>spotted</a:t>
            </a:r>
            <a:r>
              <a:rPr lang="en-US" dirty="0"/>
              <a:t>), it should be a sister of the verb, along with </a:t>
            </a:r>
            <a:r>
              <a:rPr lang="en-US" i="1" dirty="0"/>
              <a:t>those wildcats</a:t>
            </a:r>
            <a:r>
              <a:rPr lang="en-US" dirty="0"/>
              <a:t>, as in [11]:</a:t>
            </a:r>
          </a:p>
          <a:p>
            <a:pPr marL="0" indent="0">
              <a:buNone/>
            </a:pPr>
            <a:endParaRPr lang="en-US" dirty="0"/>
          </a:p>
          <a:p>
            <a:pPr marL="0" indent="0">
              <a:buNone/>
            </a:pPr>
            <a:endParaRPr lang="en-US" dirty="0"/>
          </a:p>
        </p:txBody>
      </p:sp>
      <p:pic>
        <p:nvPicPr>
          <p:cNvPr id="6" name="Picture 5" descr="Diagram&#10;&#10;Description automatically generated">
            <a:extLst>
              <a:ext uri="{FF2B5EF4-FFF2-40B4-BE49-F238E27FC236}">
                <a16:creationId xmlns:a16="http://schemas.microsoft.com/office/drawing/2014/main" id="{2F50AC9E-1872-4D3E-86C8-30D1921100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9452" y="4119154"/>
            <a:ext cx="7313095" cy="2545832"/>
          </a:xfrm>
          <a:prstGeom prst="rect">
            <a:avLst/>
          </a:prstGeom>
        </p:spPr>
      </p:pic>
    </p:spTree>
    <p:extLst>
      <p:ext uri="{BB962C8B-B14F-4D97-AF65-F5344CB8AC3E}">
        <p14:creationId xmlns:p14="http://schemas.microsoft.com/office/powerpoint/2010/main" val="24006089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D2895C-60B5-4DB0-8031-105272BE1071}"/>
              </a:ext>
            </a:extLst>
          </p:cNvPr>
          <p:cNvSpPr>
            <a:spLocks noGrp="1"/>
          </p:cNvSpPr>
          <p:nvPr>
            <p:ph idx="1"/>
          </p:nvPr>
        </p:nvSpPr>
        <p:spPr>
          <a:xfrm>
            <a:off x="965771" y="297951"/>
            <a:ext cx="10469366" cy="6174768"/>
          </a:xfrm>
        </p:spPr>
        <p:txBody>
          <a:bodyPr>
            <a:normAutofit/>
          </a:bodyPr>
          <a:lstStyle/>
          <a:p>
            <a:pPr algn="just"/>
            <a:r>
              <a:rPr lang="en-US" dirty="0">
                <a:latin typeface="Minion-Regular"/>
              </a:rPr>
              <a:t>O</a:t>
            </a:r>
            <a:r>
              <a:rPr lang="en-US" b="0" i="0" u="none" strike="noStrike" baseline="0" dirty="0">
                <a:latin typeface="Minion-Regular"/>
              </a:rPr>
              <a:t>n the other hand, if the PP (</a:t>
            </a:r>
            <a:r>
              <a:rPr lang="en-US" b="0" i="1" u="none" strike="noStrike" baseline="0" dirty="0">
                <a:latin typeface="Minion-Italic"/>
              </a:rPr>
              <a:t>in the spring</a:t>
            </a:r>
            <a:r>
              <a:rPr lang="en-US" b="0" u="none" strike="noStrike" baseline="0" dirty="0">
                <a:latin typeface="Minion-Italic"/>
              </a:rPr>
              <a:t>)</a:t>
            </a:r>
            <a:r>
              <a:rPr lang="en-US" b="0" i="1" u="none" strike="noStrike" baseline="0" dirty="0">
                <a:latin typeface="Minion-Italic"/>
              </a:rPr>
              <a:t> </a:t>
            </a:r>
            <a:r>
              <a:rPr lang="en-US" b="0" i="0" u="none" strike="noStrike" baseline="0" dirty="0">
                <a:latin typeface="Minion-Regular"/>
              </a:rPr>
              <a:t>modifies (</a:t>
            </a:r>
            <a:r>
              <a:rPr lang="en-US" b="0" i="1" u="none" strike="noStrike" baseline="0" dirty="0">
                <a:latin typeface="Minion-Italic"/>
              </a:rPr>
              <a:t>spotted those wildcats</a:t>
            </a:r>
            <a:r>
              <a:rPr lang="en-US" b="0" u="none" strike="noStrike" baseline="0" dirty="0">
                <a:latin typeface="Minion-Italic"/>
              </a:rPr>
              <a:t>)</a:t>
            </a:r>
            <a:r>
              <a:rPr lang="en-US" b="0" i="0" u="none" strike="noStrike" baseline="0" dirty="0">
                <a:latin typeface="Minion-Regular"/>
              </a:rPr>
              <a:t>, then it must be the sister of a constituent consisting of [verb </a:t>
            </a:r>
            <a:r>
              <a:rPr lang="en-US" b="0" i="0" u="none" strike="noStrike" baseline="0" dirty="0">
                <a:latin typeface="Symbol" panose="05050102010706020507" pitchFamily="18" charset="2"/>
              </a:rPr>
              <a:t>+ </a:t>
            </a:r>
            <a:r>
              <a:rPr lang="en-US" b="0" i="0" u="none" strike="noStrike" baseline="0" dirty="0">
                <a:latin typeface="Minion-Regular"/>
              </a:rPr>
              <a:t>direct object NP], i.e., V </a:t>
            </a:r>
            <a:r>
              <a:rPr lang="en-US" b="0" i="0" u="none" strike="noStrike" baseline="0" dirty="0">
                <a:latin typeface="Symbol" panose="05050102010706020507" pitchFamily="18" charset="2"/>
              </a:rPr>
              <a:t>+ </a:t>
            </a:r>
            <a:r>
              <a:rPr lang="en-US" b="0" i="0" u="none" strike="noStrike" baseline="0" dirty="0">
                <a:latin typeface="Minion-Regular"/>
              </a:rPr>
              <a:t>NP must form a constituent. They don’t form a</a:t>
            </a:r>
            <a:r>
              <a:rPr lang="en-US" dirty="0">
                <a:latin typeface="Interstate-Light"/>
              </a:rPr>
              <a:t> </a:t>
            </a:r>
            <a:r>
              <a:rPr lang="en-US" b="0" i="0" u="none" strike="noStrike" baseline="0" dirty="0">
                <a:latin typeface="Minion-Regular"/>
              </a:rPr>
              <a:t>constituent in [11], do they? So, if we choose this second option, </a:t>
            </a:r>
            <a:r>
              <a:rPr lang="en-US" b="0" i="0" u="none" strike="noStrike" baseline="0" dirty="0">
                <a:latin typeface="Minion-Semibold"/>
              </a:rPr>
              <a:t>[11] cannot be the right analysis</a:t>
            </a:r>
            <a:r>
              <a:rPr lang="en-US" b="0" i="0" u="none" strike="noStrike" baseline="0" dirty="0">
                <a:latin typeface="Minion-Regular"/>
              </a:rPr>
              <a:t>.</a:t>
            </a:r>
          </a:p>
          <a:p>
            <a:pPr algn="just"/>
            <a:r>
              <a:rPr lang="en-US" dirty="0"/>
              <a:t>So, the whole phrase marker must look like [12], in which, for ease of reference, they are numbered with two VPs. VP1 is the ‘basic VP’ introduced in the last chapter.</a:t>
            </a:r>
          </a:p>
        </p:txBody>
      </p:sp>
      <p:pic>
        <p:nvPicPr>
          <p:cNvPr id="6" name="Picture 5" descr="Diagram&#10;&#10;Description automatically generated">
            <a:extLst>
              <a:ext uri="{FF2B5EF4-FFF2-40B4-BE49-F238E27FC236}">
                <a16:creationId xmlns:a16="http://schemas.microsoft.com/office/drawing/2014/main" id="{6453EF70-06B5-4271-8B32-6EA235286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2103" y="3564418"/>
            <a:ext cx="7818634" cy="3170587"/>
          </a:xfrm>
          <a:prstGeom prst="rect">
            <a:avLst/>
          </a:prstGeom>
        </p:spPr>
      </p:pic>
    </p:spTree>
    <p:extLst>
      <p:ext uri="{BB962C8B-B14F-4D97-AF65-F5344CB8AC3E}">
        <p14:creationId xmlns:p14="http://schemas.microsoft.com/office/powerpoint/2010/main" val="22553573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F9D7FF-42FC-42FE-96B2-B981E67391B9}"/>
              </a:ext>
            </a:extLst>
          </p:cNvPr>
          <p:cNvSpPr>
            <a:spLocks noGrp="1"/>
          </p:cNvSpPr>
          <p:nvPr>
            <p:ph idx="1"/>
          </p:nvPr>
        </p:nvSpPr>
        <p:spPr>
          <a:xfrm>
            <a:off x="349321" y="339046"/>
            <a:ext cx="11486508" cy="6185043"/>
          </a:xfrm>
        </p:spPr>
        <p:txBody>
          <a:bodyPr/>
          <a:lstStyle/>
          <a:p>
            <a:pPr marL="0" indent="0" algn="l">
              <a:buNone/>
            </a:pPr>
            <a:r>
              <a:rPr lang="en-US" dirty="0">
                <a:solidFill>
                  <a:srgbClr val="000000"/>
                </a:solidFill>
                <a:latin typeface="Minion-Regular"/>
              </a:rPr>
              <a:t>T</a:t>
            </a:r>
            <a:r>
              <a:rPr lang="en-US" b="0" i="0" u="none" strike="noStrike" baseline="0" dirty="0">
                <a:solidFill>
                  <a:srgbClr val="000000"/>
                </a:solidFill>
                <a:latin typeface="Minion-Regular"/>
              </a:rPr>
              <a:t>he difference in function between (obligatory) complements of the verb and (optional</a:t>
            </a:r>
            <a:r>
              <a:rPr lang="en-US" dirty="0">
                <a:solidFill>
                  <a:srgbClr val="000000"/>
                </a:solidFill>
                <a:latin typeface="Minion-Regular"/>
              </a:rPr>
              <a:t>)</a:t>
            </a:r>
            <a:r>
              <a:rPr lang="en-US" b="0" i="0" u="none" strike="noStrike" baseline="0" dirty="0">
                <a:solidFill>
                  <a:srgbClr val="000000"/>
                </a:solidFill>
                <a:latin typeface="Minion-Regular"/>
              </a:rPr>
              <a:t> modifying adjunct adverbials is to be represented in phrase markers as follows:</a:t>
            </a:r>
          </a:p>
          <a:p>
            <a:pPr marL="0" indent="0" algn="l">
              <a:buNone/>
            </a:pPr>
            <a:endParaRPr lang="en-US" sz="2400" dirty="0">
              <a:solidFill>
                <a:srgbClr val="000000"/>
              </a:solidFill>
              <a:latin typeface="Interstate-Light"/>
            </a:endParaRPr>
          </a:p>
          <a:p>
            <a:pPr marL="342900" indent="-342900" algn="l">
              <a:buAutoNum type="alphaUcParenR"/>
            </a:pPr>
            <a:r>
              <a:rPr lang="en-US" sz="2400" b="0" i="0" u="none" strike="noStrike" baseline="0" dirty="0">
                <a:solidFill>
                  <a:srgbClr val="000000"/>
                </a:solidFill>
                <a:latin typeface="Minion-SemiboldSC"/>
              </a:rPr>
              <a:t>complements </a:t>
            </a:r>
            <a:r>
              <a:rPr lang="en-US" sz="2400" b="0" i="0" u="none" strike="noStrike" baseline="0" dirty="0">
                <a:solidFill>
                  <a:srgbClr val="000000"/>
                </a:solidFill>
                <a:latin typeface="Minion-Semibold"/>
              </a:rPr>
              <a:t>of the verb are sisters of Verb (V)</a:t>
            </a:r>
          </a:p>
          <a:p>
            <a:pPr marL="342900" indent="-342900" algn="l">
              <a:buAutoNum type="alphaUcParenR"/>
            </a:pPr>
            <a:r>
              <a:rPr lang="en-US" sz="2400" b="0" i="0" u="none" strike="noStrike" baseline="0" dirty="0">
                <a:solidFill>
                  <a:srgbClr val="000000"/>
                </a:solidFill>
                <a:latin typeface="Minion-SemiboldSC"/>
              </a:rPr>
              <a:t>adjunct adverbials </a:t>
            </a:r>
            <a:r>
              <a:rPr lang="en-US" sz="2400" b="0" i="0" u="none" strike="noStrike" baseline="0" dirty="0">
                <a:solidFill>
                  <a:srgbClr val="000000"/>
                </a:solidFill>
                <a:latin typeface="Minion-Semibold"/>
              </a:rPr>
              <a:t>are sisters of Verb Phrase (VP)  (</a:t>
            </a:r>
            <a:r>
              <a:rPr lang="en-US" sz="2000" b="1" i="1" u="none" strike="noStrike" baseline="0" dirty="0">
                <a:latin typeface="Minion-Semibold"/>
              </a:rPr>
              <a:t>Adjunct adverbials are </a:t>
            </a:r>
            <a:r>
              <a:rPr lang="en-US" sz="2000" b="1" i="1" u="none" strike="noStrike" baseline="0" dirty="0">
                <a:latin typeface="Minion-SemiboldSC"/>
              </a:rPr>
              <a:t>modifiers of </a:t>
            </a:r>
            <a:r>
              <a:rPr lang="en-US" sz="2000" b="1" i="1" u="none" strike="noStrike" baseline="0" dirty="0">
                <a:latin typeface="Minion-Semibold"/>
              </a:rPr>
              <a:t>VPs</a:t>
            </a:r>
            <a:r>
              <a:rPr lang="en-US" sz="2000" b="1" i="1" u="none" strike="noStrike" baseline="0" dirty="0">
                <a:latin typeface="Minion-Regular"/>
              </a:rPr>
              <a:t>.</a:t>
            </a:r>
            <a:r>
              <a:rPr lang="en-US" sz="2000" b="0" i="0" u="none" strike="noStrike" baseline="0" dirty="0">
                <a:latin typeface="Minion-Regular"/>
              </a:rPr>
              <a:t>)</a:t>
            </a:r>
            <a:endParaRPr lang="en-US" sz="2400" b="0" i="0" u="none" strike="noStrike" baseline="0" dirty="0">
              <a:solidFill>
                <a:srgbClr val="000000"/>
              </a:solidFill>
              <a:latin typeface="Minion-Semibold"/>
            </a:endParaRPr>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r>
              <a:rPr lang="en-US" dirty="0"/>
              <a:t>											    </a:t>
            </a:r>
            <a:r>
              <a:rPr lang="en-US" b="1" dirty="0"/>
              <a:t>P.90</a:t>
            </a:r>
          </a:p>
        </p:txBody>
      </p:sp>
      <p:pic>
        <p:nvPicPr>
          <p:cNvPr id="5" name="Picture 4" descr="Diagram&#10;&#10;Description automatically generated">
            <a:extLst>
              <a:ext uri="{FF2B5EF4-FFF2-40B4-BE49-F238E27FC236}">
                <a16:creationId xmlns:a16="http://schemas.microsoft.com/office/drawing/2014/main" id="{AAFEC9AB-8FF0-42DC-9708-9B05B4EEB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808" y="3294865"/>
            <a:ext cx="6576966" cy="3052790"/>
          </a:xfrm>
          <a:prstGeom prst="rect">
            <a:avLst/>
          </a:prstGeom>
        </p:spPr>
      </p:pic>
    </p:spTree>
    <p:extLst>
      <p:ext uri="{BB962C8B-B14F-4D97-AF65-F5344CB8AC3E}">
        <p14:creationId xmlns:p14="http://schemas.microsoft.com/office/powerpoint/2010/main" val="2916034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553-4CDC-4B2D-B111-70404359DB99}"/>
              </a:ext>
            </a:extLst>
          </p:cNvPr>
          <p:cNvSpPr>
            <a:spLocks noGrp="1"/>
          </p:cNvSpPr>
          <p:nvPr>
            <p:ph type="title"/>
          </p:nvPr>
        </p:nvSpPr>
        <p:spPr>
          <a:xfrm>
            <a:off x="838200" y="365125"/>
            <a:ext cx="10515600" cy="806129"/>
          </a:xfrm>
        </p:spPr>
        <p:txBody>
          <a:bodyPr/>
          <a:lstStyle/>
          <a:p>
            <a:pPr algn="ctr"/>
            <a:r>
              <a:rPr lang="en-US" b="1" dirty="0"/>
              <a:t>Lexical Verbs</a:t>
            </a:r>
          </a:p>
        </p:txBody>
      </p:sp>
      <p:sp>
        <p:nvSpPr>
          <p:cNvPr id="3" name="Content Placeholder 2">
            <a:extLst>
              <a:ext uri="{FF2B5EF4-FFF2-40B4-BE49-F238E27FC236}">
                <a16:creationId xmlns:a16="http://schemas.microsoft.com/office/drawing/2014/main" id="{D4D5BE8B-CF9A-4F5B-A24E-61B55C784E2A}"/>
              </a:ext>
            </a:extLst>
          </p:cNvPr>
          <p:cNvSpPr>
            <a:spLocks noGrp="1"/>
          </p:cNvSpPr>
          <p:nvPr>
            <p:ph idx="1"/>
          </p:nvPr>
        </p:nvSpPr>
        <p:spPr>
          <a:xfrm>
            <a:off x="838200" y="1448656"/>
            <a:ext cx="10515600" cy="4728307"/>
          </a:xfrm>
        </p:spPr>
        <p:txBody>
          <a:bodyPr>
            <a:noAutofit/>
          </a:bodyPr>
          <a:lstStyle/>
          <a:p>
            <a:r>
              <a:rPr lang="en-US" sz="3200" dirty="0"/>
              <a:t>Lexical verbs are easily identified by their morphological (i.e. their wordform) possibilities. They are words that take some if not all of the verbal inflections </a:t>
            </a:r>
            <a:r>
              <a:rPr lang="en-US" sz="3200" b="1" i="1" dirty="0"/>
              <a:t>-s, -</a:t>
            </a:r>
            <a:r>
              <a:rPr lang="en-US" sz="3200" b="1" i="1" dirty="0" err="1"/>
              <a:t>ing</a:t>
            </a:r>
            <a:r>
              <a:rPr lang="en-US" sz="3200" b="1" i="1" dirty="0"/>
              <a:t>, -ed, -</a:t>
            </a:r>
            <a:r>
              <a:rPr lang="en-US" sz="3200" b="1" i="1" dirty="0" err="1"/>
              <a:t>en</a:t>
            </a:r>
            <a:r>
              <a:rPr lang="en-US" sz="3200" b="1" dirty="0"/>
              <a:t>.</a:t>
            </a:r>
            <a:r>
              <a:rPr lang="en-US" sz="3200" dirty="0"/>
              <a:t> For example: </a:t>
            </a:r>
            <a:r>
              <a:rPr lang="en-US" sz="3200" b="1" i="1" dirty="0"/>
              <a:t>plays, playing</a:t>
            </a:r>
            <a:r>
              <a:rPr lang="en-US" sz="3200" b="1" dirty="0"/>
              <a:t>, </a:t>
            </a:r>
            <a:r>
              <a:rPr lang="en-US" sz="3200" b="1" i="1" dirty="0"/>
              <a:t>played </a:t>
            </a:r>
            <a:r>
              <a:rPr lang="en-US" sz="3200" b="1" dirty="0"/>
              <a:t>and </a:t>
            </a:r>
            <a:r>
              <a:rPr lang="en-US" sz="3200" b="1" i="1" dirty="0"/>
              <a:t>writes</a:t>
            </a:r>
            <a:r>
              <a:rPr lang="en-US" sz="3200" b="1" dirty="0"/>
              <a:t>, </a:t>
            </a:r>
            <a:r>
              <a:rPr lang="en-US" sz="3200" b="1" i="1" dirty="0"/>
              <a:t>writing</a:t>
            </a:r>
            <a:r>
              <a:rPr lang="en-US" sz="3200" b="1" dirty="0"/>
              <a:t>, </a:t>
            </a:r>
            <a:r>
              <a:rPr lang="en-US" sz="3200" b="1" i="1" dirty="0"/>
              <a:t>written</a:t>
            </a:r>
            <a:r>
              <a:rPr lang="en-US" sz="3200" b="1" dirty="0"/>
              <a:t>.</a:t>
            </a:r>
          </a:p>
          <a:p>
            <a:endParaRPr lang="en-US" sz="3200" b="1" dirty="0"/>
          </a:p>
          <a:p>
            <a:r>
              <a:rPr lang="en-US" sz="3200" dirty="0"/>
              <a:t>In VPs containing only a lexical verb, that verb will always carry a present or past meaning. In fact, present and past are explicitly marked in [1] above: in [1a] </a:t>
            </a:r>
            <a:r>
              <a:rPr lang="en-US" sz="3200" i="1" dirty="0"/>
              <a:t>play </a:t>
            </a:r>
            <a:r>
              <a:rPr lang="en-US" sz="3200" dirty="0"/>
              <a:t>carries the present tense infection -</a:t>
            </a:r>
            <a:r>
              <a:rPr lang="en-US" sz="3200" i="1" dirty="0"/>
              <a:t>s </a:t>
            </a:r>
            <a:r>
              <a:rPr lang="en-US" sz="3200" dirty="0"/>
              <a:t>and in [1b] it carries the past tense inflection, </a:t>
            </a:r>
            <a:r>
              <a:rPr lang="en-US" sz="3200" i="1" dirty="0"/>
              <a:t>-ed</a:t>
            </a:r>
            <a:r>
              <a:rPr lang="en-US" sz="3200" dirty="0"/>
              <a:t>.</a:t>
            </a:r>
            <a:endParaRPr lang="en-US" sz="3200" b="1" dirty="0"/>
          </a:p>
        </p:txBody>
      </p:sp>
    </p:spTree>
    <p:extLst>
      <p:ext uri="{BB962C8B-B14F-4D97-AF65-F5344CB8AC3E}">
        <p14:creationId xmlns:p14="http://schemas.microsoft.com/office/powerpoint/2010/main" val="419025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83723-8E89-45E6-A1A9-1990013814F6}"/>
              </a:ext>
            </a:extLst>
          </p:cNvPr>
          <p:cNvSpPr>
            <a:spLocks noGrp="1"/>
          </p:cNvSpPr>
          <p:nvPr>
            <p:ph type="title"/>
          </p:nvPr>
        </p:nvSpPr>
        <p:spPr>
          <a:xfrm>
            <a:off x="838200" y="585216"/>
            <a:ext cx="10515600" cy="1325563"/>
          </a:xfrm>
        </p:spPr>
        <p:txBody>
          <a:bodyPr>
            <a:normAutofit/>
          </a:bodyPr>
          <a:lstStyle/>
          <a:p>
            <a:r>
              <a:rPr lang="en-US">
                <a:solidFill>
                  <a:schemeClr val="bg1"/>
                </a:solidFill>
              </a:rPr>
              <a:t>[13] Bevis mended his car in the garage.</a:t>
            </a:r>
            <a:br>
              <a:rPr lang="en-US">
                <a:solidFill>
                  <a:schemeClr val="bg1"/>
                </a:solidFill>
              </a:rPr>
            </a:br>
            <a:r>
              <a:rPr lang="en-US">
                <a:solidFill>
                  <a:schemeClr val="bg1"/>
                </a:solidFill>
              </a:rPr>
              <a:t>[14] Bevis put his car in the garage.</a:t>
            </a:r>
          </a:p>
        </p:txBody>
      </p:sp>
      <p:pic>
        <p:nvPicPr>
          <p:cNvPr id="7" name="Content Placeholder 6" descr="Diagram&#10;&#10;Description automatically generated">
            <a:extLst>
              <a:ext uri="{FF2B5EF4-FFF2-40B4-BE49-F238E27FC236}">
                <a16:creationId xmlns:a16="http://schemas.microsoft.com/office/drawing/2014/main" id="{E72E4E48-4016-4EC0-83CE-D0BC56C36B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640" y="2424699"/>
            <a:ext cx="5552577" cy="3767636"/>
          </a:xfrm>
        </p:spPr>
      </p:pic>
      <p:pic>
        <p:nvPicPr>
          <p:cNvPr id="11" name="Picture 10" descr="Diagram&#10;&#10;Description automatically generated">
            <a:extLst>
              <a:ext uri="{FF2B5EF4-FFF2-40B4-BE49-F238E27FC236}">
                <a16:creationId xmlns:a16="http://schemas.microsoft.com/office/drawing/2014/main" id="{380134B3-3DC1-4AE3-B524-96C1AD949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0791" y="2496310"/>
            <a:ext cx="5619707" cy="2964095"/>
          </a:xfrm>
          <a:prstGeom prst="rect">
            <a:avLst/>
          </a:prstGeom>
        </p:spPr>
      </p:pic>
      <p:cxnSp>
        <p:nvCxnSpPr>
          <p:cNvPr id="15" name="Straight Connector 14">
            <a:extLst>
              <a:ext uri="{FF2B5EF4-FFF2-40B4-BE49-F238E27FC236}">
                <a16:creationId xmlns:a16="http://schemas.microsoft.com/office/drawing/2014/main" id="{A8CDAF67-6F2A-4695-B6E2-78122914A8B5}"/>
              </a:ext>
            </a:extLst>
          </p:cNvPr>
          <p:cNvCxnSpPr/>
          <p:nvPr/>
        </p:nvCxnSpPr>
        <p:spPr>
          <a:xfrm>
            <a:off x="6143948" y="2260315"/>
            <a:ext cx="0" cy="4428161"/>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4091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85D28-20D7-462F-A0F6-12A269AEB066}"/>
              </a:ext>
            </a:extLst>
          </p:cNvPr>
          <p:cNvSpPr>
            <a:spLocks noGrp="1"/>
          </p:cNvSpPr>
          <p:nvPr>
            <p:ph type="title"/>
          </p:nvPr>
        </p:nvSpPr>
        <p:spPr>
          <a:xfrm>
            <a:off x="838200" y="365125"/>
            <a:ext cx="10515600" cy="672565"/>
          </a:xfrm>
        </p:spPr>
        <p:txBody>
          <a:bodyPr>
            <a:normAutofit fontScale="90000"/>
          </a:bodyPr>
          <a:lstStyle/>
          <a:p>
            <a:r>
              <a:rPr lang="en-US" b="1" dirty="0"/>
              <a:t>Mobility of adjunct adverbials			             </a:t>
            </a:r>
            <a:r>
              <a:rPr lang="en-US" sz="2700" b="1" dirty="0"/>
              <a:t>P.92</a:t>
            </a:r>
            <a:endParaRPr lang="en-US" b="1" dirty="0"/>
          </a:p>
        </p:txBody>
      </p:sp>
      <p:sp>
        <p:nvSpPr>
          <p:cNvPr id="3" name="Content Placeholder 2">
            <a:extLst>
              <a:ext uri="{FF2B5EF4-FFF2-40B4-BE49-F238E27FC236}">
                <a16:creationId xmlns:a16="http://schemas.microsoft.com/office/drawing/2014/main" id="{AD4D35E5-7207-467C-9E43-EE070BEB8871}"/>
              </a:ext>
            </a:extLst>
          </p:cNvPr>
          <p:cNvSpPr>
            <a:spLocks noGrp="1"/>
          </p:cNvSpPr>
          <p:nvPr>
            <p:ph idx="1"/>
          </p:nvPr>
        </p:nvSpPr>
        <p:spPr>
          <a:xfrm>
            <a:off x="838200" y="1335640"/>
            <a:ext cx="10515600" cy="4841323"/>
          </a:xfrm>
        </p:spPr>
        <p:txBody>
          <a:bodyPr>
            <a:normAutofit lnSpcReduction="10000"/>
          </a:bodyPr>
          <a:lstStyle/>
          <a:p>
            <a:pPr marL="0" indent="0" algn="l">
              <a:buNone/>
            </a:pPr>
            <a:r>
              <a:rPr lang="en-US" b="0" i="0" u="none" strike="noStrike" baseline="0" dirty="0">
                <a:latin typeface="Minion-Regular"/>
              </a:rPr>
              <a:t>Which positions can </a:t>
            </a:r>
            <a:r>
              <a:rPr lang="en-US" b="1" i="1" u="none" strike="noStrike" baseline="0" dirty="0">
                <a:latin typeface="Minion-Italic"/>
              </a:rPr>
              <a:t>very surreptitiously </a:t>
            </a:r>
            <a:r>
              <a:rPr lang="en-US" b="0" i="0" u="none" strike="noStrike" baseline="0" dirty="0">
                <a:latin typeface="Minion-Regular"/>
              </a:rPr>
              <a:t>occupy in [27]?</a:t>
            </a:r>
          </a:p>
          <a:p>
            <a:pPr marL="0" indent="0" algn="l">
              <a:buNone/>
            </a:pPr>
            <a:r>
              <a:rPr lang="en-US" b="0" i="0" u="none" strike="noStrike" baseline="0" dirty="0">
                <a:latin typeface="StoneSans"/>
              </a:rPr>
              <a:t>[27] She put it under the bed.</a:t>
            </a:r>
          </a:p>
          <a:p>
            <a:pPr algn="l"/>
            <a:endParaRPr lang="en-US" b="0" i="0" u="none" strike="noStrike" baseline="0" dirty="0">
              <a:latin typeface="StoneSans"/>
            </a:endParaRPr>
          </a:p>
          <a:p>
            <a:pPr marL="0" indent="0" algn="l">
              <a:buNone/>
            </a:pPr>
            <a:r>
              <a:rPr lang="en-US" b="0" i="0" u="none" strike="noStrike" baseline="0" dirty="0">
                <a:latin typeface="StoneSans"/>
              </a:rPr>
              <a:t>[28] </a:t>
            </a:r>
            <a:r>
              <a:rPr lang="en-US" b="1" u="none" strike="noStrike" baseline="0" dirty="0">
                <a:latin typeface="StoneSans"/>
              </a:rPr>
              <a:t>Very surreptitiously</a:t>
            </a:r>
            <a:r>
              <a:rPr lang="en-US" b="0" i="0" u="none" strike="noStrike" baseline="0" dirty="0">
                <a:latin typeface="StoneSans"/>
              </a:rPr>
              <a:t>, she put it under the bed.</a:t>
            </a:r>
          </a:p>
          <a:p>
            <a:pPr marL="0" indent="0" algn="l">
              <a:buNone/>
            </a:pPr>
            <a:r>
              <a:rPr lang="en-US" b="0" i="0" u="none" strike="noStrike" baseline="0" dirty="0">
                <a:latin typeface="StoneSans"/>
              </a:rPr>
              <a:t>[29] She </a:t>
            </a:r>
            <a:r>
              <a:rPr lang="en-US" b="1" i="0" u="none" strike="noStrike" baseline="0" dirty="0">
                <a:latin typeface="StoneSans"/>
              </a:rPr>
              <a:t>very surreptitiously </a:t>
            </a:r>
            <a:r>
              <a:rPr lang="en-US" b="0" i="0" u="none" strike="noStrike" baseline="0" dirty="0">
                <a:latin typeface="StoneSans"/>
              </a:rPr>
              <a:t>put it under the bed.</a:t>
            </a:r>
          </a:p>
          <a:p>
            <a:pPr marL="0" indent="0" algn="l">
              <a:buNone/>
            </a:pPr>
            <a:r>
              <a:rPr lang="en-US" b="0" i="0" u="none" strike="noStrike" baseline="0" dirty="0">
                <a:latin typeface="StoneSans"/>
              </a:rPr>
              <a:t>[30] She put it </a:t>
            </a:r>
            <a:r>
              <a:rPr lang="en-US" b="1" i="0" u="none" strike="noStrike" baseline="0" dirty="0">
                <a:latin typeface="StoneSans"/>
              </a:rPr>
              <a:t>very surreptitiously </a:t>
            </a:r>
            <a:r>
              <a:rPr lang="en-US" b="0" i="0" u="none" strike="noStrike" baseline="0" dirty="0">
                <a:latin typeface="StoneSans"/>
              </a:rPr>
              <a:t>under the bed.</a:t>
            </a:r>
          </a:p>
          <a:p>
            <a:pPr marL="0" indent="0" algn="l">
              <a:buNone/>
            </a:pPr>
            <a:r>
              <a:rPr lang="en-US" b="0" i="0" u="none" strike="noStrike" baseline="0" dirty="0">
                <a:latin typeface="StoneSans"/>
              </a:rPr>
              <a:t>[31] She put it under the bed </a:t>
            </a:r>
            <a:r>
              <a:rPr lang="en-US" b="1" i="0" u="none" strike="noStrike" baseline="0" dirty="0">
                <a:latin typeface="StoneSans"/>
              </a:rPr>
              <a:t>very surreptitiously</a:t>
            </a:r>
            <a:r>
              <a:rPr lang="en-US" b="0" i="0" u="none" strike="noStrike" baseline="0" dirty="0">
                <a:latin typeface="StoneSans"/>
              </a:rPr>
              <a:t>.</a:t>
            </a:r>
          </a:p>
          <a:p>
            <a:pPr marL="0" indent="0" algn="l">
              <a:buNone/>
            </a:pPr>
            <a:endParaRPr lang="en-US" b="0" i="0" u="none" strike="noStrike" baseline="0" dirty="0">
              <a:latin typeface="StoneSans"/>
            </a:endParaRPr>
          </a:p>
          <a:p>
            <a:pPr marL="0" indent="0">
              <a:buNone/>
            </a:pPr>
            <a:r>
              <a:rPr lang="en-US" dirty="0">
                <a:latin typeface="StoneSans"/>
              </a:rPr>
              <a:t>Adjunct adverbials can fit in most places in the sentence except between the verb and direct object. </a:t>
            </a:r>
            <a:endParaRPr lang="en-US" b="0" u="none" strike="noStrike" baseline="0" dirty="0">
              <a:latin typeface="StoneSans"/>
            </a:endParaRPr>
          </a:p>
        </p:txBody>
      </p:sp>
    </p:spTree>
    <p:extLst>
      <p:ext uri="{BB962C8B-B14F-4D97-AF65-F5344CB8AC3E}">
        <p14:creationId xmlns:p14="http://schemas.microsoft.com/office/powerpoint/2010/main" val="13511018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79EA3-509F-4F20-BE39-DA7ECE5EB9F4}"/>
              </a:ext>
            </a:extLst>
          </p:cNvPr>
          <p:cNvSpPr>
            <a:spLocks noGrp="1"/>
          </p:cNvSpPr>
          <p:nvPr>
            <p:ph type="title"/>
          </p:nvPr>
        </p:nvSpPr>
        <p:spPr>
          <a:xfrm>
            <a:off x="684088" y="385673"/>
            <a:ext cx="10515600" cy="436259"/>
          </a:xfrm>
        </p:spPr>
        <p:txBody>
          <a:bodyPr>
            <a:normAutofit fontScale="90000"/>
          </a:bodyPr>
          <a:lstStyle/>
          <a:p>
            <a:r>
              <a:rPr lang="en-US" sz="5300" b="1" dirty="0"/>
              <a:t>Phrasal Verbs                                            </a:t>
            </a:r>
            <a:r>
              <a:rPr lang="en-US" sz="2400" b="1" dirty="0"/>
              <a:t>P.93-94</a:t>
            </a:r>
            <a:endParaRPr lang="en-US" b="1" dirty="0"/>
          </a:p>
        </p:txBody>
      </p:sp>
      <p:sp>
        <p:nvSpPr>
          <p:cNvPr id="3" name="Content Placeholder 2">
            <a:extLst>
              <a:ext uri="{FF2B5EF4-FFF2-40B4-BE49-F238E27FC236}">
                <a16:creationId xmlns:a16="http://schemas.microsoft.com/office/drawing/2014/main" id="{BDBB31DB-DBCF-4A24-B716-C29DFD343A07}"/>
              </a:ext>
            </a:extLst>
          </p:cNvPr>
          <p:cNvSpPr>
            <a:spLocks noGrp="1"/>
          </p:cNvSpPr>
          <p:nvPr>
            <p:ph idx="1"/>
          </p:nvPr>
        </p:nvSpPr>
        <p:spPr>
          <a:xfrm>
            <a:off x="277401" y="1078787"/>
            <a:ext cx="11537879" cy="5393540"/>
          </a:xfrm>
        </p:spPr>
        <p:txBody>
          <a:bodyPr/>
          <a:lstStyle/>
          <a:p>
            <a:pPr marL="0" indent="0">
              <a:buNone/>
            </a:pPr>
            <a:r>
              <a:rPr lang="en-US" dirty="0"/>
              <a:t>A phrasal verb consists of a verb + a particle (preposition or adverb). PPs functioning as adjuncts or complements within VP must be distinguished from another apparently similar structure. Consider the difference between [33] and [34]:</a:t>
            </a:r>
          </a:p>
          <a:p>
            <a:pPr marL="0" indent="0">
              <a:buNone/>
            </a:pPr>
            <a:r>
              <a:rPr lang="en-US" dirty="0"/>
              <a:t>[33] He called up the street.                        [34] He called up the boss.</a:t>
            </a:r>
          </a:p>
          <a:p>
            <a:pPr marL="0" indent="0">
              <a:buNone/>
            </a:pPr>
            <a:endParaRPr lang="en-US" dirty="0"/>
          </a:p>
          <a:p>
            <a:pPr marL="0" indent="0">
              <a:buNone/>
            </a:pPr>
            <a:endParaRPr lang="en-US" dirty="0"/>
          </a:p>
        </p:txBody>
      </p:sp>
      <p:pic>
        <p:nvPicPr>
          <p:cNvPr id="5" name="Picture 4" descr="Diagram&#10;&#10;Description automatically generated">
            <a:extLst>
              <a:ext uri="{FF2B5EF4-FFF2-40B4-BE49-F238E27FC236}">
                <a16:creationId xmlns:a16="http://schemas.microsoft.com/office/drawing/2014/main" id="{37D78C13-2D24-4F8F-A501-CFD3C7315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4639" y="3234175"/>
            <a:ext cx="4414963" cy="3238152"/>
          </a:xfrm>
          <a:prstGeom prst="rect">
            <a:avLst/>
          </a:prstGeom>
        </p:spPr>
      </p:pic>
      <p:pic>
        <p:nvPicPr>
          <p:cNvPr id="11" name="Picture 10" descr="Diagram&#10;&#10;Description automatically generated">
            <a:extLst>
              <a:ext uri="{FF2B5EF4-FFF2-40B4-BE49-F238E27FC236}">
                <a16:creationId xmlns:a16="http://schemas.microsoft.com/office/drawing/2014/main" id="{93B9B773-1DE7-48CF-B9CC-C81A290B2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637" y="3234175"/>
            <a:ext cx="4692650" cy="3098800"/>
          </a:xfrm>
          <a:prstGeom prst="rect">
            <a:avLst/>
          </a:prstGeom>
        </p:spPr>
      </p:pic>
    </p:spTree>
    <p:extLst>
      <p:ext uri="{BB962C8B-B14F-4D97-AF65-F5344CB8AC3E}">
        <p14:creationId xmlns:p14="http://schemas.microsoft.com/office/powerpoint/2010/main" val="32597357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59B05-7C66-4DF5-8223-8FBBB75BE3F4}"/>
              </a:ext>
            </a:extLst>
          </p:cNvPr>
          <p:cNvSpPr>
            <a:spLocks noGrp="1"/>
          </p:cNvSpPr>
          <p:nvPr>
            <p:ph type="title"/>
          </p:nvPr>
        </p:nvSpPr>
        <p:spPr>
          <a:xfrm>
            <a:off x="663539" y="203681"/>
            <a:ext cx="10515600" cy="477356"/>
          </a:xfrm>
        </p:spPr>
        <p:txBody>
          <a:bodyPr>
            <a:normAutofit fontScale="90000"/>
          </a:bodyPr>
          <a:lstStyle/>
          <a:p>
            <a:r>
              <a:rPr lang="en-US" sz="4000" b="1" dirty="0"/>
              <a:t>Characteristics of Particles				  	</a:t>
            </a:r>
            <a:r>
              <a:rPr lang="en-US" sz="3100" b="1" dirty="0"/>
              <a:t>p.95</a:t>
            </a:r>
            <a:endParaRPr lang="en-US" sz="4000" b="1" dirty="0"/>
          </a:p>
        </p:txBody>
      </p:sp>
      <p:sp>
        <p:nvSpPr>
          <p:cNvPr id="3" name="Content Placeholder 2">
            <a:extLst>
              <a:ext uri="{FF2B5EF4-FFF2-40B4-BE49-F238E27FC236}">
                <a16:creationId xmlns:a16="http://schemas.microsoft.com/office/drawing/2014/main" id="{A703F584-EFFF-42F0-82DB-20CBCFEA61B8}"/>
              </a:ext>
            </a:extLst>
          </p:cNvPr>
          <p:cNvSpPr>
            <a:spLocks noGrp="1"/>
          </p:cNvSpPr>
          <p:nvPr>
            <p:ph idx="1"/>
          </p:nvPr>
        </p:nvSpPr>
        <p:spPr>
          <a:xfrm>
            <a:off x="410966" y="760288"/>
            <a:ext cx="11465960" cy="5794624"/>
          </a:xfrm>
        </p:spPr>
        <p:txBody>
          <a:bodyPr>
            <a:normAutofit/>
          </a:bodyPr>
          <a:lstStyle/>
          <a:p>
            <a:r>
              <a:rPr lang="en-US" dirty="0"/>
              <a:t>A characteristic of particles is that they can appear in a position after the direct object. So, particle movement provides a very reliable test for distinguishing between [phrasal verb + (direct object) NP] and [verb + PP].</a:t>
            </a:r>
          </a:p>
          <a:p>
            <a:r>
              <a:rPr lang="en-US" dirty="0"/>
              <a:t>- He called up the boss.   &gt;&gt; paraphrased as &gt;&gt; He called the boss up.</a:t>
            </a:r>
          </a:p>
          <a:p>
            <a:pPr>
              <a:buFontTx/>
              <a:buChar char="-"/>
            </a:pPr>
            <a:r>
              <a:rPr lang="en-US" dirty="0"/>
              <a:t>He called up the street.  &gt;&gt; </a:t>
            </a:r>
            <a:r>
              <a:rPr lang="en-US" b="1" dirty="0">
                <a:solidFill>
                  <a:srgbClr val="FF0000"/>
                </a:solidFill>
              </a:rPr>
              <a:t>NOT</a:t>
            </a:r>
            <a:r>
              <a:rPr lang="en-US" dirty="0"/>
              <a:t> paraphrased as &gt;&gt; *He called the street up.</a:t>
            </a:r>
          </a:p>
          <a:p>
            <a:pPr>
              <a:buFontTx/>
              <a:buChar char="-"/>
            </a:pPr>
            <a:endParaRPr lang="en-US" dirty="0"/>
          </a:p>
          <a:p>
            <a:pPr marL="0" indent="0">
              <a:buNone/>
            </a:pPr>
            <a:r>
              <a:rPr lang="en-US" dirty="0"/>
              <a:t> </a:t>
            </a:r>
            <a:r>
              <a:rPr lang="en-US" sz="2600" b="0" i="0" u="none" strike="noStrike" baseline="0" dirty="0">
                <a:latin typeface="Minion-Regular"/>
              </a:rPr>
              <a:t>Also, when the direct object is a pronoun,</a:t>
            </a:r>
          </a:p>
          <a:p>
            <a:pPr marL="0" indent="0" algn="l">
              <a:buNone/>
            </a:pPr>
            <a:r>
              <a:rPr lang="en-US" sz="2600" b="0" i="0" u="none" strike="noStrike" baseline="0" dirty="0">
                <a:latin typeface="Minion-Regular"/>
              </a:rPr>
              <a:t>the particle </a:t>
            </a:r>
            <a:r>
              <a:rPr lang="en-US" sz="2600" b="0" i="1" u="none" strike="noStrike" baseline="0" dirty="0">
                <a:latin typeface="Minion-Italic"/>
              </a:rPr>
              <a:t>must </a:t>
            </a:r>
            <a:r>
              <a:rPr lang="en-US" sz="2600" b="0" i="0" u="none" strike="noStrike" baseline="0" dirty="0">
                <a:latin typeface="Minion-Regular"/>
              </a:rPr>
              <a:t>appear after it:</a:t>
            </a:r>
          </a:p>
          <a:p>
            <a:pPr algn="l"/>
            <a:r>
              <a:rPr lang="en-US" sz="2600" b="0" i="0" u="none" strike="noStrike" baseline="0" dirty="0">
                <a:latin typeface="StoneSans"/>
              </a:rPr>
              <a:t>[40a] He called him up.</a:t>
            </a:r>
          </a:p>
          <a:p>
            <a:pPr algn="l"/>
            <a:r>
              <a:rPr lang="en-US" sz="2600" b="0" i="0" u="none" strike="noStrike" baseline="0" dirty="0">
                <a:latin typeface="StoneSans"/>
              </a:rPr>
              <a:t>[40b] *He called up him.</a:t>
            </a:r>
            <a:endParaRPr lang="en-US" sz="3900" dirty="0"/>
          </a:p>
        </p:txBody>
      </p:sp>
      <p:pic>
        <p:nvPicPr>
          <p:cNvPr id="5" name="Picture 4" descr="Shape&#10;&#10;Description automatically generated">
            <a:extLst>
              <a:ext uri="{FF2B5EF4-FFF2-40B4-BE49-F238E27FC236}">
                <a16:creationId xmlns:a16="http://schemas.microsoft.com/office/drawing/2014/main" id="{37BCD002-7380-4652-9C3C-C4456617C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7379" y="3267182"/>
            <a:ext cx="5363111" cy="3149029"/>
          </a:xfrm>
          <a:prstGeom prst="rect">
            <a:avLst/>
          </a:prstGeom>
        </p:spPr>
      </p:pic>
      <p:cxnSp>
        <p:nvCxnSpPr>
          <p:cNvPr id="7" name="Straight Connector 6">
            <a:extLst>
              <a:ext uri="{FF2B5EF4-FFF2-40B4-BE49-F238E27FC236}">
                <a16:creationId xmlns:a16="http://schemas.microsoft.com/office/drawing/2014/main" id="{461D376A-A106-4069-9DAB-DACDEA59003B}"/>
              </a:ext>
            </a:extLst>
          </p:cNvPr>
          <p:cNvCxnSpPr>
            <a:cxnSpLocks/>
          </p:cNvCxnSpPr>
          <p:nvPr/>
        </p:nvCxnSpPr>
        <p:spPr>
          <a:xfrm>
            <a:off x="6369978" y="3184989"/>
            <a:ext cx="0" cy="36730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6936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033FD-6547-4AD7-9D7D-1A8E60BDEDCB}"/>
              </a:ext>
            </a:extLst>
          </p:cNvPr>
          <p:cNvSpPr>
            <a:spLocks noGrp="1"/>
          </p:cNvSpPr>
          <p:nvPr>
            <p:ph type="title"/>
          </p:nvPr>
        </p:nvSpPr>
        <p:spPr>
          <a:xfrm>
            <a:off x="838200" y="184935"/>
            <a:ext cx="10515600" cy="496103"/>
          </a:xfrm>
        </p:spPr>
        <p:txBody>
          <a:bodyPr>
            <a:normAutofit fontScale="90000"/>
          </a:bodyPr>
          <a:lstStyle/>
          <a:p>
            <a:r>
              <a:rPr lang="en-US" b="1" dirty="0"/>
              <a:t>Types of phrasal verbs						</a:t>
            </a:r>
          </a:p>
        </p:txBody>
      </p:sp>
      <p:sp>
        <p:nvSpPr>
          <p:cNvPr id="3" name="Content Placeholder 2">
            <a:extLst>
              <a:ext uri="{FF2B5EF4-FFF2-40B4-BE49-F238E27FC236}">
                <a16:creationId xmlns:a16="http://schemas.microsoft.com/office/drawing/2014/main" id="{0FB8B68D-D821-40CD-9549-6F17FDDE5387}"/>
              </a:ext>
            </a:extLst>
          </p:cNvPr>
          <p:cNvSpPr>
            <a:spLocks noGrp="1"/>
          </p:cNvSpPr>
          <p:nvPr>
            <p:ph idx="1"/>
          </p:nvPr>
        </p:nvSpPr>
        <p:spPr>
          <a:xfrm>
            <a:off x="308225" y="883578"/>
            <a:ext cx="11558427" cy="5789487"/>
          </a:xfrm>
        </p:spPr>
        <p:txBody>
          <a:bodyPr>
            <a:normAutofit fontScale="92500" lnSpcReduction="20000"/>
          </a:bodyPr>
          <a:lstStyle/>
          <a:p>
            <a:pPr marL="0" indent="0">
              <a:buNone/>
            </a:pPr>
            <a:r>
              <a:rPr lang="en-US" b="1" dirty="0"/>
              <a:t>1- Inseparable</a:t>
            </a:r>
          </a:p>
          <a:p>
            <a:pPr marL="0" indent="0">
              <a:buNone/>
            </a:pPr>
            <a:r>
              <a:rPr lang="en-US" dirty="0"/>
              <a:t>The object must come at the end because the verb and the preposition must stay together).</a:t>
            </a:r>
          </a:p>
          <a:p>
            <a:pPr marL="0" indent="0">
              <a:buNone/>
            </a:pPr>
            <a:r>
              <a:rPr lang="en-US" b="1" dirty="0">
                <a:solidFill>
                  <a:srgbClr val="0070C0"/>
                </a:solidFill>
              </a:rPr>
              <a:t>Correct</a:t>
            </a:r>
            <a:r>
              <a:rPr lang="en-US" b="1" dirty="0"/>
              <a:t>:</a:t>
            </a:r>
            <a:r>
              <a:rPr lang="en-US" dirty="0"/>
              <a:t> I always </a:t>
            </a:r>
            <a:r>
              <a:rPr lang="en-US" u="sng" dirty="0"/>
              <a:t>run into</a:t>
            </a:r>
            <a:r>
              <a:rPr lang="en-US" dirty="0"/>
              <a:t> Tom at the mall.</a:t>
            </a:r>
            <a:br>
              <a:rPr lang="en-US" dirty="0"/>
            </a:br>
            <a:r>
              <a:rPr lang="en-US" b="1" dirty="0">
                <a:solidFill>
                  <a:srgbClr val="FF0000"/>
                </a:solidFill>
              </a:rPr>
              <a:t>Incorrect</a:t>
            </a:r>
            <a:r>
              <a:rPr lang="en-US" b="1" dirty="0"/>
              <a:t>:</a:t>
            </a:r>
            <a:r>
              <a:rPr lang="en-US" dirty="0"/>
              <a:t> I always </a:t>
            </a:r>
            <a:r>
              <a:rPr lang="en-US" u="sng" dirty="0"/>
              <a:t>run</a:t>
            </a:r>
            <a:r>
              <a:rPr lang="en-US" dirty="0"/>
              <a:t> Tom </a:t>
            </a:r>
            <a:r>
              <a:rPr lang="en-US" u="sng" dirty="0"/>
              <a:t>into</a:t>
            </a:r>
            <a:r>
              <a:rPr lang="en-US" dirty="0"/>
              <a:t> at the mall.</a:t>
            </a:r>
            <a:br>
              <a:rPr lang="en-US" dirty="0"/>
            </a:br>
            <a:r>
              <a:rPr lang="en-US" b="1" dirty="0">
                <a:solidFill>
                  <a:srgbClr val="FF0000"/>
                </a:solidFill>
              </a:rPr>
              <a:t>Incorrect</a:t>
            </a:r>
            <a:r>
              <a:rPr lang="en-US" b="1" dirty="0"/>
              <a:t>:</a:t>
            </a:r>
            <a:r>
              <a:rPr lang="en-US" dirty="0"/>
              <a:t> I always </a:t>
            </a:r>
            <a:r>
              <a:rPr lang="en-US" u="sng" dirty="0"/>
              <a:t>run</a:t>
            </a:r>
            <a:r>
              <a:rPr lang="en-US" dirty="0"/>
              <a:t> Tom at the mall </a:t>
            </a:r>
            <a:r>
              <a:rPr lang="en-US" u="sng" dirty="0"/>
              <a:t>into</a:t>
            </a:r>
            <a:r>
              <a:rPr lang="en-US" dirty="0"/>
              <a:t>.</a:t>
            </a:r>
          </a:p>
          <a:p>
            <a:pPr marL="0" indent="0">
              <a:buNone/>
            </a:pPr>
            <a:r>
              <a:rPr lang="en-US" i="1" dirty="0" err="1"/>
              <a:t>E.g</a:t>
            </a:r>
            <a:r>
              <a:rPr lang="en-US" i="1" dirty="0"/>
              <a:t>:  get on/off, look after, run out of, run into, put up with…</a:t>
            </a:r>
          </a:p>
          <a:p>
            <a:pPr marL="0" indent="0">
              <a:buNone/>
            </a:pPr>
            <a:endParaRPr lang="en-US" dirty="0"/>
          </a:p>
          <a:p>
            <a:pPr marL="0" indent="0">
              <a:buNone/>
            </a:pPr>
            <a:r>
              <a:rPr lang="en-US" b="1" dirty="0"/>
              <a:t>2- Separable</a:t>
            </a:r>
          </a:p>
          <a:p>
            <a:pPr marL="0" indent="0">
              <a:buNone/>
            </a:pPr>
            <a:r>
              <a:rPr lang="en-US" dirty="0"/>
              <a:t>The verb and the preposition can be separated, putting the object in the middle. </a:t>
            </a:r>
          </a:p>
          <a:p>
            <a:pPr marL="0" indent="0">
              <a:buNone/>
            </a:pPr>
            <a:r>
              <a:rPr lang="en-US" i="1" dirty="0"/>
              <a:t>Example</a:t>
            </a:r>
            <a:r>
              <a:rPr lang="en-US" dirty="0"/>
              <a:t>: </a:t>
            </a:r>
          </a:p>
          <a:p>
            <a:pPr marL="0" indent="0">
              <a:buNone/>
            </a:pPr>
            <a:r>
              <a:rPr lang="en-US" b="1" dirty="0">
                <a:solidFill>
                  <a:srgbClr val="0070C0"/>
                </a:solidFill>
              </a:rPr>
              <a:t>Correct</a:t>
            </a:r>
            <a:r>
              <a:rPr lang="en-US" b="1" dirty="0"/>
              <a:t>:</a:t>
            </a:r>
            <a:r>
              <a:rPr lang="en-US" dirty="0"/>
              <a:t> This is very important information. Please </a:t>
            </a:r>
            <a:r>
              <a:rPr lang="en-US" u="sng" dirty="0"/>
              <a:t>write it down</a:t>
            </a:r>
            <a:r>
              <a:rPr lang="en-US" dirty="0"/>
              <a:t>.</a:t>
            </a:r>
            <a:br>
              <a:rPr lang="en-US" dirty="0"/>
            </a:br>
            <a:r>
              <a:rPr lang="en-US" b="1" dirty="0">
                <a:solidFill>
                  <a:srgbClr val="FF0000"/>
                </a:solidFill>
              </a:rPr>
              <a:t>Incorrect</a:t>
            </a:r>
            <a:r>
              <a:rPr lang="en-US" b="1" dirty="0"/>
              <a:t>:</a:t>
            </a:r>
            <a:r>
              <a:rPr lang="en-US" dirty="0"/>
              <a:t> This is very important information. Please </a:t>
            </a:r>
            <a:r>
              <a:rPr lang="en-US" u="sng" dirty="0"/>
              <a:t>write down it</a:t>
            </a:r>
            <a:r>
              <a:rPr lang="en-US" dirty="0"/>
              <a:t>.</a:t>
            </a:r>
          </a:p>
          <a:p>
            <a:pPr marL="0" indent="0">
              <a:buNone/>
            </a:pPr>
            <a:endParaRPr lang="en-US" b="1" dirty="0"/>
          </a:p>
          <a:p>
            <a:pPr marL="0" indent="0">
              <a:buNone/>
            </a:pPr>
            <a:r>
              <a:rPr lang="en-US" i="1" dirty="0" err="1"/>
              <a:t>E.g</a:t>
            </a:r>
            <a:r>
              <a:rPr lang="en-US" i="1" dirty="0"/>
              <a:t>:   write down, pick up, put on, turn down, make up…</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7322667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80772-E039-4A66-BD54-F09DC2662445}"/>
              </a:ext>
            </a:extLst>
          </p:cNvPr>
          <p:cNvSpPr>
            <a:spLocks noGrp="1"/>
          </p:cNvSpPr>
          <p:nvPr>
            <p:ph type="title"/>
          </p:nvPr>
        </p:nvSpPr>
        <p:spPr>
          <a:xfrm>
            <a:off x="277402" y="365125"/>
            <a:ext cx="11733088" cy="1325563"/>
          </a:xfrm>
        </p:spPr>
        <p:txBody>
          <a:bodyPr>
            <a:normAutofit/>
          </a:bodyPr>
          <a:lstStyle/>
          <a:p>
            <a:r>
              <a:rPr lang="en-US" sz="4000" b="1" dirty="0"/>
              <a:t>Phrasal Verbs Vs Prepositional Verbs and Intensive verbs</a:t>
            </a:r>
          </a:p>
        </p:txBody>
      </p:sp>
      <p:sp>
        <p:nvSpPr>
          <p:cNvPr id="3" name="Content Placeholder 2">
            <a:extLst>
              <a:ext uri="{FF2B5EF4-FFF2-40B4-BE49-F238E27FC236}">
                <a16:creationId xmlns:a16="http://schemas.microsoft.com/office/drawing/2014/main" id="{4D60A523-6992-4A61-BFC9-503B9992AF1D}"/>
              </a:ext>
            </a:extLst>
          </p:cNvPr>
          <p:cNvSpPr>
            <a:spLocks noGrp="1"/>
          </p:cNvSpPr>
          <p:nvPr>
            <p:ph idx="1"/>
          </p:nvPr>
        </p:nvSpPr>
        <p:spPr>
          <a:xfrm>
            <a:off x="482885" y="1825625"/>
            <a:ext cx="10870915" cy="4351338"/>
          </a:xfrm>
        </p:spPr>
        <p:txBody>
          <a:bodyPr>
            <a:normAutofit lnSpcReduction="10000"/>
          </a:bodyPr>
          <a:lstStyle/>
          <a:p>
            <a:r>
              <a:rPr lang="en-US" dirty="0"/>
              <a:t>The particle can only move over a direct object NP. It cannot move over a PP.</a:t>
            </a:r>
          </a:p>
          <a:p>
            <a:pPr marL="0" indent="0">
              <a:buNone/>
            </a:pPr>
            <a:r>
              <a:rPr lang="en-US" dirty="0" err="1"/>
              <a:t>E.g</a:t>
            </a:r>
            <a:r>
              <a:rPr lang="en-US" dirty="0"/>
              <a:t>: He put up with John.</a:t>
            </a:r>
          </a:p>
          <a:p>
            <a:pPr marL="0" indent="0">
              <a:buNone/>
            </a:pPr>
            <a:r>
              <a:rPr lang="en-US" dirty="0"/>
              <a:t>      *He put up John with.</a:t>
            </a:r>
          </a:p>
          <a:p>
            <a:pPr marL="0" indent="0">
              <a:buNone/>
            </a:pPr>
            <a:endParaRPr lang="en-US" dirty="0"/>
          </a:p>
          <a:p>
            <a:r>
              <a:rPr lang="en-US" dirty="0"/>
              <a:t>The particle cannot move over a subject-predicative NP as well.</a:t>
            </a:r>
          </a:p>
          <a:p>
            <a:pPr marL="0" indent="0">
              <a:buNone/>
            </a:pPr>
            <a:r>
              <a:rPr lang="en-US" dirty="0" err="1"/>
              <a:t>E.g</a:t>
            </a:r>
            <a:r>
              <a:rPr lang="en-US" dirty="0"/>
              <a:t>: He turned out a brilliant lawyer.</a:t>
            </a:r>
          </a:p>
          <a:p>
            <a:pPr marL="0" indent="0">
              <a:buNone/>
            </a:pPr>
            <a:r>
              <a:rPr lang="en-US" dirty="0"/>
              <a:t>     * He turned a brilliant lawyer out.</a:t>
            </a:r>
          </a:p>
          <a:p>
            <a:pPr marL="0" indent="0">
              <a:buNone/>
            </a:pPr>
            <a:r>
              <a:rPr lang="en-US" dirty="0"/>
              <a:t>											</a:t>
            </a:r>
            <a:r>
              <a:rPr lang="en-US" b="1" dirty="0"/>
              <a:t>P.95</a:t>
            </a:r>
          </a:p>
        </p:txBody>
      </p:sp>
    </p:spTree>
    <p:extLst>
      <p:ext uri="{BB962C8B-B14F-4D97-AF65-F5344CB8AC3E}">
        <p14:creationId xmlns:p14="http://schemas.microsoft.com/office/powerpoint/2010/main" val="3875252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B1085-1647-4ED2-84A6-EDB631D125B1}"/>
              </a:ext>
            </a:extLst>
          </p:cNvPr>
          <p:cNvSpPr>
            <a:spLocks noGrp="1"/>
          </p:cNvSpPr>
          <p:nvPr>
            <p:ph type="title"/>
          </p:nvPr>
        </p:nvSpPr>
        <p:spPr>
          <a:xfrm>
            <a:off x="3352370" y="221287"/>
            <a:ext cx="5726987" cy="580097"/>
          </a:xfrm>
        </p:spPr>
        <p:txBody>
          <a:bodyPr>
            <a:normAutofit fontScale="90000"/>
          </a:bodyPr>
          <a:lstStyle/>
          <a:p>
            <a:r>
              <a:rPr lang="en-US" sz="3600" b="1" dirty="0"/>
              <a:t>Multicategories of Lexical Verbs</a:t>
            </a:r>
          </a:p>
        </p:txBody>
      </p:sp>
      <p:sp>
        <p:nvSpPr>
          <p:cNvPr id="3" name="Content Placeholder 2">
            <a:extLst>
              <a:ext uri="{FF2B5EF4-FFF2-40B4-BE49-F238E27FC236}">
                <a16:creationId xmlns:a16="http://schemas.microsoft.com/office/drawing/2014/main" id="{21E4C2A2-BB70-466B-9FEC-0F47D939780F}"/>
              </a:ext>
            </a:extLst>
          </p:cNvPr>
          <p:cNvSpPr>
            <a:spLocks noGrp="1"/>
          </p:cNvSpPr>
          <p:nvPr>
            <p:ph idx="1"/>
          </p:nvPr>
        </p:nvSpPr>
        <p:spPr>
          <a:xfrm>
            <a:off x="462337" y="893852"/>
            <a:ext cx="11476233" cy="5599023"/>
          </a:xfrm>
        </p:spPr>
        <p:txBody>
          <a:bodyPr>
            <a:normAutofit lnSpcReduction="10000"/>
          </a:bodyPr>
          <a:lstStyle/>
          <a:p>
            <a:r>
              <a:rPr lang="en-US" dirty="0"/>
              <a:t>Lexical Verbs may have multi-categories. For example, </a:t>
            </a:r>
            <a:r>
              <a:rPr lang="en-US" b="1" i="1" dirty="0"/>
              <a:t>interest</a:t>
            </a:r>
            <a:r>
              <a:rPr lang="en-US" dirty="0"/>
              <a:t> is certainly a </a:t>
            </a:r>
            <a:r>
              <a:rPr lang="en-US" b="1" u="sng" dirty="0"/>
              <a:t>verb</a:t>
            </a:r>
            <a:r>
              <a:rPr lang="en-US" dirty="0"/>
              <a:t>: </a:t>
            </a:r>
            <a:r>
              <a:rPr lang="en-US" i="1" dirty="0"/>
              <a:t>interests</a:t>
            </a:r>
            <a:r>
              <a:rPr lang="en-US" dirty="0"/>
              <a:t>, </a:t>
            </a:r>
            <a:r>
              <a:rPr lang="en-US" i="1" dirty="0"/>
              <a:t>interesting</a:t>
            </a:r>
            <a:r>
              <a:rPr lang="en-US" dirty="0"/>
              <a:t>, </a:t>
            </a:r>
            <a:r>
              <a:rPr lang="en-US" i="1" dirty="0"/>
              <a:t>interested</a:t>
            </a:r>
            <a:r>
              <a:rPr lang="en-US" dirty="0"/>
              <a:t>. It is a verb in [5]:</a:t>
            </a:r>
          </a:p>
          <a:p>
            <a:pPr marL="0" indent="0">
              <a:buNone/>
            </a:pPr>
            <a:r>
              <a:rPr lang="en-US" dirty="0"/>
              <a:t>[</a:t>
            </a:r>
            <a:r>
              <a:rPr lang="en-US" b="1" dirty="0"/>
              <a:t>5</a:t>
            </a:r>
            <a:r>
              <a:rPr lang="en-US" dirty="0"/>
              <a:t>] Millie’s hair interested him.</a:t>
            </a:r>
          </a:p>
          <a:p>
            <a:pPr marL="0" indent="0">
              <a:buNone/>
            </a:pPr>
            <a:endParaRPr lang="en-US" dirty="0"/>
          </a:p>
          <a:p>
            <a:pPr marL="0" indent="0">
              <a:buNone/>
            </a:pPr>
            <a:r>
              <a:rPr lang="en-US" dirty="0"/>
              <a:t>But both </a:t>
            </a:r>
            <a:r>
              <a:rPr lang="en-US" b="1" i="1" dirty="0"/>
              <a:t>interest</a:t>
            </a:r>
            <a:r>
              <a:rPr lang="en-US" dirty="0"/>
              <a:t> and </a:t>
            </a:r>
            <a:r>
              <a:rPr lang="en-US" b="1" i="1" dirty="0"/>
              <a:t>interests</a:t>
            </a:r>
            <a:r>
              <a:rPr lang="en-US" dirty="0"/>
              <a:t> can also be </a:t>
            </a:r>
            <a:r>
              <a:rPr lang="en-US" b="1" u="sng" dirty="0"/>
              <a:t>nouns</a:t>
            </a:r>
            <a:r>
              <a:rPr lang="en-US" dirty="0"/>
              <a:t> (singular and plural respectively) as in [6a–b]</a:t>
            </a:r>
          </a:p>
          <a:p>
            <a:pPr marL="0" indent="0">
              <a:buNone/>
            </a:pPr>
            <a:r>
              <a:rPr lang="en-US" dirty="0"/>
              <a:t>[</a:t>
            </a:r>
            <a:r>
              <a:rPr lang="en-US" b="1" dirty="0"/>
              <a:t>6a</a:t>
            </a:r>
            <a:r>
              <a:rPr lang="en-US" dirty="0"/>
              <a:t>] The monthly interest was too high.</a:t>
            </a:r>
          </a:p>
          <a:p>
            <a:pPr marL="0" indent="0">
              <a:buNone/>
            </a:pPr>
            <a:r>
              <a:rPr lang="en-US" dirty="0"/>
              <a:t>[</a:t>
            </a:r>
            <a:r>
              <a:rPr lang="en-US" b="1" dirty="0"/>
              <a:t>6b</a:t>
            </a:r>
            <a:r>
              <a:rPr lang="en-US" dirty="0"/>
              <a:t>] His interests do not please the family.</a:t>
            </a:r>
          </a:p>
          <a:p>
            <a:pPr marL="0" indent="0">
              <a:buNone/>
            </a:pPr>
            <a:endParaRPr lang="en-US" dirty="0"/>
          </a:p>
          <a:p>
            <a:pPr marL="0" indent="0">
              <a:buNone/>
            </a:pPr>
            <a:r>
              <a:rPr lang="en-US" dirty="0"/>
              <a:t>While </a:t>
            </a:r>
            <a:r>
              <a:rPr lang="en-US" b="1" i="1" dirty="0"/>
              <a:t>interesting</a:t>
            </a:r>
            <a:r>
              <a:rPr lang="en-US" dirty="0"/>
              <a:t> and </a:t>
            </a:r>
            <a:r>
              <a:rPr lang="en-US" b="1" i="1" dirty="0"/>
              <a:t>interested</a:t>
            </a:r>
            <a:r>
              <a:rPr lang="en-US" dirty="0"/>
              <a:t> can be </a:t>
            </a:r>
            <a:r>
              <a:rPr lang="en-US" b="1" u="sng" dirty="0"/>
              <a:t>adjectives</a:t>
            </a:r>
            <a:r>
              <a:rPr lang="en-US" dirty="0"/>
              <a:t> – as –in [7a–b]</a:t>
            </a:r>
          </a:p>
          <a:p>
            <a:pPr marL="0" indent="0">
              <a:buNone/>
            </a:pPr>
            <a:r>
              <a:rPr lang="en-US" dirty="0"/>
              <a:t>[</a:t>
            </a:r>
            <a:r>
              <a:rPr lang="en-US" b="1" dirty="0"/>
              <a:t>7a</a:t>
            </a:r>
            <a:r>
              <a:rPr lang="en-US" dirty="0"/>
              <a:t>] A very interesting plan was proposed.</a:t>
            </a:r>
          </a:p>
          <a:p>
            <a:pPr marL="0" indent="0">
              <a:buNone/>
            </a:pPr>
            <a:r>
              <a:rPr lang="en-US" dirty="0"/>
              <a:t>[</a:t>
            </a:r>
            <a:r>
              <a:rPr lang="en-US" b="1" dirty="0"/>
              <a:t>7b</a:t>
            </a:r>
            <a:r>
              <a:rPr lang="en-US" dirty="0"/>
              <a:t>] He wasn’t very interested in the bean production.</a:t>
            </a:r>
          </a:p>
          <a:p>
            <a:pPr marL="0" indent="0">
              <a:buNone/>
            </a:pPr>
            <a:endParaRPr lang="en-US" sz="1600" dirty="0"/>
          </a:p>
          <a:p>
            <a:pPr marL="0" indent="0">
              <a:buNone/>
            </a:pPr>
            <a:endParaRPr lang="en-US" sz="1600" b="1" i="1" dirty="0"/>
          </a:p>
        </p:txBody>
      </p:sp>
    </p:spTree>
    <p:extLst>
      <p:ext uri="{BB962C8B-B14F-4D97-AF65-F5344CB8AC3E}">
        <p14:creationId xmlns:p14="http://schemas.microsoft.com/office/powerpoint/2010/main" val="4016478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A9D53D-A6C5-4584-B941-F3ABD46A442C}"/>
              </a:ext>
            </a:extLst>
          </p:cNvPr>
          <p:cNvSpPr>
            <a:spLocks noGrp="1"/>
          </p:cNvSpPr>
          <p:nvPr>
            <p:ph idx="1"/>
          </p:nvPr>
        </p:nvSpPr>
        <p:spPr>
          <a:xfrm>
            <a:off x="838200" y="770562"/>
            <a:ext cx="10515600" cy="5406401"/>
          </a:xfrm>
        </p:spPr>
        <p:txBody>
          <a:bodyPr>
            <a:normAutofit/>
          </a:bodyPr>
          <a:lstStyle/>
          <a:p>
            <a:pPr marL="0" indent="0">
              <a:buNone/>
            </a:pPr>
            <a:r>
              <a:rPr lang="en-US" sz="2800" dirty="0"/>
              <a:t>Note that the adjectives </a:t>
            </a:r>
            <a:r>
              <a:rPr lang="en-US" sz="2800" b="1" i="1" dirty="0"/>
              <a:t>interesting</a:t>
            </a:r>
            <a:r>
              <a:rPr lang="en-US" sz="2800" dirty="0"/>
              <a:t> and </a:t>
            </a:r>
            <a:r>
              <a:rPr lang="en-US" sz="2800" b="1" i="1" dirty="0"/>
              <a:t>interested</a:t>
            </a:r>
            <a:r>
              <a:rPr lang="en-US" sz="2800" dirty="0"/>
              <a:t> are gradable and so can be modified by </a:t>
            </a:r>
            <a:r>
              <a:rPr lang="en-US" sz="2800" b="1" i="1" dirty="0"/>
              <a:t>very</a:t>
            </a:r>
            <a:r>
              <a:rPr lang="en-US" sz="2800" dirty="0"/>
              <a:t>. By contrast, no </a:t>
            </a:r>
            <a:r>
              <a:rPr lang="en-US" sz="2800" i="1" dirty="0"/>
              <a:t>verb</a:t>
            </a:r>
            <a:r>
              <a:rPr lang="en-US" sz="2800" dirty="0"/>
              <a:t> can be modified by very:</a:t>
            </a:r>
          </a:p>
          <a:p>
            <a:pPr marL="0" indent="0">
              <a:buNone/>
            </a:pPr>
            <a:r>
              <a:rPr lang="en-US" sz="2800" dirty="0"/>
              <a:t>[8a] *Millie’s hair very interested him.</a:t>
            </a:r>
          </a:p>
          <a:p>
            <a:pPr marL="0" indent="0">
              <a:buNone/>
            </a:pPr>
            <a:r>
              <a:rPr lang="en-US" sz="2800" dirty="0"/>
              <a:t>[8b] *Her hair was very interesting him.</a:t>
            </a:r>
          </a:p>
          <a:p>
            <a:pPr marL="0" indent="0">
              <a:buNone/>
            </a:pPr>
            <a:endParaRPr lang="en-US" sz="2800" dirty="0"/>
          </a:p>
          <a:p>
            <a:pPr marL="0" indent="0">
              <a:buNone/>
            </a:pPr>
            <a:r>
              <a:rPr lang="en-US" sz="2800" dirty="0"/>
              <a:t>Now decide on the category – or categories – of each of the following words. Most of them belong to more than one category. You’ll find it helpful to construct sentences in which they can function. </a:t>
            </a:r>
          </a:p>
          <a:p>
            <a:pPr marL="0" indent="0">
              <a:buNone/>
            </a:pPr>
            <a:r>
              <a:rPr lang="en-US" sz="2800" b="1" i="1" dirty="0"/>
              <a:t>open, impossible, appeal, up, content, export, edit.</a:t>
            </a:r>
            <a:endParaRPr lang="en-US" dirty="0"/>
          </a:p>
        </p:txBody>
      </p:sp>
    </p:spTree>
    <p:extLst>
      <p:ext uri="{BB962C8B-B14F-4D97-AF65-F5344CB8AC3E}">
        <p14:creationId xmlns:p14="http://schemas.microsoft.com/office/powerpoint/2010/main" val="3959674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F3A05B-E8E2-4CB8-930A-3FA8DCE92031}"/>
              </a:ext>
            </a:extLst>
          </p:cNvPr>
          <p:cNvSpPr>
            <a:spLocks noGrp="1"/>
          </p:cNvSpPr>
          <p:nvPr>
            <p:ph idx="1"/>
          </p:nvPr>
        </p:nvSpPr>
        <p:spPr>
          <a:xfrm>
            <a:off x="838199" y="164386"/>
            <a:ext cx="10977081" cy="6390525"/>
          </a:xfrm>
        </p:spPr>
        <p:txBody>
          <a:bodyPr>
            <a:normAutofit/>
          </a:bodyPr>
          <a:lstStyle/>
          <a:p>
            <a:pPr marL="0" indent="0" algn="l">
              <a:buNone/>
            </a:pPr>
            <a:r>
              <a:rPr lang="en-US" sz="2400" b="0" i="0" u="none" strike="noStrike" baseline="0" dirty="0">
                <a:latin typeface="StoneSans"/>
              </a:rPr>
              <a:t>1. Morgan </a:t>
            </a:r>
            <a:r>
              <a:rPr lang="en-US" sz="2400" b="1" i="1" u="none" strike="noStrike" baseline="0" dirty="0">
                <a:latin typeface="StoneSans-Italic"/>
              </a:rPr>
              <a:t>opened</a:t>
            </a:r>
            <a:r>
              <a:rPr lang="en-US" sz="2400" b="0" i="1" u="none" strike="noStrike" baseline="0" dirty="0">
                <a:latin typeface="StoneSans-Italic"/>
              </a:rPr>
              <a:t> </a:t>
            </a:r>
            <a:r>
              <a:rPr lang="en-US" sz="2400" b="0" i="0" u="none" strike="noStrike" baseline="0" dirty="0">
                <a:latin typeface="StoneSans"/>
              </a:rPr>
              <a:t>his mouth.</a:t>
            </a:r>
          </a:p>
          <a:p>
            <a:pPr marL="0" indent="0" algn="l">
              <a:buNone/>
            </a:pPr>
            <a:r>
              <a:rPr lang="en-US" sz="2400" b="0" i="0" u="none" strike="noStrike" baseline="0" dirty="0">
                <a:latin typeface="StoneSans"/>
              </a:rPr>
              <a:t>2. Morgan’s </a:t>
            </a:r>
            <a:r>
              <a:rPr lang="en-US" sz="2400" b="1" i="1" u="none" strike="noStrike" baseline="0" dirty="0">
                <a:latin typeface="StoneSans-Italic"/>
              </a:rPr>
              <a:t>open</a:t>
            </a:r>
            <a:r>
              <a:rPr lang="en-US" sz="2400" b="0" i="1" u="none" strike="noStrike" baseline="0" dirty="0">
                <a:latin typeface="StoneSans-Italic"/>
              </a:rPr>
              <a:t> </a:t>
            </a:r>
            <a:r>
              <a:rPr lang="en-US" sz="2400" b="0" i="0" u="none" strike="noStrike" baseline="0" dirty="0">
                <a:latin typeface="StoneSans"/>
              </a:rPr>
              <a:t>mouth admitted the fly.</a:t>
            </a:r>
          </a:p>
          <a:p>
            <a:pPr marL="0" indent="0" algn="l">
              <a:buNone/>
            </a:pPr>
            <a:r>
              <a:rPr lang="en-US" sz="2400" b="0" i="0" u="none" strike="noStrike" baseline="0" dirty="0">
                <a:latin typeface="StoneSans"/>
              </a:rPr>
              <a:t>3. That was clearly </a:t>
            </a:r>
            <a:r>
              <a:rPr lang="en-US" sz="2400" b="1" i="1" u="none" strike="noStrike" baseline="0" dirty="0">
                <a:latin typeface="StoneSans-Italic"/>
              </a:rPr>
              <a:t>impossible</a:t>
            </a:r>
            <a:r>
              <a:rPr lang="en-US" sz="2400" b="0" i="0" u="none" strike="noStrike" baseline="0" dirty="0">
                <a:latin typeface="StoneSans"/>
              </a:rPr>
              <a:t>.</a:t>
            </a:r>
          </a:p>
          <a:p>
            <a:pPr marL="0" indent="0" algn="l">
              <a:buNone/>
            </a:pPr>
            <a:r>
              <a:rPr lang="en-US" sz="2400" b="0" i="0" u="none" strike="noStrike" baseline="0" dirty="0">
                <a:latin typeface="StoneSans"/>
              </a:rPr>
              <a:t>4. Mary </a:t>
            </a:r>
            <a:r>
              <a:rPr lang="en-US" sz="2400" b="1" i="1" u="none" strike="noStrike" baseline="0" dirty="0">
                <a:latin typeface="StoneSans-Italic"/>
              </a:rPr>
              <a:t>appealed</a:t>
            </a:r>
            <a:r>
              <a:rPr lang="en-US" sz="2400" b="0" i="1" u="none" strike="noStrike" baseline="0" dirty="0">
                <a:latin typeface="StoneSans-Italic"/>
              </a:rPr>
              <a:t> </a:t>
            </a:r>
            <a:r>
              <a:rPr lang="en-US" sz="2400" b="0" i="0" u="none" strike="noStrike" baseline="0" dirty="0">
                <a:latin typeface="StoneSans"/>
              </a:rPr>
              <a:t>to John to take the rubbish out.</a:t>
            </a:r>
          </a:p>
          <a:p>
            <a:pPr marL="0" indent="0" algn="l">
              <a:buNone/>
            </a:pPr>
            <a:r>
              <a:rPr lang="en-US" sz="2400" b="0" i="0" u="none" strike="noStrike" baseline="0" dirty="0">
                <a:latin typeface="StoneSans"/>
              </a:rPr>
              <a:t>5. Her repeated </a:t>
            </a:r>
            <a:r>
              <a:rPr lang="en-US" sz="2400" b="1" i="1" u="none" strike="noStrike" baseline="0" dirty="0">
                <a:latin typeface="StoneSans-Italic"/>
              </a:rPr>
              <a:t>appeals</a:t>
            </a:r>
            <a:r>
              <a:rPr lang="en-US" sz="2400" b="0" i="1" u="none" strike="noStrike" baseline="0" dirty="0">
                <a:latin typeface="StoneSans-Italic"/>
              </a:rPr>
              <a:t> </a:t>
            </a:r>
            <a:r>
              <a:rPr lang="en-US" sz="2400" b="0" i="0" u="none" strike="noStrike" baseline="0" dirty="0">
                <a:latin typeface="StoneSans"/>
              </a:rPr>
              <a:t>were unsuccessful.</a:t>
            </a:r>
          </a:p>
          <a:p>
            <a:pPr marL="0" indent="0" algn="l">
              <a:buNone/>
            </a:pPr>
            <a:r>
              <a:rPr lang="en-US" sz="2400" b="0" i="0" u="none" strike="noStrike" baseline="0" dirty="0">
                <a:latin typeface="StoneSans"/>
              </a:rPr>
              <a:t>6. He booted his drunken colleague </a:t>
            </a:r>
            <a:r>
              <a:rPr lang="en-US" sz="2400" b="1" i="1" u="none" strike="noStrike" baseline="0" dirty="0">
                <a:latin typeface="StoneSans-Italic"/>
              </a:rPr>
              <a:t>up</a:t>
            </a:r>
            <a:r>
              <a:rPr lang="en-US" sz="2400" b="0" i="1" u="none" strike="noStrike" baseline="0" dirty="0">
                <a:latin typeface="StoneSans-Italic"/>
              </a:rPr>
              <a:t> </a:t>
            </a:r>
            <a:r>
              <a:rPr lang="en-US" sz="2400" b="0" i="0" u="none" strike="noStrike" baseline="0" dirty="0">
                <a:latin typeface="StoneSans"/>
              </a:rPr>
              <a:t>the gangway.</a:t>
            </a:r>
          </a:p>
          <a:p>
            <a:pPr marL="0" indent="0" algn="l">
              <a:buNone/>
            </a:pPr>
            <a:r>
              <a:rPr lang="en-US" sz="2400" b="0" i="0" u="none" strike="noStrike" baseline="0" dirty="0">
                <a:latin typeface="StoneSans"/>
              </a:rPr>
              <a:t>7. They </a:t>
            </a:r>
            <a:r>
              <a:rPr lang="en-US" sz="2400" b="1" i="1" u="none" strike="noStrike" baseline="0" dirty="0">
                <a:latin typeface="StoneSans-Italic"/>
              </a:rPr>
              <a:t>up</a:t>
            </a:r>
            <a:r>
              <a:rPr lang="en-US" sz="2400" b="0" i="1" u="none" strike="noStrike" baseline="0" dirty="0">
                <a:latin typeface="StoneSans-Italic"/>
              </a:rPr>
              <a:t> </a:t>
            </a:r>
            <a:r>
              <a:rPr lang="en-US" sz="2400" b="0" i="0" u="none" strike="noStrike" baseline="0" dirty="0">
                <a:latin typeface="StoneSans"/>
              </a:rPr>
              <a:t>the rent every other month.</a:t>
            </a:r>
          </a:p>
          <a:p>
            <a:pPr marL="0" indent="0" algn="l">
              <a:buNone/>
            </a:pPr>
            <a:r>
              <a:rPr lang="en-US" sz="2400" b="0" i="0" u="none" strike="noStrike" baseline="0" dirty="0">
                <a:latin typeface="StoneSans"/>
              </a:rPr>
              <a:t>8. Georgette is perfectly </a:t>
            </a:r>
            <a:r>
              <a:rPr lang="en-US" sz="2400" b="1" i="1" u="none" strike="noStrike" baseline="0" dirty="0">
                <a:latin typeface="StoneSans-Italic"/>
              </a:rPr>
              <a:t>content</a:t>
            </a:r>
            <a:r>
              <a:rPr lang="en-US" sz="2400" b="0" i="0" u="none" strike="noStrike" baseline="0" dirty="0">
                <a:latin typeface="StoneSans"/>
              </a:rPr>
              <a:t>.</a:t>
            </a:r>
          </a:p>
          <a:p>
            <a:pPr marL="0" indent="0" algn="l">
              <a:buNone/>
            </a:pPr>
            <a:r>
              <a:rPr lang="en-US" sz="2400" b="0" i="0" u="none" strike="noStrike" baseline="0" dirty="0">
                <a:latin typeface="StoneSans"/>
              </a:rPr>
              <a:t>9. Jenny </a:t>
            </a:r>
            <a:r>
              <a:rPr lang="en-US" sz="2400" b="0" i="0" u="none" strike="noStrike" baseline="0" dirty="0" err="1">
                <a:latin typeface="StoneSans"/>
              </a:rPr>
              <a:t>criticised</a:t>
            </a:r>
            <a:r>
              <a:rPr lang="en-US" sz="2400" b="0" i="0" u="none" strike="noStrike" baseline="0" dirty="0">
                <a:latin typeface="StoneSans"/>
              </a:rPr>
              <a:t> the </a:t>
            </a:r>
            <a:r>
              <a:rPr lang="en-US" sz="2400" b="1" i="1" u="none" strike="noStrike" baseline="0" dirty="0">
                <a:latin typeface="StoneSans-Italic"/>
              </a:rPr>
              <a:t>content</a:t>
            </a:r>
            <a:r>
              <a:rPr lang="en-US" sz="2400" b="0" i="1" u="none" strike="noStrike" baseline="0" dirty="0">
                <a:latin typeface="StoneSans-Italic"/>
              </a:rPr>
              <a:t> </a:t>
            </a:r>
            <a:r>
              <a:rPr lang="en-US" sz="2400" b="0" i="0" u="none" strike="noStrike" baseline="0" dirty="0">
                <a:latin typeface="StoneSans"/>
              </a:rPr>
              <a:t>of the paragraph.</a:t>
            </a:r>
          </a:p>
          <a:p>
            <a:pPr marL="0" indent="0" algn="l">
              <a:buNone/>
            </a:pPr>
            <a:r>
              <a:rPr lang="en-US" sz="2400" b="0" i="0" u="none" strike="noStrike" baseline="0" dirty="0">
                <a:latin typeface="StoneSans"/>
              </a:rPr>
              <a:t>10. He </a:t>
            </a:r>
            <a:r>
              <a:rPr lang="en-US" sz="2400" b="1" i="1" u="none" strike="noStrike" baseline="0" dirty="0">
                <a:latin typeface="StoneSans-Italic"/>
              </a:rPr>
              <a:t>contented</a:t>
            </a:r>
            <a:r>
              <a:rPr lang="en-US" sz="2400" b="0" i="1" u="none" strike="noStrike" baseline="0" dirty="0">
                <a:latin typeface="StoneSans-Italic"/>
              </a:rPr>
              <a:t> </a:t>
            </a:r>
            <a:r>
              <a:rPr lang="en-US" sz="2400" b="0" i="0" u="none" strike="noStrike" baseline="0" dirty="0">
                <a:latin typeface="StoneSans"/>
              </a:rPr>
              <a:t>himself with a second-hand copy.</a:t>
            </a:r>
          </a:p>
          <a:p>
            <a:pPr marL="0" indent="0" algn="l">
              <a:buNone/>
            </a:pPr>
            <a:r>
              <a:rPr lang="en-US" sz="2400" b="0" i="0" u="none" strike="noStrike" baseline="0" dirty="0">
                <a:latin typeface="StoneSans"/>
              </a:rPr>
              <a:t>11. Toffee-wrappers are the main </a:t>
            </a:r>
            <a:r>
              <a:rPr lang="en-US" sz="2400" b="1" i="1" u="none" strike="noStrike" baseline="0" dirty="0">
                <a:latin typeface="StoneSans-Italic"/>
              </a:rPr>
              <a:t>export</a:t>
            </a:r>
            <a:r>
              <a:rPr lang="en-US" sz="2400" b="0" i="0" u="none" strike="noStrike" baseline="0" dirty="0">
                <a:latin typeface="StoneSans"/>
              </a:rPr>
              <a:t>.</a:t>
            </a:r>
          </a:p>
          <a:p>
            <a:pPr marL="0" indent="0" algn="l">
              <a:buNone/>
            </a:pPr>
            <a:r>
              <a:rPr lang="en-US" sz="2400" b="0" i="0" u="none" strike="noStrike" baseline="0" dirty="0">
                <a:latin typeface="StoneSans"/>
              </a:rPr>
              <a:t>12. </a:t>
            </a:r>
            <a:r>
              <a:rPr lang="en-US" sz="2400" b="0" i="0" u="none" strike="noStrike" baseline="0" dirty="0" err="1">
                <a:latin typeface="StoneSans"/>
              </a:rPr>
              <a:t>Boggis</a:t>
            </a:r>
            <a:r>
              <a:rPr lang="en-US" sz="2400" b="0" i="0" u="none" strike="noStrike" baseline="0" dirty="0">
                <a:latin typeface="StoneSans"/>
              </a:rPr>
              <a:t> and Stone </a:t>
            </a:r>
            <a:r>
              <a:rPr lang="en-US" sz="2400" b="1" i="1" u="none" strike="noStrike" baseline="0" dirty="0">
                <a:latin typeface="StoneSans-Italic"/>
              </a:rPr>
              <a:t>export</a:t>
            </a:r>
            <a:r>
              <a:rPr lang="en-US" sz="2400" b="0" i="1" u="none" strike="noStrike" baseline="0" dirty="0">
                <a:latin typeface="StoneSans-Italic"/>
              </a:rPr>
              <a:t> </a:t>
            </a:r>
            <a:r>
              <a:rPr lang="en-US" sz="2400" b="0" i="0" u="none" strike="noStrike" baseline="0" dirty="0">
                <a:latin typeface="StoneSans"/>
              </a:rPr>
              <a:t>toffee-wrappers to Mesopotamia.</a:t>
            </a:r>
          </a:p>
          <a:p>
            <a:pPr marL="0" indent="0" algn="l">
              <a:buNone/>
            </a:pPr>
            <a:r>
              <a:rPr lang="en-US" sz="2400" b="0" i="0" u="none" strike="noStrike" baseline="0" dirty="0">
                <a:latin typeface="StoneSans"/>
              </a:rPr>
              <a:t>13. Max has </a:t>
            </a:r>
            <a:r>
              <a:rPr lang="en-US" sz="2400" b="1" i="1" u="none" strike="noStrike" baseline="0" dirty="0">
                <a:latin typeface="StoneSans-Italic"/>
              </a:rPr>
              <a:t>edited</a:t>
            </a:r>
            <a:r>
              <a:rPr lang="en-US" sz="2400" b="0" i="1" u="none" strike="noStrike" baseline="0" dirty="0">
                <a:latin typeface="StoneSans-Italic"/>
              </a:rPr>
              <a:t> </a:t>
            </a:r>
            <a:r>
              <a:rPr lang="en-US" sz="2400" b="0" i="0" u="none" strike="noStrike" baseline="0" dirty="0">
                <a:latin typeface="StoneSans"/>
              </a:rPr>
              <a:t>a grand total of 253 books.</a:t>
            </a:r>
            <a:endParaRPr lang="en-US" sz="3600" dirty="0"/>
          </a:p>
        </p:txBody>
      </p:sp>
    </p:spTree>
    <p:extLst>
      <p:ext uri="{BB962C8B-B14F-4D97-AF65-F5344CB8AC3E}">
        <p14:creationId xmlns:p14="http://schemas.microsoft.com/office/powerpoint/2010/main" val="4054470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FFDC-D658-4429-8A01-40315CA4E0EF}"/>
              </a:ext>
            </a:extLst>
          </p:cNvPr>
          <p:cNvSpPr>
            <a:spLocks noGrp="1"/>
          </p:cNvSpPr>
          <p:nvPr>
            <p:ph type="title"/>
          </p:nvPr>
        </p:nvSpPr>
        <p:spPr>
          <a:xfrm>
            <a:off x="2455524" y="128820"/>
            <a:ext cx="7284377" cy="713661"/>
          </a:xfrm>
        </p:spPr>
        <p:txBody>
          <a:bodyPr>
            <a:normAutofit/>
          </a:bodyPr>
          <a:lstStyle/>
          <a:p>
            <a:pPr algn="ctr"/>
            <a:r>
              <a:rPr lang="en-US" sz="3600" b="1" dirty="0"/>
              <a:t>The complements of lexical verbs</a:t>
            </a:r>
          </a:p>
        </p:txBody>
      </p:sp>
      <p:sp>
        <p:nvSpPr>
          <p:cNvPr id="3" name="Content Placeholder 2">
            <a:extLst>
              <a:ext uri="{FF2B5EF4-FFF2-40B4-BE49-F238E27FC236}">
                <a16:creationId xmlns:a16="http://schemas.microsoft.com/office/drawing/2014/main" id="{A681E916-2D21-4E7B-9E8C-C36106F25D5C}"/>
              </a:ext>
            </a:extLst>
          </p:cNvPr>
          <p:cNvSpPr>
            <a:spLocks noGrp="1"/>
          </p:cNvSpPr>
          <p:nvPr>
            <p:ph idx="1"/>
          </p:nvPr>
        </p:nvSpPr>
        <p:spPr>
          <a:xfrm>
            <a:off x="482885" y="770562"/>
            <a:ext cx="11239928" cy="5722705"/>
          </a:xfrm>
        </p:spPr>
        <p:txBody>
          <a:bodyPr>
            <a:normAutofit fontScale="92500" lnSpcReduction="10000"/>
          </a:bodyPr>
          <a:lstStyle/>
          <a:p>
            <a:pPr marL="0" indent="0">
              <a:buNone/>
            </a:pPr>
            <a:r>
              <a:rPr lang="en-US" dirty="0"/>
              <a:t>There are functional relations between lexical verbs and other constituents that appear in the basic Verb Phrase.</a:t>
            </a:r>
          </a:p>
          <a:p>
            <a:pPr marL="0" indent="0">
              <a:buNone/>
            </a:pPr>
            <a:r>
              <a:rPr lang="en-US" dirty="0"/>
              <a:t>[9] Phil </a:t>
            </a:r>
            <a:r>
              <a:rPr lang="en-US" b="1" dirty="0"/>
              <a:t>dreads</a:t>
            </a:r>
            <a:r>
              <a:rPr lang="en-US" dirty="0"/>
              <a:t> </a:t>
            </a:r>
            <a:r>
              <a:rPr lang="en-US" i="1" dirty="0"/>
              <a:t>affectionate cats</a:t>
            </a:r>
            <a:r>
              <a:rPr lang="en-US" dirty="0"/>
              <a:t>.</a:t>
            </a:r>
          </a:p>
          <a:p>
            <a:pPr marL="0" indent="0">
              <a:buNone/>
            </a:pPr>
            <a:endParaRPr lang="en-US" dirty="0"/>
          </a:p>
          <a:p>
            <a:pPr marL="0" indent="0">
              <a:buNone/>
            </a:pPr>
            <a:r>
              <a:rPr lang="en-US" dirty="0"/>
              <a:t>The VP is </a:t>
            </a:r>
            <a:r>
              <a:rPr lang="en-US" b="1" i="1" dirty="0"/>
              <a:t>dreads affectionate cats</a:t>
            </a:r>
            <a:r>
              <a:rPr lang="en-US" dirty="0"/>
              <a:t>, and </a:t>
            </a:r>
            <a:r>
              <a:rPr lang="en-US" b="1" i="1" dirty="0"/>
              <a:t>dreads</a:t>
            </a:r>
            <a:r>
              <a:rPr lang="en-US" dirty="0"/>
              <a:t> is the verb. The relation between the V (dreads) and the NP (affectionate cats) is a head–complement relation. It is a two-way dependency between the verb (as head) and the NP (as complement). </a:t>
            </a:r>
          </a:p>
          <a:p>
            <a:pPr marL="0" indent="0">
              <a:buNone/>
            </a:pPr>
            <a:r>
              <a:rPr lang="en-US" dirty="0"/>
              <a:t>The use of </a:t>
            </a:r>
            <a:r>
              <a:rPr lang="en-US" b="1" i="1" dirty="0"/>
              <a:t>dreads</a:t>
            </a:r>
            <a:r>
              <a:rPr lang="en-US" dirty="0"/>
              <a:t> without a following NP is ungrammatical, and so is the use of the NP without </a:t>
            </a:r>
            <a:r>
              <a:rPr lang="en-US" b="1" i="1" dirty="0"/>
              <a:t>dreads</a:t>
            </a:r>
            <a:r>
              <a:rPr lang="en-US" dirty="0"/>
              <a:t>:</a:t>
            </a:r>
          </a:p>
          <a:p>
            <a:pPr marL="0" indent="0">
              <a:buNone/>
            </a:pPr>
            <a:r>
              <a:rPr lang="en-US" dirty="0"/>
              <a:t>[10] *Phil dreads.          [11] *Phil affectionate cats.</a:t>
            </a:r>
          </a:p>
          <a:p>
            <a:pPr marL="0" indent="0">
              <a:buNone/>
            </a:pPr>
            <a:endParaRPr lang="en-US" dirty="0"/>
          </a:p>
          <a:p>
            <a:pPr marL="0" indent="0">
              <a:buNone/>
            </a:pPr>
            <a:r>
              <a:rPr lang="en-US" dirty="0"/>
              <a:t>But not all lexical verbs require a following NP. If we change the verb from </a:t>
            </a:r>
            <a:r>
              <a:rPr lang="en-US" b="1" i="1" dirty="0"/>
              <a:t>dread</a:t>
            </a:r>
            <a:r>
              <a:rPr lang="en-US" dirty="0"/>
              <a:t> to </a:t>
            </a:r>
            <a:r>
              <a:rPr lang="en-US" b="1" i="1" dirty="0"/>
              <a:t>sunbathed</a:t>
            </a:r>
            <a:r>
              <a:rPr lang="en-US" dirty="0"/>
              <a:t>, for example, we get a different pattern of grammaticality:</a:t>
            </a:r>
          </a:p>
          <a:p>
            <a:pPr marL="0" indent="0">
              <a:buNone/>
            </a:pPr>
            <a:r>
              <a:rPr lang="en-US" dirty="0"/>
              <a:t>[12] *Phil sunbathed affectionate cats.       [13] Phil sunbathed.</a:t>
            </a:r>
          </a:p>
        </p:txBody>
      </p:sp>
    </p:spTree>
    <p:extLst>
      <p:ext uri="{BB962C8B-B14F-4D97-AF65-F5344CB8AC3E}">
        <p14:creationId xmlns:p14="http://schemas.microsoft.com/office/powerpoint/2010/main" val="3580209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651</TotalTime>
  <Words>5139</Words>
  <Application>Microsoft Office PowerPoint</Application>
  <PresentationFormat>Widescreen</PresentationFormat>
  <Paragraphs>417</Paragraphs>
  <Slides>55</Slides>
  <Notes>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55</vt:i4>
      </vt:variant>
    </vt:vector>
  </HeadingPairs>
  <TitlesOfParts>
    <vt:vector size="73" baseType="lpstr">
      <vt:lpstr>Aharoni</vt:lpstr>
      <vt:lpstr>Arial</vt:lpstr>
      <vt:lpstr>Calibri</vt:lpstr>
      <vt:lpstr>Calibri Light</vt:lpstr>
      <vt:lpstr>Interstate-Light</vt:lpstr>
      <vt:lpstr>Interstate-Regular</vt:lpstr>
      <vt:lpstr>Minion-Italic</vt:lpstr>
      <vt:lpstr>Minion-ItalicSC</vt:lpstr>
      <vt:lpstr>Minion-Regular</vt:lpstr>
      <vt:lpstr>Minion-RegularSC</vt:lpstr>
      <vt:lpstr>Minion-Semibold</vt:lpstr>
      <vt:lpstr>Minion-SemiboldItalic</vt:lpstr>
      <vt:lpstr>Minion-SemiboldSC</vt:lpstr>
      <vt:lpstr>StoneSans</vt:lpstr>
      <vt:lpstr>StoneSans-Italic</vt:lpstr>
      <vt:lpstr>StoneSans-Semibold</vt:lpstr>
      <vt:lpstr>Symbol</vt:lpstr>
      <vt:lpstr>Office Theme</vt:lpstr>
      <vt:lpstr>Syntactic Structure and Analysis  Higher Diploma  English Department- College of Languages</vt:lpstr>
      <vt:lpstr>PowerPoint Presentation</vt:lpstr>
      <vt:lpstr>Tense</vt:lpstr>
      <vt:lpstr>The Verb Phrase  Page 67</vt:lpstr>
      <vt:lpstr>Lexical Verbs</vt:lpstr>
      <vt:lpstr>Multicategories of Lexical Verbs</vt:lpstr>
      <vt:lpstr>PowerPoint Presentation</vt:lpstr>
      <vt:lpstr>PowerPoint Presentation</vt:lpstr>
      <vt:lpstr>The complements of lexical verbs</vt:lpstr>
      <vt:lpstr>Intransitive and Transitive Verbs      p.69</vt:lpstr>
      <vt:lpstr>Now, try putting these verbs in sentences in order to identify which category they belong to:</vt:lpstr>
      <vt:lpstr>PowerPoint Presentation</vt:lpstr>
      <vt:lpstr>All types of verbs based on this categorization:</vt:lpstr>
      <vt:lpstr>PowerPoint Presentation</vt:lpstr>
      <vt:lpstr>PowerPoint Presentation</vt:lpstr>
      <vt:lpstr>2- Intransitive verbs:          p. 71</vt:lpstr>
      <vt:lpstr>PowerPoint Presentation</vt:lpstr>
      <vt:lpstr>3- Ditransitive verbs:  They require TWO NPs as complements, and a label of [ditrans] feature is added on the V node. The classic examples of a ditransitive verb are give, send and buy:</vt:lpstr>
      <vt:lpstr>[26] William gave Millie some bleach.        P.72</vt:lpstr>
      <vt:lpstr>PowerPoint Presentation</vt:lpstr>
      <vt:lpstr>PowerPoint Presentation</vt:lpstr>
      <vt:lpstr>Different constituents as complements to Ditransitive Verbs</vt:lpstr>
      <vt:lpstr>PowerPoint Presentation</vt:lpstr>
      <vt:lpstr>PowerPoint Presentation</vt:lpstr>
      <vt:lpstr>PowerPoint Presentation</vt:lpstr>
      <vt:lpstr>Examples of Copulas</vt:lpstr>
      <vt:lpstr>The differences between the complements of Intensive Verbs</vt:lpstr>
      <vt:lpstr>Compare these two examples:</vt:lpstr>
      <vt:lpstr>PowerPoint Presentation</vt:lpstr>
      <vt:lpstr>Predicatives are mainly adjectives but could also be NPs</vt:lpstr>
      <vt:lpstr>Difference between Intensive and Transitive Verbs</vt:lpstr>
      <vt:lpstr>PowerPoint Presentation</vt:lpstr>
      <vt:lpstr>Complex transitive verbs      P.76</vt:lpstr>
      <vt:lpstr>PowerPoint Presentation</vt:lpstr>
      <vt:lpstr>[52a] Max found [Bill] [an amusing companion].</vt:lpstr>
      <vt:lpstr>The sentence is ambiguous, because it has two parsing options. </vt:lpstr>
      <vt:lpstr>PowerPoint Presentation</vt:lpstr>
      <vt:lpstr>Prepositional Verbs               P.78</vt:lpstr>
      <vt:lpstr>PowerPoint Presentation</vt:lpstr>
      <vt:lpstr>PowerPoint Presentation</vt:lpstr>
      <vt:lpstr>More examples on Prepositional verbs</vt:lpstr>
      <vt:lpstr>How many types of prepositional phrases as obligatory complements to VPs are there ?</vt:lpstr>
      <vt:lpstr>Adjunct Adverbials   (PPs functioning as adjuncts)</vt:lpstr>
      <vt:lpstr>PowerPoint Presentation</vt:lpstr>
      <vt:lpstr>Summary of verbs sub-categorization based on major constituents’ functions </vt:lpstr>
      <vt:lpstr>Identifying sub-categories of verbs in sentences </vt:lpstr>
      <vt:lpstr>Levels of verb phrase                           P.88</vt:lpstr>
      <vt:lpstr>PowerPoint Presentation</vt:lpstr>
      <vt:lpstr>PowerPoint Presentation</vt:lpstr>
      <vt:lpstr>[13] Bevis mended his car in the garage. [14] Bevis put his car in the garage.</vt:lpstr>
      <vt:lpstr>Mobility of adjunct adverbials                P.92</vt:lpstr>
      <vt:lpstr>Phrasal Verbs                                            P.93-94</vt:lpstr>
      <vt:lpstr>Characteristics of Particles       p.95</vt:lpstr>
      <vt:lpstr>Types of phrasal verbs      </vt:lpstr>
      <vt:lpstr>Phrasal Verbs Vs Prepositional Verbs and Intensive verbs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Syntax Third Year English Department- College of Education</dc:title>
  <dc:creator>Rashwan Salih</dc:creator>
  <cp:lastModifiedBy>Rashwan Salih</cp:lastModifiedBy>
  <cp:revision>10</cp:revision>
  <dcterms:created xsi:type="dcterms:W3CDTF">2021-11-09T07:53:16Z</dcterms:created>
  <dcterms:modified xsi:type="dcterms:W3CDTF">2023-12-06T18:02:34Z</dcterms:modified>
</cp:coreProperties>
</file>