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7" r:id="rId3"/>
    <p:sldId id="288" r:id="rId4"/>
    <p:sldId id="296" r:id="rId5"/>
    <p:sldId id="297" r:id="rId6"/>
    <p:sldId id="298" r:id="rId7"/>
    <p:sldId id="299" r:id="rId8"/>
    <p:sldId id="300" r:id="rId9"/>
    <p:sldId id="301" r:id="rId10"/>
    <p:sldId id="302" r:id="rId11"/>
    <p:sldId id="303" r:id="rId12"/>
    <p:sldId id="304" r:id="rId13"/>
    <p:sldId id="305" r:id="rId14"/>
    <p:sldId id="306" r:id="rId15"/>
    <p:sldId id="287" r:id="rId16"/>
    <p:sldId id="293" r:id="rId17"/>
    <p:sldId id="289" r:id="rId18"/>
    <p:sldId id="290" r:id="rId19"/>
    <p:sldId id="291" r:id="rId20"/>
    <p:sldId id="292" r:id="rId21"/>
    <p:sldId id="257" r:id="rId22"/>
    <p:sldId id="294" r:id="rId23"/>
    <p:sldId id="274" r:id="rId24"/>
    <p:sldId id="275" r:id="rId25"/>
    <p:sldId id="276" r:id="rId26"/>
    <p:sldId id="278" r:id="rId27"/>
    <p:sldId id="279" r:id="rId28"/>
    <p:sldId id="280" r:id="rId29"/>
    <p:sldId id="281" r:id="rId30"/>
    <p:sldId id="282" r:id="rId31"/>
    <p:sldId id="283" r:id="rId32"/>
    <p:sldId id="284" r:id="rId33"/>
    <p:sldId id="285" r:id="rId34"/>
    <p:sldId id="286" r:id="rId35"/>
    <p:sldId id="273" r:id="rId36"/>
    <p:sldId id="295" r:id="rId37"/>
    <p:sldId id="258" r:id="rId38"/>
    <p:sldId id="259" r:id="rId39"/>
    <p:sldId id="277" r:id="rId40"/>
    <p:sldId id="260" r:id="rId41"/>
    <p:sldId id="261" r:id="rId42"/>
    <p:sldId id="262" r:id="rId43"/>
    <p:sldId id="263" r:id="rId44"/>
    <p:sldId id="264" r:id="rId45"/>
    <p:sldId id="265" r:id="rId46"/>
    <p:sldId id="266" r:id="rId47"/>
    <p:sldId id="267" r:id="rId48"/>
    <p:sldId id="268" r:id="rId49"/>
    <p:sldId id="269" r:id="rId50"/>
    <p:sldId id="270" r:id="rId51"/>
    <p:sldId id="271" r:id="rId52"/>
    <p:sldId id="272"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83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D860B4-57AB-456F-9C10-111E7F381BF8}"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D7E3B71F-A59E-4BC4-A6DF-2460366F8F75}">
      <dgm:prSet custT="1"/>
      <dgm:spPr/>
      <dgm:t>
        <a:bodyPr/>
        <a:lstStyle/>
        <a:p>
          <a:pPr rtl="0"/>
          <a:r>
            <a:rPr lang="en-US" sz="1800" dirty="0"/>
            <a:t>What do you find the most difficult about using the telephone?</a:t>
          </a:r>
        </a:p>
      </dgm:t>
    </dgm:pt>
    <dgm:pt modelId="{74931E82-929F-4024-B023-61B0252E3000}" type="parTrans" cxnId="{09820355-CA22-4CC7-A52C-8E0B1488254B}">
      <dgm:prSet/>
      <dgm:spPr/>
      <dgm:t>
        <a:bodyPr/>
        <a:lstStyle/>
        <a:p>
          <a:endParaRPr lang="en-US" sz="2000"/>
        </a:p>
      </dgm:t>
    </dgm:pt>
    <dgm:pt modelId="{C78442DA-FB8B-4C15-B1D7-20019D3F2A53}" type="sibTrans" cxnId="{09820355-CA22-4CC7-A52C-8E0B1488254B}">
      <dgm:prSet/>
      <dgm:spPr/>
      <dgm:t>
        <a:bodyPr/>
        <a:lstStyle/>
        <a:p>
          <a:endParaRPr lang="en-US" sz="2000"/>
        </a:p>
      </dgm:t>
    </dgm:pt>
    <dgm:pt modelId="{05DAFA21-2EA3-42E9-A43F-C6DE98C1722D}">
      <dgm:prSet custT="1"/>
      <dgm:spPr/>
      <dgm:t>
        <a:bodyPr/>
        <a:lstStyle/>
        <a:p>
          <a:pPr rtl="0"/>
          <a:r>
            <a:rPr lang="en-US" sz="1800" dirty="0"/>
            <a:t>What type of phone call do you find the most difficult to handle?</a:t>
          </a:r>
        </a:p>
      </dgm:t>
    </dgm:pt>
    <dgm:pt modelId="{30314EE0-5487-4CCC-B2C2-0CE8B01A93CF}" type="parTrans" cxnId="{A5F41CD0-CC5F-4E6B-8BDA-FECEA0852511}">
      <dgm:prSet/>
      <dgm:spPr/>
      <dgm:t>
        <a:bodyPr/>
        <a:lstStyle/>
        <a:p>
          <a:endParaRPr lang="en-US" sz="2000"/>
        </a:p>
      </dgm:t>
    </dgm:pt>
    <dgm:pt modelId="{8416073B-9D32-4498-BC3E-4FA463671DAE}" type="sibTrans" cxnId="{A5F41CD0-CC5F-4E6B-8BDA-FECEA0852511}">
      <dgm:prSet/>
      <dgm:spPr/>
      <dgm:t>
        <a:bodyPr/>
        <a:lstStyle/>
        <a:p>
          <a:endParaRPr lang="en-US" sz="2000"/>
        </a:p>
      </dgm:t>
    </dgm:pt>
    <dgm:pt modelId="{C929316D-11DA-4491-8FAE-510AEBD794DA}">
      <dgm:prSet custT="1"/>
      <dgm:spPr/>
      <dgm:t>
        <a:bodyPr/>
        <a:lstStyle/>
        <a:p>
          <a:pPr rtl="0"/>
          <a:r>
            <a:rPr lang="en-US" sz="1800" dirty="0"/>
            <a:t>What type of phone calls do you make? (business, personal, employment)</a:t>
          </a:r>
        </a:p>
      </dgm:t>
    </dgm:pt>
    <dgm:pt modelId="{7D622FFA-A2D3-429F-9541-65DF16F2ADA5}" type="parTrans" cxnId="{0F9F7DC0-5484-43ED-9077-4065B96BED77}">
      <dgm:prSet/>
      <dgm:spPr/>
      <dgm:t>
        <a:bodyPr/>
        <a:lstStyle/>
        <a:p>
          <a:endParaRPr lang="en-US" sz="2000"/>
        </a:p>
      </dgm:t>
    </dgm:pt>
    <dgm:pt modelId="{04F02164-BED7-4710-9EE0-25CE476E4DBD}" type="sibTrans" cxnId="{0F9F7DC0-5484-43ED-9077-4065B96BED77}">
      <dgm:prSet/>
      <dgm:spPr/>
      <dgm:t>
        <a:bodyPr/>
        <a:lstStyle/>
        <a:p>
          <a:endParaRPr lang="en-US" sz="2000"/>
        </a:p>
      </dgm:t>
    </dgm:pt>
    <dgm:pt modelId="{3BC8A17C-735A-4354-8AFB-E1622FA929F3}">
      <dgm:prSet custT="1"/>
      <dgm:spPr/>
      <dgm:t>
        <a:bodyPr/>
        <a:lstStyle/>
        <a:p>
          <a:pPr rtl="0"/>
          <a:r>
            <a:rPr lang="en-US" sz="1800" dirty="0"/>
            <a:t>What things make it difficult for you to understand during a telephone conversation?</a:t>
          </a:r>
        </a:p>
      </dgm:t>
    </dgm:pt>
    <dgm:pt modelId="{F817C396-FA72-4AE8-B68F-42091D12C07F}" type="parTrans" cxnId="{F2C9D2B5-6358-4A52-B65C-1DAA153CB520}">
      <dgm:prSet/>
      <dgm:spPr/>
      <dgm:t>
        <a:bodyPr/>
        <a:lstStyle/>
        <a:p>
          <a:endParaRPr lang="en-US" sz="2000"/>
        </a:p>
      </dgm:t>
    </dgm:pt>
    <dgm:pt modelId="{628C1489-70A9-48AD-BA70-AECC7AE19986}" type="sibTrans" cxnId="{F2C9D2B5-6358-4A52-B65C-1DAA153CB520}">
      <dgm:prSet/>
      <dgm:spPr/>
      <dgm:t>
        <a:bodyPr/>
        <a:lstStyle/>
        <a:p>
          <a:endParaRPr lang="en-US" sz="2000"/>
        </a:p>
      </dgm:t>
    </dgm:pt>
    <dgm:pt modelId="{A1765254-7B7D-4486-928A-FD34FB6E2215}">
      <dgm:prSet custT="1"/>
      <dgm:spPr/>
      <dgm:t>
        <a:bodyPr/>
        <a:lstStyle/>
        <a:p>
          <a:pPr rtl="0"/>
          <a:r>
            <a:rPr lang="en-US" sz="1800" dirty="0"/>
            <a:t>Do you feel comfortable asking for clarification on the telephone? </a:t>
          </a:r>
        </a:p>
      </dgm:t>
    </dgm:pt>
    <dgm:pt modelId="{AB03C9D7-6BFC-44D5-B556-1D04DAE20FC3}" type="parTrans" cxnId="{B0AE03CC-3D04-4EE3-8309-544071906736}">
      <dgm:prSet/>
      <dgm:spPr/>
      <dgm:t>
        <a:bodyPr/>
        <a:lstStyle/>
        <a:p>
          <a:endParaRPr lang="en-US" sz="2000"/>
        </a:p>
      </dgm:t>
    </dgm:pt>
    <dgm:pt modelId="{23A59C04-78D7-422C-B4B7-9244134950BD}" type="sibTrans" cxnId="{B0AE03CC-3D04-4EE3-8309-544071906736}">
      <dgm:prSet/>
      <dgm:spPr/>
      <dgm:t>
        <a:bodyPr/>
        <a:lstStyle/>
        <a:p>
          <a:endParaRPr lang="en-US" sz="2000"/>
        </a:p>
      </dgm:t>
    </dgm:pt>
    <dgm:pt modelId="{3A2B2771-FD88-489D-897A-BD81B04926A2}">
      <dgm:prSet custT="1"/>
      <dgm:spPr/>
      <dgm:t>
        <a:bodyPr/>
        <a:lstStyle/>
        <a:p>
          <a:pPr rtl="0"/>
          <a:r>
            <a:rPr lang="en-US" sz="1800" dirty="0"/>
            <a:t>Do you feel comfortable asking someone to repeat information?</a:t>
          </a:r>
        </a:p>
      </dgm:t>
    </dgm:pt>
    <dgm:pt modelId="{E0EB641A-86A6-4274-8027-E3B11AE8314B}" type="parTrans" cxnId="{A8CF2670-77F0-429C-8328-AB551CC27E3B}">
      <dgm:prSet/>
      <dgm:spPr/>
      <dgm:t>
        <a:bodyPr/>
        <a:lstStyle/>
        <a:p>
          <a:endParaRPr lang="en-US" sz="2000"/>
        </a:p>
      </dgm:t>
    </dgm:pt>
    <dgm:pt modelId="{0BDE3DFF-5210-4C88-A35A-91C33456ED68}" type="sibTrans" cxnId="{A8CF2670-77F0-429C-8328-AB551CC27E3B}">
      <dgm:prSet/>
      <dgm:spPr/>
      <dgm:t>
        <a:bodyPr/>
        <a:lstStyle/>
        <a:p>
          <a:endParaRPr lang="en-US" sz="2000"/>
        </a:p>
      </dgm:t>
    </dgm:pt>
    <dgm:pt modelId="{E427C041-9787-423E-8754-9A9389BF08CD}">
      <dgm:prSet custT="1"/>
      <dgm:spPr/>
      <dgm:t>
        <a:bodyPr/>
        <a:lstStyle/>
        <a:p>
          <a:pPr rtl="0"/>
          <a:r>
            <a:rPr lang="en-US" sz="1800" dirty="0"/>
            <a:t>Do you feel comfortable asking someone to slow down when they are speaking too quickly?</a:t>
          </a:r>
        </a:p>
      </dgm:t>
    </dgm:pt>
    <dgm:pt modelId="{575B395E-2CCA-48A0-AC3B-69830E566E44}" type="parTrans" cxnId="{4410C0B6-D9CC-409C-9889-CF686B8D67F3}">
      <dgm:prSet/>
      <dgm:spPr/>
      <dgm:t>
        <a:bodyPr/>
        <a:lstStyle/>
        <a:p>
          <a:endParaRPr lang="en-US" sz="2000"/>
        </a:p>
      </dgm:t>
    </dgm:pt>
    <dgm:pt modelId="{E5E3A5C0-90D4-47E8-8BBA-B8111BBD131A}" type="sibTrans" cxnId="{4410C0B6-D9CC-409C-9889-CF686B8D67F3}">
      <dgm:prSet/>
      <dgm:spPr/>
      <dgm:t>
        <a:bodyPr/>
        <a:lstStyle/>
        <a:p>
          <a:endParaRPr lang="en-US" sz="2000"/>
        </a:p>
      </dgm:t>
    </dgm:pt>
    <dgm:pt modelId="{A6CA7C71-FFC7-4D9B-85F4-A7C13C707FB6}">
      <dgm:prSet custT="1"/>
      <dgm:spPr/>
      <dgm:t>
        <a:bodyPr/>
        <a:lstStyle/>
        <a:p>
          <a:pPr rtl="0"/>
          <a:r>
            <a:rPr lang="en-US" sz="1800" dirty="0"/>
            <a:t>Do you feel comfortable asking someone to spell their name or address? </a:t>
          </a:r>
        </a:p>
      </dgm:t>
    </dgm:pt>
    <dgm:pt modelId="{F50AF547-EDAF-405E-BD45-3E3B2846ACFA}" type="parTrans" cxnId="{86022C78-A111-4686-9D20-2119B2C87F6D}">
      <dgm:prSet/>
      <dgm:spPr/>
      <dgm:t>
        <a:bodyPr/>
        <a:lstStyle/>
        <a:p>
          <a:endParaRPr lang="en-US" sz="2000"/>
        </a:p>
      </dgm:t>
    </dgm:pt>
    <dgm:pt modelId="{3A8A15C5-F0FC-457F-9365-4CB31F695D6A}" type="sibTrans" cxnId="{86022C78-A111-4686-9D20-2119B2C87F6D}">
      <dgm:prSet/>
      <dgm:spPr/>
      <dgm:t>
        <a:bodyPr/>
        <a:lstStyle/>
        <a:p>
          <a:endParaRPr lang="en-US" sz="2000"/>
        </a:p>
      </dgm:t>
    </dgm:pt>
    <dgm:pt modelId="{0C88AD67-6854-4AC2-AAC6-30D2B9B0F5C0}" type="pres">
      <dgm:prSet presAssocID="{A9D860B4-57AB-456F-9C10-111E7F381BF8}" presName="linear" presStyleCnt="0">
        <dgm:presLayoutVars>
          <dgm:animLvl val="lvl"/>
          <dgm:resizeHandles val="exact"/>
        </dgm:presLayoutVars>
      </dgm:prSet>
      <dgm:spPr/>
    </dgm:pt>
    <dgm:pt modelId="{9583F177-2D41-4F66-9567-DB61E502227B}" type="pres">
      <dgm:prSet presAssocID="{D7E3B71F-A59E-4BC4-A6DF-2460366F8F75}" presName="parentText" presStyleLbl="node1" presStyleIdx="0" presStyleCnt="8">
        <dgm:presLayoutVars>
          <dgm:chMax val="0"/>
          <dgm:bulletEnabled val="1"/>
        </dgm:presLayoutVars>
      </dgm:prSet>
      <dgm:spPr/>
    </dgm:pt>
    <dgm:pt modelId="{E05CE0E5-9A7D-4138-9777-37F7C04CEAB5}" type="pres">
      <dgm:prSet presAssocID="{C78442DA-FB8B-4C15-B1D7-20019D3F2A53}" presName="spacer" presStyleCnt="0"/>
      <dgm:spPr/>
    </dgm:pt>
    <dgm:pt modelId="{BD8CE0AB-26C7-41CF-A0B6-DEC092FE2199}" type="pres">
      <dgm:prSet presAssocID="{05DAFA21-2EA3-42E9-A43F-C6DE98C1722D}" presName="parentText" presStyleLbl="node1" presStyleIdx="1" presStyleCnt="8">
        <dgm:presLayoutVars>
          <dgm:chMax val="0"/>
          <dgm:bulletEnabled val="1"/>
        </dgm:presLayoutVars>
      </dgm:prSet>
      <dgm:spPr/>
    </dgm:pt>
    <dgm:pt modelId="{9FC5EA30-E3B7-4B90-A0F1-070829067561}" type="pres">
      <dgm:prSet presAssocID="{8416073B-9D32-4498-BC3E-4FA463671DAE}" presName="spacer" presStyleCnt="0"/>
      <dgm:spPr/>
    </dgm:pt>
    <dgm:pt modelId="{A47CA005-49DA-429A-A155-A1AC38956920}" type="pres">
      <dgm:prSet presAssocID="{C929316D-11DA-4491-8FAE-510AEBD794DA}" presName="parentText" presStyleLbl="node1" presStyleIdx="2" presStyleCnt="8">
        <dgm:presLayoutVars>
          <dgm:chMax val="0"/>
          <dgm:bulletEnabled val="1"/>
        </dgm:presLayoutVars>
      </dgm:prSet>
      <dgm:spPr/>
    </dgm:pt>
    <dgm:pt modelId="{ED2D939F-CFD0-4C2B-AA14-7671AAC8761F}" type="pres">
      <dgm:prSet presAssocID="{04F02164-BED7-4710-9EE0-25CE476E4DBD}" presName="spacer" presStyleCnt="0"/>
      <dgm:spPr/>
    </dgm:pt>
    <dgm:pt modelId="{609EA752-AC1E-4DC9-9754-27DDA6C951F5}" type="pres">
      <dgm:prSet presAssocID="{3BC8A17C-735A-4354-8AFB-E1622FA929F3}" presName="parentText" presStyleLbl="node1" presStyleIdx="3" presStyleCnt="8">
        <dgm:presLayoutVars>
          <dgm:chMax val="0"/>
          <dgm:bulletEnabled val="1"/>
        </dgm:presLayoutVars>
      </dgm:prSet>
      <dgm:spPr/>
    </dgm:pt>
    <dgm:pt modelId="{1BD45390-F7F4-48A7-8BFE-DE997B780EDA}" type="pres">
      <dgm:prSet presAssocID="{628C1489-70A9-48AD-BA70-AECC7AE19986}" presName="spacer" presStyleCnt="0"/>
      <dgm:spPr/>
    </dgm:pt>
    <dgm:pt modelId="{059204A6-088B-4867-8EAF-0E343BF56B74}" type="pres">
      <dgm:prSet presAssocID="{A1765254-7B7D-4486-928A-FD34FB6E2215}" presName="parentText" presStyleLbl="node1" presStyleIdx="4" presStyleCnt="8">
        <dgm:presLayoutVars>
          <dgm:chMax val="0"/>
          <dgm:bulletEnabled val="1"/>
        </dgm:presLayoutVars>
      </dgm:prSet>
      <dgm:spPr/>
    </dgm:pt>
    <dgm:pt modelId="{60349503-3E28-4E1F-B8B0-3B847685D991}" type="pres">
      <dgm:prSet presAssocID="{23A59C04-78D7-422C-B4B7-9244134950BD}" presName="spacer" presStyleCnt="0"/>
      <dgm:spPr/>
    </dgm:pt>
    <dgm:pt modelId="{CDC42E8F-40F1-46EB-AD5B-BAEA31723008}" type="pres">
      <dgm:prSet presAssocID="{3A2B2771-FD88-489D-897A-BD81B04926A2}" presName="parentText" presStyleLbl="node1" presStyleIdx="5" presStyleCnt="8">
        <dgm:presLayoutVars>
          <dgm:chMax val="0"/>
          <dgm:bulletEnabled val="1"/>
        </dgm:presLayoutVars>
      </dgm:prSet>
      <dgm:spPr/>
    </dgm:pt>
    <dgm:pt modelId="{46647189-6DBC-4A1C-8F54-640D7EC60DAD}" type="pres">
      <dgm:prSet presAssocID="{0BDE3DFF-5210-4C88-A35A-91C33456ED68}" presName="spacer" presStyleCnt="0"/>
      <dgm:spPr/>
    </dgm:pt>
    <dgm:pt modelId="{C9A276FA-68CA-4750-A56B-C9917BFD5567}" type="pres">
      <dgm:prSet presAssocID="{E427C041-9787-423E-8754-9A9389BF08CD}" presName="parentText" presStyleLbl="node1" presStyleIdx="6" presStyleCnt="8">
        <dgm:presLayoutVars>
          <dgm:chMax val="0"/>
          <dgm:bulletEnabled val="1"/>
        </dgm:presLayoutVars>
      </dgm:prSet>
      <dgm:spPr/>
    </dgm:pt>
    <dgm:pt modelId="{EF804566-286D-4F0A-A8F1-C363AFBD9A84}" type="pres">
      <dgm:prSet presAssocID="{E5E3A5C0-90D4-47E8-8BBA-B8111BBD131A}" presName="spacer" presStyleCnt="0"/>
      <dgm:spPr/>
    </dgm:pt>
    <dgm:pt modelId="{9146EEF6-D2AE-490A-986E-D3DE614DFB17}" type="pres">
      <dgm:prSet presAssocID="{A6CA7C71-FFC7-4D9B-85F4-A7C13C707FB6}" presName="parentText" presStyleLbl="node1" presStyleIdx="7" presStyleCnt="8">
        <dgm:presLayoutVars>
          <dgm:chMax val="0"/>
          <dgm:bulletEnabled val="1"/>
        </dgm:presLayoutVars>
      </dgm:prSet>
      <dgm:spPr/>
    </dgm:pt>
  </dgm:ptLst>
  <dgm:cxnLst>
    <dgm:cxn modelId="{C391F011-2CBA-41EF-84E5-29D730EE429C}" type="presOf" srcId="{A6CA7C71-FFC7-4D9B-85F4-A7C13C707FB6}" destId="{9146EEF6-D2AE-490A-986E-D3DE614DFB17}" srcOrd="0" destOrd="0" presId="urn:microsoft.com/office/officeart/2005/8/layout/vList2"/>
    <dgm:cxn modelId="{4D9C5A26-12C0-4D72-A052-C3DD0A2FFE52}" type="presOf" srcId="{E427C041-9787-423E-8754-9A9389BF08CD}" destId="{C9A276FA-68CA-4750-A56B-C9917BFD5567}" srcOrd="0" destOrd="0" presId="urn:microsoft.com/office/officeart/2005/8/layout/vList2"/>
    <dgm:cxn modelId="{239CC54B-C152-470A-8FBB-46CABF7C9B90}" type="presOf" srcId="{C929316D-11DA-4491-8FAE-510AEBD794DA}" destId="{A47CA005-49DA-429A-A155-A1AC38956920}" srcOrd="0" destOrd="0" presId="urn:microsoft.com/office/officeart/2005/8/layout/vList2"/>
    <dgm:cxn modelId="{A8CF2670-77F0-429C-8328-AB551CC27E3B}" srcId="{A9D860B4-57AB-456F-9C10-111E7F381BF8}" destId="{3A2B2771-FD88-489D-897A-BD81B04926A2}" srcOrd="5" destOrd="0" parTransId="{E0EB641A-86A6-4274-8027-E3B11AE8314B}" sibTransId="{0BDE3DFF-5210-4C88-A35A-91C33456ED68}"/>
    <dgm:cxn modelId="{09820355-CA22-4CC7-A52C-8E0B1488254B}" srcId="{A9D860B4-57AB-456F-9C10-111E7F381BF8}" destId="{D7E3B71F-A59E-4BC4-A6DF-2460366F8F75}" srcOrd="0" destOrd="0" parTransId="{74931E82-929F-4024-B023-61B0252E3000}" sibTransId="{C78442DA-FB8B-4C15-B1D7-20019D3F2A53}"/>
    <dgm:cxn modelId="{86022C78-A111-4686-9D20-2119B2C87F6D}" srcId="{A9D860B4-57AB-456F-9C10-111E7F381BF8}" destId="{A6CA7C71-FFC7-4D9B-85F4-A7C13C707FB6}" srcOrd="7" destOrd="0" parTransId="{F50AF547-EDAF-405E-BD45-3E3B2846ACFA}" sibTransId="{3A8A15C5-F0FC-457F-9365-4CB31F695D6A}"/>
    <dgm:cxn modelId="{622C637C-49A9-4D10-B0E3-349AF166F6CE}" type="presOf" srcId="{3BC8A17C-735A-4354-8AFB-E1622FA929F3}" destId="{609EA752-AC1E-4DC9-9754-27DDA6C951F5}" srcOrd="0" destOrd="0" presId="urn:microsoft.com/office/officeart/2005/8/layout/vList2"/>
    <dgm:cxn modelId="{31C63A7E-0B86-4443-BB13-88354F9A5C11}" type="presOf" srcId="{05DAFA21-2EA3-42E9-A43F-C6DE98C1722D}" destId="{BD8CE0AB-26C7-41CF-A0B6-DEC092FE2199}" srcOrd="0" destOrd="0" presId="urn:microsoft.com/office/officeart/2005/8/layout/vList2"/>
    <dgm:cxn modelId="{9327AE80-BA1A-4540-8A7C-03FC8C434E07}" type="presOf" srcId="{D7E3B71F-A59E-4BC4-A6DF-2460366F8F75}" destId="{9583F177-2D41-4F66-9567-DB61E502227B}" srcOrd="0" destOrd="0" presId="urn:microsoft.com/office/officeart/2005/8/layout/vList2"/>
    <dgm:cxn modelId="{541C5E83-3D5A-4080-A0C1-8F64888E85F8}" type="presOf" srcId="{3A2B2771-FD88-489D-897A-BD81B04926A2}" destId="{CDC42E8F-40F1-46EB-AD5B-BAEA31723008}" srcOrd="0" destOrd="0" presId="urn:microsoft.com/office/officeart/2005/8/layout/vList2"/>
    <dgm:cxn modelId="{F2C9D2B5-6358-4A52-B65C-1DAA153CB520}" srcId="{A9D860B4-57AB-456F-9C10-111E7F381BF8}" destId="{3BC8A17C-735A-4354-8AFB-E1622FA929F3}" srcOrd="3" destOrd="0" parTransId="{F817C396-FA72-4AE8-B68F-42091D12C07F}" sibTransId="{628C1489-70A9-48AD-BA70-AECC7AE19986}"/>
    <dgm:cxn modelId="{4410C0B6-D9CC-409C-9889-CF686B8D67F3}" srcId="{A9D860B4-57AB-456F-9C10-111E7F381BF8}" destId="{E427C041-9787-423E-8754-9A9389BF08CD}" srcOrd="6" destOrd="0" parTransId="{575B395E-2CCA-48A0-AC3B-69830E566E44}" sibTransId="{E5E3A5C0-90D4-47E8-8BBA-B8111BBD131A}"/>
    <dgm:cxn modelId="{58BABFB9-2096-437A-9E03-A6CD9B7412A9}" type="presOf" srcId="{A1765254-7B7D-4486-928A-FD34FB6E2215}" destId="{059204A6-088B-4867-8EAF-0E343BF56B74}" srcOrd="0" destOrd="0" presId="urn:microsoft.com/office/officeart/2005/8/layout/vList2"/>
    <dgm:cxn modelId="{0F9F7DC0-5484-43ED-9077-4065B96BED77}" srcId="{A9D860B4-57AB-456F-9C10-111E7F381BF8}" destId="{C929316D-11DA-4491-8FAE-510AEBD794DA}" srcOrd="2" destOrd="0" parTransId="{7D622FFA-A2D3-429F-9541-65DF16F2ADA5}" sibTransId="{04F02164-BED7-4710-9EE0-25CE476E4DBD}"/>
    <dgm:cxn modelId="{B0AE03CC-3D04-4EE3-8309-544071906736}" srcId="{A9D860B4-57AB-456F-9C10-111E7F381BF8}" destId="{A1765254-7B7D-4486-928A-FD34FB6E2215}" srcOrd="4" destOrd="0" parTransId="{AB03C9D7-6BFC-44D5-B556-1D04DAE20FC3}" sibTransId="{23A59C04-78D7-422C-B4B7-9244134950BD}"/>
    <dgm:cxn modelId="{A5F41CD0-CC5F-4E6B-8BDA-FECEA0852511}" srcId="{A9D860B4-57AB-456F-9C10-111E7F381BF8}" destId="{05DAFA21-2EA3-42E9-A43F-C6DE98C1722D}" srcOrd="1" destOrd="0" parTransId="{30314EE0-5487-4CCC-B2C2-0CE8B01A93CF}" sibTransId="{8416073B-9D32-4498-BC3E-4FA463671DAE}"/>
    <dgm:cxn modelId="{3A7BC1D3-A656-437A-A3A7-997664923F3F}" type="presOf" srcId="{A9D860B4-57AB-456F-9C10-111E7F381BF8}" destId="{0C88AD67-6854-4AC2-AAC6-30D2B9B0F5C0}" srcOrd="0" destOrd="0" presId="urn:microsoft.com/office/officeart/2005/8/layout/vList2"/>
    <dgm:cxn modelId="{A5A3EE63-5A6D-4127-B975-11CF5D96D9A6}" type="presParOf" srcId="{0C88AD67-6854-4AC2-AAC6-30D2B9B0F5C0}" destId="{9583F177-2D41-4F66-9567-DB61E502227B}" srcOrd="0" destOrd="0" presId="urn:microsoft.com/office/officeart/2005/8/layout/vList2"/>
    <dgm:cxn modelId="{B44F48FE-7005-4A12-AA27-FF9CDF8A7590}" type="presParOf" srcId="{0C88AD67-6854-4AC2-AAC6-30D2B9B0F5C0}" destId="{E05CE0E5-9A7D-4138-9777-37F7C04CEAB5}" srcOrd="1" destOrd="0" presId="urn:microsoft.com/office/officeart/2005/8/layout/vList2"/>
    <dgm:cxn modelId="{A248EE9C-E9DF-4FB1-8954-D3F533D6443C}" type="presParOf" srcId="{0C88AD67-6854-4AC2-AAC6-30D2B9B0F5C0}" destId="{BD8CE0AB-26C7-41CF-A0B6-DEC092FE2199}" srcOrd="2" destOrd="0" presId="urn:microsoft.com/office/officeart/2005/8/layout/vList2"/>
    <dgm:cxn modelId="{D8AE0EC2-0743-448C-AF07-E18AE4B18841}" type="presParOf" srcId="{0C88AD67-6854-4AC2-AAC6-30D2B9B0F5C0}" destId="{9FC5EA30-E3B7-4B90-A0F1-070829067561}" srcOrd="3" destOrd="0" presId="urn:microsoft.com/office/officeart/2005/8/layout/vList2"/>
    <dgm:cxn modelId="{2F71A72F-78BC-41F7-A63D-BF115D7F32E9}" type="presParOf" srcId="{0C88AD67-6854-4AC2-AAC6-30D2B9B0F5C0}" destId="{A47CA005-49DA-429A-A155-A1AC38956920}" srcOrd="4" destOrd="0" presId="urn:microsoft.com/office/officeart/2005/8/layout/vList2"/>
    <dgm:cxn modelId="{1B425485-EDDA-4A89-9CFC-D4FC1E7AEE89}" type="presParOf" srcId="{0C88AD67-6854-4AC2-AAC6-30D2B9B0F5C0}" destId="{ED2D939F-CFD0-4C2B-AA14-7671AAC8761F}" srcOrd="5" destOrd="0" presId="urn:microsoft.com/office/officeart/2005/8/layout/vList2"/>
    <dgm:cxn modelId="{9FC47891-09CB-4EA7-8A5C-600FC41AFC65}" type="presParOf" srcId="{0C88AD67-6854-4AC2-AAC6-30D2B9B0F5C0}" destId="{609EA752-AC1E-4DC9-9754-27DDA6C951F5}" srcOrd="6" destOrd="0" presId="urn:microsoft.com/office/officeart/2005/8/layout/vList2"/>
    <dgm:cxn modelId="{DCF7665F-E689-4C68-955D-D089E7142A9F}" type="presParOf" srcId="{0C88AD67-6854-4AC2-AAC6-30D2B9B0F5C0}" destId="{1BD45390-F7F4-48A7-8BFE-DE997B780EDA}" srcOrd="7" destOrd="0" presId="urn:microsoft.com/office/officeart/2005/8/layout/vList2"/>
    <dgm:cxn modelId="{88573EAD-A711-4E78-BBDE-B643FEA7B743}" type="presParOf" srcId="{0C88AD67-6854-4AC2-AAC6-30D2B9B0F5C0}" destId="{059204A6-088B-4867-8EAF-0E343BF56B74}" srcOrd="8" destOrd="0" presId="urn:microsoft.com/office/officeart/2005/8/layout/vList2"/>
    <dgm:cxn modelId="{C16B6278-134C-4733-99C0-373D44D2FAB4}" type="presParOf" srcId="{0C88AD67-6854-4AC2-AAC6-30D2B9B0F5C0}" destId="{60349503-3E28-4E1F-B8B0-3B847685D991}" srcOrd="9" destOrd="0" presId="urn:microsoft.com/office/officeart/2005/8/layout/vList2"/>
    <dgm:cxn modelId="{6D3E8EE3-EB2E-4831-A692-5698D809D44E}" type="presParOf" srcId="{0C88AD67-6854-4AC2-AAC6-30D2B9B0F5C0}" destId="{CDC42E8F-40F1-46EB-AD5B-BAEA31723008}" srcOrd="10" destOrd="0" presId="urn:microsoft.com/office/officeart/2005/8/layout/vList2"/>
    <dgm:cxn modelId="{16B06E70-2D17-4ECB-9A83-24D5435BC69A}" type="presParOf" srcId="{0C88AD67-6854-4AC2-AAC6-30D2B9B0F5C0}" destId="{46647189-6DBC-4A1C-8F54-640D7EC60DAD}" srcOrd="11" destOrd="0" presId="urn:microsoft.com/office/officeart/2005/8/layout/vList2"/>
    <dgm:cxn modelId="{B11AFEB2-8269-46A2-BA5B-3890EA570B83}" type="presParOf" srcId="{0C88AD67-6854-4AC2-AAC6-30D2B9B0F5C0}" destId="{C9A276FA-68CA-4750-A56B-C9917BFD5567}" srcOrd="12" destOrd="0" presId="urn:microsoft.com/office/officeart/2005/8/layout/vList2"/>
    <dgm:cxn modelId="{736B950E-BDA8-47FF-BEA6-E670ECEA11B8}" type="presParOf" srcId="{0C88AD67-6854-4AC2-AAC6-30D2B9B0F5C0}" destId="{EF804566-286D-4F0A-A8F1-C363AFBD9A84}" srcOrd="13" destOrd="0" presId="urn:microsoft.com/office/officeart/2005/8/layout/vList2"/>
    <dgm:cxn modelId="{E17D199F-BD90-4294-93D5-C0A4808A0D59}" type="presParOf" srcId="{0C88AD67-6854-4AC2-AAC6-30D2B9B0F5C0}" destId="{9146EEF6-D2AE-490A-986E-D3DE614DFB17}"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3F177-2D41-4F66-9567-DB61E502227B}">
      <dsp:nvSpPr>
        <dsp:cNvPr id="0" name=""/>
        <dsp:cNvSpPr/>
      </dsp:nvSpPr>
      <dsp:spPr>
        <a:xfrm>
          <a:off x="0" y="110"/>
          <a:ext cx="8229600" cy="55594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What do you find the most difficult about using the telephone?</a:t>
          </a:r>
        </a:p>
      </dsp:txBody>
      <dsp:txXfrm>
        <a:off x="27139" y="27249"/>
        <a:ext cx="8175322" cy="501669"/>
      </dsp:txXfrm>
    </dsp:sp>
    <dsp:sp modelId="{BD8CE0AB-26C7-41CF-A0B6-DEC092FE2199}">
      <dsp:nvSpPr>
        <dsp:cNvPr id="0" name=""/>
        <dsp:cNvSpPr/>
      </dsp:nvSpPr>
      <dsp:spPr>
        <a:xfrm>
          <a:off x="0" y="567224"/>
          <a:ext cx="8229600" cy="55594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What type of phone call do you find the most difficult to handle?</a:t>
          </a:r>
        </a:p>
      </dsp:txBody>
      <dsp:txXfrm>
        <a:off x="27139" y="594363"/>
        <a:ext cx="8175322" cy="501669"/>
      </dsp:txXfrm>
    </dsp:sp>
    <dsp:sp modelId="{A47CA005-49DA-429A-A155-A1AC38956920}">
      <dsp:nvSpPr>
        <dsp:cNvPr id="0" name=""/>
        <dsp:cNvSpPr/>
      </dsp:nvSpPr>
      <dsp:spPr>
        <a:xfrm>
          <a:off x="0" y="1134337"/>
          <a:ext cx="8229600" cy="55594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What type of phone calls do you make? (business, personal, employment)</a:t>
          </a:r>
        </a:p>
      </dsp:txBody>
      <dsp:txXfrm>
        <a:off x="27139" y="1161476"/>
        <a:ext cx="8175322" cy="501669"/>
      </dsp:txXfrm>
    </dsp:sp>
    <dsp:sp modelId="{609EA752-AC1E-4DC9-9754-27DDA6C951F5}">
      <dsp:nvSpPr>
        <dsp:cNvPr id="0" name=""/>
        <dsp:cNvSpPr/>
      </dsp:nvSpPr>
      <dsp:spPr>
        <a:xfrm>
          <a:off x="0" y="1701450"/>
          <a:ext cx="8229600" cy="55594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What things make it difficult for you to understand during a telephone conversation?</a:t>
          </a:r>
        </a:p>
      </dsp:txBody>
      <dsp:txXfrm>
        <a:off x="27139" y="1728589"/>
        <a:ext cx="8175322" cy="501669"/>
      </dsp:txXfrm>
    </dsp:sp>
    <dsp:sp modelId="{059204A6-088B-4867-8EAF-0E343BF56B74}">
      <dsp:nvSpPr>
        <dsp:cNvPr id="0" name=""/>
        <dsp:cNvSpPr/>
      </dsp:nvSpPr>
      <dsp:spPr>
        <a:xfrm>
          <a:off x="0" y="2268564"/>
          <a:ext cx="8229600" cy="55594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Do you feel comfortable asking for clarification on the telephone? </a:t>
          </a:r>
        </a:p>
      </dsp:txBody>
      <dsp:txXfrm>
        <a:off x="27139" y="2295703"/>
        <a:ext cx="8175322" cy="501669"/>
      </dsp:txXfrm>
    </dsp:sp>
    <dsp:sp modelId="{CDC42E8F-40F1-46EB-AD5B-BAEA31723008}">
      <dsp:nvSpPr>
        <dsp:cNvPr id="0" name=""/>
        <dsp:cNvSpPr/>
      </dsp:nvSpPr>
      <dsp:spPr>
        <a:xfrm>
          <a:off x="0" y="2835677"/>
          <a:ext cx="8229600" cy="55594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Do you feel comfortable asking someone to repeat information?</a:t>
          </a:r>
        </a:p>
      </dsp:txBody>
      <dsp:txXfrm>
        <a:off x="27139" y="2862816"/>
        <a:ext cx="8175322" cy="501669"/>
      </dsp:txXfrm>
    </dsp:sp>
    <dsp:sp modelId="{C9A276FA-68CA-4750-A56B-C9917BFD5567}">
      <dsp:nvSpPr>
        <dsp:cNvPr id="0" name=""/>
        <dsp:cNvSpPr/>
      </dsp:nvSpPr>
      <dsp:spPr>
        <a:xfrm>
          <a:off x="0" y="3402791"/>
          <a:ext cx="8229600" cy="55594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Do you feel comfortable asking someone to slow down when they are speaking too quickly?</a:t>
          </a:r>
        </a:p>
      </dsp:txBody>
      <dsp:txXfrm>
        <a:off x="27139" y="3429930"/>
        <a:ext cx="8175322" cy="501669"/>
      </dsp:txXfrm>
    </dsp:sp>
    <dsp:sp modelId="{9146EEF6-D2AE-490A-986E-D3DE614DFB17}">
      <dsp:nvSpPr>
        <dsp:cNvPr id="0" name=""/>
        <dsp:cNvSpPr/>
      </dsp:nvSpPr>
      <dsp:spPr>
        <a:xfrm>
          <a:off x="0" y="3969904"/>
          <a:ext cx="8229600" cy="55594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Do you feel comfortable asking someone to spell their name or address? </a:t>
          </a:r>
        </a:p>
      </dsp:txBody>
      <dsp:txXfrm>
        <a:off x="27139" y="3997043"/>
        <a:ext cx="8175322" cy="5016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47598B6-B126-49DD-AD8D-173E0D52FA63}"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E5D50-32B7-47E7-B343-B1DCB232E3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7598B6-B126-49DD-AD8D-173E0D52FA63}"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E5D50-32B7-47E7-B343-B1DCB232E3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7598B6-B126-49DD-AD8D-173E0D52FA63}"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E5D50-32B7-47E7-B343-B1DCB232E3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7598B6-B126-49DD-AD8D-173E0D52FA63}"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E5D50-32B7-47E7-B343-B1DCB232E3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7598B6-B126-49DD-AD8D-173E0D52FA63}"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E5D50-32B7-47E7-B343-B1DCB232E3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7598B6-B126-49DD-AD8D-173E0D52FA63}" type="datetimeFigureOut">
              <a:rPr lang="en-US" smtClean="0"/>
              <a:pPr/>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8E5D50-32B7-47E7-B343-B1DCB232E3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7598B6-B126-49DD-AD8D-173E0D52FA63}" type="datetimeFigureOut">
              <a:rPr lang="en-US" smtClean="0"/>
              <a:pPr/>
              <a:t>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8E5D50-32B7-47E7-B343-B1DCB232E3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7598B6-B126-49DD-AD8D-173E0D52FA63}" type="datetimeFigureOut">
              <a:rPr lang="en-US" smtClean="0"/>
              <a:pPr/>
              <a:t>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8E5D50-32B7-47E7-B343-B1DCB232E3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598B6-B126-49DD-AD8D-173E0D52FA63}" type="datetimeFigureOut">
              <a:rPr lang="en-US" smtClean="0"/>
              <a:pPr/>
              <a:t>2/13/2024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8E5D50-32B7-47E7-B343-B1DCB232E3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7598B6-B126-49DD-AD8D-173E0D52FA63}" type="datetimeFigureOut">
              <a:rPr lang="en-US" smtClean="0"/>
              <a:pPr/>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8E5D50-32B7-47E7-B343-B1DCB232E3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7598B6-B126-49DD-AD8D-173E0D52FA63}" type="datetimeFigureOut">
              <a:rPr lang="en-US" smtClean="0"/>
              <a:pPr/>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8E5D50-32B7-47E7-B343-B1DCB232E3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7598B6-B126-49DD-AD8D-173E0D52FA63}" type="datetimeFigureOut">
              <a:rPr lang="en-US" smtClean="0"/>
              <a:pPr/>
              <a:t>2/13/2024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E5D50-32B7-47E7-B343-B1DCB232E3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0" y="457200"/>
            <a:ext cx="5791200" cy="4525963"/>
          </a:xfrm>
        </p:spPr>
        <p:txBody>
          <a:bodyPr>
            <a:noAutofit/>
          </a:bodyPr>
          <a:lstStyle/>
          <a:p>
            <a:pPr algn="ctr">
              <a:buNone/>
            </a:pPr>
            <a:r>
              <a:rPr lang="en-US" sz="2000" b="1" dirty="0"/>
              <a:t>	Time to Say Goodbye</a:t>
            </a:r>
          </a:p>
          <a:p>
            <a:pPr>
              <a:buNone/>
            </a:pPr>
            <a:r>
              <a:rPr lang="en-US" sz="2000" dirty="0"/>
              <a:t>	DO wind down the conversation courteously by using closing and past tense phrases, such as "Thanks for calling" and "I'm glad we were able to talk today." End the call by clearly saying goodbye. DON'T stop the conversation abruptly or impatiently. Avoid ambiguous or slang closing phrases like "OK, see </a:t>
            </a:r>
            <a:r>
              <a:rPr lang="en-US" sz="2000" dirty="0" err="1"/>
              <a:t>ya</a:t>
            </a:r>
            <a:r>
              <a:rPr lang="en-US" sz="2000" dirty="0"/>
              <a:t>" or "</a:t>
            </a:r>
            <a:r>
              <a:rPr lang="en-US" sz="2000" dirty="0" err="1"/>
              <a:t>Toodles</a:t>
            </a:r>
            <a:r>
              <a:rPr lang="en-US" sz="2000" dirty="0"/>
              <a:t>" that might make your partner uncertain about whether the call is ending.</a:t>
            </a:r>
          </a:p>
        </p:txBody>
      </p:sp>
      <p:pic>
        <p:nvPicPr>
          <p:cNvPr id="4" name="Picture 3" descr="talking-on-phone-clip-art-443480.png"/>
          <p:cNvPicPr>
            <a:picLocks noChangeAspect="1"/>
          </p:cNvPicPr>
          <p:nvPr/>
        </p:nvPicPr>
        <p:blipFill>
          <a:blip r:embed="rId2"/>
          <a:stretch>
            <a:fillRect/>
          </a:stretch>
        </p:blipFill>
        <p:spPr>
          <a:xfrm>
            <a:off x="304800" y="2103229"/>
            <a:ext cx="3581312" cy="445105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_businessman_talking_on_a_cell_phone_100823-215479-250009.jpg"/>
          <p:cNvPicPr>
            <a:picLocks noChangeAspect="1"/>
          </p:cNvPicPr>
          <p:nvPr/>
        </p:nvPicPr>
        <p:blipFill>
          <a:blip r:embed="rId2"/>
          <a:stretch>
            <a:fillRect/>
          </a:stretch>
        </p:blipFill>
        <p:spPr>
          <a:xfrm>
            <a:off x="5055197" y="381000"/>
            <a:ext cx="3860204" cy="3783000"/>
          </a:xfrm>
          <a:prstGeom prst="rect">
            <a:avLst/>
          </a:prstGeom>
        </p:spPr>
      </p:pic>
      <p:sp>
        <p:nvSpPr>
          <p:cNvPr id="3" name="Content Placeholder 2"/>
          <p:cNvSpPr>
            <a:spLocks noGrp="1"/>
          </p:cNvSpPr>
          <p:nvPr>
            <p:ph idx="1"/>
          </p:nvPr>
        </p:nvSpPr>
        <p:spPr>
          <a:xfrm>
            <a:off x="228600" y="2179637"/>
            <a:ext cx="5257800" cy="4525963"/>
          </a:xfrm>
        </p:spPr>
        <p:txBody>
          <a:bodyPr>
            <a:normAutofit fontScale="70000" lnSpcReduction="20000"/>
          </a:bodyPr>
          <a:lstStyle/>
          <a:p>
            <a:pPr algn="ctr">
              <a:buNone/>
            </a:pPr>
            <a:r>
              <a:rPr lang="en-US" b="1" dirty="0"/>
              <a:t>	Taking Messages</a:t>
            </a:r>
          </a:p>
          <a:p>
            <a:pPr>
              <a:buNone/>
            </a:pPr>
            <a:r>
              <a:rPr lang="en-US" dirty="0"/>
              <a:t>	DO sound friendly and accommodating, letting the caller know you're writing her message down and will pass it on to the person she's trying to reach as soon as possible. If you need more information from the caller, ask for it politely and not in a prying way. DON'T be impatient or short with the caller. If she suspects her message won't be forwarded, she may be uneasy. Don't be nosey by asking for more information than you need or the caller wants to give.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457201"/>
            <a:ext cx="4191000" cy="4419600"/>
          </a:xfrm>
        </p:spPr>
        <p:txBody>
          <a:bodyPr>
            <a:normAutofit/>
          </a:bodyPr>
          <a:lstStyle/>
          <a:p>
            <a:pPr algn="ctr">
              <a:buNone/>
            </a:pPr>
            <a:r>
              <a:rPr lang="en-US" sz="2000" b="1" dirty="0"/>
              <a:t>	Leaving Messages</a:t>
            </a:r>
          </a:p>
          <a:p>
            <a:pPr>
              <a:buNone/>
            </a:pPr>
            <a:r>
              <a:rPr lang="en-US" sz="2000" dirty="0"/>
              <a:t>	DO speak clearly and slowly, leaving your name and complete number both at the beginning and the end of the message and briefly stating what you're calling about. DON'T ramble on or go into too much detail in a message, and don't assume that the caller remembers your last name or can get your number from the phone's display.</a:t>
            </a:r>
          </a:p>
        </p:txBody>
      </p:sp>
      <p:pic>
        <p:nvPicPr>
          <p:cNvPr id="4" name="Picture 3" descr="talking-on-phone-clip-art-169411.gif"/>
          <p:cNvPicPr>
            <a:picLocks noChangeAspect="1"/>
          </p:cNvPicPr>
          <p:nvPr/>
        </p:nvPicPr>
        <p:blipFill>
          <a:blip r:embed="rId2"/>
          <a:stretch>
            <a:fillRect/>
          </a:stretch>
        </p:blipFill>
        <p:spPr>
          <a:xfrm>
            <a:off x="457200" y="628650"/>
            <a:ext cx="3810000" cy="5600700"/>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jpg"/>
          <p:cNvPicPr>
            <a:picLocks noChangeAspect="1"/>
          </p:cNvPicPr>
          <p:nvPr/>
        </p:nvPicPr>
        <p:blipFill>
          <a:blip r:embed="rId2"/>
          <a:stretch>
            <a:fillRect/>
          </a:stretch>
        </p:blipFill>
        <p:spPr>
          <a:xfrm>
            <a:off x="4643437" y="2357437"/>
            <a:ext cx="3967163" cy="3967163"/>
          </a:xfrm>
          <a:prstGeom prst="rect">
            <a:avLst/>
          </a:prstGeom>
        </p:spPr>
      </p:pic>
      <p:sp>
        <p:nvSpPr>
          <p:cNvPr id="3" name="Content Placeholder 2"/>
          <p:cNvSpPr>
            <a:spLocks noGrp="1"/>
          </p:cNvSpPr>
          <p:nvPr>
            <p:ph idx="1"/>
          </p:nvPr>
        </p:nvSpPr>
        <p:spPr>
          <a:xfrm>
            <a:off x="533400" y="457200"/>
            <a:ext cx="4953000" cy="4525963"/>
          </a:xfrm>
        </p:spPr>
        <p:txBody>
          <a:bodyPr>
            <a:normAutofit/>
          </a:bodyPr>
          <a:lstStyle/>
          <a:p>
            <a:pPr algn="ctr">
              <a:buNone/>
            </a:pPr>
            <a:r>
              <a:rPr lang="en-US" sz="2000" b="1" dirty="0"/>
              <a:t>	Using </a:t>
            </a:r>
            <a:r>
              <a:rPr lang="en-US" sz="2000" b="1" dirty="0" err="1"/>
              <a:t>Cellphones</a:t>
            </a:r>
            <a:endParaRPr lang="en-US" sz="2000" b="1" dirty="0"/>
          </a:p>
          <a:p>
            <a:pPr>
              <a:buNone/>
            </a:pPr>
            <a:r>
              <a:rPr lang="en-US" sz="2000" dirty="0"/>
              <a:t>	DO speak in a soft voice in public places and be mindful of your language and subject matter. If you think you might disrupt those around you, move to a different location or don't take the call. DON'T answer your phone or let it ring in a theater, library or meeting or at a table in a restaurant. Never talk on the phone or text while you're driving.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2209800"/>
            <a:ext cx="4495800" cy="4191000"/>
          </a:xfrm>
        </p:spPr>
        <p:txBody>
          <a:bodyPr>
            <a:normAutofit/>
          </a:bodyPr>
          <a:lstStyle/>
          <a:p>
            <a:pPr algn="ctr">
              <a:buNone/>
            </a:pPr>
            <a:r>
              <a:rPr lang="en-US" sz="2000" b="1" dirty="0"/>
              <a:t>	Texting Tips</a:t>
            </a:r>
          </a:p>
          <a:p>
            <a:pPr>
              <a:buNone/>
            </a:pPr>
            <a:r>
              <a:rPr lang="en-US" sz="2000" dirty="0"/>
              <a:t>	DO identify yourself in text messages and be clear and concise. Be mindful of whether your recipient has a texting plan (so you can avoid sending too many messages) and whether he is familiar with common text speak. DON'T text anywhere where a phone call would not be appropriate, and don't text while you're having a conversation or should have your attention elsewhere. Avoid sending serious or sad news by text message.</a:t>
            </a:r>
          </a:p>
        </p:txBody>
      </p:sp>
      <p:pic>
        <p:nvPicPr>
          <p:cNvPr id="5" name="Picture 4" descr="can-stock-photo_csp6077431.jpg"/>
          <p:cNvPicPr>
            <a:picLocks noChangeAspect="1"/>
          </p:cNvPicPr>
          <p:nvPr/>
        </p:nvPicPr>
        <p:blipFill>
          <a:blip r:embed="rId2"/>
          <a:stretch>
            <a:fillRect/>
          </a:stretch>
        </p:blipFill>
        <p:spPr>
          <a:xfrm>
            <a:off x="457200" y="457200"/>
            <a:ext cx="4012659" cy="4191000"/>
          </a:xfrm>
          <a:prstGeom prst="ellipse">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endParaRPr lang="en-US" sz="9600" dirty="0"/>
          </a:p>
          <a:p>
            <a:pPr>
              <a:buNone/>
            </a:pPr>
            <a:r>
              <a:rPr lang="en-US" sz="9600" dirty="0"/>
              <a:t>Scenarios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2400" dirty="0"/>
              <a:t>A: Hello.</a:t>
            </a:r>
          </a:p>
          <a:p>
            <a:pPr>
              <a:buNone/>
            </a:pPr>
            <a:r>
              <a:rPr lang="en-US" sz="2400" dirty="0"/>
              <a:t>B: Hello, I'd like to speak with Mr. Smith, please.</a:t>
            </a:r>
          </a:p>
          <a:p>
            <a:pPr>
              <a:buNone/>
            </a:pPr>
            <a:r>
              <a:rPr lang="en-US" sz="2400" dirty="0"/>
              <a:t>A: He's not here right now. Can I take a message?</a:t>
            </a:r>
          </a:p>
          <a:p>
            <a:pPr>
              <a:buNone/>
            </a:pPr>
            <a:r>
              <a:rPr lang="en-US" sz="2400" dirty="0"/>
              <a:t>B: Sure. Can you tell him to call John Roberts?</a:t>
            </a:r>
          </a:p>
          <a:p>
            <a:pPr>
              <a:buNone/>
            </a:pPr>
            <a:r>
              <a:rPr lang="en-US" sz="2400" dirty="0"/>
              <a:t>A: Ok, I'll give him the message.</a:t>
            </a:r>
          </a:p>
          <a:p>
            <a:pPr>
              <a:buNone/>
            </a:pPr>
            <a:r>
              <a:rPr lang="en-US" sz="2400" dirty="0"/>
              <a:t>B: Thanks. Bye!</a:t>
            </a:r>
          </a:p>
          <a:p>
            <a:pPr>
              <a:buNone/>
            </a:pPr>
            <a:r>
              <a:rPr lang="en-US" sz="2400" dirty="0"/>
              <a:t>A: Goodbye.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2400" dirty="0"/>
              <a:t>A: Hello.</a:t>
            </a:r>
          </a:p>
          <a:p>
            <a:pPr>
              <a:buNone/>
            </a:pPr>
            <a:r>
              <a:rPr lang="en-US" sz="2400" dirty="0"/>
              <a:t>B: Hello, is this Mrs. Jones?</a:t>
            </a:r>
          </a:p>
          <a:p>
            <a:pPr>
              <a:buNone/>
            </a:pPr>
            <a:r>
              <a:rPr lang="en-US" sz="2400" dirty="0"/>
              <a:t>A: No, I think you have a wrong number.</a:t>
            </a:r>
          </a:p>
          <a:p>
            <a:pPr>
              <a:buNone/>
            </a:pPr>
            <a:r>
              <a:rPr lang="en-US" sz="2400" dirty="0"/>
              <a:t>B: This isn't 687-5791?</a:t>
            </a:r>
          </a:p>
          <a:p>
            <a:pPr>
              <a:buNone/>
            </a:pPr>
            <a:r>
              <a:rPr lang="en-US" sz="2400" dirty="0"/>
              <a:t>A: No, this is 686-5791.</a:t>
            </a:r>
          </a:p>
          <a:p>
            <a:pPr>
              <a:buNone/>
            </a:pPr>
            <a:r>
              <a:rPr lang="en-US" sz="2400" dirty="0"/>
              <a:t>B: Oh, I'm sorry.</a:t>
            </a:r>
          </a:p>
          <a:p>
            <a:pPr>
              <a:buNone/>
            </a:pPr>
            <a:r>
              <a:rPr lang="en-US" sz="2400" dirty="0"/>
              <a:t>A: It's ok.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endParaRPr lang="en-US" sz="2000" dirty="0"/>
          </a:p>
          <a:p>
            <a:pPr>
              <a:buNone/>
            </a:pPr>
            <a:endParaRPr lang="en-US" sz="2000" dirty="0"/>
          </a:p>
          <a:p>
            <a:pPr>
              <a:buNone/>
            </a:pPr>
            <a:endParaRPr lang="en-US" sz="2000" dirty="0"/>
          </a:p>
          <a:p>
            <a:pPr>
              <a:buNone/>
            </a:pPr>
            <a:r>
              <a:rPr lang="en-US" sz="2000" dirty="0"/>
              <a:t>A: Sears, how may I help you?</a:t>
            </a:r>
          </a:p>
          <a:p>
            <a:pPr>
              <a:buNone/>
            </a:pPr>
            <a:r>
              <a:rPr lang="en-US" sz="2000" dirty="0"/>
              <a:t>B: Hello, I'm looking for some information on bedroom furniture.</a:t>
            </a:r>
          </a:p>
          <a:p>
            <a:pPr>
              <a:buNone/>
            </a:pPr>
            <a:r>
              <a:rPr lang="en-US" sz="2000" dirty="0"/>
              <a:t>A: Please hold. I'll transfer you to the Furniture Department.</a:t>
            </a:r>
          </a:p>
          <a:p>
            <a:pPr>
              <a:buNone/>
            </a:pPr>
            <a:r>
              <a:rPr lang="en-US" sz="2000" dirty="0"/>
              <a:t>B: Thank you.</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endParaRPr lang="en-US" sz="2000" dirty="0"/>
          </a:p>
          <a:p>
            <a:pPr>
              <a:buNone/>
            </a:pPr>
            <a:endParaRPr lang="en-US" sz="2000" dirty="0"/>
          </a:p>
          <a:p>
            <a:pPr>
              <a:buNone/>
            </a:pPr>
            <a:r>
              <a:rPr lang="en-US" sz="2400" dirty="0"/>
              <a:t>A: Hello.</a:t>
            </a:r>
          </a:p>
          <a:p>
            <a:pPr>
              <a:buNone/>
            </a:pPr>
            <a:r>
              <a:rPr lang="en-US" sz="2400" dirty="0"/>
              <a:t>B: Hello. Can I talk to Jim, please?</a:t>
            </a:r>
          </a:p>
          <a:p>
            <a:pPr>
              <a:buNone/>
            </a:pPr>
            <a:r>
              <a:rPr lang="en-US" sz="2400" dirty="0"/>
              <a:t>A: Sorry, he's busy right now.</a:t>
            </a:r>
          </a:p>
          <a:p>
            <a:pPr>
              <a:buNone/>
            </a:pPr>
            <a:r>
              <a:rPr lang="en-US" sz="2400" dirty="0"/>
              <a:t>B: Ok, I'll call back later.</a:t>
            </a:r>
          </a:p>
          <a:p>
            <a:pPr>
              <a:buNone/>
            </a:pPr>
            <a:r>
              <a:rPr lang="en-US" sz="2400" dirty="0"/>
              <a:t>A: Ok, bye.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one-1.jpg"/>
          <p:cNvPicPr>
            <a:picLocks noChangeAspect="1"/>
          </p:cNvPicPr>
          <p:nvPr/>
        </p:nvPicPr>
        <p:blipFill>
          <a:blip r:embed="rId2"/>
          <a:stretch>
            <a:fillRect/>
          </a:stretch>
        </p:blipFill>
        <p:spPr>
          <a:xfrm>
            <a:off x="152400" y="107281"/>
            <a:ext cx="8839200" cy="3169319"/>
          </a:xfrm>
          <a:prstGeom prst="ellipse">
            <a:avLst/>
          </a:prstGeom>
          <a:ln>
            <a:noFill/>
          </a:ln>
          <a:effectLst>
            <a:softEdge rad="112500"/>
          </a:effectLst>
        </p:spPr>
      </p:pic>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457200" y="19510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9583F177-2D41-4F66-9567-DB61E502227B}"/>
                                            </p:graphicEl>
                                          </p:spTgt>
                                        </p:tgtEl>
                                        <p:attrNameLst>
                                          <p:attrName>style.visibility</p:attrName>
                                        </p:attrNameLst>
                                      </p:cBhvr>
                                      <p:to>
                                        <p:strVal val="visible"/>
                                      </p:to>
                                    </p:set>
                                    <p:animEffect transition="in" filter="fade">
                                      <p:cBhvr>
                                        <p:cTn id="7" dur="2000"/>
                                        <p:tgtEl>
                                          <p:spTgt spid="4">
                                            <p:graphicEl>
                                              <a:dgm id="{9583F177-2D41-4F66-9567-DB61E502227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BD8CE0AB-26C7-41CF-A0B6-DEC092FE2199}"/>
                                            </p:graphicEl>
                                          </p:spTgt>
                                        </p:tgtEl>
                                        <p:attrNameLst>
                                          <p:attrName>style.visibility</p:attrName>
                                        </p:attrNameLst>
                                      </p:cBhvr>
                                      <p:to>
                                        <p:strVal val="visible"/>
                                      </p:to>
                                    </p:set>
                                    <p:animEffect transition="in" filter="fade">
                                      <p:cBhvr>
                                        <p:cTn id="12" dur="2000"/>
                                        <p:tgtEl>
                                          <p:spTgt spid="4">
                                            <p:graphicEl>
                                              <a:dgm id="{BD8CE0AB-26C7-41CF-A0B6-DEC092FE219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A47CA005-49DA-429A-A155-A1AC38956920}"/>
                                            </p:graphicEl>
                                          </p:spTgt>
                                        </p:tgtEl>
                                        <p:attrNameLst>
                                          <p:attrName>style.visibility</p:attrName>
                                        </p:attrNameLst>
                                      </p:cBhvr>
                                      <p:to>
                                        <p:strVal val="visible"/>
                                      </p:to>
                                    </p:set>
                                    <p:animEffect transition="in" filter="fade">
                                      <p:cBhvr>
                                        <p:cTn id="17" dur="2000"/>
                                        <p:tgtEl>
                                          <p:spTgt spid="4">
                                            <p:graphicEl>
                                              <a:dgm id="{A47CA005-49DA-429A-A155-A1AC3895692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609EA752-AC1E-4DC9-9754-27DDA6C951F5}"/>
                                            </p:graphicEl>
                                          </p:spTgt>
                                        </p:tgtEl>
                                        <p:attrNameLst>
                                          <p:attrName>style.visibility</p:attrName>
                                        </p:attrNameLst>
                                      </p:cBhvr>
                                      <p:to>
                                        <p:strVal val="visible"/>
                                      </p:to>
                                    </p:set>
                                    <p:animEffect transition="in" filter="fade">
                                      <p:cBhvr>
                                        <p:cTn id="22" dur="2000"/>
                                        <p:tgtEl>
                                          <p:spTgt spid="4">
                                            <p:graphicEl>
                                              <a:dgm id="{609EA752-AC1E-4DC9-9754-27DDA6C951F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059204A6-088B-4867-8EAF-0E343BF56B74}"/>
                                            </p:graphicEl>
                                          </p:spTgt>
                                        </p:tgtEl>
                                        <p:attrNameLst>
                                          <p:attrName>style.visibility</p:attrName>
                                        </p:attrNameLst>
                                      </p:cBhvr>
                                      <p:to>
                                        <p:strVal val="visible"/>
                                      </p:to>
                                    </p:set>
                                    <p:animEffect transition="in" filter="fade">
                                      <p:cBhvr>
                                        <p:cTn id="27" dur="2000"/>
                                        <p:tgtEl>
                                          <p:spTgt spid="4">
                                            <p:graphicEl>
                                              <a:dgm id="{059204A6-088B-4867-8EAF-0E343BF56B7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CDC42E8F-40F1-46EB-AD5B-BAEA31723008}"/>
                                            </p:graphicEl>
                                          </p:spTgt>
                                        </p:tgtEl>
                                        <p:attrNameLst>
                                          <p:attrName>style.visibility</p:attrName>
                                        </p:attrNameLst>
                                      </p:cBhvr>
                                      <p:to>
                                        <p:strVal val="visible"/>
                                      </p:to>
                                    </p:set>
                                    <p:animEffect transition="in" filter="fade">
                                      <p:cBhvr>
                                        <p:cTn id="32" dur="2000"/>
                                        <p:tgtEl>
                                          <p:spTgt spid="4">
                                            <p:graphicEl>
                                              <a:dgm id="{CDC42E8F-40F1-46EB-AD5B-BAEA3172300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C9A276FA-68CA-4750-A56B-C9917BFD5567}"/>
                                            </p:graphicEl>
                                          </p:spTgt>
                                        </p:tgtEl>
                                        <p:attrNameLst>
                                          <p:attrName>style.visibility</p:attrName>
                                        </p:attrNameLst>
                                      </p:cBhvr>
                                      <p:to>
                                        <p:strVal val="visible"/>
                                      </p:to>
                                    </p:set>
                                    <p:animEffect transition="in" filter="fade">
                                      <p:cBhvr>
                                        <p:cTn id="37" dur="2000"/>
                                        <p:tgtEl>
                                          <p:spTgt spid="4">
                                            <p:graphicEl>
                                              <a:dgm id="{C9A276FA-68CA-4750-A56B-C9917BFD556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dgm id="{9146EEF6-D2AE-490A-986E-D3DE614DFB17}"/>
                                            </p:graphicEl>
                                          </p:spTgt>
                                        </p:tgtEl>
                                        <p:attrNameLst>
                                          <p:attrName>style.visibility</p:attrName>
                                        </p:attrNameLst>
                                      </p:cBhvr>
                                      <p:to>
                                        <p:strVal val="visible"/>
                                      </p:to>
                                    </p:set>
                                    <p:animEffect transition="in" filter="fade">
                                      <p:cBhvr>
                                        <p:cTn id="42" dur="2000"/>
                                        <p:tgtEl>
                                          <p:spTgt spid="4">
                                            <p:graphicEl>
                                              <a:dgm id="{9146EEF6-D2AE-490A-986E-D3DE614DFB1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endParaRPr lang="en-US" sz="2000" dirty="0"/>
          </a:p>
          <a:p>
            <a:pPr>
              <a:buNone/>
            </a:pPr>
            <a:r>
              <a:rPr lang="en-US" sz="2400" dirty="0"/>
              <a:t>A: Hello.</a:t>
            </a:r>
          </a:p>
          <a:p>
            <a:pPr>
              <a:buNone/>
            </a:pPr>
            <a:r>
              <a:rPr lang="en-US" sz="2400" dirty="0"/>
              <a:t>B: Hello, may I speak to Mrs. White?</a:t>
            </a:r>
          </a:p>
          <a:p>
            <a:pPr>
              <a:buNone/>
            </a:pPr>
            <a:r>
              <a:rPr lang="en-US" sz="2400" dirty="0"/>
              <a:t>A: Who's calling, please?</a:t>
            </a:r>
          </a:p>
          <a:p>
            <a:pPr>
              <a:buNone/>
            </a:pPr>
            <a:r>
              <a:rPr lang="en-US" sz="2400" dirty="0"/>
              <a:t>B: This is her sister, Janet.</a:t>
            </a:r>
          </a:p>
          <a:p>
            <a:pPr>
              <a:buNone/>
            </a:pPr>
            <a:r>
              <a:rPr lang="en-US" sz="2400" dirty="0"/>
              <a:t>A: Ok, I'll find her... Actually, she's not here.</a:t>
            </a:r>
          </a:p>
          <a:p>
            <a:pPr>
              <a:buNone/>
            </a:pPr>
            <a:r>
              <a:rPr lang="en-US" sz="2400" dirty="0"/>
              <a:t>B: I'll call back later then. Thank you.  Goodbye.</a:t>
            </a:r>
          </a:p>
          <a:p>
            <a:pPr>
              <a:buNone/>
            </a:pPr>
            <a:r>
              <a:rPr lang="en-US" sz="2400" dirty="0"/>
              <a:t>A: Goodbye.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elephone-Icon.jpg"/>
          <p:cNvPicPr>
            <a:picLocks noGrp="1" noChangeAspect="1"/>
          </p:cNvPicPr>
          <p:nvPr>
            <p:ph idx="1"/>
          </p:nvPr>
        </p:nvPicPr>
        <p:blipFill>
          <a:blip r:embed="rId2"/>
          <a:stretch>
            <a:fillRect/>
          </a:stretch>
        </p:blipFill>
        <p:spPr>
          <a:xfrm>
            <a:off x="381000" y="1798637"/>
            <a:ext cx="3352800" cy="3452883"/>
          </a:xfrm>
        </p:spPr>
      </p:pic>
      <p:pic>
        <p:nvPicPr>
          <p:cNvPr id="6" name="Picture 5" descr="2599639-a-sketch-of-a-guy-talking-on-the-phone.jpg"/>
          <p:cNvPicPr>
            <a:picLocks noChangeAspect="1"/>
          </p:cNvPicPr>
          <p:nvPr/>
        </p:nvPicPr>
        <p:blipFill>
          <a:blip r:embed="rId3"/>
          <a:stretch>
            <a:fillRect/>
          </a:stretch>
        </p:blipFill>
        <p:spPr>
          <a:xfrm>
            <a:off x="6079389" y="4138794"/>
            <a:ext cx="2531211" cy="2338206"/>
          </a:xfrm>
          <a:prstGeom prst="rect">
            <a:avLst/>
          </a:prstGeom>
        </p:spPr>
      </p:pic>
      <p:sp>
        <p:nvSpPr>
          <p:cNvPr id="2" name="Title 1"/>
          <p:cNvSpPr>
            <a:spLocks noGrp="1"/>
          </p:cNvSpPr>
          <p:nvPr>
            <p:ph type="title"/>
          </p:nvPr>
        </p:nvSpPr>
        <p:spPr>
          <a:xfrm>
            <a:off x="4648200" y="533400"/>
            <a:ext cx="4038600" cy="2819400"/>
          </a:xfrm>
        </p:spPr>
        <p:style>
          <a:lnRef idx="0">
            <a:schemeClr val="accent4"/>
          </a:lnRef>
          <a:fillRef idx="3">
            <a:schemeClr val="accent4"/>
          </a:fillRef>
          <a:effectRef idx="3">
            <a:schemeClr val="accent4"/>
          </a:effectRef>
          <a:fontRef idx="minor">
            <a:schemeClr val="lt1"/>
          </a:fontRef>
        </p:style>
        <p:txBody>
          <a:bodyPr>
            <a:noAutofit/>
          </a:bodyPr>
          <a:lstStyle/>
          <a:p>
            <a:r>
              <a:rPr lang="en-US" sz="4800" dirty="0"/>
              <a:t>Part 1</a:t>
            </a:r>
            <a:br>
              <a:rPr lang="en-US" sz="4800" dirty="0"/>
            </a:br>
            <a:br>
              <a:rPr lang="en-US" sz="4800" dirty="0"/>
            </a:br>
            <a:r>
              <a:rPr lang="en-US" sz="3600" dirty="0"/>
              <a:t>Respond to the call</a:t>
            </a:r>
            <a:endParaRPr lang="en-US" sz="4800"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lephone-Icon.jpg"/>
          <p:cNvPicPr>
            <a:picLocks noGrp="1" noChangeAspect="1"/>
          </p:cNvPicPr>
          <p:nvPr>
            <p:ph idx="1"/>
          </p:nvPr>
        </p:nvPicPr>
        <p:blipFill>
          <a:blip r:embed="rId2"/>
          <a:stretch>
            <a:fillRect/>
          </a:stretch>
        </p:blipFill>
        <p:spPr>
          <a:xfrm>
            <a:off x="381000" y="1798637"/>
            <a:ext cx="3352800" cy="3452883"/>
          </a:xfrm>
        </p:spPr>
      </p:pic>
      <p:sp>
        <p:nvSpPr>
          <p:cNvPr id="5" name="Oval Callout 4"/>
          <p:cNvSpPr/>
          <p:nvPr/>
        </p:nvSpPr>
        <p:spPr>
          <a:xfrm>
            <a:off x="3505200" y="76200"/>
            <a:ext cx="5334000" cy="2057400"/>
          </a:xfrm>
          <a:prstGeom prst="wedgeEllipseCallout">
            <a:avLst>
              <a:gd name="adj1" fmla="val -85866"/>
              <a:gd name="adj2" fmla="val 5769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You '</a:t>
            </a:r>
            <a:r>
              <a:rPr lang="en-US" sz="2800" dirty="0" err="1"/>
              <a:t>ve</a:t>
            </a:r>
            <a:r>
              <a:rPr lang="en-US" sz="2800" dirty="0"/>
              <a:t> reached ............ company/department.</a:t>
            </a:r>
          </a:p>
        </p:txBody>
      </p:sp>
      <p:pic>
        <p:nvPicPr>
          <p:cNvPr id="6" name="Picture 5" descr="2599639-a-sketch-of-a-guy-talking-on-the-phone.jpg"/>
          <p:cNvPicPr>
            <a:picLocks noChangeAspect="1"/>
          </p:cNvPicPr>
          <p:nvPr/>
        </p:nvPicPr>
        <p:blipFill>
          <a:blip r:embed="rId3"/>
          <a:stretch>
            <a:fillRect/>
          </a:stretch>
        </p:blipFill>
        <p:spPr>
          <a:xfrm>
            <a:off x="6079389" y="4138794"/>
            <a:ext cx="2531211" cy="2338206"/>
          </a:xfrm>
          <a:prstGeom prst="rect">
            <a:avLst/>
          </a:prstGeom>
        </p:spPr>
      </p:pic>
      <p:sp>
        <p:nvSpPr>
          <p:cNvPr id="7" name="Rounded Rectangular Callout 6"/>
          <p:cNvSpPr/>
          <p:nvPr/>
        </p:nvSpPr>
        <p:spPr>
          <a:xfrm>
            <a:off x="4114800" y="2286000"/>
            <a:ext cx="4419600" cy="1143000"/>
          </a:xfrm>
          <a:prstGeom prst="wedgeRoundRectCallout">
            <a:avLst>
              <a:gd name="adj1" fmla="val 17749"/>
              <a:gd name="adj2" fmla="val 116243"/>
              <a:gd name="adj3" fmla="val 1666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4000" dirty="0"/>
              <a:t>___________?</a:t>
            </a:r>
            <a:endParaRPr lang="en-US" sz="4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lephone-Icon.jpg"/>
          <p:cNvPicPr>
            <a:picLocks noGrp="1" noChangeAspect="1"/>
          </p:cNvPicPr>
          <p:nvPr>
            <p:ph idx="1"/>
          </p:nvPr>
        </p:nvPicPr>
        <p:blipFill>
          <a:blip r:embed="rId2"/>
          <a:stretch>
            <a:fillRect/>
          </a:stretch>
        </p:blipFill>
        <p:spPr>
          <a:xfrm>
            <a:off x="381000" y="1798637"/>
            <a:ext cx="3352800" cy="3452883"/>
          </a:xfrm>
        </p:spPr>
      </p:pic>
      <p:sp>
        <p:nvSpPr>
          <p:cNvPr id="5" name="Oval Callout 4"/>
          <p:cNvSpPr/>
          <p:nvPr/>
        </p:nvSpPr>
        <p:spPr>
          <a:xfrm>
            <a:off x="3505200" y="76200"/>
            <a:ext cx="5334000" cy="2057400"/>
          </a:xfrm>
          <a:prstGeom prst="wedgeEllipseCallout">
            <a:avLst>
              <a:gd name="adj1" fmla="val -85866"/>
              <a:gd name="adj2" fmla="val 5769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How can I help you?</a:t>
            </a:r>
          </a:p>
        </p:txBody>
      </p:sp>
      <p:pic>
        <p:nvPicPr>
          <p:cNvPr id="6" name="Picture 5" descr="2599639-a-sketch-of-a-guy-talking-on-the-phone.jpg"/>
          <p:cNvPicPr>
            <a:picLocks noChangeAspect="1"/>
          </p:cNvPicPr>
          <p:nvPr/>
        </p:nvPicPr>
        <p:blipFill>
          <a:blip r:embed="rId3"/>
          <a:stretch>
            <a:fillRect/>
          </a:stretch>
        </p:blipFill>
        <p:spPr>
          <a:xfrm>
            <a:off x="6079389" y="4138794"/>
            <a:ext cx="2531211" cy="2338206"/>
          </a:xfrm>
          <a:prstGeom prst="rect">
            <a:avLst/>
          </a:prstGeom>
        </p:spPr>
      </p:pic>
      <p:sp>
        <p:nvSpPr>
          <p:cNvPr id="7" name="Rounded Rectangular Callout 6"/>
          <p:cNvSpPr/>
          <p:nvPr/>
        </p:nvSpPr>
        <p:spPr>
          <a:xfrm>
            <a:off x="4114800" y="2286000"/>
            <a:ext cx="4419600" cy="1143000"/>
          </a:xfrm>
          <a:prstGeom prst="wedgeRoundRectCallout">
            <a:avLst>
              <a:gd name="adj1" fmla="val 17749"/>
              <a:gd name="adj2" fmla="val 116243"/>
              <a:gd name="adj3" fmla="val 1666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4000" dirty="0"/>
              <a:t>___________?</a:t>
            </a:r>
            <a:endParaRPr lang="en-US" sz="4000"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lephone-Icon.jpg"/>
          <p:cNvPicPr>
            <a:picLocks noGrp="1" noChangeAspect="1"/>
          </p:cNvPicPr>
          <p:nvPr>
            <p:ph idx="1"/>
          </p:nvPr>
        </p:nvPicPr>
        <p:blipFill>
          <a:blip r:embed="rId3"/>
          <a:stretch>
            <a:fillRect/>
          </a:stretch>
        </p:blipFill>
        <p:spPr>
          <a:xfrm>
            <a:off x="381000" y="1798637"/>
            <a:ext cx="3352800" cy="3452883"/>
          </a:xfrm>
        </p:spPr>
      </p:pic>
      <p:sp>
        <p:nvSpPr>
          <p:cNvPr id="5" name="Oval Callout 4"/>
          <p:cNvSpPr/>
          <p:nvPr/>
        </p:nvSpPr>
        <p:spPr>
          <a:xfrm>
            <a:off x="3505200" y="76200"/>
            <a:ext cx="5334000" cy="2057400"/>
          </a:xfrm>
          <a:prstGeom prst="wedgeEllipseCallout">
            <a:avLst>
              <a:gd name="adj1" fmla="val -85866"/>
              <a:gd name="adj2" fmla="val 5769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t>Can I speak to </a:t>
            </a:r>
            <a:r>
              <a:rPr lang="en-US" sz="2400" dirty="0" err="1"/>
              <a:t>Mr</a:t>
            </a:r>
            <a:r>
              <a:rPr lang="en-US" sz="2400" dirty="0"/>
              <a:t>/Mrs.....?</a:t>
            </a:r>
          </a:p>
          <a:p>
            <a:endParaRPr lang="en-US" sz="2400" dirty="0"/>
          </a:p>
        </p:txBody>
      </p:sp>
      <p:pic>
        <p:nvPicPr>
          <p:cNvPr id="6" name="Picture 5" descr="2599639-a-sketch-of-a-guy-talking-on-the-phone.jpg"/>
          <p:cNvPicPr>
            <a:picLocks noChangeAspect="1"/>
          </p:cNvPicPr>
          <p:nvPr/>
        </p:nvPicPr>
        <p:blipFill>
          <a:blip r:embed="rId4"/>
          <a:stretch>
            <a:fillRect/>
          </a:stretch>
        </p:blipFill>
        <p:spPr>
          <a:xfrm>
            <a:off x="6079389" y="4138794"/>
            <a:ext cx="2531211" cy="2338206"/>
          </a:xfrm>
          <a:prstGeom prst="rect">
            <a:avLst/>
          </a:prstGeom>
        </p:spPr>
      </p:pic>
      <p:sp>
        <p:nvSpPr>
          <p:cNvPr id="7" name="Rounded Rectangular Callout 6"/>
          <p:cNvSpPr/>
          <p:nvPr/>
        </p:nvSpPr>
        <p:spPr>
          <a:xfrm>
            <a:off x="4114800" y="2286000"/>
            <a:ext cx="4419600" cy="1143000"/>
          </a:xfrm>
          <a:prstGeom prst="wedgeRoundRectCallout">
            <a:avLst>
              <a:gd name="adj1" fmla="val 17749"/>
              <a:gd name="adj2" fmla="val 116243"/>
              <a:gd name="adj3" fmla="val 1666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4000" dirty="0"/>
              <a:t>___________?</a:t>
            </a:r>
            <a:endParaRPr lang="en-US" sz="4000" dirty="0"/>
          </a:p>
        </p:txBody>
      </p:sp>
    </p:spTree>
  </p:cSld>
  <p:clrMapOvr>
    <a:masterClrMapping/>
  </p:clrMapOvr>
  <p:transition>
    <p:sndAc>
      <p:stSnd loop="1">
        <p:snd r:embed="rId2" name="telephone-ring-01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lephone-Icon.jpg"/>
          <p:cNvPicPr>
            <a:picLocks noGrp="1" noChangeAspect="1"/>
          </p:cNvPicPr>
          <p:nvPr>
            <p:ph idx="1"/>
          </p:nvPr>
        </p:nvPicPr>
        <p:blipFill>
          <a:blip r:embed="rId3"/>
          <a:stretch>
            <a:fillRect/>
          </a:stretch>
        </p:blipFill>
        <p:spPr>
          <a:xfrm>
            <a:off x="381000" y="1798637"/>
            <a:ext cx="3352800" cy="3452883"/>
          </a:xfrm>
        </p:spPr>
      </p:pic>
      <p:sp>
        <p:nvSpPr>
          <p:cNvPr id="5" name="Oval Callout 4"/>
          <p:cNvSpPr/>
          <p:nvPr/>
        </p:nvSpPr>
        <p:spPr>
          <a:xfrm>
            <a:off x="3505200" y="76200"/>
            <a:ext cx="5334000" cy="2057400"/>
          </a:xfrm>
          <a:prstGeom prst="wedgeEllipseCallout">
            <a:avLst>
              <a:gd name="adj1" fmla="val -85866"/>
              <a:gd name="adj2" fmla="val 5769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t>Could I speak to ...., please?</a:t>
            </a:r>
          </a:p>
        </p:txBody>
      </p:sp>
      <p:pic>
        <p:nvPicPr>
          <p:cNvPr id="6" name="Picture 5" descr="2599639-a-sketch-of-a-guy-talking-on-the-phone.jpg"/>
          <p:cNvPicPr>
            <a:picLocks noChangeAspect="1"/>
          </p:cNvPicPr>
          <p:nvPr/>
        </p:nvPicPr>
        <p:blipFill>
          <a:blip r:embed="rId4"/>
          <a:stretch>
            <a:fillRect/>
          </a:stretch>
        </p:blipFill>
        <p:spPr>
          <a:xfrm>
            <a:off x="6079389" y="4138794"/>
            <a:ext cx="2531211" cy="2338206"/>
          </a:xfrm>
          <a:prstGeom prst="rect">
            <a:avLst/>
          </a:prstGeom>
        </p:spPr>
      </p:pic>
      <p:sp>
        <p:nvSpPr>
          <p:cNvPr id="7" name="Rounded Rectangular Callout 6"/>
          <p:cNvSpPr/>
          <p:nvPr/>
        </p:nvSpPr>
        <p:spPr>
          <a:xfrm>
            <a:off x="4114800" y="2286000"/>
            <a:ext cx="4419600" cy="1143000"/>
          </a:xfrm>
          <a:prstGeom prst="wedgeRoundRectCallout">
            <a:avLst>
              <a:gd name="adj1" fmla="val 17749"/>
              <a:gd name="adj2" fmla="val 116243"/>
              <a:gd name="adj3" fmla="val 1666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4000" dirty="0"/>
              <a:t>___________?</a:t>
            </a:r>
            <a:endParaRPr lang="en-US" sz="4000" dirty="0"/>
          </a:p>
        </p:txBody>
      </p:sp>
    </p:spTree>
  </p:cSld>
  <p:clrMapOvr>
    <a:masterClrMapping/>
  </p:clrMapOvr>
  <p:transition>
    <p:sndAc>
      <p:stSnd loop="1">
        <p:snd r:embed="rId2" name="telephone-ring-01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lephone-Icon.jpg"/>
          <p:cNvPicPr>
            <a:picLocks noGrp="1" noChangeAspect="1"/>
          </p:cNvPicPr>
          <p:nvPr>
            <p:ph idx="1"/>
          </p:nvPr>
        </p:nvPicPr>
        <p:blipFill>
          <a:blip r:embed="rId3"/>
          <a:stretch>
            <a:fillRect/>
          </a:stretch>
        </p:blipFill>
        <p:spPr>
          <a:xfrm>
            <a:off x="381000" y="1798637"/>
            <a:ext cx="3352800" cy="3452883"/>
          </a:xfrm>
        </p:spPr>
      </p:pic>
      <p:sp>
        <p:nvSpPr>
          <p:cNvPr id="5" name="Oval Callout 4"/>
          <p:cNvSpPr/>
          <p:nvPr/>
        </p:nvSpPr>
        <p:spPr>
          <a:xfrm>
            <a:off x="3505200" y="76200"/>
            <a:ext cx="5334000" cy="2057400"/>
          </a:xfrm>
          <a:prstGeom prst="wedgeEllipseCallout">
            <a:avLst>
              <a:gd name="adj1" fmla="val -85866"/>
              <a:gd name="adj2" fmla="val 5769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t>Who shall I say is calling? </a:t>
            </a:r>
          </a:p>
        </p:txBody>
      </p:sp>
      <p:pic>
        <p:nvPicPr>
          <p:cNvPr id="6" name="Picture 5" descr="2599639-a-sketch-of-a-guy-talking-on-the-phone.jpg"/>
          <p:cNvPicPr>
            <a:picLocks noChangeAspect="1"/>
          </p:cNvPicPr>
          <p:nvPr/>
        </p:nvPicPr>
        <p:blipFill>
          <a:blip r:embed="rId4"/>
          <a:stretch>
            <a:fillRect/>
          </a:stretch>
        </p:blipFill>
        <p:spPr>
          <a:xfrm>
            <a:off x="6079389" y="4138794"/>
            <a:ext cx="2531211" cy="2338206"/>
          </a:xfrm>
          <a:prstGeom prst="rect">
            <a:avLst/>
          </a:prstGeom>
        </p:spPr>
      </p:pic>
      <p:sp>
        <p:nvSpPr>
          <p:cNvPr id="7" name="Rounded Rectangular Callout 6"/>
          <p:cNvSpPr/>
          <p:nvPr/>
        </p:nvSpPr>
        <p:spPr>
          <a:xfrm>
            <a:off x="4114800" y="2286000"/>
            <a:ext cx="4419600" cy="1143000"/>
          </a:xfrm>
          <a:prstGeom prst="wedgeRoundRectCallout">
            <a:avLst>
              <a:gd name="adj1" fmla="val 17749"/>
              <a:gd name="adj2" fmla="val 116243"/>
              <a:gd name="adj3" fmla="val 1666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4000" dirty="0"/>
              <a:t>___________?</a:t>
            </a:r>
            <a:endParaRPr lang="en-US" sz="4000" dirty="0"/>
          </a:p>
        </p:txBody>
      </p:sp>
    </p:spTree>
  </p:cSld>
  <p:clrMapOvr>
    <a:masterClrMapping/>
  </p:clrMapOvr>
  <p:transition>
    <p:sndAc>
      <p:stSnd loop="1">
        <p:snd r:embed="rId2" name="telephone-ring-01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lephone-Icon.jpg"/>
          <p:cNvPicPr>
            <a:picLocks noGrp="1" noChangeAspect="1"/>
          </p:cNvPicPr>
          <p:nvPr>
            <p:ph idx="1"/>
          </p:nvPr>
        </p:nvPicPr>
        <p:blipFill>
          <a:blip r:embed="rId3"/>
          <a:stretch>
            <a:fillRect/>
          </a:stretch>
        </p:blipFill>
        <p:spPr>
          <a:xfrm>
            <a:off x="381000" y="1798637"/>
            <a:ext cx="3352800" cy="3452883"/>
          </a:xfrm>
        </p:spPr>
      </p:pic>
      <p:sp>
        <p:nvSpPr>
          <p:cNvPr id="5" name="Oval Callout 4"/>
          <p:cNvSpPr/>
          <p:nvPr/>
        </p:nvSpPr>
        <p:spPr>
          <a:xfrm>
            <a:off x="3505200" y="76200"/>
            <a:ext cx="5334000" cy="2057400"/>
          </a:xfrm>
          <a:prstGeom prst="wedgeEllipseCallout">
            <a:avLst>
              <a:gd name="adj1" fmla="val -85866"/>
              <a:gd name="adj2" fmla="val 5769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Who's calling, please?</a:t>
            </a:r>
          </a:p>
        </p:txBody>
      </p:sp>
      <p:pic>
        <p:nvPicPr>
          <p:cNvPr id="6" name="Picture 5" descr="2599639-a-sketch-of-a-guy-talking-on-the-phone.jpg"/>
          <p:cNvPicPr>
            <a:picLocks noChangeAspect="1"/>
          </p:cNvPicPr>
          <p:nvPr/>
        </p:nvPicPr>
        <p:blipFill>
          <a:blip r:embed="rId4"/>
          <a:stretch>
            <a:fillRect/>
          </a:stretch>
        </p:blipFill>
        <p:spPr>
          <a:xfrm>
            <a:off x="6079389" y="4138794"/>
            <a:ext cx="2531211" cy="2338206"/>
          </a:xfrm>
          <a:prstGeom prst="rect">
            <a:avLst/>
          </a:prstGeom>
        </p:spPr>
      </p:pic>
      <p:sp>
        <p:nvSpPr>
          <p:cNvPr id="7" name="Rounded Rectangular Callout 6"/>
          <p:cNvSpPr/>
          <p:nvPr/>
        </p:nvSpPr>
        <p:spPr>
          <a:xfrm>
            <a:off x="4114800" y="2286000"/>
            <a:ext cx="4419600" cy="1143000"/>
          </a:xfrm>
          <a:prstGeom prst="wedgeRoundRectCallout">
            <a:avLst>
              <a:gd name="adj1" fmla="val 17749"/>
              <a:gd name="adj2" fmla="val 116243"/>
              <a:gd name="adj3" fmla="val 1666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4000" dirty="0"/>
              <a:t>___________?</a:t>
            </a:r>
            <a:endParaRPr lang="en-US" sz="4000" dirty="0"/>
          </a:p>
        </p:txBody>
      </p:sp>
    </p:spTree>
  </p:cSld>
  <p:clrMapOvr>
    <a:masterClrMapping/>
  </p:clrMapOvr>
  <p:transition>
    <p:sndAc>
      <p:stSnd loop="1">
        <p:snd r:embed="rId2" name="telephone-ring-01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lephone-Icon.jpg"/>
          <p:cNvPicPr>
            <a:picLocks noGrp="1" noChangeAspect="1"/>
          </p:cNvPicPr>
          <p:nvPr>
            <p:ph idx="1"/>
          </p:nvPr>
        </p:nvPicPr>
        <p:blipFill>
          <a:blip r:embed="rId3"/>
          <a:stretch>
            <a:fillRect/>
          </a:stretch>
        </p:blipFill>
        <p:spPr>
          <a:xfrm>
            <a:off x="381000" y="1798637"/>
            <a:ext cx="3352800" cy="3452883"/>
          </a:xfrm>
        </p:spPr>
      </p:pic>
      <p:sp>
        <p:nvSpPr>
          <p:cNvPr id="5" name="Oval Callout 4"/>
          <p:cNvSpPr/>
          <p:nvPr/>
        </p:nvSpPr>
        <p:spPr>
          <a:xfrm>
            <a:off x="3505200" y="76200"/>
            <a:ext cx="5334000" cy="2057400"/>
          </a:xfrm>
          <a:prstGeom prst="wedgeEllipseCallout">
            <a:avLst>
              <a:gd name="adj1" fmla="val -85866"/>
              <a:gd name="adj2" fmla="val 5769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Who's speaking?</a:t>
            </a:r>
          </a:p>
        </p:txBody>
      </p:sp>
      <p:pic>
        <p:nvPicPr>
          <p:cNvPr id="6" name="Picture 5" descr="2599639-a-sketch-of-a-guy-talking-on-the-phone.jpg"/>
          <p:cNvPicPr>
            <a:picLocks noChangeAspect="1"/>
          </p:cNvPicPr>
          <p:nvPr/>
        </p:nvPicPr>
        <p:blipFill>
          <a:blip r:embed="rId4"/>
          <a:stretch>
            <a:fillRect/>
          </a:stretch>
        </p:blipFill>
        <p:spPr>
          <a:xfrm>
            <a:off x="6079389" y="4138794"/>
            <a:ext cx="2531211" cy="2338206"/>
          </a:xfrm>
          <a:prstGeom prst="rect">
            <a:avLst/>
          </a:prstGeom>
        </p:spPr>
      </p:pic>
      <p:sp>
        <p:nvSpPr>
          <p:cNvPr id="7" name="Rounded Rectangular Callout 6"/>
          <p:cNvSpPr/>
          <p:nvPr/>
        </p:nvSpPr>
        <p:spPr>
          <a:xfrm>
            <a:off x="4114800" y="2286000"/>
            <a:ext cx="4419600" cy="1143000"/>
          </a:xfrm>
          <a:prstGeom prst="wedgeRoundRectCallout">
            <a:avLst>
              <a:gd name="adj1" fmla="val 17749"/>
              <a:gd name="adj2" fmla="val 116243"/>
              <a:gd name="adj3" fmla="val 1666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4000" dirty="0"/>
              <a:t>___________?</a:t>
            </a:r>
            <a:endParaRPr lang="en-US" sz="4000" dirty="0"/>
          </a:p>
        </p:txBody>
      </p:sp>
    </p:spTree>
  </p:cSld>
  <p:clrMapOvr>
    <a:masterClrMapping/>
  </p:clrMapOvr>
  <p:transition>
    <p:sndAc>
      <p:stSnd loop="1">
        <p:snd r:embed="rId2" name="telephone-ring-01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lephone-Icon.jpg"/>
          <p:cNvPicPr>
            <a:picLocks noGrp="1" noChangeAspect="1"/>
          </p:cNvPicPr>
          <p:nvPr>
            <p:ph idx="1"/>
          </p:nvPr>
        </p:nvPicPr>
        <p:blipFill>
          <a:blip r:embed="rId3"/>
          <a:stretch>
            <a:fillRect/>
          </a:stretch>
        </p:blipFill>
        <p:spPr>
          <a:xfrm>
            <a:off x="381000" y="1798637"/>
            <a:ext cx="3352800" cy="3452883"/>
          </a:xfrm>
        </p:spPr>
      </p:pic>
      <p:sp>
        <p:nvSpPr>
          <p:cNvPr id="5" name="Oval Callout 4"/>
          <p:cNvSpPr/>
          <p:nvPr/>
        </p:nvSpPr>
        <p:spPr>
          <a:xfrm>
            <a:off x="3505200" y="76200"/>
            <a:ext cx="5334000" cy="2057400"/>
          </a:xfrm>
          <a:prstGeom prst="wedgeEllipseCallout">
            <a:avLst>
              <a:gd name="adj1" fmla="val -85866"/>
              <a:gd name="adj2" fmla="val 5769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It's </a:t>
            </a:r>
            <a:r>
              <a:rPr lang="en-US" sz="3600" dirty="0" err="1"/>
              <a:t>Mr</a:t>
            </a:r>
            <a:r>
              <a:rPr lang="en-US" sz="3600" dirty="0"/>
              <a:t>/Mrs... here.</a:t>
            </a:r>
          </a:p>
        </p:txBody>
      </p:sp>
      <p:pic>
        <p:nvPicPr>
          <p:cNvPr id="6" name="Picture 5" descr="2599639-a-sketch-of-a-guy-talking-on-the-phone.jpg"/>
          <p:cNvPicPr>
            <a:picLocks noChangeAspect="1"/>
          </p:cNvPicPr>
          <p:nvPr/>
        </p:nvPicPr>
        <p:blipFill>
          <a:blip r:embed="rId4"/>
          <a:stretch>
            <a:fillRect/>
          </a:stretch>
        </p:blipFill>
        <p:spPr>
          <a:xfrm>
            <a:off x="6079389" y="4138794"/>
            <a:ext cx="2531211" cy="2338206"/>
          </a:xfrm>
          <a:prstGeom prst="rect">
            <a:avLst/>
          </a:prstGeom>
        </p:spPr>
      </p:pic>
      <p:sp>
        <p:nvSpPr>
          <p:cNvPr id="7" name="Rounded Rectangular Callout 6"/>
          <p:cNvSpPr/>
          <p:nvPr/>
        </p:nvSpPr>
        <p:spPr>
          <a:xfrm>
            <a:off x="4114800" y="2286000"/>
            <a:ext cx="4419600" cy="1143000"/>
          </a:xfrm>
          <a:prstGeom prst="wedgeRoundRectCallout">
            <a:avLst>
              <a:gd name="adj1" fmla="val 17749"/>
              <a:gd name="adj2" fmla="val 116243"/>
              <a:gd name="adj3" fmla="val 1666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4000" dirty="0"/>
              <a:t>___________?</a:t>
            </a:r>
            <a:endParaRPr lang="en-US" sz="4000" dirty="0"/>
          </a:p>
        </p:txBody>
      </p:sp>
    </p:spTree>
  </p:cSld>
  <p:clrMapOvr>
    <a:masterClrMapping/>
  </p:clrMapOvr>
  <p:transition>
    <p:sndAc>
      <p:stSnd loop="1">
        <p:snd r:embed="rId2" name="telephone-ring-01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 name="Content Placeholder 4" descr="086364-rounded-glossy-black-icon-business-phone-solid.png"/>
          <p:cNvPicPr>
            <a:picLocks noGrp="1" noChangeAspect="1"/>
          </p:cNvPicPr>
          <p:nvPr>
            <p:ph idx="1"/>
          </p:nvPr>
        </p:nvPicPr>
        <p:blipFill>
          <a:blip r:embed="rId3"/>
          <a:stretch>
            <a:fillRect/>
          </a:stretch>
        </p:blipFill>
        <p:spPr>
          <a:xfrm>
            <a:off x="3200400" y="2491582"/>
            <a:ext cx="3634581" cy="3634581"/>
          </a:xfrm>
          <a:prstGeom prst="ellipse">
            <a:avLst/>
          </a:prstGeom>
          <a:ln>
            <a:noFill/>
          </a:ln>
          <a:effectLst>
            <a:softEdge rad="112500"/>
          </a:effectLst>
        </p:spPr>
      </p:pic>
      <p:sp>
        <p:nvSpPr>
          <p:cNvPr id="2" name="Title 1"/>
          <p:cNvSpPr>
            <a:spLocks noGrp="1"/>
          </p:cNvSpPr>
          <p:nvPr>
            <p:ph type="title"/>
          </p:nvPr>
        </p:nvSpPr>
        <p:spPr/>
        <p:txBody>
          <a:bodyPr>
            <a:normAutofit fontScale="90000"/>
          </a:bodyPr>
          <a:lstStyle/>
          <a:p>
            <a:br>
              <a:rPr lang="en-US" b="1" dirty="0"/>
            </a:br>
            <a:r>
              <a:rPr lang="en-US" b="1" dirty="0"/>
              <a:t>Telephone Etiquette</a:t>
            </a:r>
            <a:br>
              <a:rPr lang="en-US" b="1" dirty="0"/>
            </a:b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lephone-Icon.jpg"/>
          <p:cNvPicPr>
            <a:picLocks noGrp="1" noChangeAspect="1"/>
          </p:cNvPicPr>
          <p:nvPr>
            <p:ph idx="1"/>
          </p:nvPr>
        </p:nvPicPr>
        <p:blipFill>
          <a:blip r:embed="rId3"/>
          <a:stretch>
            <a:fillRect/>
          </a:stretch>
        </p:blipFill>
        <p:spPr>
          <a:xfrm>
            <a:off x="381000" y="1798637"/>
            <a:ext cx="3352800" cy="3452883"/>
          </a:xfrm>
        </p:spPr>
      </p:pic>
      <p:sp>
        <p:nvSpPr>
          <p:cNvPr id="5" name="Oval Callout 4"/>
          <p:cNvSpPr/>
          <p:nvPr/>
        </p:nvSpPr>
        <p:spPr>
          <a:xfrm>
            <a:off x="3505200" y="76200"/>
            <a:ext cx="5334000" cy="2057400"/>
          </a:xfrm>
          <a:prstGeom prst="wedgeEllipseCallout">
            <a:avLst>
              <a:gd name="adj1" fmla="val -85866"/>
              <a:gd name="adj2" fmla="val 5769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It's </a:t>
            </a:r>
            <a:r>
              <a:rPr lang="en-US" sz="2800" dirty="0" err="1"/>
              <a:t>Mr</a:t>
            </a:r>
            <a:r>
              <a:rPr lang="en-US" sz="2800" dirty="0"/>
              <a:t>/Mrs... speaking.</a:t>
            </a:r>
          </a:p>
        </p:txBody>
      </p:sp>
      <p:pic>
        <p:nvPicPr>
          <p:cNvPr id="6" name="Picture 5" descr="2599639-a-sketch-of-a-guy-talking-on-the-phone.jpg"/>
          <p:cNvPicPr>
            <a:picLocks noChangeAspect="1"/>
          </p:cNvPicPr>
          <p:nvPr/>
        </p:nvPicPr>
        <p:blipFill>
          <a:blip r:embed="rId4"/>
          <a:stretch>
            <a:fillRect/>
          </a:stretch>
        </p:blipFill>
        <p:spPr>
          <a:xfrm>
            <a:off x="6079389" y="4138794"/>
            <a:ext cx="2531211" cy="2338206"/>
          </a:xfrm>
          <a:prstGeom prst="rect">
            <a:avLst/>
          </a:prstGeom>
        </p:spPr>
      </p:pic>
      <p:sp>
        <p:nvSpPr>
          <p:cNvPr id="7" name="Rounded Rectangular Callout 6"/>
          <p:cNvSpPr/>
          <p:nvPr/>
        </p:nvSpPr>
        <p:spPr>
          <a:xfrm>
            <a:off x="4114800" y="2286000"/>
            <a:ext cx="4419600" cy="1143000"/>
          </a:xfrm>
          <a:prstGeom prst="wedgeRoundRectCallout">
            <a:avLst>
              <a:gd name="adj1" fmla="val 17749"/>
              <a:gd name="adj2" fmla="val 116243"/>
              <a:gd name="adj3" fmla="val 1666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4000" dirty="0"/>
              <a:t>___________?</a:t>
            </a:r>
            <a:endParaRPr lang="en-US" sz="4000" dirty="0"/>
          </a:p>
        </p:txBody>
      </p:sp>
    </p:spTree>
  </p:cSld>
  <p:clrMapOvr>
    <a:masterClrMapping/>
  </p:clrMapOvr>
  <p:transition>
    <p:sndAc>
      <p:stSnd loop="1">
        <p:snd r:embed="rId2" name="telephone-ring-01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lephone-Icon.jpg"/>
          <p:cNvPicPr>
            <a:picLocks noGrp="1" noChangeAspect="1"/>
          </p:cNvPicPr>
          <p:nvPr>
            <p:ph idx="1"/>
          </p:nvPr>
        </p:nvPicPr>
        <p:blipFill>
          <a:blip r:embed="rId3"/>
          <a:stretch>
            <a:fillRect/>
          </a:stretch>
        </p:blipFill>
        <p:spPr>
          <a:xfrm>
            <a:off x="381000" y="1798637"/>
            <a:ext cx="3352800" cy="3452883"/>
          </a:xfrm>
        </p:spPr>
      </p:pic>
      <p:sp>
        <p:nvSpPr>
          <p:cNvPr id="5" name="Oval Callout 4"/>
          <p:cNvSpPr/>
          <p:nvPr/>
        </p:nvSpPr>
        <p:spPr>
          <a:xfrm>
            <a:off x="3505200" y="76200"/>
            <a:ext cx="5334000" cy="2057400"/>
          </a:xfrm>
          <a:prstGeom prst="wedgeEllipseCallout">
            <a:avLst>
              <a:gd name="adj1" fmla="val -85866"/>
              <a:gd name="adj2" fmla="val 5769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err="1"/>
              <a:t>Mr</a:t>
            </a:r>
            <a:r>
              <a:rPr lang="en-US" sz="3200" dirty="0"/>
              <a:t>/Mrs... speaking.</a:t>
            </a:r>
          </a:p>
        </p:txBody>
      </p:sp>
      <p:pic>
        <p:nvPicPr>
          <p:cNvPr id="6" name="Picture 5" descr="2599639-a-sketch-of-a-guy-talking-on-the-phone.jpg"/>
          <p:cNvPicPr>
            <a:picLocks noChangeAspect="1"/>
          </p:cNvPicPr>
          <p:nvPr/>
        </p:nvPicPr>
        <p:blipFill>
          <a:blip r:embed="rId4"/>
          <a:stretch>
            <a:fillRect/>
          </a:stretch>
        </p:blipFill>
        <p:spPr>
          <a:xfrm>
            <a:off x="6079389" y="4138794"/>
            <a:ext cx="2531211" cy="2338206"/>
          </a:xfrm>
          <a:prstGeom prst="rect">
            <a:avLst/>
          </a:prstGeom>
        </p:spPr>
      </p:pic>
      <p:sp>
        <p:nvSpPr>
          <p:cNvPr id="7" name="Rounded Rectangular Callout 6"/>
          <p:cNvSpPr/>
          <p:nvPr/>
        </p:nvSpPr>
        <p:spPr>
          <a:xfrm>
            <a:off x="4114800" y="2286000"/>
            <a:ext cx="4419600" cy="1143000"/>
          </a:xfrm>
          <a:prstGeom prst="wedgeRoundRectCallout">
            <a:avLst>
              <a:gd name="adj1" fmla="val 17749"/>
              <a:gd name="adj2" fmla="val 116243"/>
              <a:gd name="adj3" fmla="val 1666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4000" dirty="0"/>
              <a:t>___________?</a:t>
            </a:r>
            <a:endParaRPr lang="en-US" sz="4000" dirty="0"/>
          </a:p>
        </p:txBody>
      </p:sp>
    </p:spTree>
  </p:cSld>
  <p:clrMapOvr>
    <a:masterClrMapping/>
  </p:clrMapOvr>
  <p:transition>
    <p:sndAc>
      <p:stSnd loop="1">
        <p:snd r:embed="rId2" name="telephone-ring-01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lephone-Icon.jpg"/>
          <p:cNvPicPr>
            <a:picLocks noGrp="1" noChangeAspect="1"/>
          </p:cNvPicPr>
          <p:nvPr>
            <p:ph idx="1"/>
          </p:nvPr>
        </p:nvPicPr>
        <p:blipFill>
          <a:blip r:embed="rId3"/>
          <a:stretch>
            <a:fillRect/>
          </a:stretch>
        </p:blipFill>
        <p:spPr>
          <a:xfrm>
            <a:off x="381000" y="1798637"/>
            <a:ext cx="3352800" cy="3452883"/>
          </a:xfrm>
        </p:spPr>
      </p:pic>
      <p:sp>
        <p:nvSpPr>
          <p:cNvPr id="5" name="Oval Callout 4"/>
          <p:cNvSpPr/>
          <p:nvPr/>
        </p:nvSpPr>
        <p:spPr>
          <a:xfrm>
            <a:off x="3505200" y="76200"/>
            <a:ext cx="5334000" cy="2057400"/>
          </a:xfrm>
          <a:prstGeom prst="wedgeEllipseCallout">
            <a:avLst>
              <a:gd name="adj1" fmla="val -85866"/>
              <a:gd name="adj2" fmla="val 5769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Please hold and I'll put you through.</a:t>
            </a:r>
          </a:p>
        </p:txBody>
      </p:sp>
      <p:pic>
        <p:nvPicPr>
          <p:cNvPr id="6" name="Picture 5" descr="2599639-a-sketch-of-a-guy-talking-on-the-phone.jpg"/>
          <p:cNvPicPr>
            <a:picLocks noChangeAspect="1"/>
          </p:cNvPicPr>
          <p:nvPr/>
        </p:nvPicPr>
        <p:blipFill>
          <a:blip r:embed="rId4"/>
          <a:stretch>
            <a:fillRect/>
          </a:stretch>
        </p:blipFill>
        <p:spPr>
          <a:xfrm>
            <a:off x="6079389" y="4138794"/>
            <a:ext cx="2531211" cy="2338206"/>
          </a:xfrm>
          <a:prstGeom prst="rect">
            <a:avLst/>
          </a:prstGeom>
        </p:spPr>
      </p:pic>
      <p:sp>
        <p:nvSpPr>
          <p:cNvPr id="7" name="Rounded Rectangular Callout 6"/>
          <p:cNvSpPr/>
          <p:nvPr/>
        </p:nvSpPr>
        <p:spPr>
          <a:xfrm>
            <a:off x="4114800" y="2286000"/>
            <a:ext cx="4419600" cy="1143000"/>
          </a:xfrm>
          <a:prstGeom prst="wedgeRoundRectCallout">
            <a:avLst>
              <a:gd name="adj1" fmla="val 17749"/>
              <a:gd name="adj2" fmla="val 116243"/>
              <a:gd name="adj3" fmla="val 1666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4000" dirty="0"/>
              <a:t>___________?</a:t>
            </a:r>
            <a:endParaRPr lang="en-US" sz="4000" dirty="0"/>
          </a:p>
        </p:txBody>
      </p:sp>
    </p:spTree>
  </p:cSld>
  <p:clrMapOvr>
    <a:masterClrMapping/>
  </p:clrMapOvr>
  <p:transition>
    <p:sndAc>
      <p:stSnd loop="1">
        <p:snd r:embed="rId2" name="telephone-ring-01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lephone-Icon.jpg"/>
          <p:cNvPicPr>
            <a:picLocks noGrp="1" noChangeAspect="1"/>
          </p:cNvPicPr>
          <p:nvPr>
            <p:ph idx="1"/>
          </p:nvPr>
        </p:nvPicPr>
        <p:blipFill>
          <a:blip r:embed="rId3"/>
          <a:stretch>
            <a:fillRect/>
          </a:stretch>
        </p:blipFill>
        <p:spPr>
          <a:xfrm>
            <a:off x="381000" y="1798637"/>
            <a:ext cx="3352800" cy="3452883"/>
          </a:xfrm>
        </p:spPr>
      </p:pic>
      <p:sp>
        <p:nvSpPr>
          <p:cNvPr id="5" name="Oval Callout 4"/>
          <p:cNvSpPr/>
          <p:nvPr/>
        </p:nvSpPr>
        <p:spPr>
          <a:xfrm>
            <a:off x="3505200" y="76200"/>
            <a:ext cx="5334000" cy="2057400"/>
          </a:xfrm>
          <a:prstGeom prst="wedgeEllipseCallout">
            <a:avLst>
              <a:gd name="adj1" fmla="val -85866"/>
              <a:gd name="adj2" fmla="val 5769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Just a second. I'll see if s/he is in.</a:t>
            </a:r>
          </a:p>
        </p:txBody>
      </p:sp>
      <p:pic>
        <p:nvPicPr>
          <p:cNvPr id="6" name="Picture 5" descr="2599639-a-sketch-of-a-guy-talking-on-the-phone.jpg"/>
          <p:cNvPicPr>
            <a:picLocks noChangeAspect="1"/>
          </p:cNvPicPr>
          <p:nvPr/>
        </p:nvPicPr>
        <p:blipFill>
          <a:blip r:embed="rId4"/>
          <a:stretch>
            <a:fillRect/>
          </a:stretch>
        </p:blipFill>
        <p:spPr>
          <a:xfrm>
            <a:off x="6079389" y="4138794"/>
            <a:ext cx="2531211" cy="2338206"/>
          </a:xfrm>
          <a:prstGeom prst="rect">
            <a:avLst/>
          </a:prstGeom>
        </p:spPr>
      </p:pic>
      <p:sp>
        <p:nvSpPr>
          <p:cNvPr id="7" name="Rounded Rectangular Callout 6"/>
          <p:cNvSpPr/>
          <p:nvPr/>
        </p:nvSpPr>
        <p:spPr>
          <a:xfrm>
            <a:off x="4114800" y="2286000"/>
            <a:ext cx="4419600" cy="1143000"/>
          </a:xfrm>
          <a:prstGeom prst="wedgeRoundRectCallout">
            <a:avLst>
              <a:gd name="adj1" fmla="val 17749"/>
              <a:gd name="adj2" fmla="val 116243"/>
              <a:gd name="adj3" fmla="val 1666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4000" dirty="0"/>
              <a:t>___________?</a:t>
            </a:r>
            <a:endParaRPr lang="en-US" sz="4000" dirty="0"/>
          </a:p>
        </p:txBody>
      </p:sp>
    </p:spTree>
  </p:cSld>
  <p:clrMapOvr>
    <a:masterClrMapping/>
  </p:clrMapOvr>
  <p:transition>
    <p:sndAc>
      <p:stSnd loop="1">
        <p:snd r:embed="rId2" name="telephone-ring-01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lephone-Icon.jpg"/>
          <p:cNvPicPr>
            <a:picLocks noGrp="1" noChangeAspect="1"/>
          </p:cNvPicPr>
          <p:nvPr>
            <p:ph idx="1"/>
          </p:nvPr>
        </p:nvPicPr>
        <p:blipFill>
          <a:blip r:embed="rId3"/>
          <a:stretch>
            <a:fillRect/>
          </a:stretch>
        </p:blipFill>
        <p:spPr>
          <a:xfrm>
            <a:off x="381000" y="1798637"/>
            <a:ext cx="3352800" cy="3452883"/>
          </a:xfrm>
        </p:spPr>
      </p:pic>
      <p:sp>
        <p:nvSpPr>
          <p:cNvPr id="5" name="Oval Callout 4"/>
          <p:cNvSpPr/>
          <p:nvPr/>
        </p:nvSpPr>
        <p:spPr>
          <a:xfrm>
            <a:off x="3505200" y="76200"/>
            <a:ext cx="5334000" cy="2057400"/>
          </a:xfrm>
          <a:prstGeom prst="wedgeEllipseCallout">
            <a:avLst>
              <a:gd name="adj1" fmla="val -85866"/>
              <a:gd name="adj2" fmla="val 5769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Hang on for a moment.</a:t>
            </a:r>
          </a:p>
        </p:txBody>
      </p:sp>
      <p:pic>
        <p:nvPicPr>
          <p:cNvPr id="6" name="Picture 5" descr="2599639-a-sketch-of-a-guy-talking-on-the-phone.jpg"/>
          <p:cNvPicPr>
            <a:picLocks noChangeAspect="1"/>
          </p:cNvPicPr>
          <p:nvPr/>
        </p:nvPicPr>
        <p:blipFill>
          <a:blip r:embed="rId4"/>
          <a:stretch>
            <a:fillRect/>
          </a:stretch>
        </p:blipFill>
        <p:spPr>
          <a:xfrm>
            <a:off x="6079389" y="4138794"/>
            <a:ext cx="2531211" cy="2338206"/>
          </a:xfrm>
          <a:prstGeom prst="rect">
            <a:avLst/>
          </a:prstGeom>
        </p:spPr>
      </p:pic>
      <p:sp>
        <p:nvSpPr>
          <p:cNvPr id="7" name="Rounded Rectangular Callout 6"/>
          <p:cNvSpPr/>
          <p:nvPr/>
        </p:nvSpPr>
        <p:spPr>
          <a:xfrm>
            <a:off x="4114800" y="2286000"/>
            <a:ext cx="4419600" cy="1143000"/>
          </a:xfrm>
          <a:prstGeom prst="wedgeRoundRectCallout">
            <a:avLst>
              <a:gd name="adj1" fmla="val 17749"/>
              <a:gd name="adj2" fmla="val 116243"/>
              <a:gd name="adj3" fmla="val 1666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4000" dirty="0"/>
              <a:t>___________?</a:t>
            </a:r>
            <a:endParaRPr lang="en-US" sz="4000" dirty="0"/>
          </a:p>
        </p:txBody>
      </p:sp>
    </p:spTree>
  </p:cSld>
  <p:clrMapOvr>
    <a:masterClrMapping/>
  </p:clrMapOvr>
  <p:transition>
    <p:sndAc>
      <p:stSnd loop="1">
        <p:snd r:embed="rId2" name="telephone-ring-01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lephone-Icon.jpg"/>
          <p:cNvPicPr>
            <a:picLocks noGrp="1" noChangeAspect="1"/>
          </p:cNvPicPr>
          <p:nvPr>
            <p:ph idx="1"/>
          </p:nvPr>
        </p:nvPicPr>
        <p:blipFill>
          <a:blip r:embed="rId3"/>
          <a:stretch>
            <a:fillRect/>
          </a:stretch>
        </p:blipFill>
        <p:spPr>
          <a:xfrm>
            <a:off x="381000" y="1798637"/>
            <a:ext cx="3352800" cy="3452883"/>
          </a:xfrm>
        </p:spPr>
      </p:pic>
      <p:sp>
        <p:nvSpPr>
          <p:cNvPr id="5" name="Oval Callout 4"/>
          <p:cNvSpPr/>
          <p:nvPr/>
        </p:nvSpPr>
        <p:spPr>
          <a:xfrm>
            <a:off x="3505200" y="76200"/>
            <a:ext cx="3505200" cy="2057400"/>
          </a:xfrm>
          <a:prstGeom prst="wedgeEllipseCallout">
            <a:avLst>
              <a:gd name="adj1" fmla="val -105337"/>
              <a:gd name="adj2" fmla="val 5837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______________?</a:t>
            </a:r>
          </a:p>
        </p:txBody>
      </p:sp>
      <p:pic>
        <p:nvPicPr>
          <p:cNvPr id="6" name="Picture 5" descr="2599639-a-sketch-of-a-guy-talking-on-the-phone.jpg"/>
          <p:cNvPicPr>
            <a:picLocks noChangeAspect="1"/>
          </p:cNvPicPr>
          <p:nvPr/>
        </p:nvPicPr>
        <p:blipFill>
          <a:blip r:embed="rId4"/>
          <a:stretch>
            <a:fillRect/>
          </a:stretch>
        </p:blipFill>
        <p:spPr>
          <a:xfrm>
            <a:off x="6079389" y="4138794"/>
            <a:ext cx="2531211" cy="2338206"/>
          </a:xfrm>
          <a:prstGeom prst="rect">
            <a:avLst/>
          </a:prstGeom>
        </p:spPr>
      </p:pic>
      <p:sp>
        <p:nvSpPr>
          <p:cNvPr id="7" name="Rounded Rectangular Callout 6"/>
          <p:cNvSpPr/>
          <p:nvPr/>
        </p:nvSpPr>
        <p:spPr>
          <a:xfrm>
            <a:off x="4114800" y="2286000"/>
            <a:ext cx="4419600" cy="1143000"/>
          </a:xfrm>
          <a:prstGeom prst="wedgeRoundRectCallout">
            <a:avLst>
              <a:gd name="adj1" fmla="val 17749"/>
              <a:gd name="adj2" fmla="val 11624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4000" dirty="0" err="1"/>
              <a:t>Who's</a:t>
            </a:r>
            <a:r>
              <a:rPr lang="fr-FR" sz="4000" dirty="0"/>
              <a:t> </a:t>
            </a:r>
            <a:r>
              <a:rPr lang="fr-FR" sz="4000" dirty="0" err="1"/>
              <a:t>calling</a:t>
            </a:r>
            <a:r>
              <a:rPr lang="fr-FR" sz="4000" dirty="0"/>
              <a:t>?</a:t>
            </a:r>
            <a:endParaRPr lang="en-US" sz="4000" dirty="0"/>
          </a:p>
        </p:txBody>
      </p:sp>
    </p:spTree>
  </p:cSld>
  <p:clrMapOvr>
    <a:masterClrMapping/>
  </p:clrMapOvr>
  <p:transition>
    <p:sndAc>
      <p:stSnd loop="1">
        <p:snd r:embed="rId2" name="telephone-ring-01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990600"/>
            <a:ext cx="4038600" cy="1143000"/>
          </a:xfrm>
        </p:spPr>
        <p:style>
          <a:lnRef idx="1">
            <a:schemeClr val="accent5"/>
          </a:lnRef>
          <a:fillRef idx="3">
            <a:schemeClr val="accent5"/>
          </a:fillRef>
          <a:effectRef idx="2">
            <a:schemeClr val="accent5"/>
          </a:effectRef>
          <a:fontRef idx="minor">
            <a:schemeClr val="lt1"/>
          </a:fontRef>
        </p:style>
        <p:txBody>
          <a:bodyPr/>
          <a:lstStyle/>
          <a:p>
            <a:r>
              <a:rPr lang="en-US" dirty="0"/>
              <a:t>Part 2</a:t>
            </a:r>
          </a:p>
        </p:txBody>
      </p:sp>
      <p:pic>
        <p:nvPicPr>
          <p:cNvPr id="4" name="Content Placeholder 3" descr="Telephone-Icon.jpg"/>
          <p:cNvPicPr>
            <a:picLocks noGrp="1" noChangeAspect="1"/>
          </p:cNvPicPr>
          <p:nvPr>
            <p:ph idx="1"/>
          </p:nvPr>
        </p:nvPicPr>
        <p:blipFill>
          <a:blip r:embed="rId3"/>
          <a:stretch>
            <a:fillRect/>
          </a:stretch>
        </p:blipFill>
        <p:spPr>
          <a:xfrm>
            <a:off x="381000" y="1798637"/>
            <a:ext cx="3352800" cy="3452883"/>
          </a:xfrm>
        </p:spPr>
      </p:pic>
      <p:pic>
        <p:nvPicPr>
          <p:cNvPr id="6" name="Picture 5" descr="2599639-a-sketch-of-a-guy-talking-on-the-phone.jpg"/>
          <p:cNvPicPr>
            <a:picLocks noChangeAspect="1"/>
          </p:cNvPicPr>
          <p:nvPr/>
        </p:nvPicPr>
        <p:blipFill>
          <a:blip r:embed="rId4"/>
          <a:stretch>
            <a:fillRect/>
          </a:stretch>
        </p:blipFill>
        <p:spPr>
          <a:xfrm>
            <a:off x="6079389" y="4138794"/>
            <a:ext cx="2531211" cy="2338206"/>
          </a:xfrm>
          <a:prstGeom prst="rect">
            <a:avLst/>
          </a:prstGeom>
        </p:spPr>
      </p:pic>
    </p:spTree>
  </p:cSld>
  <p:clrMapOvr>
    <a:masterClrMapping/>
  </p:clrMapOvr>
  <p:transition>
    <p:sndAc>
      <p:stSnd loop="1">
        <p:snd r:embed="rId2" name="telephone-ring-01a.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lephone-Icon.jpg"/>
          <p:cNvPicPr>
            <a:picLocks noGrp="1" noChangeAspect="1"/>
          </p:cNvPicPr>
          <p:nvPr>
            <p:ph idx="1"/>
          </p:nvPr>
        </p:nvPicPr>
        <p:blipFill>
          <a:blip r:embed="rId3"/>
          <a:stretch>
            <a:fillRect/>
          </a:stretch>
        </p:blipFill>
        <p:spPr>
          <a:xfrm>
            <a:off x="381000" y="1798637"/>
            <a:ext cx="3352800" cy="3452883"/>
          </a:xfrm>
        </p:spPr>
      </p:pic>
      <p:sp>
        <p:nvSpPr>
          <p:cNvPr id="5" name="Oval Callout 4"/>
          <p:cNvSpPr/>
          <p:nvPr/>
        </p:nvSpPr>
        <p:spPr>
          <a:xfrm>
            <a:off x="3505200" y="76200"/>
            <a:ext cx="3505200" cy="2057400"/>
          </a:xfrm>
          <a:prstGeom prst="wedgeEllipseCallout">
            <a:avLst>
              <a:gd name="adj1" fmla="val -105337"/>
              <a:gd name="adj2" fmla="val 5837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______________?</a:t>
            </a:r>
          </a:p>
        </p:txBody>
      </p:sp>
      <p:pic>
        <p:nvPicPr>
          <p:cNvPr id="6" name="Picture 5" descr="2599639-a-sketch-of-a-guy-talking-on-the-phone.jpg"/>
          <p:cNvPicPr>
            <a:picLocks noChangeAspect="1"/>
          </p:cNvPicPr>
          <p:nvPr/>
        </p:nvPicPr>
        <p:blipFill>
          <a:blip r:embed="rId4"/>
          <a:stretch>
            <a:fillRect/>
          </a:stretch>
        </p:blipFill>
        <p:spPr>
          <a:xfrm>
            <a:off x="6079389" y="4138794"/>
            <a:ext cx="2531211" cy="2338206"/>
          </a:xfrm>
          <a:prstGeom prst="rect">
            <a:avLst/>
          </a:prstGeom>
        </p:spPr>
      </p:pic>
      <p:sp>
        <p:nvSpPr>
          <p:cNvPr id="7" name="Rounded Rectangular Callout 6"/>
          <p:cNvSpPr/>
          <p:nvPr/>
        </p:nvSpPr>
        <p:spPr>
          <a:xfrm>
            <a:off x="3429000" y="2286000"/>
            <a:ext cx="5334000" cy="1143000"/>
          </a:xfrm>
          <a:prstGeom prst="wedgeRoundRectCallout">
            <a:avLst>
              <a:gd name="adj1" fmla="val 17749"/>
              <a:gd name="adj2" fmla="val 11624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000" dirty="0"/>
              <a:t>Can I take a message?</a:t>
            </a:r>
          </a:p>
        </p:txBody>
      </p:sp>
    </p:spTree>
  </p:cSld>
  <p:clrMapOvr>
    <a:masterClrMapping/>
  </p:clrMapOvr>
  <p:transition>
    <p:sndAc>
      <p:stSnd loop="1">
        <p:snd r:embed="rId2" name="telephone-ring-01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lephone-Icon.jpg"/>
          <p:cNvPicPr>
            <a:picLocks noGrp="1" noChangeAspect="1"/>
          </p:cNvPicPr>
          <p:nvPr>
            <p:ph idx="1"/>
          </p:nvPr>
        </p:nvPicPr>
        <p:blipFill>
          <a:blip r:embed="rId3"/>
          <a:stretch>
            <a:fillRect/>
          </a:stretch>
        </p:blipFill>
        <p:spPr>
          <a:xfrm>
            <a:off x="381000" y="1798637"/>
            <a:ext cx="3352800" cy="3452883"/>
          </a:xfrm>
        </p:spPr>
      </p:pic>
      <p:sp>
        <p:nvSpPr>
          <p:cNvPr id="5" name="Oval Callout 4"/>
          <p:cNvSpPr/>
          <p:nvPr/>
        </p:nvSpPr>
        <p:spPr>
          <a:xfrm>
            <a:off x="3505200" y="76200"/>
            <a:ext cx="3505200" cy="2057400"/>
          </a:xfrm>
          <a:prstGeom prst="wedgeEllipseCallout">
            <a:avLst>
              <a:gd name="adj1" fmla="val -105337"/>
              <a:gd name="adj2" fmla="val 5837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______________?</a:t>
            </a:r>
          </a:p>
        </p:txBody>
      </p:sp>
      <p:pic>
        <p:nvPicPr>
          <p:cNvPr id="6" name="Picture 5" descr="2599639-a-sketch-of-a-guy-talking-on-the-phone.jpg"/>
          <p:cNvPicPr>
            <a:picLocks noChangeAspect="1"/>
          </p:cNvPicPr>
          <p:nvPr/>
        </p:nvPicPr>
        <p:blipFill>
          <a:blip r:embed="rId4"/>
          <a:stretch>
            <a:fillRect/>
          </a:stretch>
        </p:blipFill>
        <p:spPr>
          <a:xfrm>
            <a:off x="6079389" y="4138794"/>
            <a:ext cx="2531211" cy="2338206"/>
          </a:xfrm>
          <a:prstGeom prst="rect">
            <a:avLst/>
          </a:prstGeom>
        </p:spPr>
      </p:pic>
      <p:sp>
        <p:nvSpPr>
          <p:cNvPr id="7" name="Rounded Rectangular Callout 6"/>
          <p:cNvSpPr/>
          <p:nvPr/>
        </p:nvSpPr>
        <p:spPr>
          <a:xfrm>
            <a:off x="3372728" y="2286000"/>
            <a:ext cx="5334000" cy="1143000"/>
          </a:xfrm>
          <a:prstGeom prst="wedgeRoundRectCallout">
            <a:avLst>
              <a:gd name="adj1" fmla="val 17749"/>
              <a:gd name="adj2" fmla="val 11624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t>Do you want to leave a message?</a:t>
            </a:r>
          </a:p>
        </p:txBody>
      </p:sp>
    </p:spTree>
  </p:cSld>
  <p:clrMapOvr>
    <a:masterClrMapping/>
  </p:clrMapOvr>
  <p:transition>
    <p:sndAc>
      <p:stSnd loop="1">
        <p:snd r:embed="rId2" name="telephone-ring-01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lephone-Icon.jpg"/>
          <p:cNvPicPr>
            <a:picLocks noGrp="1" noChangeAspect="1"/>
          </p:cNvPicPr>
          <p:nvPr>
            <p:ph idx="1"/>
          </p:nvPr>
        </p:nvPicPr>
        <p:blipFill>
          <a:blip r:embed="rId3"/>
          <a:stretch>
            <a:fillRect/>
          </a:stretch>
        </p:blipFill>
        <p:spPr>
          <a:xfrm>
            <a:off x="381000" y="1798637"/>
            <a:ext cx="3352800" cy="3452883"/>
          </a:xfrm>
        </p:spPr>
      </p:pic>
      <p:sp>
        <p:nvSpPr>
          <p:cNvPr id="5" name="Oval Callout 4"/>
          <p:cNvSpPr/>
          <p:nvPr/>
        </p:nvSpPr>
        <p:spPr>
          <a:xfrm>
            <a:off x="3505200" y="76200"/>
            <a:ext cx="3505200" cy="2057400"/>
          </a:xfrm>
          <a:prstGeom prst="wedgeEllipseCallout">
            <a:avLst>
              <a:gd name="adj1" fmla="val -105337"/>
              <a:gd name="adj2" fmla="val 5837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______________?</a:t>
            </a:r>
          </a:p>
        </p:txBody>
      </p:sp>
      <p:pic>
        <p:nvPicPr>
          <p:cNvPr id="6" name="Picture 5" descr="2599639-a-sketch-of-a-guy-talking-on-the-phone.jpg"/>
          <p:cNvPicPr>
            <a:picLocks noChangeAspect="1"/>
          </p:cNvPicPr>
          <p:nvPr/>
        </p:nvPicPr>
        <p:blipFill>
          <a:blip r:embed="rId4"/>
          <a:stretch>
            <a:fillRect/>
          </a:stretch>
        </p:blipFill>
        <p:spPr>
          <a:xfrm>
            <a:off x="6079389" y="4138794"/>
            <a:ext cx="2531211" cy="2338206"/>
          </a:xfrm>
          <a:prstGeom prst="rect">
            <a:avLst/>
          </a:prstGeom>
        </p:spPr>
      </p:pic>
      <p:sp>
        <p:nvSpPr>
          <p:cNvPr id="7" name="Rounded Rectangular Callout 6"/>
          <p:cNvSpPr/>
          <p:nvPr/>
        </p:nvSpPr>
        <p:spPr>
          <a:xfrm>
            <a:off x="3372728" y="2286000"/>
            <a:ext cx="5334000" cy="1143000"/>
          </a:xfrm>
          <a:prstGeom prst="wedgeRoundRectCallout">
            <a:avLst>
              <a:gd name="adj1" fmla="val 17749"/>
              <a:gd name="adj2" fmla="val 11624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t>Do you want to leave a message?</a:t>
            </a:r>
          </a:p>
        </p:txBody>
      </p:sp>
    </p:spTree>
  </p:cSld>
  <p:clrMapOvr>
    <a:masterClrMapping/>
  </p:clrMapOvr>
  <p:transition>
    <p:sndAc>
      <p:stSnd loop="1">
        <p:snd r:embed="rId2" name="telephone-ring-01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2000" r="-5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200" y="457200"/>
            <a:ext cx="4038600" cy="5668963"/>
          </a:xfrm>
          <a:ln/>
        </p:spPr>
        <p:style>
          <a:lnRef idx="1">
            <a:schemeClr val="dk1"/>
          </a:lnRef>
          <a:fillRef idx="2">
            <a:schemeClr val="dk1"/>
          </a:fillRef>
          <a:effectRef idx="1">
            <a:schemeClr val="dk1"/>
          </a:effectRef>
          <a:fontRef idx="minor">
            <a:schemeClr val="dk1"/>
          </a:fontRef>
        </p:style>
        <p:txBody>
          <a:bodyPr>
            <a:noAutofit/>
          </a:bodyPr>
          <a:lstStyle/>
          <a:p>
            <a:pPr>
              <a:buNone/>
            </a:pPr>
            <a:r>
              <a:rPr lang="en-US" sz="2400" dirty="0"/>
              <a:t>	Telephone etiquette doesn't mean being stiff and overly formal on the phone, and it isn't just for talking to your grandmother or impressing a potential client. Using basic courtesy and good manners when talking and texting helps set a positive tone for a conversation and can help you avoid confusing, frustrating or even embarrassing situations.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lephone-Icon.jpg"/>
          <p:cNvPicPr>
            <a:picLocks noGrp="1" noChangeAspect="1"/>
          </p:cNvPicPr>
          <p:nvPr>
            <p:ph idx="1"/>
          </p:nvPr>
        </p:nvPicPr>
        <p:blipFill>
          <a:blip r:embed="rId3"/>
          <a:stretch>
            <a:fillRect/>
          </a:stretch>
        </p:blipFill>
        <p:spPr>
          <a:xfrm>
            <a:off x="381000" y="1798637"/>
            <a:ext cx="3352800" cy="3452883"/>
          </a:xfrm>
        </p:spPr>
      </p:pic>
      <p:sp>
        <p:nvSpPr>
          <p:cNvPr id="5" name="Oval Callout 4"/>
          <p:cNvSpPr/>
          <p:nvPr/>
        </p:nvSpPr>
        <p:spPr>
          <a:xfrm>
            <a:off x="3505200" y="76200"/>
            <a:ext cx="3505200" cy="2057400"/>
          </a:xfrm>
          <a:prstGeom prst="wedgeEllipseCallout">
            <a:avLst>
              <a:gd name="adj1" fmla="val -105337"/>
              <a:gd name="adj2" fmla="val 5837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______________?</a:t>
            </a:r>
          </a:p>
        </p:txBody>
      </p:sp>
      <p:pic>
        <p:nvPicPr>
          <p:cNvPr id="6" name="Picture 5" descr="2599639-a-sketch-of-a-guy-talking-on-the-phone.jpg"/>
          <p:cNvPicPr>
            <a:picLocks noChangeAspect="1"/>
          </p:cNvPicPr>
          <p:nvPr/>
        </p:nvPicPr>
        <p:blipFill>
          <a:blip r:embed="rId4"/>
          <a:stretch>
            <a:fillRect/>
          </a:stretch>
        </p:blipFill>
        <p:spPr>
          <a:xfrm>
            <a:off x="6079389" y="4138794"/>
            <a:ext cx="2531211" cy="2338206"/>
          </a:xfrm>
          <a:prstGeom prst="rect">
            <a:avLst/>
          </a:prstGeom>
        </p:spPr>
      </p:pic>
      <p:sp>
        <p:nvSpPr>
          <p:cNvPr id="7" name="Rounded Rectangular Callout 6"/>
          <p:cNvSpPr/>
          <p:nvPr/>
        </p:nvSpPr>
        <p:spPr>
          <a:xfrm>
            <a:off x="3372728" y="2286000"/>
            <a:ext cx="5334000" cy="1143000"/>
          </a:xfrm>
          <a:prstGeom prst="wedgeRoundRectCallout">
            <a:avLst>
              <a:gd name="adj1" fmla="val 17749"/>
              <a:gd name="adj2" fmla="val 11624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t>Please hold. One moment please.</a:t>
            </a:r>
          </a:p>
        </p:txBody>
      </p:sp>
    </p:spTree>
  </p:cSld>
  <p:clrMapOvr>
    <a:masterClrMapping/>
  </p:clrMapOvr>
  <p:transition>
    <p:sndAc>
      <p:stSnd loop="1">
        <p:snd r:embed="rId2" name="telephone-ring-01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lephone-Icon.jpg"/>
          <p:cNvPicPr>
            <a:picLocks noGrp="1" noChangeAspect="1"/>
          </p:cNvPicPr>
          <p:nvPr>
            <p:ph idx="1"/>
          </p:nvPr>
        </p:nvPicPr>
        <p:blipFill>
          <a:blip r:embed="rId3"/>
          <a:stretch>
            <a:fillRect/>
          </a:stretch>
        </p:blipFill>
        <p:spPr>
          <a:xfrm>
            <a:off x="381000" y="1798637"/>
            <a:ext cx="3352800" cy="3452883"/>
          </a:xfrm>
        </p:spPr>
      </p:pic>
      <p:sp>
        <p:nvSpPr>
          <p:cNvPr id="5" name="Oval Callout 4"/>
          <p:cNvSpPr/>
          <p:nvPr/>
        </p:nvSpPr>
        <p:spPr>
          <a:xfrm>
            <a:off x="3505200" y="76200"/>
            <a:ext cx="3505200" cy="2057400"/>
          </a:xfrm>
          <a:prstGeom prst="wedgeEllipseCallout">
            <a:avLst>
              <a:gd name="adj1" fmla="val -105337"/>
              <a:gd name="adj2" fmla="val 5837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______________?</a:t>
            </a:r>
          </a:p>
        </p:txBody>
      </p:sp>
      <p:pic>
        <p:nvPicPr>
          <p:cNvPr id="6" name="Picture 5" descr="2599639-a-sketch-of-a-guy-talking-on-the-phone.jpg"/>
          <p:cNvPicPr>
            <a:picLocks noChangeAspect="1"/>
          </p:cNvPicPr>
          <p:nvPr/>
        </p:nvPicPr>
        <p:blipFill>
          <a:blip r:embed="rId4"/>
          <a:stretch>
            <a:fillRect/>
          </a:stretch>
        </p:blipFill>
        <p:spPr>
          <a:xfrm>
            <a:off x="6079389" y="4138794"/>
            <a:ext cx="2531211" cy="2338206"/>
          </a:xfrm>
          <a:prstGeom prst="rect">
            <a:avLst/>
          </a:prstGeom>
        </p:spPr>
      </p:pic>
      <p:sp>
        <p:nvSpPr>
          <p:cNvPr id="7" name="Rounded Rectangular Callout 6"/>
          <p:cNvSpPr/>
          <p:nvPr/>
        </p:nvSpPr>
        <p:spPr>
          <a:xfrm>
            <a:off x="3372728" y="2286000"/>
            <a:ext cx="5334000" cy="1143000"/>
          </a:xfrm>
          <a:prstGeom prst="wedgeRoundRectCallout">
            <a:avLst>
              <a:gd name="adj1" fmla="val 17749"/>
              <a:gd name="adj2" fmla="val 11624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t>I'd like to speak to...</a:t>
            </a:r>
          </a:p>
        </p:txBody>
      </p:sp>
    </p:spTree>
  </p:cSld>
  <p:clrMapOvr>
    <a:masterClrMapping/>
  </p:clrMapOvr>
  <p:transition>
    <p:sndAc>
      <p:stSnd loop="1">
        <p:snd r:embed="rId2" name="telephone-ring-01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lephone-Icon.jpg"/>
          <p:cNvPicPr>
            <a:picLocks noGrp="1" noChangeAspect="1"/>
          </p:cNvPicPr>
          <p:nvPr>
            <p:ph idx="1"/>
          </p:nvPr>
        </p:nvPicPr>
        <p:blipFill>
          <a:blip r:embed="rId3"/>
          <a:stretch>
            <a:fillRect/>
          </a:stretch>
        </p:blipFill>
        <p:spPr>
          <a:xfrm>
            <a:off x="381000" y="1798637"/>
            <a:ext cx="3352800" cy="3452883"/>
          </a:xfrm>
        </p:spPr>
      </p:pic>
      <p:sp>
        <p:nvSpPr>
          <p:cNvPr id="5" name="Oval Callout 4"/>
          <p:cNvSpPr/>
          <p:nvPr/>
        </p:nvSpPr>
        <p:spPr>
          <a:xfrm>
            <a:off x="3505200" y="76200"/>
            <a:ext cx="3505200" cy="2057400"/>
          </a:xfrm>
          <a:prstGeom prst="wedgeEllipseCallout">
            <a:avLst>
              <a:gd name="adj1" fmla="val -105337"/>
              <a:gd name="adj2" fmla="val 5837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______________?</a:t>
            </a:r>
          </a:p>
        </p:txBody>
      </p:sp>
      <p:pic>
        <p:nvPicPr>
          <p:cNvPr id="6" name="Picture 5" descr="2599639-a-sketch-of-a-guy-talking-on-the-phone.jpg"/>
          <p:cNvPicPr>
            <a:picLocks noChangeAspect="1"/>
          </p:cNvPicPr>
          <p:nvPr/>
        </p:nvPicPr>
        <p:blipFill>
          <a:blip r:embed="rId4"/>
          <a:stretch>
            <a:fillRect/>
          </a:stretch>
        </p:blipFill>
        <p:spPr>
          <a:xfrm>
            <a:off x="6079389" y="4138794"/>
            <a:ext cx="2531211" cy="2338206"/>
          </a:xfrm>
          <a:prstGeom prst="rect">
            <a:avLst/>
          </a:prstGeom>
        </p:spPr>
      </p:pic>
      <p:sp>
        <p:nvSpPr>
          <p:cNvPr id="7" name="Rounded Rectangular Callout 6"/>
          <p:cNvSpPr/>
          <p:nvPr/>
        </p:nvSpPr>
        <p:spPr>
          <a:xfrm>
            <a:off x="3372728" y="2286000"/>
            <a:ext cx="5334000" cy="1143000"/>
          </a:xfrm>
          <a:prstGeom prst="wedgeRoundRectCallout">
            <a:avLst>
              <a:gd name="adj1" fmla="val 17749"/>
              <a:gd name="adj2" fmla="val 11624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t>Can you tell him/her to call me?</a:t>
            </a:r>
          </a:p>
        </p:txBody>
      </p:sp>
    </p:spTree>
  </p:cSld>
  <p:clrMapOvr>
    <a:masterClrMapping/>
  </p:clrMapOvr>
  <p:transition>
    <p:sndAc>
      <p:stSnd loop="1">
        <p:snd r:embed="rId2" name="telephone-ring-01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lephone-Icon.jpg"/>
          <p:cNvPicPr>
            <a:picLocks noGrp="1" noChangeAspect="1"/>
          </p:cNvPicPr>
          <p:nvPr>
            <p:ph idx="1"/>
          </p:nvPr>
        </p:nvPicPr>
        <p:blipFill>
          <a:blip r:embed="rId3"/>
          <a:stretch>
            <a:fillRect/>
          </a:stretch>
        </p:blipFill>
        <p:spPr>
          <a:xfrm>
            <a:off x="381000" y="1798637"/>
            <a:ext cx="3352800" cy="3452883"/>
          </a:xfrm>
        </p:spPr>
      </p:pic>
      <p:sp>
        <p:nvSpPr>
          <p:cNvPr id="5" name="Oval Callout 4"/>
          <p:cNvSpPr/>
          <p:nvPr/>
        </p:nvSpPr>
        <p:spPr>
          <a:xfrm>
            <a:off x="3505200" y="76200"/>
            <a:ext cx="3505200" cy="2057400"/>
          </a:xfrm>
          <a:prstGeom prst="wedgeEllipseCallout">
            <a:avLst>
              <a:gd name="adj1" fmla="val -105337"/>
              <a:gd name="adj2" fmla="val 5837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______________?</a:t>
            </a:r>
          </a:p>
        </p:txBody>
      </p:sp>
      <p:pic>
        <p:nvPicPr>
          <p:cNvPr id="6" name="Picture 5" descr="2599639-a-sketch-of-a-guy-talking-on-the-phone.jpg"/>
          <p:cNvPicPr>
            <a:picLocks noChangeAspect="1"/>
          </p:cNvPicPr>
          <p:nvPr/>
        </p:nvPicPr>
        <p:blipFill>
          <a:blip r:embed="rId4"/>
          <a:stretch>
            <a:fillRect/>
          </a:stretch>
        </p:blipFill>
        <p:spPr>
          <a:xfrm>
            <a:off x="6079389" y="4138794"/>
            <a:ext cx="2531211" cy="2338206"/>
          </a:xfrm>
          <a:prstGeom prst="rect">
            <a:avLst/>
          </a:prstGeom>
        </p:spPr>
      </p:pic>
      <p:sp>
        <p:nvSpPr>
          <p:cNvPr id="7" name="Rounded Rectangular Callout 6"/>
          <p:cNvSpPr/>
          <p:nvPr/>
        </p:nvSpPr>
        <p:spPr>
          <a:xfrm>
            <a:off x="3372728" y="2286000"/>
            <a:ext cx="5334000" cy="1143000"/>
          </a:xfrm>
          <a:prstGeom prst="wedgeRoundRectCallout">
            <a:avLst>
              <a:gd name="adj1" fmla="val 17749"/>
              <a:gd name="adj2" fmla="val 11624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t>I'll call him/her back.</a:t>
            </a:r>
          </a:p>
        </p:txBody>
      </p:sp>
    </p:spTree>
  </p:cSld>
  <p:clrMapOvr>
    <a:masterClrMapping/>
  </p:clrMapOvr>
  <p:transition>
    <p:sndAc>
      <p:stSnd loop="1">
        <p:snd r:embed="rId2" name="telephone-ring-01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lephone-Icon.jpg"/>
          <p:cNvPicPr>
            <a:picLocks noGrp="1" noChangeAspect="1"/>
          </p:cNvPicPr>
          <p:nvPr>
            <p:ph idx="1"/>
          </p:nvPr>
        </p:nvPicPr>
        <p:blipFill>
          <a:blip r:embed="rId3"/>
          <a:stretch>
            <a:fillRect/>
          </a:stretch>
        </p:blipFill>
        <p:spPr>
          <a:xfrm>
            <a:off x="381000" y="1798637"/>
            <a:ext cx="3352800" cy="3452883"/>
          </a:xfrm>
        </p:spPr>
      </p:pic>
      <p:sp>
        <p:nvSpPr>
          <p:cNvPr id="5" name="Oval Callout 4"/>
          <p:cNvSpPr/>
          <p:nvPr/>
        </p:nvSpPr>
        <p:spPr>
          <a:xfrm>
            <a:off x="3505200" y="76200"/>
            <a:ext cx="3505200" cy="2057400"/>
          </a:xfrm>
          <a:prstGeom prst="wedgeEllipseCallout">
            <a:avLst>
              <a:gd name="adj1" fmla="val -105337"/>
              <a:gd name="adj2" fmla="val 5837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______________?</a:t>
            </a:r>
          </a:p>
        </p:txBody>
      </p:sp>
      <p:pic>
        <p:nvPicPr>
          <p:cNvPr id="6" name="Picture 5" descr="2599639-a-sketch-of-a-guy-talking-on-the-phone.jpg"/>
          <p:cNvPicPr>
            <a:picLocks noChangeAspect="1"/>
          </p:cNvPicPr>
          <p:nvPr/>
        </p:nvPicPr>
        <p:blipFill>
          <a:blip r:embed="rId4"/>
          <a:stretch>
            <a:fillRect/>
          </a:stretch>
        </p:blipFill>
        <p:spPr>
          <a:xfrm>
            <a:off x="6079389" y="4138794"/>
            <a:ext cx="2531211" cy="2338206"/>
          </a:xfrm>
          <a:prstGeom prst="rect">
            <a:avLst/>
          </a:prstGeom>
        </p:spPr>
      </p:pic>
      <p:sp>
        <p:nvSpPr>
          <p:cNvPr id="7" name="Rounded Rectangular Callout 6"/>
          <p:cNvSpPr/>
          <p:nvPr/>
        </p:nvSpPr>
        <p:spPr>
          <a:xfrm>
            <a:off x="3372728" y="2286000"/>
            <a:ext cx="5334000" cy="1143000"/>
          </a:xfrm>
          <a:prstGeom prst="wedgeRoundRectCallout">
            <a:avLst>
              <a:gd name="adj1" fmla="val 17749"/>
              <a:gd name="adj2" fmla="val 11624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dirty="0" err="1"/>
              <a:t>I'll</a:t>
            </a:r>
            <a:r>
              <a:rPr lang="fr-FR" sz="2800" dirty="0"/>
              <a:t> </a:t>
            </a:r>
            <a:r>
              <a:rPr lang="fr-FR" sz="2800" dirty="0" err="1"/>
              <a:t>leave</a:t>
            </a:r>
            <a:r>
              <a:rPr lang="fr-FR" sz="2800" dirty="0"/>
              <a:t> </a:t>
            </a:r>
            <a:r>
              <a:rPr lang="fr-FR" sz="2800" dirty="0" err="1"/>
              <a:t>my</a:t>
            </a:r>
            <a:r>
              <a:rPr lang="fr-FR" sz="2800" dirty="0"/>
              <a:t> </a:t>
            </a:r>
            <a:r>
              <a:rPr lang="fr-FR" sz="2800" dirty="0" err="1"/>
              <a:t>name</a:t>
            </a:r>
            <a:r>
              <a:rPr lang="fr-FR" sz="2800" dirty="0"/>
              <a:t> and </a:t>
            </a:r>
            <a:r>
              <a:rPr lang="fr-FR" sz="2800" dirty="0" err="1"/>
              <a:t>number</a:t>
            </a:r>
            <a:r>
              <a:rPr lang="fr-FR" sz="2800" dirty="0"/>
              <a:t>.</a:t>
            </a:r>
            <a:endParaRPr lang="en-US" sz="2800" dirty="0"/>
          </a:p>
        </p:txBody>
      </p:sp>
    </p:spTree>
  </p:cSld>
  <p:clrMapOvr>
    <a:masterClrMapping/>
  </p:clrMapOvr>
  <p:transition>
    <p:sndAc>
      <p:stSnd loop="1">
        <p:snd r:embed="rId2" name="telephone-ring-01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lephone-Icon.jpg"/>
          <p:cNvPicPr>
            <a:picLocks noGrp="1" noChangeAspect="1"/>
          </p:cNvPicPr>
          <p:nvPr>
            <p:ph idx="1"/>
          </p:nvPr>
        </p:nvPicPr>
        <p:blipFill>
          <a:blip r:embed="rId3"/>
          <a:stretch>
            <a:fillRect/>
          </a:stretch>
        </p:blipFill>
        <p:spPr>
          <a:xfrm>
            <a:off x="381000" y="1798637"/>
            <a:ext cx="3352800" cy="3452883"/>
          </a:xfrm>
        </p:spPr>
      </p:pic>
      <p:sp>
        <p:nvSpPr>
          <p:cNvPr id="5" name="Oval Callout 4"/>
          <p:cNvSpPr/>
          <p:nvPr/>
        </p:nvSpPr>
        <p:spPr>
          <a:xfrm>
            <a:off x="3505200" y="76200"/>
            <a:ext cx="3505200" cy="2057400"/>
          </a:xfrm>
          <a:prstGeom prst="wedgeEllipseCallout">
            <a:avLst>
              <a:gd name="adj1" fmla="val -105337"/>
              <a:gd name="adj2" fmla="val 5837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______________?</a:t>
            </a:r>
          </a:p>
        </p:txBody>
      </p:sp>
      <p:pic>
        <p:nvPicPr>
          <p:cNvPr id="6" name="Picture 5" descr="2599639-a-sketch-of-a-guy-talking-on-the-phone.jpg"/>
          <p:cNvPicPr>
            <a:picLocks noChangeAspect="1"/>
          </p:cNvPicPr>
          <p:nvPr/>
        </p:nvPicPr>
        <p:blipFill>
          <a:blip r:embed="rId4"/>
          <a:stretch>
            <a:fillRect/>
          </a:stretch>
        </p:blipFill>
        <p:spPr>
          <a:xfrm>
            <a:off x="6079389" y="4138794"/>
            <a:ext cx="2531211" cy="2338206"/>
          </a:xfrm>
          <a:prstGeom prst="rect">
            <a:avLst/>
          </a:prstGeom>
        </p:spPr>
      </p:pic>
      <p:sp>
        <p:nvSpPr>
          <p:cNvPr id="7" name="Rounded Rectangular Callout 6"/>
          <p:cNvSpPr/>
          <p:nvPr/>
        </p:nvSpPr>
        <p:spPr>
          <a:xfrm>
            <a:off x="3372728" y="2286000"/>
            <a:ext cx="5334000" cy="1143000"/>
          </a:xfrm>
          <a:prstGeom prst="wedgeRoundRectCallout">
            <a:avLst>
              <a:gd name="adj1" fmla="val 17749"/>
              <a:gd name="adj2" fmla="val 116243"/>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a:t>Can I talk to Sophie?</a:t>
            </a:r>
          </a:p>
        </p:txBody>
      </p:sp>
    </p:spTree>
  </p:cSld>
  <p:clrMapOvr>
    <a:masterClrMapping/>
  </p:clrMapOvr>
  <p:transition>
    <p:sndAc>
      <p:stSnd loop="1">
        <p:snd r:embed="rId2" name="telephone-ring-01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lephone-Icon.jpg"/>
          <p:cNvPicPr>
            <a:picLocks noGrp="1" noChangeAspect="1"/>
          </p:cNvPicPr>
          <p:nvPr>
            <p:ph idx="1"/>
          </p:nvPr>
        </p:nvPicPr>
        <p:blipFill>
          <a:blip r:embed="rId3"/>
          <a:stretch>
            <a:fillRect/>
          </a:stretch>
        </p:blipFill>
        <p:spPr>
          <a:xfrm>
            <a:off x="381000" y="1798637"/>
            <a:ext cx="3352800" cy="3452883"/>
          </a:xfrm>
        </p:spPr>
      </p:pic>
      <p:sp>
        <p:nvSpPr>
          <p:cNvPr id="5" name="Oval Callout 4"/>
          <p:cNvSpPr/>
          <p:nvPr/>
        </p:nvSpPr>
        <p:spPr>
          <a:xfrm>
            <a:off x="3505200" y="76200"/>
            <a:ext cx="3505200" cy="2057400"/>
          </a:xfrm>
          <a:prstGeom prst="wedgeEllipseCallout">
            <a:avLst>
              <a:gd name="adj1" fmla="val -105337"/>
              <a:gd name="adj2" fmla="val 5837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______________?</a:t>
            </a:r>
          </a:p>
        </p:txBody>
      </p:sp>
      <p:pic>
        <p:nvPicPr>
          <p:cNvPr id="6" name="Picture 5" descr="2599639-a-sketch-of-a-guy-talking-on-the-phone.jpg"/>
          <p:cNvPicPr>
            <a:picLocks noChangeAspect="1"/>
          </p:cNvPicPr>
          <p:nvPr/>
        </p:nvPicPr>
        <p:blipFill>
          <a:blip r:embed="rId4"/>
          <a:stretch>
            <a:fillRect/>
          </a:stretch>
        </p:blipFill>
        <p:spPr>
          <a:xfrm>
            <a:off x="6079389" y="4138794"/>
            <a:ext cx="2531211" cy="2338206"/>
          </a:xfrm>
          <a:prstGeom prst="rect">
            <a:avLst/>
          </a:prstGeom>
        </p:spPr>
      </p:pic>
      <p:sp>
        <p:nvSpPr>
          <p:cNvPr id="7" name="Rounded Rectangular Callout 6"/>
          <p:cNvSpPr/>
          <p:nvPr/>
        </p:nvSpPr>
        <p:spPr>
          <a:xfrm>
            <a:off x="3372728" y="2286000"/>
            <a:ext cx="5334000" cy="1143000"/>
          </a:xfrm>
          <a:prstGeom prst="wedgeRoundRectCallout">
            <a:avLst>
              <a:gd name="adj1" fmla="val 17749"/>
              <a:gd name="adj2" fmla="val 116243"/>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2800" dirty="0"/>
              <a:t>Is John </a:t>
            </a:r>
            <a:r>
              <a:rPr lang="fr-FR" sz="2800" dirty="0" err="1"/>
              <a:t>there</a:t>
            </a:r>
            <a:r>
              <a:rPr lang="fr-FR" sz="2800" dirty="0"/>
              <a:t>?</a:t>
            </a:r>
            <a:endParaRPr lang="en-US" sz="2800" dirty="0"/>
          </a:p>
        </p:txBody>
      </p:sp>
    </p:spTree>
  </p:cSld>
  <p:clrMapOvr>
    <a:masterClrMapping/>
  </p:clrMapOvr>
  <p:transition>
    <p:sndAc>
      <p:stSnd loop="1">
        <p:snd r:embed="rId2" name="telephone-ring-01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lephone-Icon.jpg"/>
          <p:cNvPicPr>
            <a:picLocks noGrp="1" noChangeAspect="1"/>
          </p:cNvPicPr>
          <p:nvPr>
            <p:ph idx="1"/>
          </p:nvPr>
        </p:nvPicPr>
        <p:blipFill>
          <a:blip r:embed="rId3"/>
          <a:stretch>
            <a:fillRect/>
          </a:stretch>
        </p:blipFill>
        <p:spPr>
          <a:xfrm>
            <a:off x="381000" y="1798637"/>
            <a:ext cx="3352800" cy="3452883"/>
          </a:xfrm>
        </p:spPr>
      </p:pic>
      <p:sp>
        <p:nvSpPr>
          <p:cNvPr id="5" name="Oval Callout 4"/>
          <p:cNvSpPr/>
          <p:nvPr/>
        </p:nvSpPr>
        <p:spPr>
          <a:xfrm>
            <a:off x="3505200" y="76200"/>
            <a:ext cx="3505200" cy="2057400"/>
          </a:xfrm>
          <a:prstGeom prst="wedgeEllipseCallout">
            <a:avLst>
              <a:gd name="adj1" fmla="val -105337"/>
              <a:gd name="adj2" fmla="val 5837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______________?</a:t>
            </a:r>
          </a:p>
        </p:txBody>
      </p:sp>
      <p:pic>
        <p:nvPicPr>
          <p:cNvPr id="6" name="Picture 5" descr="2599639-a-sketch-of-a-guy-talking-on-the-phone.jpg"/>
          <p:cNvPicPr>
            <a:picLocks noChangeAspect="1"/>
          </p:cNvPicPr>
          <p:nvPr/>
        </p:nvPicPr>
        <p:blipFill>
          <a:blip r:embed="rId4"/>
          <a:stretch>
            <a:fillRect/>
          </a:stretch>
        </p:blipFill>
        <p:spPr>
          <a:xfrm>
            <a:off x="6079389" y="4138794"/>
            <a:ext cx="2531211" cy="2338206"/>
          </a:xfrm>
          <a:prstGeom prst="rect">
            <a:avLst/>
          </a:prstGeom>
        </p:spPr>
      </p:pic>
      <p:sp>
        <p:nvSpPr>
          <p:cNvPr id="7" name="Rounded Rectangular Callout 6"/>
          <p:cNvSpPr/>
          <p:nvPr/>
        </p:nvSpPr>
        <p:spPr>
          <a:xfrm>
            <a:off x="3372728" y="2286000"/>
            <a:ext cx="5334000" cy="1143000"/>
          </a:xfrm>
          <a:prstGeom prst="wedgeRoundRectCallout">
            <a:avLst>
              <a:gd name="adj1" fmla="val 17749"/>
              <a:gd name="adj2" fmla="val 116243"/>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2800" dirty="0" err="1"/>
              <a:t>I'll</a:t>
            </a:r>
            <a:r>
              <a:rPr lang="fr-FR" sz="2800" dirty="0"/>
              <a:t> </a:t>
            </a:r>
            <a:r>
              <a:rPr lang="fr-FR" sz="2800" dirty="0" err="1"/>
              <a:t>leave</a:t>
            </a:r>
            <a:r>
              <a:rPr lang="fr-FR" sz="2800" dirty="0"/>
              <a:t> a message.</a:t>
            </a:r>
            <a:endParaRPr lang="en-US" sz="2800" dirty="0"/>
          </a:p>
        </p:txBody>
      </p:sp>
    </p:spTree>
  </p:cSld>
  <p:clrMapOvr>
    <a:masterClrMapping/>
  </p:clrMapOvr>
  <p:transition>
    <p:sndAc>
      <p:stSnd loop="1">
        <p:snd r:embed="rId2" name="telephone-ring-01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lephone-Icon.jpg"/>
          <p:cNvPicPr>
            <a:picLocks noGrp="1" noChangeAspect="1"/>
          </p:cNvPicPr>
          <p:nvPr>
            <p:ph idx="1"/>
          </p:nvPr>
        </p:nvPicPr>
        <p:blipFill>
          <a:blip r:embed="rId3"/>
          <a:stretch>
            <a:fillRect/>
          </a:stretch>
        </p:blipFill>
        <p:spPr>
          <a:xfrm>
            <a:off x="381000" y="1798637"/>
            <a:ext cx="3352800" cy="3452883"/>
          </a:xfrm>
        </p:spPr>
      </p:pic>
      <p:sp>
        <p:nvSpPr>
          <p:cNvPr id="5" name="Oval Callout 4"/>
          <p:cNvSpPr/>
          <p:nvPr/>
        </p:nvSpPr>
        <p:spPr>
          <a:xfrm>
            <a:off x="3505200" y="76200"/>
            <a:ext cx="3505200" cy="2057400"/>
          </a:xfrm>
          <a:prstGeom prst="wedgeEllipseCallout">
            <a:avLst>
              <a:gd name="adj1" fmla="val -105337"/>
              <a:gd name="adj2" fmla="val 5837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______________?</a:t>
            </a:r>
          </a:p>
        </p:txBody>
      </p:sp>
      <p:pic>
        <p:nvPicPr>
          <p:cNvPr id="6" name="Picture 5" descr="2599639-a-sketch-of-a-guy-talking-on-the-phone.jpg"/>
          <p:cNvPicPr>
            <a:picLocks noChangeAspect="1"/>
          </p:cNvPicPr>
          <p:nvPr/>
        </p:nvPicPr>
        <p:blipFill>
          <a:blip r:embed="rId4"/>
          <a:stretch>
            <a:fillRect/>
          </a:stretch>
        </p:blipFill>
        <p:spPr>
          <a:xfrm>
            <a:off x="6079389" y="4138794"/>
            <a:ext cx="2531211" cy="2338206"/>
          </a:xfrm>
          <a:prstGeom prst="rect">
            <a:avLst/>
          </a:prstGeom>
        </p:spPr>
      </p:pic>
      <p:sp>
        <p:nvSpPr>
          <p:cNvPr id="7" name="Rounded Rectangular Callout 6"/>
          <p:cNvSpPr/>
          <p:nvPr/>
        </p:nvSpPr>
        <p:spPr>
          <a:xfrm>
            <a:off x="3372728" y="2286000"/>
            <a:ext cx="5334000" cy="1143000"/>
          </a:xfrm>
          <a:prstGeom prst="wedgeRoundRectCallout">
            <a:avLst>
              <a:gd name="adj1" fmla="val 17749"/>
              <a:gd name="adj2" fmla="val 116243"/>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a:t>You have a wrong number.</a:t>
            </a:r>
          </a:p>
        </p:txBody>
      </p:sp>
    </p:spTree>
  </p:cSld>
  <p:clrMapOvr>
    <a:masterClrMapping/>
  </p:clrMapOvr>
  <p:transition>
    <p:sndAc>
      <p:stSnd loop="1">
        <p:snd r:embed="rId2" name="telephone-ring-01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lephone-Icon.jpg"/>
          <p:cNvPicPr>
            <a:picLocks noGrp="1" noChangeAspect="1"/>
          </p:cNvPicPr>
          <p:nvPr>
            <p:ph idx="1"/>
          </p:nvPr>
        </p:nvPicPr>
        <p:blipFill>
          <a:blip r:embed="rId3"/>
          <a:stretch>
            <a:fillRect/>
          </a:stretch>
        </p:blipFill>
        <p:spPr>
          <a:xfrm>
            <a:off x="381000" y="1798637"/>
            <a:ext cx="3352800" cy="3452883"/>
          </a:xfrm>
        </p:spPr>
      </p:pic>
      <p:sp>
        <p:nvSpPr>
          <p:cNvPr id="5" name="Oval Callout 4"/>
          <p:cNvSpPr/>
          <p:nvPr/>
        </p:nvSpPr>
        <p:spPr>
          <a:xfrm>
            <a:off x="3505200" y="76200"/>
            <a:ext cx="3505200" cy="2057400"/>
          </a:xfrm>
          <a:prstGeom prst="wedgeEllipseCallout">
            <a:avLst>
              <a:gd name="adj1" fmla="val -105337"/>
              <a:gd name="adj2" fmla="val 5837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______________?</a:t>
            </a:r>
          </a:p>
        </p:txBody>
      </p:sp>
      <p:pic>
        <p:nvPicPr>
          <p:cNvPr id="6" name="Picture 5" descr="2599639-a-sketch-of-a-guy-talking-on-the-phone.jpg"/>
          <p:cNvPicPr>
            <a:picLocks noChangeAspect="1"/>
          </p:cNvPicPr>
          <p:nvPr/>
        </p:nvPicPr>
        <p:blipFill>
          <a:blip r:embed="rId4"/>
          <a:stretch>
            <a:fillRect/>
          </a:stretch>
        </p:blipFill>
        <p:spPr>
          <a:xfrm>
            <a:off x="6079389" y="4138794"/>
            <a:ext cx="2531211" cy="2338206"/>
          </a:xfrm>
          <a:prstGeom prst="rect">
            <a:avLst/>
          </a:prstGeom>
        </p:spPr>
      </p:pic>
      <p:sp>
        <p:nvSpPr>
          <p:cNvPr id="7" name="Rounded Rectangular Callout 6"/>
          <p:cNvSpPr/>
          <p:nvPr/>
        </p:nvSpPr>
        <p:spPr>
          <a:xfrm>
            <a:off x="3372728" y="2286000"/>
            <a:ext cx="5334000" cy="1143000"/>
          </a:xfrm>
          <a:prstGeom prst="wedgeRoundRectCallout">
            <a:avLst>
              <a:gd name="adj1" fmla="val 17749"/>
              <a:gd name="adj2" fmla="val 116243"/>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a:t>Is this the Windsor Hotel?</a:t>
            </a:r>
          </a:p>
        </p:txBody>
      </p:sp>
    </p:spTree>
  </p:cSld>
  <p:clrMapOvr>
    <a:masterClrMapping/>
  </p:clrMapOvr>
  <p:transition>
    <p:sndAc>
      <p:stSnd loop="1">
        <p:snd r:embed="rId2" name="telephone-ring-01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3437"/>
            <a:ext cx="8229600" cy="4525963"/>
          </a:xfrm>
        </p:spPr>
        <p:txBody>
          <a:bodyPr>
            <a:normAutofit/>
          </a:bodyPr>
          <a:lstStyle/>
          <a:p>
            <a:pPr algn="ctr">
              <a:buNone/>
            </a:pPr>
            <a:r>
              <a:rPr lang="en-US" sz="2400" dirty="0"/>
              <a:t>	</a:t>
            </a:r>
            <a:r>
              <a:rPr lang="en-US" sz="2400" b="1" dirty="0"/>
              <a:t>Taking Calls</a:t>
            </a:r>
          </a:p>
          <a:p>
            <a:pPr>
              <a:buNone/>
            </a:pPr>
            <a:r>
              <a:rPr lang="en-US" sz="2400" dirty="0"/>
              <a:t>	DO greet the caller pleasantly and identify yourself when you answer the phone. In a business setting, say "Good morning" or "Good afternoon," then name your company or department and say who's speaking. On a personal phone, say "Hello" and give your name. DON'T answer in a brisk or hurried tone or with "Yes" or "Yeah." People don't want to feel like their call is unwelcome.</a:t>
            </a:r>
          </a:p>
          <a:p>
            <a:pPr>
              <a:buNone/>
            </a:pPr>
            <a:endParaRPr lang="en-US" sz="2400" dirty="0"/>
          </a:p>
        </p:txBody>
      </p:sp>
      <p:pic>
        <p:nvPicPr>
          <p:cNvPr id="5" name="Picture 4" descr="phone-1.jpg"/>
          <p:cNvPicPr>
            <a:picLocks noChangeAspect="1"/>
          </p:cNvPicPr>
          <p:nvPr/>
        </p:nvPicPr>
        <p:blipFill>
          <a:blip r:embed="rId2"/>
          <a:stretch>
            <a:fillRect/>
          </a:stretch>
        </p:blipFill>
        <p:spPr>
          <a:xfrm>
            <a:off x="1676400" y="76200"/>
            <a:ext cx="5791200" cy="2076450"/>
          </a:xfrm>
          <a:prstGeom prst="ellipse">
            <a:avLst/>
          </a:prstGeom>
          <a:ln>
            <a:noFill/>
          </a:ln>
          <a:effectLst>
            <a:softEdge rad="112500"/>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lephone-Icon.jpg"/>
          <p:cNvPicPr>
            <a:picLocks noGrp="1" noChangeAspect="1"/>
          </p:cNvPicPr>
          <p:nvPr>
            <p:ph idx="1"/>
          </p:nvPr>
        </p:nvPicPr>
        <p:blipFill>
          <a:blip r:embed="rId3"/>
          <a:stretch>
            <a:fillRect/>
          </a:stretch>
        </p:blipFill>
        <p:spPr>
          <a:xfrm>
            <a:off x="381000" y="1798637"/>
            <a:ext cx="3352800" cy="3452883"/>
          </a:xfrm>
        </p:spPr>
      </p:pic>
      <p:sp>
        <p:nvSpPr>
          <p:cNvPr id="5" name="Oval Callout 4"/>
          <p:cNvSpPr/>
          <p:nvPr/>
        </p:nvSpPr>
        <p:spPr>
          <a:xfrm>
            <a:off x="3505200" y="76200"/>
            <a:ext cx="3505200" cy="2057400"/>
          </a:xfrm>
          <a:prstGeom prst="wedgeEllipseCallout">
            <a:avLst>
              <a:gd name="adj1" fmla="val -105337"/>
              <a:gd name="adj2" fmla="val 5837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______________?</a:t>
            </a:r>
          </a:p>
        </p:txBody>
      </p:sp>
      <p:pic>
        <p:nvPicPr>
          <p:cNvPr id="6" name="Picture 5" descr="2599639-a-sketch-of-a-guy-talking-on-the-phone.jpg"/>
          <p:cNvPicPr>
            <a:picLocks noChangeAspect="1"/>
          </p:cNvPicPr>
          <p:nvPr/>
        </p:nvPicPr>
        <p:blipFill>
          <a:blip r:embed="rId4"/>
          <a:stretch>
            <a:fillRect/>
          </a:stretch>
        </p:blipFill>
        <p:spPr>
          <a:xfrm>
            <a:off x="6079389" y="4138794"/>
            <a:ext cx="2531211" cy="2338206"/>
          </a:xfrm>
          <a:prstGeom prst="rect">
            <a:avLst/>
          </a:prstGeom>
        </p:spPr>
      </p:pic>
      <p:sp>
        <p:nvSpPr>
          <p:cNvPr id="7" name="Rounded Rectangular Callout 6"/>
          <p:cNvSpPr/>
          <p:nvPr/>
        </p:nvSpPr>
        <p:spPr>
          <a:xfrm>
            <a:off x="3372728" y="2286000"/>
            <a:ext cx="5334000" cy="1143000"/>
          </a:xfrm>
          <a:prstGeom prst="wedgeRoundRectCallout">
            <a:avLst>
              <a:gd name="adj1" fmla="val 17749"/>
              <a:gd name="adj2" fmla="val 116243"/>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a:t>Is this Mr. Miller?</a:t>
            </a:r>
          </a:p>
        </p:txBody>
      </p:sp>
    </p:spTree>
  </p:cSld>
  <p:clrMapOvr>
    <a:masterClrMapping/>
  </p:clrMapOvr>
  <p:transition>
    <p:sndAc>
      <p:stSnd loop="1">
        <p:snd r:embed="rId2" name="telephone-ring-01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lephone-Icon.jpg"/>
          <p:cNvPicPr>
            <a:picLocks noGrp="1" noChangeAspect="1"/>
          </p:cNvPicPr>
          <p:nvPr>
            <p:ph idx="1"/>
          </p:nvPr>
        </p:nvPicPr>
        <p:blipFill>
          <a:blip r:embed="rId3"/>
          <a:stretch>
            <a:fillRect/>
          </a:stretch>
        </p:blipFill>
        <p:spPr>
          <a:xfrm>
            <a:off x="381000" y="1798637"/>
            <a:ext cx="3352800" cy="3452883"/>
          </a:xfrm>
        </p:spPr>
      </p:pic>
      <p:sp>
        <p:nvSpPr>
          <p:cNvPr id="5" name="Oval Callout 4"/>
          <p:cNvSpPr/>
          <p:nvPr/>
        </p:nvSpPr>
        <p:spPr>
          <a:xfrm>
            <a:off x="3505200" y="76200"/>
            <a:ext cx="3505200" cy="2057400"/>
          </a:xfrm>
          <a:prstGeom prst="wedgeEllipseCallout">
            <a:avLst>
              <a:gd name="adj1" fmla="val -105337"/>
              <a:gd name="adj2" fmla="val 5837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______________?</a:t>
            </a:r>
          </a:p>
        </p:txBody>
      </p:sp>
      <p:pic>
        <p:nvPicPr>
          <p:cNvPr id="6" name="Picture 5" descr="2599639-a-sketch-of-a-guy-talking-on-the-phone.jpg"/>
          <p:cNvPicPr>
            <a:picLocks noChangeAspect="1"/>
          </p:cNvPicPr>
          <p:nvPr/>
        </p:nvPicPr>
        <p:blipFill>
          <a:blip r:embed="rId4"/>
          <a:stretch>
            <a:fillRect/>
          </a:stretch>
        </p:blipFill>
        <p:spPr>
          <a:xfrm>
            <a:off x="6079389" y="4138794"/>
            <a:ext cx="2531211" cy="2338206"/>
          </a:xfrm>
          <a:prstGeom prst="rect">
            <a:avLst/>
          </a:prstGeom>
        </p:spPr>
      </p:pic>
      <p:sp>
        <p:nvSpPr>
          <p:cNvPr id="7" name="Rounded Rectangular Callout 6"/>
          <p:cNvSpPr/>
          <p:nvPr/>
        </p:nvSpPr>
        <p:spPr>
          <a:xfrm>
            <a:off x="3124200" y="2286000"/>
            <a:ext cx="5582528" cy="1143000"/>
          </a:xfrm>
          <a:prstGeom prst="wedgeRoundRectCallout">
            <a:avLst>
              <a:gd name="adj1" fmla="val 17749"/>
              <a:gd name="adj2" fmla="val 116243"/>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a:t>You can reach me on my cell phone.</a:t>
            </a:r>
          </a:p>
        </p:txBody>
      </p:sp>
    </p:spTree>
  </p:cSld>
  <p:clrMapOvr>
    <a:masterClrMapping/>
  </p:clrMapOvr>
  <p:transition>
    <p:sndAc>
      <p:stSnd>
        <p:snd r:embed="rId2" name="telephone-ring-01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6a00e5506da9978833010536aa6169970b.jpg"/>
          <p:cNvPicPr>
            <a:picLocks noGrp="1" noChangeAspect="1"/>
          </p:cNvPicPr>
          <p:nvPr>
            <p:ph idx="1"/>
          </p:nvPr>
        </p:nvPicPr>
        <p:blipFill>
          <a:blip r:embed="rId2"/>
          <a:stretch>
            <a:fillRect/>
          </a:stretch>
        </p:blipFill>
        <p:spPr>
          <a:xfrm>
            <a:off x="1890796" y="990600"/>
            <a:ext cx="5362407" cy="45259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503237"/>
            <a:ext cx="4191000" cy="6126163"/>
          </a:xfrm>
        </p:spPr>
        <p:txBody>
          <a:bodyPr>
            <a:normAutofit fontScale="70000" lnSpcReduction="20000"/>
          </a:bodyPr>
          <a:lstStyle/>
          <a:p>
            <a:pPr algn="ctr">
              <a:buNone/>
            </a:pPr>
            <a:r>
              <a:rPr lang="en-US" b="1" dirty="0"/>
              <a:t>	Making Calls</a:t>
            </a:r>
          </a:p>
          <a:p>
            <a:pPr>
              <a:buNone/>
            </a:pPr>
            <a:r>
              <a:rPr lang="en-US" dirty="0"/>
              <a:t>	DO identify yourself clearly and politely ask for the person you're trying to reach or briefly state your reason for calling. Take a few moments before you place the call to determine what you're going to say. Being clear and concise up front will save time and reduce confusion. DON'T demand to talk to someone or launch into a request or complaint without first saying hello and identifying yourself. The recipient of your call will be much happier to help you if you make a good first impression.</a:t>
            </a:r>
          </a:p>
        </p:txBody>
      </p:sp>
      <p:pic>
        <p:nvPicPr>
          <p:cNvPr id="4" name="Picture 3" descr="3.jpg"/>
          <p:cNvPicPr>
            <a:picLocks noChangeAspect="1"/>
          </p:cNvPicPr>
          <p:nvPr/>
        </p:nvPicPr>
        <p:blipFill>
          <a:blip r:embed="rId2"/>
          <a:stretch>
            <a:fillRect/>
          </a:stretch>
        </p:blipFill>
        <p:spPr>
          <a:xfrm>
            <a:off x="533400" y="1138238"/>
            <a:ext cx="3890962" cy="389096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jpg"/>
          <p:cNvPicPr>
            <a:picLocks noChangeAspect="1"/>
          </p:cNvPicPr>
          <p:nvPr/>
        </p:nvPicPr>
        <p:blipFill>
          <a:blip r:embed="rId2"/>
          <a:stretch>
            <a:fillRect/>
          </a:stretch>
        </p:blipFill>
        <p:spPr>
          <a:xfrm>
            <a:off x="4430000" y="609600"/>
            <a:ext cx="4485400" cy="38052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Content Placeholder 2"/>
          <p:cNvSpPr>
            <a:spLocks noGrp="1"/>
          </p:cNvSpPr>
          <p:nvPr>
            <p:ph idx="1"/>
          </p:nvPr>
        </p:nvSpPr>
        <p:spPr>
          <a:xfrm>
            <a:off x="0" y="1600200"/>
            <a:ext cx="4724400" cy="4525963"/>
          </a:xfrm>
        </p:spPr>
        <p:txBody>
          <a:bodyPr>
            <a:normAutofit fontScale="62500" lnSpcReduction="20000"/>
          </a:bodyPr>
          <a:lstStyle/>
          <a:p>
            <a:pPr algn="ctr">
              <a:buNone/>
            </a:pPr>
            <a:r>
              <a:rPr lang="en-US" b="1" dirty="0"/>
              <a:t>	Using Your Voice</a:t>
            </a:r>
          </a:p>
          <a:p>
            <a:pPr algn="ctr">
              <a:buNone/>
            </a:pPr>
            <a:endParaRPr lang="en-US" b="1" dirty="0"/>
          </a:p>
          <a:p>
            <a:pPr>
              <a:buNone/>
            </a:pPr>
            <a:r>
              <a:rPr lang="en-US" dirty="0"/>
              <a:t>	DO speak in a friendly, pleasant voice with moderate volume. Smiling while you're talking, regardless of whether anyone is looking at you, will improve your tone of voice. DON'T use an inappropriate volume. A voice that's too loud can sound aggressive, while an overly quiet voice can be very difficult to understand. If you have difficulty controlling the volume of your voice, try moving the receiver a little distance away from your ear and listen to yourself talk for a few moments. Adjust your volume as needed.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png"/>
          <p:cNvPicPr>
            <a:picLocks noChangeAspect="1"/>
          </p:cNvPicPr>
          <p:nvPr/>
        </p:nvPicPr>
        <p:blipFill>
          <a:blip r:embed="rId2"/>
          <a:stretch>
            <a:fillRect/>
          </a:stretch>
        </p:blipFill>
        <p:spPr>
          <a:xfrm>
            <a:off x="152400" y="2904174"/>
            <a:ext cx="3987245" cy="3725226"/>
          </a:xfrm>
          <a:prstGeom prst="rect">
            <a:avLst/>
          </a:prstGeom>
        </p:spPr>
      </p:pic>
      <p:sp>
        <p:nvSpPr>
          <p:cNvPr id="3" name="Content Placeholder 2"/>
          <p:cNvSpPr>
            <a:spLocks noGrp="1"/>
          </p:cNvSpPr>
          <p:nvPr>
            <p:ph idx="1"/>
          </p:nvPr>
        </p:nvSpPr>
        <p:spPr>
          <a:xfrm>
            <a:off x="3352800" y="427037"/>
            <a:ext cx="5334000" cy="5364163"/>
          </a:xfrm>
        </p:spPr>
        <p:txBody>
          <a:bodyPr>
            <a:normAutofit/>
          </a:bodyPr>
          <a:lstStyle/>
          <a:p>
            <a:pPr algn="ctr">
              <a:buNone/>
            </a:pPr>
            <a:r>
              <a:rPr lang="en-US" sz="2000" dirty="0"/>
              <a:t>	</a:t>
            </a:r>
            <a:r>
              <a:rPr lang="en-US" sz="2000" b="1" dirty="0"/>
              <a:t>Watch Your Language</a:t>
            </a:r>
          </a:p>
          <a:p>
            <a:pPr>
              <a:buNone/>
            </a:pPr>
            <a:r>
              <a:rPr lang="en-US" sz="2000" dirty="0"/>
              <a:t>	DO use polite, professional language, speaking to your conversation partner the way you would hope to be spoken to. If you're on a professional call, keep your conversation partner informed of what's going on at your end. DON'T use abrupt phrases or issue orders to your conversation partner, such as "Hang on" or "Who's calling?" If you're on a professional or business call, avoid using slang.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jpg"/>
          <p:cNvPicPr>
            <a:picLocks noChangeAspect="1"/>
          </p:cNvPicPr>
          <p:nvPr/>
        </p:nvPicPr>
        <p:blipFill>
          <a:blip r:embed="rId2"/>
          <a:stretch>
            <a:fillRect/>
          </a:stretch>
        </p:blipFill>
        <p:spPr>
          <a:xfrm>
            <a:off x="3048000" y="2633663"/>
            <a:ext cx="6026357" cy="3995737"/>
          </a:xfrm>
          <a:prstGeom prst="rect">
            <a:avLst/>
          </a:prstGeom>
        </p:spPr>
      </p:pic>
      <p:sp>
        <p:nvSpPr>
          <p:cNvPr id="3" name="Content Placeholder 2"/>
          <p:cNvSpPr>
            <a:spLocks noGrp="1"/>
          </p:cNvSpPr>
          <p:nvPr>
            <p:ph idx="1"/>
          </p:nvPr>
        </p:nvSpPr>
        <p:spPr>
          <a:xfrm>
            <a:off x="457200" y="1600200"/>
            <a:ext cx="4419600" cy="4525963"/>
          </a:xfrm>
        </p:spPr>
        <p:txBody>
          <a:bodyPr>
            <a:noAutofit/>
          </a:bodyPr>
          <a:lstStyle/>
          <a:p>
            <a:pPr algn="ctr">
              <a:buNone/>
            </a:pPr>
            <a:r>
              <a:rPr lang="en-US" sz="2000" b="1" dirty="0"/>
              <a:t>	Call Interrupted</a:t>
            </a:r>
          </a:p>
          <a:p>
            <a:pPr>
              <a:buNone/>
            </a:pPr>
            <a:r>
              <a:rPr lang="en-US" sz="2000" dirty="0"/>
              <a:t>	DO apologize if you're interrupted during a call and ask your conversation partner's permission before placing him on hold. Check back in on him regularly while he's on hold. DON'T talk in a distracting environment, try to multitask while you talk or carry on in-person conversations while you're on the phone.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1504</Words>
  <Application>Microsoft Office PowerPoint</Application>
  <PresentationFormat>On-screen Show (4:3)</PresentationFormat>
  <Paragraphs>129</Paragraphs>
  <Slides>52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Arial</vt:lpstr>
      <vt:lpstr>Calibri</vt:lpstr>
      <vt:lpstr>Office Theme</vt:lpstr>
      <vt:lpstr>PowerPoint Presentation</vt:lpstr>
      <vt:lpstr>PowerPoint Presentation</vt:lpstr>
      <vt:lpstr> Telephone Etiquette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1  Respond to the call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Rashwan Salih</cp:lastModifiedBy>
  <cp:revision>41</cp:revision>
  <dcterms:created xsi:type="dcterms:W3CDTF">2015-10-31T12:44:51Z</dcterms:created>
  <dcterms:modified xsi:type="dcterms:W3CDTF">2024-02-13T09:45:48Z</dcterms:modified>
</cp:coreProperties>
</file>