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74" r:id="rId5"/>
    <p:sldId id="276" r:id="rId6"/>
    <p:sldId id="259" r:id="rId7"/>
    <p:sldId id="275" r:id="rId8"/>
    <p:sldId id="277" r:id="rId9"/>
    <p:sldId id="278" r:id="rId10"/>
    <p:sldId id="258" r:id="rId11"/>
    <p:sldId id="260" r:id="rId12"/>
    <p:sldId id="262" r:id="rId13"/>
    <p:sldId id="263" r:id="rId14"/>
    <p:sldId id="264" r:id="rId15"/>
    <p:sldId id="265" r:id="rId16"/>
    <p:sldId id="266" r:id="rId17"/>
    <p:sldId id="267" r:id="rId18"/>
    <p:sldId id="268" r:id="rId19"/>
    <p:sldId id="269" r:id="rId20"/>
    <p:sldId id="270" r:id="rId21"/>
    <p:sldId id="271" r:id="rId22"/>
    <p:sldId id="272"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8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565C8-C629-E869-9AD2-77CF7637E8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AA3D4A-2FB1-534A-8FD9-6DE37D0522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DD952C-93FC-D033-42CC-250C91D0B88A}"/>
              </a:ext>
            </a:extLst>
          </p:cNvPr>
          <p:cNvSpPr>
            <a:spLocks noGrp="1"/>
          </p:cNvSpPr>
          <p:nvPr>
            <p:ph type="dt" sz="half" idx="10"/>
          </p:nvPr>
        </p:nvSpPr>
        <p:spPr/>
        <p:txBody>
          <a:bodyPr/>
          <a:lstStyle/>
          <a:p>
            <a:fld id="{8051EDF2-B5D3-492C-AFB6-2C996EF56ECF}" type="datetimeFigureOut">
              <a:rPr lang="en-US" smtClean="0"/>
              <a:t>3/21/2024</a:t>
            </a:fld>
            <a:endParaRPr lang="en-US"/>
          </a:p>
        </p:txBody>
      </p:sp>
      <p:sp>
        <p:nvSpPr>
          <p:cNvPr id="5" name="Footer Placeholder 4">
            <a:extLst>
              <a:ext uri="{FF2B5EF4-FFF2-40B4-BE49-F238E27FC236}">
                <a16:creationId xmlns:a16="http://schemas.microsoft.com/office/drawing/2014/main" id="{BAC1836C-2239-4C56-6B75-841EC8C640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6681E-8725-447E-C9D7-B51901A8EB66}"/>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169506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4601B-3963-74C2-3863-CF79EA65BB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AB837D-687F-2BEC-F13C-965B3EAA40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BD975-668F-1B72-5DEB-74632CF8402E}"/>
              </a:ext>
            </a:extLst>
          </p:cNvPr>
          <p:cNvSpPr>
            <a:spLocks noGrp="1"/>
          </p:cNvSpPr>
          <p:nvPr>
            <p:ph type="dt" sz="half" idx="10"/>
          </p:nvPr>
        </p:nvSpPr>
        <p:spPr/>
        <p:txBody>
          <a:bodyPr/>
          <a:lstStyle/>
          <a:p>
            <a:fld id="{8051EDF2-B5D3-492C-AFB6-2C996EF56ECF}" type="datetimeFigureOut">
              <a:rPr lang="en-US" smtClean="0"/>
              <a:t>3/21/2024</a:t>
            </a:fld>
            <a:endParaRPr lang="en-US"/>
          </a:p>
        </p:txBody>
      </p:sp>
      <p:sp>
        <p:nvSpPr>
          <p:cNvPr id="5" name="Footer Placeholder 4">
            <a:extLst>
              <a:ext uri="{FF2B5EF4-FFF2-40B4-BE49-F238E27FC236}">
                <a16:creationId xmlns:a16="http://schemas.microsoft.com/office/drawing/2014/main" id="{5F6C7F2C-DC04-E6A2-0244-734659B45A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E1B823-3272-31DD-1C59-CE72239BBA36}"/>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25941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634100-CC69-F4CC-9F41-3B4089DF90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6824F1-C000-40D9-6886-F30FB37E44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B4411-DA63-A58A-F236-BDF7D537DB10}"/>
              </a:ext>
            </a:extLst>
          </p:cNvPr>
          <p:cNvSpPr>
            <a:spLocks noGrp="1"/>
          </p:cNvSpPr>
          <p:nvPr>
            <p:ph type="dt" sz="half" idx="10"/>
          </p:nvPr>
        </p:nvSpPr>
        <p:spPr/>
        <p:txBody>
          <a:bodyPr/>
          <a:lstStyle/>
          <a:p>
            <a:fld id="{8051EDF2-B5D3-492C-AFB6-2C996EF56ECF}" type="datetimeFigureOut">
              <a:rPr lang="en-US" smtClean="0"/>
              <a:t>3/21/2024</a:t>
            </a:fld>
            <a:endParaRPr lang="en-US"/>
          </a:p>
        </p:txBody>
      </p:sp>
      <p:sp>
        <p:nvSpPr>
          <p:cNvPr id="5" name="Footer Placeholder 4">
            <a:extLst>
              <a:ext uri="{FF2B5EF4-FFF2-40B4-BE49-F238E27FC236}">
                <a16:creationId xmlns:a16="http://schemas.microsoft.com/office/drawing/2014/main" id="{A96AFD4F-2E73-926B-8E5A-F46023AC1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283B4-864C-E3E6-5005-1D88D6972AE7}"/>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48258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385C1-C0D5-2971-28E6-2EF4F16DCB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37F0C-1D5E-E9F8-DF59-8B8201F358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762502-E0FC-7F62-B52C-3D69C94392E1}"/>
              </a:ext>
            </a:extLst>
          </p:cNvPr>
          <p:cNvSpPr>
            <a:spLocks noGrp="1"/>
          </p:cNvSpPr>
          <p:nvPr>
            <p:ph type="dt" sz="half" idx="10"/>
          </p:nvPr>
        </p:nvSpPr>
        <p:spPr/>
        <p:txBody>
          <a:bodyPr/>
          <a:lstStyle/>
          <a:p>
            <a:fld id="{8051EDF2-B5D3-492C-AFB6-2C996EF56ECF}" type="datetimeFigureOut">
              <a:rPr lang="en-US" smtClean="0"/>
              <a:t>3/21/2024</a:t>
            </a:fld>
            <a:endParaRPr lang="en-US"/>
          </a:p>
        </p:txBody>
      </p:sp>
      <p:sp>
        <p:nvSpPr>
          <p:cNvPr id="5" name="Footer Placeholder 4">
            <a:extLst>
              <a:ext uri="{FF2B5EF4-FFF2-40B4-BE49-F238E27FC236}">
                <a16:creationId xmlns:a16="http://schemas.microsoft.com/office/drawing/2014/main" id="{9D81EF80-2765-1B68-B643-D23A8F26B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16953E-25AF-FC40-C22E-9F0134924713}"/>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2129761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EA02F-F68B-941F-922D-BAB4F25492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7E51EE-C2E4-2192-88AD-4068947C08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D2F789-D723-E428-412D-DB56699A6B84}"/>
              </a:ext>
            </a:extLst>
          </p:cNvPr>
          <p:cNvSpPr>
            <a:spLocks noGrp="1"/>
          </p:cNvSpPr>
          <p:nvPr>
            <p:ph type="dt" sz="half" idx="10"/>
          </p:nvPr>
        </p:nvSpPr>
        <p:spPr/>
        <p:txBody>
          <a:bodyPr/>
          <a:lstStyle/>
          <a:p>
            <a:fld id="{8051EDF2-B5D3-492C-AFB6-2C996EF56ECF}" type="datetimeFigureOut">
              <a:rPr lang="en-US" smtClean="0"/>
              <a:t>3/21/2024</a:t>
            </a:fld>
            <a:endParaRPr lang="en-US"/>
          </a:p>
        </p:txBody>
      </p:sp>
      <p:sp>
        <p:nvSpPr>
          <p:cNvPr id="5" name="Footer Placeholder 4">
            <a:extLst>
              <a:ext uri="{FF2B5EF4-FFF2-40B4-BE49-F238E27FC236}">
                <a16:creationId xmlns:a16="http://schemas.microsoft.com/office/drawing/2014/main" id="{A256F4C3-9F07-24DF-A19F-2EFD3370E4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3BABAB-5074-AA0D-0F29-42702DD1B6C1}"/>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389527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E29AD-9754-CC69-3575-DE7B465CC8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44559B-6803-0660-8507-F1096454A4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4199E4-90B5-7CE9-B248-8A8BAAB71A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3E9B04-6067-FCC2-FEF1-1091A50A03AE}"/>
              </a:ext>
            </a:extLst>
          </p:cNvPr>
          <p:cNvSpPr>
            <a:spLocks noGrp="1"/>
          </p:cNvSpPr>
          <p:nvPr>
            <p:ph type="dt" sz="half" idx="10"/>
          </p:nvPr>
        </p:nvSpPr>
        <p:spPr/>
        <p:txBody>
          <a:bodyPr/>
          <a:lstStyle/>
          <a:p>
            <a:fld id="{8051EDF2-B5D3-492C-AFB6-2C996EF56ECF}" type="datetimeFigureOut">
              <a:rPr lang="en-US" smtClean="0"/>
              <a:t>3/21/2024</a:t>
            </a:fld>
            <a:endParaRPr lang="en-US"/>
          </a:p>
        </p:txBody>
      </p:sp>
      <p:sp>
        <p:nvSpPr>
          <p:cNvPr id="6" name="Footer Placeholder 5">
            <a:extLst>
              <a:ext uri="{FF2B5EF4-FFF2-40B4-BE49-F238E27FC236}">
                <a16:creationId xmlns:a16="http://schemas.microsoft.com/office/drawing/2014/main" id="{B4D4B3CF-4E69-ED32-8362-74D2D99D11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435F18-5B14-B4BC-8F22-13C5BA9D3F7D}"/>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283406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8233D-F05E-5AC0-296C-F77C4361AA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F6264E-592B-395C-9272-ED3DF0067F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2E9412-3A16-375F-0628-71B1163CFD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627758-DD1F-21D5-8C46-3ED065B17E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56BD6E-BB53-277F-95DA-65C2378EEE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F22D88-CE29-3BE2-393F-A9AF7D68789C}"/>
              </a:ext>
            </a:extLst>
          </p:cNvPr>
          <p:cNvSpPr>
            <a:spLocks noGrp="1"/>
          </p:cNvSpPr>
          <p:nvPr>
            <p:ph type="dt" sz="half" idx="10"/>
          </p:nvPr>
        </p:nvSpPr>
        <p:spPr/>
        <p:txBody>
          <a:bodyPr/>
          <a:lstStyle/>
          <a:p>
            <a:fld id="{8051EDF2-B5D3-492C-AFB6-2C996EF56ECF}" type="datetimeFigureOut">
              <a:rPr lang="en-US" smtClean="0"/>
              <a:t>3/21/2024</a:t>
            </a:fld>
            <a:endParaRPr lang="en-US"/>
          </a:p>
        </p:txBody>
      </p:sp>
      <p:sp>
        <p:nvSpPr>
          <p:cNvPr id="8" name="Footer Placeholder 7">
            <a:extLst>
              <a:ext uri="{FF2B5EF4-FFF2-40B4-BE49-F238E27FC236}">
                <a16:creationId xmlns:a16="http://schemas.microsoft.com/office/drawing/2014/main" id="{30819466-F8FD-AED6-6812-002C443A75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96CF00-7B5B-75CA-C51B-576CCB80B3D4}"/>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435095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B6C84-C36D-FDF9-BDDE-287478195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D8C58F-370E-9F2F-9C5C-3F13850E5781}"/>
              </a:ext>
            </a:extLst>
          </p:cNvPr>
          <p:cNvSpPr>
            <a:spLocks noGrp="1"/>
          </p:cNvSpPr>
          <p:nvPr>
            <p:ph type="dt" sz="half" idx="10"/>
          </p:nvPr>
        </p:nvSpPr>
        <p:spPr/>
        <p:txBody>
          <a:bodyPr/>
          <a:lstStyle/>
          <a:p>
            <a:fld id="{8051EDF2-B5D3-492C-AFB6-2C996EF56ECF}" type="datetimeFigureOut">
              <a:rPr lang="en-US" smtClean="0"/>
              <a:t>3/21/2024</a:t>
            </a:fld>
            <a:endParaRPr lang="en-US"/>
          </a:p>
        </p:txBody>
      </p:sp>
      <p:sp>
        <p:nvSpPr>
          <p:cNvPr id="4" name="Footer Placeholder 3">
            <a:extLst>
              <a:ext uri="{FF2B5EF4-FFF2-40B4-BE49-F238E27FC236}">
                <a16:creationId xmlns:a16="http://schemas.microsoft.com/office/drawing/2014/main" id="{50256340-D895-B5DC-4C41-7AB7DB4139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4D23A3-BB60-EDEC-99B5-0BA727AE4978}"/>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298608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919D11-561D-CB1B-A365-0301BF475BD9}"/>
              </a:ext>
            </a:extLst>
          </p:cNvPr>
          <p:cNvSpPr>
            <a:spLocks noGrp="1"/>
          </p:cNvSpPr>
          <p:nvPr>
            <p:ph type="dt" sz="half" idx="10"/>
          </p:nvPr>
        </p:nvSpPr>
        <p:spPr/>
        <p:txBody>
          <a:bodyPr/>
          <a:lstStyle/>
          <a:p>
            <a:fld id="{8051EDF2-B5D3-492C-AFB6-2C996EF56ECF}" type="datetimeFigureOut">
              <a:rPr lang="en-US" smtClean="0"/>
              <a:t>3/21/2024</a:t>
            </a:fld>
            <a:endParaRPr lang="en-US"/>
          </a:p>
        </p:txBody>
      </p:sp>
      <p:sp>
        <p:nvSpPr>
          <p:cNvPr id="3" name="Footer Placeholder 2">
            <a:extLst>
              <a:ext uri="{FF2B5EF4-FFF2-40B4-BE49-F238E27FC236}">
                <a16:creationId xmlns:a16="http://schemas.microsoft.com/office/drawing/2014/main" id="{79EE87B3-EE1B-284D-1F14-8D091AEFF8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C3CEDC-7C89-C1C6-AE9E-723ECD4D933F}"/>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147296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EEA92-D2E7-7B49-0145-0DAEEA6DC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CC6F01-AA48-925E-2E28-DC26989F1D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A131BC-5D11-31D3-87DE-B30F24D24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810C0D-9D49-C4AB-1562-2D60C562D0DE}"/>
              </a:ext>
            </a:extLst>
          </p:cNvPr>
          <p:cNvSpPr>
            <a:spLocks noGrp="1"/>
          </p:cNvSpPr>
          <p:nvPr>
            <p:ph type="dt" sz="half" idx="10"/>
          </p:nvPr>
        </p:nvSpPr>
        <p:spPr/>
        <p:txBody>
          <a:bodyPr/>
          <a:lstStyle/>
          <a:p>
            <a:fld id="{8051EDF2-B5D3-492C-AFB6-2C996EF56ECF}" type="datetimeFigureOut">
              <a:rPr lang="en-US" smtClean="0"/>
              <a:t>3/21/2024</a:t>
            </a:fld>
            <a:endParaRPr lang="en-US"/>
          </a:p>
        </p:txBody>
      </p:sp>
      <p:sp>
        <p:nvSpPr>
          <p:cNvPr id="6" name="Footer Placeholder 5">
            <a:extLst>
              <a:ext uri="{FF2B5EF4-FFF2-40B4-BE49-F238E27FC236}">
                <a16:creationId xmlns:a16="http://schemas.microsoft.com/office/drawing/2014/main" id="{7B3F458D-C6BD-AE83-204D-996BEFF22D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5FDAB4-4980-B3F2-30B7-8421A3EEF35C}"/>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4030100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3A270-A178-3949-C82B-1F4A560149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2AFCBE-AB24-95DC-F418-BD07F628D6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27F31B-F813-7A43-463E-271A615F28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D59B04-57F1-5AD1-C084-ED1D6B51C71C}"/>
              </a:ext>
            </a:extLst>
          </p:cNvPr>
          <p:cNvSpPr>
            <a:spLocks noGrp="1"/>
          </p:cNvSpPr>
          <p:nvPr>
            <p:ph type="dt" sz="half" idx="10"/>
          </p:nvPr>
        </p:nvSpPr>
        <p:spPr/>
        <p:txBody>
          <a:bodyPr/>
          <a:lstStyle/>
          <a:p>
            <a:fld id="{8051EDF2-B5D3-492C-AFB6-2C996EF56ECF}" type="datetimeFigureOut">
              <a:rPr lang="en-US" smtClean="0"/>
              <a:t>3/21/2024</a:t>
            </a:fld>
            <a:endParaRPr lang="en-US"/>
          </a:p>
        </p:txBody>
      </p:sp>
      <p:sp>
        <p:nvSpPr>
          <p:cNvPr id="6" name="Footer Placeholder 5">
            <a:extLst>
              <a:ext uri="{FF2B5EF4-FFF2-40B4-BE49-F238E27FC236}">
                <a16:creationId xmlns:a16="http://schemas.microsoft.com/office/drawing/2014/main" id="{E63C9B2E-9BE6-76EB-A46A-B6B7FDBFE4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79D430-6276-F81F-88ED-A224F9E598AF}"/>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361273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505611-C39F-68B4-061E-3E24E5FFC1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2E842E-E50E-230A-2CB7-E9048AF1B8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4E4FC-8D53-BCF3-2B74-3371D9A33F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1EDF2-B5D3-492C-AFB6-2C996EF56ECF}" type="datetimeFigureOut">
              <a:rPr lang="en-US" smtClean="0"/>
              <a:t>3/21/2024</a:t>
            </a:fld>
            <a:endParaRPr lang="en-US"/>
          </a:p>
        </p:txBody>
      </p:sp>
      <p:sp>
        <p:nvSpPr>
          <p:cNvPr id="5" name="Footer Placeholder 4">
            <a:extLst>
              <a:ext uri="{FF2B5EF4-FFF2-40B4-BE49-F238E27FC236}">
                <a16:creationId xmlns:a16="http://schemas.microsoft.com/office/drawing/2014/main" id="{6309F958-E69C-5DCE-6B8C-3FC55AD8D2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8C6973-E78C-9648-DD91-5E2A88D745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42E7C-FF71-4D24-A1A0-46CE55F3E9CA}" type="slidenum">
              <a:rPr lang="en-US" smtClean="0"/>
              <a:t>‹#›</a:t>
            </a:fld>
            <a:endParaRPr lang="en-US"/>
          </a:p>
        </p:txBody>
      </p:sp>
    </p:spTree>
    <p:extLst>
      <p:ext uri="{BB962C8B-B14F-4D97-AF65-F5344CB8AC3E}">
        <p14:creationId xmlns:p14="http://schemas.microsoft.com/office/powerpoint/2010/main" val="2145266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ashwan.salih@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FAE53-7F85-ED2A-7706-61B75B977A45}"/>
              </a:ext>
            </a:extLst>
          </p:cNvPr>
          <p:cNvSpPr>
            <a:spLocks noGrp="1"/>
          </p:cNvSpPr>
          <p:nvPr>
            <p:ph type="ctrTitle"/>
          </p:nvPr>
        </p:nvSpPr>
        <p:spPr/>
        <p:txBody>
          <a:bodyPr/>
          <a:lstStyle/>
          <a:p>
            <a:r>
              <a:rPr lang="en-US" dirty="0"/>
              <a:t>Introduction to Pragmatics </a:t>
            </a:r>
          </a:p>
        </p:txBody>
      </p:sp>
      <p:sp>
        <p:nvSpPr>
          <p:cNvPr id="3" name="Subtitle 2">
            <a:extLst>
              <a:ext uri="{FF2B5EF4-FFF2-40B4-BE49-F238E27FC236}">
                <a16:creationId xmlns:a16="http://schemas.microsoft.com/office/drawing/2014/main" id="{DF0198DA-1C61-BC6F-7647-3EB6A8FB4FA9}"/>
              </a:ext>
            </a:extLst>
          </p:cNvPr>
          <p:cNvSpPr>
            <a:spLocks noGrp="1"/>
          </p:cNvSpPr>
          <p:nvPr>
            <p:ph type="subTitle" idx="1"/>
          </p:nvPr>
        </p:nvSpPr>
        <p:spPr/>
        <p:txBody>
          <a:bodyPr>
            <a:normAutofit lnSpcReduction="10000"/>
          </a:bodyPr>
          <a:lstStyle/>
          <a:p>
            <a:r>
              <a:rPr lang="en-US" dirty="0"/>
              <a:t>Dr Rashwan Ramadan Salih</a:t>
            </a:r>
          </a:p>
          <a:p>
            <a:r>
              <a:rPr lang="en-US" dirty="0"/>
              <a:t>College of Languages</a:t>
            </a:r>
          </a:p>
          <a:p>
            <a:r>
              <a:rPr lang="en-US" dirty="0" err="1"/>
              <a:t>Salahaddin</a:t>
            </a:r>
            <a:r>
              <a:rPr lang="en-US" dirty="0"/>
              <a:t> University, Erbil</a:t>
            </a:r>
          </a:p>
          <a:p>
            <a:r>
              <a:rPr lang="en-US" dirty="0" err="1">
                <a:hlinkClick r:id="rId2"/>
              </a:rPr>
              <a:t>rashwan.salih@su.edu.krd</a:t>
            </a:r>
            <a:r>
              <a:rPr lang="en-US" dirty="0"/>
              <a:t> </a:t>
            </a:r>
          </a:p>
        </p:txBody>
      </p:sp>
    </p:spTree>
    <p:extLst>
      <p:ext uri="{BB962C8B-B14F-4D97-AF65-F5344CB8AC3E}">
        <p14:creationId xmlns:p14="http://schemas.microsoft.com/office/powerpoint/2010/main" val="354254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B6BFD-F40F-7902-12F0-A9FBB057F59C}"/>
              </a:ext>
            </a:extLst>
          </p:cNvPr>
          <p:cNvSpPr>
            <a:spLocks noGrp="1"/>
          </p:cNvSpPr>
          <p:nvPr>
            <p:ph type="title"/>
          </p:nvPr>
        </p:nvSpPr>
        <p:spPr>
          <a:xfrm>
            <a:off x="838200" y="365126"/>
            <a:ext cx="10515600" cy="882650"/>
          </a:xfrm>
        </p:spPr>
        <p:txBody>
          <a:bodyPr/>
          <a:lstStyle/>
          <a:p>
            <a:r>
              <a:rPr lang="en-US" b="1" dirty="0">
                <a:latin typeface="Abadi" panose="020B0604020104020204" pitchFamily="34" charset="0"/>
              </a:rPr>
              <a:t>Implicature</a:t>
            </a:r>
          </a:p>
        </p:txBody>
      </p:sp>
      <p:sp>
        <p:nvSpPr>
          <p:cNvPr id="3" name="Content Placeholder 2">
            <a:extLst>
              <a:ext uri="{FF2B5EF4-FFF2-40B4-BE49-F238E27FC236}">
                <a16:creationId xmlns:a16="http://schemas.microsoft.com/office/drawing/2014/main" id="{14BB3F38-829A-13F0-6447-AC84A093D837}"/>
              </a:ext>
            </a:extLst>
          </p:cNvPr>
          <p:cNvSpPr>
            <a:spLocks noGrp="1"/>
          </p:cNvSpPr>
          <p:nvPr>
            <p:ph idx="1"/>
          </p:nvPr>
        </p:nvSpPr>
        <p:spPr>
          <a:xfrm>
            <a:off x="838200" y="1247776"/>
            <a:ext cx="10515600" cy="4929187"/>
          </a:xfrm>
        </p:spPr>
        <p:txBody>
          <a:bodyPr/>
          <a:lstStyle/>
          <a:p>
            <a:r>
              <a:rPr lang="en-US" dirty="0"/>
              <a:t>An implicature is something the speaker suggests or implies with an utterance, even though it is not literally expressed. Implicatures can aid in communicating more efficiently than by explicitly saying everything we want to communicate.</a:t>
            </a:r>
          </a:p>
          <a:p>
            <a:r>
              <a:rPr lang="en-US" dirty="0"/>
              <a:t>Conversational implicatures arise because speakers are expected to respect general rules of conversation, and conventional ones, which are tied to certain words such as "but" or "therefore".[2] Take for example the following exchange:</a:t>
            </a:r>
          </a:p>
          <a:p>
            <a:pPr marL="0" indent="0">
              <a:buNone/>
            </a:pPr>
            <a:r>
              <a:rPr lang="en-US" dirty="0"/>
              <a:t>A (to passerby): I am out of gas.</a:t>
            </a:r>
          </a:p>
          <a:p>
            <a:pPr marL="0" indent="0">
              <a:buNone/>
            </a:pPr>
            <a:r>
              <a:rPr lang="en-US" dirty="0"/>
              <a:t>B: There is a gas station round the corner.</a:t>
            </a:r>
          </a:p>
          <a:p>
            <a:endParaRPr lang="en-US" dirty="0"/>
          </a:p>
          <a:p>
            <a:endParaRPr lang="en-US" dirty="0"/>
          </a:p>
          <a:p>
            <a:endParaRPr lang="en-US" dirty="0"/>
          </a:p>
        </p:txBody>
      </p:sp>
    </p:spTree>
    <p:extLst>
      <p:ext uri="{BB962C8B-B14F-4D97-AF65-F5344CB8AC3E}">
        <p14:creationId xmlns:p14="http://schemas.microsoft.com/office/powerpoint/2010/main" val="3995860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399EFA-D7A5-7C05-4B24-47F963E390CA}"/>
              </a:ext>
            </a:extLst>
          </p:cNvPr>
          <p:cNvSpPr>
            <a:spLocks noGrp="1"/>
          </p:cNvSpPr>
          <p:nvPr>
            <p:ph idx="1"/>
          </p:nvPr>
        </p:nvSpPr>
        <p:spPr>
          <a:xfrm>
            <a:off x="838200" y="523875"/>
            <a:ext cx="10515600" cy="5653088"/>
          </a:xfrm>
        </p:spPr>
        <p:txBody>
          <a:bodyPr/>
          <a:lstStyle/>
          <a:p>
            <a:r>
              <a:rPr lang="en-US" dirty="0"/>
              <a:t>Here, B does not say, but </a:t>
            </a:r>
            <a:r>
              <a:rPr lang="en-US" i="1" dirty="0"/>
              <a:t>conversationally implicates</a:t>
            </a:r>
            <a:r>
              <a:rPr lang="en-US" dirty="0"/>
              <a:t>, that the gas station is open, because otherwise his utterance would not be relevant in the context.</a:t>
            </a:r>
          </a:p>
          <a:p>
            <a:r>
              <a:rPr lang="en-US" dirty="0"/>
              <a:t>Conversational implicatures are classically seen as contrasting with entailments: they are not necessary or logical consequences of what is said but are defeasible (cancellable). So, B could continue without contradiction:</a:t>
            </a:r>
          </a:p>
          <a:p>
            <a:pPr marL="0" indent="0">
              <a:buNone/>
            </a:pPr>
            <a:r>
              <a:rPr lang="en-US" dirty="0"/>
              <a:t>B: But </a:t>
            </a:r>
            <a:r>
              <a:rPr lang="en-US" i="1" dirty="0"/>
              <a:t>unfortunately,</a:t>
            </a:r>
            <a:r>
              <a:rPr lang="en-US" dirty="0"/>
              <a:t> it's closed today.</a:t>
            </a:r>
          </a:p>
          <a:p>
            <a:r>
              <a:rPr lang="en-US" dirty="0"/>
              <a:t>An example of a conventional implicature is "Donovan is poor but happy", where the word "but" implicates a sense of contrast between being </a:t>
            </a:r>
            <a:r>
              <a:rPr lang="en-US" i="1" dirty="0"/>
              <a:t>poor</a:t>
            </a:r>
            <a:r>
              <a:rPr lang="en-US" dirty="0"/>
              <a:t> and being </a:t>
            </a:r>
            <a:r>
              <a:rPr lang="en-US" i="1" dirty="0"/>
              <a:t>happy</a:t>
            </a:r>
            <a:r>
              <a:rPr lang="en-US" dirty="0"/>
              <a:t>.</a:t>
            </a:r>
          </a:p>
        </p:txBody>
      </p:sp>
    </p:spTree>
    <p:extLst>
      <p:ext uri="{BB962C8B-B14F-4D97-AF65-F5344CB8AC3E}">
        <p14:creationId xmlns:p14="http://schemas.microsoft.com/office/powerpoint/2010/main" val="2170761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F0707-EA79-5165-5BB4-F5B6FEFD24CF}"/>
              </a:ext>
            </a:extLst>
          </p:cNvPr>
          <p:cNvSpPr>
            <a:spLocks noGrp="1"/>
          </p:cNvSpPr>
          <p:nvPr>
            <p:ph type="title"/>
          </p:nvPr>
        </p:nvSpPr>
        <p:spPr>
          <a:xfrm>
            <a:off x="838200" y="203201"/>
            <a:ext cx="10515600" cy="615950"/>
          </a:xfrm>
        </p:spPr>
        <p:txBody>
          <a:bodyPr>
            <a:normAutofit fontScale="90000"/>
          </a:bodyPr>
          <a:lstStyle/>
          <a:p>
            <a:r>
              <a:rPr lang="en-US" b="1" dirty="0"/>
              <a:t>The maxims of conversation</a:t>
            </a:r>
          </a:p>
        </p:txBody>
      </p:sp>
      <p:sp>
        <p:nvSpPr>
          <p:cNvPr id="3" name="Content Placeholder 2">
            <a:extLst>
              <a:ext uri="{FF2B5EF4-FFF2-40B4-BE49-F238E27FC236}">
                <a16:creationId xmlns:a16="http://schemas.microsoft.com/office/drawing/2014/main" id="{DB3853E5-1ED4-DC00-7F01-2CF52BC0D319}"/>
              </a:ext>
            </a:extLst>
          </p:cNvPr>
          <p:cNvSpPr>
            <a:spLocks noGrp="1"/>
          </p:cNvSpPr>
          <p:nvPr>
            <p:ph idx="1"/>
          </p:nvPr>
        </p:nvSpPr>
        <p:spPr>
          <a:xfrm>
            <a:off x="838200" y="819151"/>
            <a:ext cx="10515600" cy="5357812"/>
          </a:xfrm>
        </p:spPr>
        <p:txBody>
          <a:bodyPr>
            <a:normAutofit fontScale="92500" lnSpcReduction="20000"/>
          </a:bodyPr>
          <a:lstStyle/>
          <a:p>
            <a:pPr marL="0" marR="0">
              <a:lnSpc>
                <a:spcPct val="107000"/>
              </a:lnSpc>
              <a:spcBef>
                <a:spcPts val="0"/>
              </a:spcBef>
              <a:spcAft>
                <a:spcPts val="800"/>
              </a:spcAft>
            </a:pPr>
            <a:r>
              <a:rPr lang="en-US" sz="1900" b="1" kern="100" dirty="0">
                <a:effectLst/>
                <a:latin typeface="Calibri" panose="020F0502020204030204" pitchFamily="34" charset="0"/>
                <a:ea typeface="Calibri" panose="020F0502020204030204" pitchFamily="34" charset="0"/>
                <a:cs typeface="Arial" panose="020B0604020202020204" pitchFamily="34" charset="0"/>
              </a:rPr>
              <a:t>The maxim of Quality</a:t>
            </a:r>
          </a:p>
          <a:p>
            <a:pPr marL="0" marR="0" indent="0">
              <a:lnSpc>
                <a:spcPct val="107000"/>
              </a:lnSpc>
              <a:spcBef>
                <a:spcPts val="0"/>
              </a:spcBef>
              <a:spcAft>
                <a:spcPts val="800"/>
              </a:spcAft>
              <a:buNone/>
            </a:pPr>
            <a:r>
              <a:rPr lang="en-US" sz="1900" kern="100" dirty="0">
                <a:latin typeface="Calibri" panose="020F0502020204030204" pitchFamily="34" charset="0"/>
                <a:ea typeface="Calibri" panose="020F0502020204030204" pitchFamily="34" charset="0"/>
                <a:cs typeface="Arial" panose="020B0604020202020204" pitchFamily="34" charset="0"/>
              </a:rPr>
              <a:t>T</a:t>
            </a:r>
            <a:r>
              <a:rPr lang="en-US" sz="1900" kern="100" dirty="0">
                <a:effectLst/>
                <a:latin typeface="Calibri" panose="020F0502020204030204" pitchFamily="34" charset="0"/>
                <a:ea typeface="Calibri" panose="020F0502020204030204" pitchFamily="34" charset="0"/>
                <a:cs typeface="Arial" panose="020B0604020202020204" pitchFamily="34" charset="0"/>
              </a:rPr>
              <a:t>ry to make your contribution one that is true, specifically:</a:t>
            </a:r>
          </a:p>
          <a:p>
            <a:pPr marL="0" marR="0" indent="0">
              <a:lnSpc>
                <a:spcPct val="107000"/>
              </a:lnSpc>
              <a:spcBef>
                <a:spcPts val="0"/>
              </a:spcBef>
              <a:spcAft>
                <a:spcPts val="800"/>
              </a:spcAft>
              <a:buNone/>
            </a:pPr>
            <a:r>
              <a:rPr lang="en-US" sz="1900" kern="100" dirty="0">
                <a:effectLst/>
                <a:latin typeface="Calibri" panose="020F0502020204030204" pitchFamily="34" charset="0"/>
                <a:ea typeface="Calibri" panose="020F0502020204030204" pitchFamily="34" charset="0"/>
                <a:cs typeface="Arial" panose="020B0604020202020204" pitchFamily="34" charset="0"/>
              </a:rPr>
              <a:t>(</a:t>
            </a:r>
            <a:r>
              <a:rPr lang="en-US" sz="1900" kern="100" dirty="0" err="1">
                <a:effectLst/>
                <a:latin typeface="Calibri" panose="020F0502020204030204" pitchFamily="34" charset="0"/>
                <a:ea typeface="Calibri" panose="020F0502020204030204" pitchFamily="34" charset="0"/>
                <a:cs typeface="Arial" panose="020B0604020202020204" pitchFamily="34" charset="0"/>
              </a:rPr>
              <a:t>i</a:t>
            </a:r>
            <a:r>
              <a:rPr lang="en-US" sz="1900" kern="100" dirty="0">
                <a:effectLst/>
                <a:latin typeface="Calibri" panose="020F0502020204030204" pitchFamily="34" charset="0"/>
                <a:ea typeface="Calibri" panose="020F0502020204030204" pitchFamily="34" charset="0"/>
                <a:cs typeface="Arial" panose="020B0604020202020204" pitchFamily="34" charset="0"/>
              </a:rPr>
              <a:t>) do not say what you believe to be false</a:t>
            </a:r>
          </a:p>
          <a:p>
            <a:pPr marL="0" marR="0" indent="0">
              <a:lnSpc>
                <a:spcPct val="107000"/>
              </a:lnSpc>
              <a:spcBef>
                <a:spcPts val="0"/>
              </a:spcBef>
              <a:spcAft>
                <a:spcPts val="800"/>
              </a:spcAft>
              <a:buNone/>
            </a:pPr>
            <a:r>
              <a:rPr lang="en-US" sz="1900" kern="100" dirty="0">
                <a:effectLst/>
                <a:latin typeface="Calibri" panose="020F0502020204030204" pitchFamily="34" charset="0"/>
                <a:ea typeface="Calibri" panose="020F0502020204030204" pitchFamily="34" charset="0"/>
                <a:cs typeface="Arial" panose="020B0604020202020204" pitchFamily="34" charset="0"/>
              </a:rPr>
              <a:t>(ii) do not say that for which you lack adequate evidence</a:t>
            </a:r>
          </a:p>
          <a:p>
            <a:pPr marL="0" marR="0">
              <a:lnSpc>
                <a:spcPct val="107000"/>
              </a:lnSpc>
              <a:spcBef>
                <a:spcPts val="0"/>
              </a:spcBef>
              <a:spcAft>
                <a:spcPts val="800"/>
              </a:spcAft>
            </a:pPr>
            <a:r>
              <a:rPr lang="en-US" sz="1900" b="1" kern="100" dirty="0">
                <a:effectLst/>
                <a:latin typeface="Calibri" panose="020F0502020204030204" pitchFamily="34" charset="0"/>
                <a:ea typeface="Calibri" panose="020F0502020204030204" pitchFamily="34" charset="0"/>
                <a:cs typeface="Arial" panose="020B0604020202020204" pitchFamily="34" charset="0"/>
              </a:rPr>
              <a:t>The maxim of Quantity</a:t>
            </a:r>
          </a:p>
          <a:p>
            <a:pPr marL="0" marR="0" indent="0">
              <a:lnSpc>
                <a:spcPct val="107000"/>
              </a:lnSpc>
              <a:spcBef>
                <a:spcPts val="0"/>
              </a:spcBef>
              <a:spcAft>
                <a:spcPts val="800"/>
              </a:spcAft>
              <a:buNone/>
            </a:pPr>
            <a:r>
              <a:rPr lang="en-US" sz="1900" kern="100" dirty="0">
                <a:effectLst/>
                <a:latin typeface="Calibri" panose="020F0502020204030204" pitchFamily="34" charset="0"/>
                <a:ea typeface="Calibri" panose="020F0502020204030204" pitchFamily="34" charset="0"/>
                <a:cs typeface="Arial" panose="020B0604020202020204" pitchFamily="34" charset="0"/>
              </a:rPr>
              <a:t>(</a:t>
            </a:r>
            <a:r>
              <a:rPr lang="en-US" sz="1900" kern="100" dirty="0" err="1">
                <a:effectLst/>
                <a:latin typeface="Calibri" panose="020F0502020204030204" pitchFamily="34" charset="0"/>
                <a:ea typeface="Calibri" panose="020F0502020204030204" pitchFamily="34" charset="0"/>
                <a:cs typeface="Arial" panose="020B0604020202020204" pitchFamily="34" charset="0"/>
              </a:rPr>
              <a:t>i</a:t>
            </a:r>
            <a:r>
              <a:rPr lang="en-US" sz="1900" kern="100" dirty="0">
                <a:effectLst/>
                <a:latin typeface="Calibri" panose="020F0502020204030204" pitchFamily="34" charset="0"/>
                <a:ea typeface="Calibri" panose="020F0502020204030204" pitchFamily="34" charset="0"/>
                <a:cs typeface="Arial" panose="020B0604020202020204" pitchFamily="34" charset="0"/>
              </a:rPr>
              <a:t>) make your contribution as informative as is required for the current purposes of the exchange</a:t>
            </a:r>
          </a:p>
          <a:p>
            <a:pPr marL="0" marR="0" indent="0">
              <a:lnSpc>
                <a:spcPct val="107000"/>
              </a:lnSpc>
              <a:spcBef>
                <a:spcPts val="0"/>
              </a:spcBef>
              <a:spcAft>
                <a:spcPts val="800"/>
              </a:spcAft>
              <a:buNone/>
            </a:pPr>
            <a:r>
              <a:rPr lang="en-US" sz="1900" kern="100" dirty="0">
                <a:effectLst/>
                <a:latin typeface="Calibri" panose="020F0502020204030204" pitchFamily="34" charset="0"/>
                <a:ea typeface="Calibri" panose="020F0502020204030204" pitchFamily="34" charset="0"/>
                <a:cs typeface="Arial" panose="020B0604020202020204" pitchFamily="34" charset="0"/>
              </a:rPr>
              <a:t>(ii) do not make your contribution more informative than is required</a:t>
            </a:r>
          </a:p>
          <a:p>
            <a:pPr marL="0" marR="0">
              <a:lnSpc>
                <a:spcPct val="107000"/>
              </a:lnSpc>
              <a:spcBef>
                <a:spcPts val="0"/>
              </a:spcBef>
              <a:spcAft>
                <a:spcPts val="800"/>
              </a:spcAft>
            </a:pPr>
            <a:r>
              <a:rPr lang="en-US" sz="1900" b="1" kern="100" dirty="0">
                <a:effectLst/>
                <a:latin typeface="Calibri" panose="020F0502020204030204" pitchFamily="34" charset="0"/>
                <a:ea typeface="Calibri" panose="020F0502020204030204" pitchFamily="34" charset="0"/>
                <a:cs typeface="Arial" panose="020B0604020202020204" pitchFamily="34" charset="0"/>
              </a:rPr>
              <a:t>The maxim of Relation (or Relevance)</a:t>
            </a:r>
          </a:p>
          <a:p>
            <a:pPr marL="0" marR="0" indent="0">
              <a:lnSpc>
                <a:spcPct val="107000"/>
              </a:lnSpc>
              <a:spcBef>
                <a:spcPts val="0"/>
              </a:spcBef>
              <a:spcAft>
                <a:spcPts val="800"/>
              </a:spcAft>
              <a:buNone/>
            </a:pPr>
            <a:r>
              <a:rPr lang="en-US" sz="1900" kern="100" dirty="0">
                <a:effectLst/>
                <a:latin typeface="Calibri" panose="020F0502020204030204" pitchFamily="34" charset="0"/>
                <a:ea typeface="Calibri" panose="020F0502020204030204" pitchFamily="34" charset="0"/>
                <a:cs typeface="Arial" panose="020B0604020202020204" pitchFamily="34" charset="0"/>
              </a:rPr>
              <a:t>Make your contributions relevant</a:t>
            </a:r>
          </a:p>
          <a:p>
            <a:pPr marL="0" marR="0">
              <a:lnSpc>
                <a:spcPct val="107000"/>
              </a:lnSpc>
              <a:spcBef>
                <a:spcPts val="0"/>
              </a:spcBef>
              <a:spcAft>
                <a:spcPts val="800"/>
              </a:spcAft>
            </a:pPr>
            <a:r>
              <a:rPr lang="en-US" sz="1900" b="1" kern="100" dirty="0">
                <a:effectLst/>
                <a:latin typeface="Calibri" panose="020F0502020204030204" pitchFamily="34" charset="0"/>
                <a:ea typeface="Calibri" panose="020F0502020204030204" pitchFamily="34" charset="0"/>
                <a:cs typeface="Arial" panose="020B0604020202020204" pitchFamily="34" charset="0"/>
              </a:rPr>
              <a:t>The maxim of Manner</a:t>
            </a:r>
          </a:p>
          <a:p>
            <a:pPr marL="0" marR="0" indent="0">
              <a:lnSpc>
                <a:spcPct val="107000"/>
              </a:lnSpc>
              <a:spcBef>
                <a:spcPts val="0"/>
              </a:spcBef>
              <a:spcAft>
                <a:spcPts val="800"/>
              </a:spcAft>
              <a:buNone/>
            </a:pPr>
            <a:r>
              <a:rPr lang="en-US" sz="1900" kern="100" dirty="0">
                <a:effectLst/>
                <a:latin typeface="Calibri" panose="020F0502020204030204" pitchFamily="34" charset="0"/>
                <a:ea typeface="Calibri" panose="020F0502020204030204" pitchFamily="34" charset="0"/>
                <a:cs typeface="Arial" panose="020B0604020202020204" pitchFamily="34" charset="0"/>
              </a:rPr>
              <a:t>Be perspicuous, and specifically:</a:t>
            </a:r>
          </a:p>
          <a:p>
            <a:pPr marL="0" marR="0" indent="0">
              <a:lnSpc>
                <a:spcPct val="107000"/>
              </a:lnSpc>
              <a:spcBef>
                <a:spcPts val="0"/>
              </a:spcBef>
              <a:spcAft>
                <a:spcPts val="800"/>
              </a:spcAft>
              <a:buNone/>
            </a:pPr>
            <a:r>
              <a:rPr lang="en-US" sz="1900" kern="100" dirty="0">
                <a:effectLst/>
                <a:latin typeface="Calibri" panose="020F0502020204030204" pitchFamily="34" charset="0"/>
                <a:ea typeface="Calibri" panose="020F0502020204030204" pitchFamily="34" charset="0"/>
                <a:cs typeface="Arial" panose="020B0604020202020204" pitchFamily="34" charset="0"/>
              </a:rPr>
              <a:t>(</a:t>
            </a:r>
            <a:r>
              <a:rPr lang="en-US" sz="1900" kern="100" dirty="0" err="1">
                <a:effectLst/>
                <a:latin typeface="Calibri" panose="020F0502020204030204" pitchFamily="34" charset="0"/>
                <a:ea typeface="Calibri" panose="020F0502020204030204" pitchFamily="34" charset="0"/>
                <a:cs typeface="Arial" panose="020B0604020202020204" pitchFamily="34" charset="0"/>
              </a:rPr>
              <a:t>i</a:t>
            </a:r>
            <a:r>
              <a:rPr lang="en-US" sz="1900" kern="100" dirty="0">
                <a:effectLst/>
                <a:latin typeface="Calibri" panose="020F0502020204030204" pitchFamily="34" charset="0"/>
                <a:ea typeface="Calibri" panose="020F0502020204030204" pitchFamily="34" charset="0"/>
                <a:cs typeface="Arial" panose="020B0604020202020204" pitchFamily="34" charset="0"/>
              </a:rPr>
              <a:t>) avoid obscurity</a:t>
            </a:r>
          </a:p>
          <a:p>
            <a:pPr marL="0" marR="0" indent="0">
              <a:lnSpc>
                <a:spcPct val="107000"/>
              </a:lnSpc>
              <a:spcBef>
                <a:spcPts val="0"/>
              </a:spcBef>
              <a:spcAft>
                <a:spcPts val="800"/>
              </a:spcAft>
              <a:buNone/>
            </a:pPr>
            <a:r>
              <a:rPr lang="en-US" sz="1900" kern="100" dirty="0">
                <a:effectLst/>
                <a:latin typeface="Calibri" panose="020F0502020204030204" pitchFamily="34" charset="0"/>
                <a:ea typeface="Calibri" panose="020F0502020204030204" pitchFamily="34" charset="0"/>
                <a:cs typeface="Arial" panose="020B0604020202020204" pitchFamily="34" charset="0"/>
              </a:rPr>
              <a:t>(ii) avoid ambiguity</a:t>
            </a:r>
          </a:p>
          <a:p>
            <a:pPr marL="0" marR="0" indent="0">
              <a:lnSpc>
                <a:spcPct val="107000"/>
              </a:lnSpc>
              <a:spcBef>
                <a:spcPts val="0"/>
              </a:spcBef>
              <a:spcAft>
                <a:spcPts val="800"/>
              </a:spcAft>
              <a:buNone/>
            </a:pPr>
            <a:r>
              <a:rPr lang="en-US" sz="1900" kern="100" dirty="0">
                <a:effectLst/>
                <a:latin typeface="Calibri" panose="020F0502020204030204" pitchFamily="34" charset="0"/>
                <a:ea typeface="Calibri" panose="020F0502020204030204" pitchFamily="34" charset="0"/>
                <a:cs typeface="Arial" panose="020B0604020202020204" pitchFamily="34" charset="0"/>
              </a:rPr>
              <a:t>(iii) be brief (avoid unnecessary prolixity)</a:t>
            </a:r>
          </a:p>
          <a:p>
            <a:pPr marL="0" marR="0" indent="0">
              <a:lnSpc>
                <a:spcPct val="107000"/>
              </a:lnSpc>
              <a:spcBef>
                <a:spcPts val="0"/>
              </a:spcBef>
              <a:spcAft>
                <a:spcPts val="800"/>
              </a:spcAft>
              <a:buNone/>
            </a:pPr>
            <a:r>
              <a:rPr lang="en-US" sz="1900" kern="100" dirty="0">
                <a:effectLst/>
                <a:latin typeface="Calibri" panose="020F0502020204030204" pitchFamily="34" charset="0"/>
                <a:ea typeface="Calibri" panose="020F0502020204030204" pitchFamily="34" charset="0"/>
                <a:cs typeface="Arial" panose="020B0604020202020204" pitchFamily="34" charset="0"/>
              </a:rPr>
              <a:t>(iv) be orderly</a:t>
            </a:r>
          </a:p>
          <a:p>
            <a:endParaRPr lang="en-US" dirty="0"/>
          </a:p>
        </p:txBody>
      </p:sp>
    </p:spTree>
    <p:extLst>
      <p:ext uri="{BB962C8B-B14F-4D97-AF65-F5344CB8AC3E}">
        <p14:creationId xmlns:p14="http://schemas.microsoft.com/office/powerpoint/2010/main" val="3416824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C65D2-01D6-F87D-E8C5-C69485D6B192}"/>
              </a:ext>
            </a:extLst>
          </p:cNvPr>
          <p:cNvSpPr>
            <a:spLocks noGrp="1"/>
          </p:cNvSpPr>
          <p:nvPr>
            <p:ph type="title"/>
          </p:nvPr>
        </p:nvSpPr>
        <p:spPr/>
        <p:txBody>
          <a:bodyPr/>
          <a:lstStyle/>
          <a:p>
            <a:r>
              <a:rPr lang="en-US" b="1" dirty="0"/>
              <a:t>Quality</a:t>
            </a:r>
            <a:br>
              <a:rPr lang="en-US" dirty="0"/>
            </a:br>
            <a:endParaRPr lang="en-US" dirty="0"/>
          </a:p>
        </p:txBody>
      </p:sp>
      <p:sp>
        <p:nvSpPr>
          <p:cNvPr id="3" name="Content Placeholder 2">
            <a:extLst>
              <a:ext uri="{FF2B5EF4-FFF2-40B4-BE49-F238E27FC236}">
                <a16:creationId xmlns:a16="http://schemas.microsoft.com/office/drawing/2014/main" id="{457EDCDA-5747-2BB1-F47B-EE08FAB9613B}"/>
              </a:ext>
            </a:extLst>
          </p:cNvPr>
          <p:cNvSpPr>
            <a:spLocks noGrp="1"/>
          </p:cNvSpPr>
          <p:nvPr>
            <p:ph idx="1"/>
          </p:nvPr>
        </p:nvSpPr>
        <p:spPr>
          <a:xfrm>
            <a:off x="838199" y="1190625"/>
            <a:ext cx="10906125" cy="4986338"/>
          </a:xfrm>
        </p:spPr>
        <p:txBody>
          <a:bodyPr/>
          <a:lstStyle/>
          <a:p>
            <a:endParaRPr lang="en-US" dirty="0"/>
          </a:p>
          <a:p>
            <a:r>
              <a:rPr lang="en-US" dirty="0"/>
              <a:t>It is raining. +&gt; I believe, and have adequate evidence, that it is raining.</a:t>
            </a:r>
          </a:p>
          <a:p>
            <a:r>
              <a:rPr lang="en-US" dirty="0"/>
              <a:t>Moore's paradox, the observation that the sentence "It is raining, but I don't believe that it is raining" sounds contradictory although it isn't from a strictly logical point of view, has been explained as a contradiction to this type of implicature. However, as implicatures can be cancelled, this explanation is dubious.</a:t>
            </a:r>
          </a:p>
        </p:txBody>
      </p:sp>
    </p:spTree>
    <p:extLst>
      <p:ext uri="{BB962C8B-B14F-4D97-AF65-F5344CB8AC3E}">
        <p14:creationId xmlns:p14="http://schemas.microsoft.com/office/powerpoint/2010/main" val="31384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B89EC-DBB7-27AE-E749-EE971916EE53}"/>
              </a:ext>
            </a:extLst>
          </p:cNvPr>
          <p:cNvSpPr>
            <a:spLocks noGrp="1"/>
          </p:cNvSpPr>
          <p:nvPr>
            <p:ph type="title"/>
          </p:nvPr>
        </p:nvSpPr>
        <p:spPr>
          <a:xfrm>
            <a:off x="838200" y="365126"/>
            <a:ext cx="10515600" cy="463550"/>
          </a:xfrm>
        </p:spPr>
        <p:txBody>
          <a:bodyPr>
            <a:normAutofit fontScale="90000"/>
          </a:bodyPr>
          <a:lstStyle/>
          <a:p>
            <a:r>
              <a:rPr lang="en-US" b="1" dirty="0"/>
              <a:t>Quantity </a:t>
            </a:r>
            <a:r>
              <a:rPr lang="en-US" b="1" dirty="0" err="1"/>
              <a:t>i</a:t>
            </a:r>
            <a:endParaRPr lang="en-US" b="1" dirty="0"/>
          </a:p>
        </p:txBody>
      </p:sp>
      <p:sp>
        <p:nvSpPr>
          <p:cNvPr id="3" name="Content Placeholder 2">
            <a:extLst>
              <a:ext uri="{FF2B5EF4-FFF2-40B4-BE49-F238E27FC236}">
                <a16:creationId xmlns:a16="http://schemas.microsoft.com/office/drawing/2014/main" id="{6EE86206-7D41-5A81-F771-0A4472E6CD11}"/>
              </a:ext>
            </a:extLst>
          </p:cNvPr>
          <p:cNvSpPr>
            <a:spLocks noGrp="1"/>
          </p:cNvSpPr>
          <p:nvPr>
            <p:ph idx="1"/>
          </p:nvPr>
        </p:nvSpPr>
        <p:spPr>
          <a:xfrm>
            <a:off x="838200" y="904875"/>
            <a:ext cx="10515600" cy="5272088"/>
          </a:xfrm>
        </p:spPr>
        <p:txBody>
          <a:bodyPr>
            <a:normAutofit fontScale="92500" lnSpcReduction="10000"/>
          </a:bodyPr>
          <a:lstStyle/>
          <a:p>
            <a:r>
              <a:rPr lang="en-US" b="1" dirty="0"/>
              <a:t>Scalar Quantity</a:t>
            </a:r>
          </a:p>
          <a:p>
            <a:endParaRPr lang="en-US" dirty="0"/>
          </a:p>
          <a:p>
            <a:r>
              <a:rPr lang="en-US" dirty="0"/>
              <a:t>A well-known class of quantity implicatures are the scalar implicatures. Prototypical examples include words specifying quantities such as "some", "few", or "many":</a:t>
            </a:r>
          </a:p>
          <a:p>
            <a:pPr marL="0" indent="0">
              <a:buNone/>
            </a:pPr>
            <a:r>
              <a:rPr lang="en-US" i="1" dirty="0"/>
              <a:t>John ate some of the cookies. +&gt; John didn't eat all of the cookies.</a:t>
            </a:r>
          </a:p>
          <a:p>
            <a:r>
              <a:rPr lang="en-US" dirty="0"/>
              <a:t>Here, the use of "some" semantically entails that more than one cookie was eaten. It does not entail, but implicates, that not every cookie was eaten, or at least that the speaker does not know whether any cookies are left. </a:t>
            </a:r>
          </a:p>
          <a:p>
            <a:r>
              <a:rPr lang="en-US" dirty="0"/>
              <a:t>The reason for this implicature is that saying "some" when one could say "all" would be less than informative enough in most circumstances. The general idea is that the communicator is expected to make the strongest possible claim, implicating the negation of any stronger claim. </a:t>
            </a:r>
          </a:p>
        </p:txBody>
      </p:sp>
    </p:spTree>
    <p:extLst>
      <p:ext uri="{BB962C8B-B14F-4D97-AF65-F5344CB8AC3E}">
        <p14:creationId xmlns:p14="http://schemas.microsoft.com/office/powerpoint/2010/main" val="2719114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E204C-CEDF-E567-110E-28C9367DA63B}"/>
              </a:ext>
            </a:extLst>
          </p:cNvPr>
          <p:cNvSpPr>
            <a:spLocks noGrp="1"/>
          </p:cNvSpPr>
          <p:nvPr>
            <p:ph type="title"/>
          </p:nvPr>
        </p:nvSpPr>
        <p:spPr/>
        <p:txBody>
          <a:bodyPr>
            <a:noAutofit/>
          </a:bodyPr>
          <a:lstStyle/>
          <a:p>
            <a:r>
              <a:rPr lang="en-US" sz="3600" dirty="0"/>
              <a:t>Lists of expressions that give rise to scalar implicatures, sorted from strong to weak, are known as Horn scales:</a:t>
            </a:r>
          </a:p>
        </p:txBody>
      </p:sp>
      <p:sp>
        <p:nvSpPr>
          <p:cNvPr id="3" name="Content Placeholder 2">
            <a:extLst>
              <a:ext uri="{FF2B5EF4-FFF2-40B4-BE49-F238E27FC236}">
                <a16:creationId xmlns:a16="http://schemas.microsoft.com/office/drawing/2014/main" id="{56CCEA3A-4883-8920-83A7-5F20F61BDEA0}"/>
              </a:ext>
            </a:extLst>
          </p:cNvPr>
          <p:cNvSpPr>
            <a:spLocks noGrp="1"/>
          </p:cNvSpPr>
          <p:nvPr>
            <p:ph idx="1"/>
          </p:nvPr>
        </p:nvSpPr>
        <p:spPr/>
        <p:txBody>
          <a:bodyPr/>
          <a:lstStyle/>
          <a:p>
            <a:pPr algn="l">
              <a:buFont typeface="Arial" panose="020B0604020202020204" pitchFamily="34" charset="0"/>
              <a:buChar char="•"/>
            </a:pPr>
            <a:r>
              <a:rPr lang="en-US" b="0" i="0" dirty="0">
                <a:solidFill>
                  <a:srgbClr val="202122"/>
                </a:solidFill>
                <a:effectLst/>
                <a:latin typeface="Arial" panose="020B0604020202020204" pitchFamily="34" charset="0"/>
              </a:rPr>
              <a:t>⟨all, many, some, few⟩</a:t>
            </a:r>
          </a:p>
          <a:p>
            <a:pPr algn="l">
              <a:buFont typeface="Arial" panose="020B0604020202020204" pitchFamily="34" charset="0"/>
              <a:buChar char="•"/>
            </a:pPr>
            <a:r>
              <a:rPr lang="en-US" b="0" i="0" dirty="0">
                <a:solidFill>
                  <a:srgbClr val="202122"/>
                </a:solidFill>
                <a:effectLst/>
                <a:latin typeface="Arial" panose="020B0604020202020204" pitchFamily="34" charset="0"/>
              </a:rPr>
              <a:t>⟨..., four, three, two, one⟩ (cardinal number terms)</a:t>
            </a:r>
          </a:p>
          <a:p>
            <a:pPr algn="l">
              <a:buFont typeface="Arial" panose="020B0604020202020204" pitchFamily="34" charset="0"/>
              <a:buChar char="•"/>
            </a:pPr>
            <a:r>
              <a:rPr lang="en-US" b="0" i="0" dirty="0">
                <a:solidFill>
                  <a:srgbClr val="202122"/>
                </a:solidFill>
                <a:effectLst/>
                <a:latin typeface="Arial" panose="020B0604020202020204" pitchFamily="34" charset="0"/>
              </a:rPr>
              <a:t>⟨always, often, sometimes⟩</a:t>
            </a:r>
          </a:p>
          <a:p>
            <a:pPr algn="l">
              <a:buFont typeface="Arial" panose="020B0604020202020204" pitchFamily="34" charset="0"/>
              <a:buChar char="•"/>
            </a:pPr>
            <a:r>
              <a:rPr lang="en-US" b="0" i="0" dirty="0">
                <a:solidFill>
                  <a:srgbClr val="202122"/>
                </a:solidFill>
                <a:effectLst/>
                <a:latin typeface="Arial" panose="020B0604020202020204" pitchFamily="34" charset="0"/>
              </a:rPr>
              <a:t>⟨and, or⟩</a:t>
            </a:r>
          </a:p>
          <a:p>
            <a:pPr algn="l">
              <a:buFont typeface="Arial" panose="020B0604020202020204" pitchFamily="34" charset="0"/>
              <a:buChar char="•"/>
            </a:pPr>
            <a:r>
              <a:rPr lang="en-US" b="0" i="0" dirty="0">
                <a:solidFill>
                  <a:srgbClr val="202122"/>
                </a:solidFill>
                <a:effectLst/>
                <a:latin typeface="Arial" panose="020B0604020202020204" pitchFamily="34" charset="0"/>
              </a:rPr>
              <a:t>⟨necessarily, possibly⟩</a:t>
            </a:r>
          </a:p>
          <a:p>
            <a:pPr algn="l">
              <a:buFont typeface="Arial" panose="020B0604020202020204" pitchFamily="34" charset="0"/>
              <a:buChar char="•"/>
            </a:pPr>
            <a:r>
              <a:rPr lang="en-US" b="0" i="0" dirty="0">
                <a:solidFill>
                  <a:srgbClr val="202122"/>
                </a:solidFill>
                <a:effectLst/>
                <a:latin typeface="Arial" panose="020B0604020202020204" pitchFamily="34" charset="0"/>
              </a:rPr>
              <a:t>⟨hot, warm⟩</a:t>
            </a:r>
          </a:p>
          <a:p>
            <a:pPr algn="l">
              <a:buFont typeface="Arial" panose="020B0604020202020204" pitchFamily="34" charset="0"/>
              <a:buChar char="•"/>
            </a:pPr>
            <a:r>
              <a:rPr lang="en-US" b="0" i="0" dirty="0">
                <a:solidFill>
                  <a:srgbClr val="202122"/>
                </a:solidFill>
                <a:effectLst/>
                <a:latin typeface="Arial" panose="020B0604020202020204" pitchFamily="34" charset="0"/>
              </a:rPr>
              <a:t>etc.</a:t>
            </a:r>
          </a:p>
          <a:p>
            <a:endParaRPr lang="en-US" dirty="0"/>
          </a:p>
        </p:txBody>
      </p:sp>
    </p:spTree>
    <p:extLst>
      <p:ext uri="{BB962C8B-B14F-4D97-AF65-F5344CB8AC3E}">
        <p14:creationId xmlns:p14="http://schemas.microsoft.com/office/powerpoint/2010/main" val="1004813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B6BFD9-C68D-67D0-27A9-723269925F78}"/>
              </a:ext>
            </a:extLst>
          </p:cNvPr>
          <p:cNvSpPr>
            <a:spLocks noGrp="1"/>
          </p:cNvSpPr>
          <p:nvPr>
            <p:ph idx="1"/>
          </p:nvPr>
        </p:nvSpPr>
        <p:spPr>
          <a:xfrm>
            <a:off x="838200" y="471638"/>
            <a:ext cx="10515600" cy="5705325"/>
          </a:xfrm>
        </p:spPr>
        <p:txBody>
          <a:bodyPr>
            <a:normAutofit fontScale="77500" lnSpcReduction="20000"/>
          </a:bodyPr>
          <a:lstStyle/>
          <a:p>
            <a:r>
              <a:rPr lang="en-US" dirty="0"/>
              <a:t>Negation reverses these scales, as in this example:</a:t>
            </a:r>
          </a:p>
          <a:p>
            <a:pPr marL="0" indent="0">
              <a:buNone/>
            </a:pPr>
            <a:r>
              <a:rPr lang="en-US" i="1" dirty="0"/>
              <a:t>She won't necessarily get the job. +&gt; She will possibly get the job.</a:t>
            </a:r>
          </a:p>
          <a:p>
            <a:endParaRPr lang="en-US" dirty="0"/>
          </a:p>
          <a:p>
            <a:pPr marL="0" indent="0">
              <a:buNone/>
            </a:pPr>
            <a:r>
              <a:rPr lang="en-US" dirty="0"/>
              <a:t>"Not possibly" is stronger than "not necessarily", and the implicature follows from the double negation "She will not [not possibly] get the job".</a:t>
            </a:r>
          </a:p>
          <a:p>
            <a:endParaRPr lang="en-US" dirty="0"/>
          </a:p>
          <a:p>
            <a:r>
              <a:rPr lang="en-US" dirty="0"/>
              <a:t>Here are some further implicatures that can be classified as scalar:</a:t>
            </a:r>
          </a:p>
          <a:p>
            <a:pPr marL="0" indent="0">
              <a:buNone/>
            </a:pPr>
            <a:r>
              <a:rPr lang="en-US" i="1" dirty="0"/>
              <a:t>I slept on a boat yesterday. +&gt; The boat was not mine.</a:t>
            </a:r>
          </a:p>
          <a:p>
            <a:r>
              <a:rPr lang="en-US" dirty="0"/>
              <a:t>This is a common construction where the indefinite article indicates that the referent is not closely associated with the speaker, because the stronger claim "I slept on my boat yesterday" is not made.</a:t>
            </a:r>
          </a:p>
          <a:p>
            <a:endParaRPr lang="en-US" dirty="0"/>
          </a:p>
          <a:p>
            <a:pPr marL="0" indent="0">
              <a:buNone/>
            </a:pPr>
            <a:r>
              <a:rPr lang="en-US" i="1" dirty="0"/>
              <a:t>The flag is green. +&gt; The flag is completely green.</a:t>
            </a:r>
          </a:p>
          <a:p>
            <a:r>
              <a:rPr lang="en-US" dirty="0"/>
              <a:t>If this is the strongest possible claim, it follows that the flag has no other features, because "The flag is green and some other </a:t>
            </a:r>
            <a:r>
              <a:rPr lang="en-US" dirty="0" err="1"/>
              <a:t>colour</a:t>
            </a:r>
            <a:r>
              <a:rPr lang="en-US" dirty="0"/>
              <a:t>" would be stronger. In other words, if it did contain other features, this utterance would not be informative enough.</a:t>
            </a:r>
          </a:p>
        </p:txBody>
      </p:sp>
    </p:spTree>
    <p:extLst>
      <p:ext uri="{BB962C8B-B14F-4D97-AF65-F5344CB8AC3E}">
        <p14:creationId xmlns:p14="http://schemas.microsoft.com/office/powerpoint/2010/main" val="1763977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F39B-672C-F928-2889-EBF2655F7AE8}"/>
              </a:ext>
            </a:extLst>
          </p:cNvPr>
          <p:cNvSpPr>
            <a:spLocks noGrp="1"/>
          </p:cNvSpPr>
          <p:nvPr>
            <p:ph type="title"/>
          </p:nvPr>
        </p:nvSpPr>
        <p:spPr>
          <a:xfrm>
            <a:off x="838200" y="161925"/>
            <a:ext cx="10515600" cy="519113"/>
          </a:xfrm>
        </p:spPr>
        <p:txBody>
          <a:bodyPr>
            <a:normAutofit fontScale="90000"/>
          </a:bodyPr>
          <a:lstStyle/>
          <a:p>
            <a:r>
              <a:rPr lang="en-US" b="1" dirty="0"/>
              <a:t>Quantity ii</a:t>
            </a:r>
          </a:p>
        </p:txBody>
      </p:sp>
      <p:sp>
        <p:nvSpPr>
          <p:cNvPr id="3" name="Content Placeholder 2">
            <a:extLst>
              <a:ext uri="{FF2B5EF4-FFF2-40B4-BE49-F238E27FC236}">
                <a16:creationId xmlns:a16="http://schemas.microsoft.com/office/drawing/2014/main" id="{00319EF5-D596-1FFD-C534-77374789D544}"/>
              </a:ext>
            </a:extLst>
          </p:cNvPr>
          <p:cNvSpPr>
            <a:spLocks noGrp="1"/>
          </p:cNvSpPr>
          <p:nvPr>
            <p:ph idx="1"/>
          </p:nvPr>
        </p:nvSpPr>
        <p:spPr>
          <a:xfrm>
            <a:off x="514350" y="857250"/>
            <a:ext cx="10839450" cy="5543550"/>
          </a:xfrm>
        </p:spPr>
        <p:txBody>
          <a:bodyPr/>
          <a:lstStyle/>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Arial" panose="020B0604020202020204" pitchFamily="34" charset="0"/>
              </a:rPr>
              <a:t>The second quantity maxim seems to work in the opposite direction as the first; the communicator makes a weaker claim, from which a stronger one is implicated. Implicatures arising from this maxim enrich the information contained in the utterance:</a:t>
            </a:r>
          </a:p>
          <a:p>
            <a:pPr marL="0" marR="0" indent="0">
              <a:lnSpc>
                <a:spcPct val="107000"/>
              </a:lnSpc>
              <a:spcBef>
                <a:spcPts val="0"/>
              </a:spcBef>
              <a:spcAft>
                <a:spcPts val="800"/>
              </a:spcAft>
              <a:buNone/>
            </a:pPr>
            <a:r>
              <a:rPr lang="en-US" sz="2400" b="1" i="1" kern="100" dirty="0">
                <a:effectLst/>
                <a:latin typeface="Calibri" panose="020F0502020204030204" pitchFamily="34" charset="0"/>
                <a:ea typeface="Calibri" panose="020F0502020204030204" pitchFamily="34" charset="0"/>
                <a:cs typeface="Arial" panose="020B0604020202020204" pitchFamily="34" charset="0"/>
              </a:rPr>
              <a:t>He drank a bottle of vodka and fell into a stupor. +&gt; He drank a bottle of vodka and consequently fell into a stupor.</a:t>
            </a:r>
          </a:p>
          <a:p>
            <a:pPr marL="0" marR="0" indent="0">
              <a:lnSpc>
                <a:spcPct val="107000"/>
              </a:lnSpc>
              <a:spcBef>
                <a:spcPts val="0"/>
              </a:spcBef>
              <a:spcAft>
                <a:spcPts val="800"/>
              </a:spcAft>
              <a:buNone/>
            </a:pPr>
            <a:r>
              <a:rPr lang="en-US" sz="2400" b="1" i="1" kern="100" dirty="0">
                <a:effectLst/>
                <a:latin typeface="Calibri" panose="020F0502020204030204" pitchFamily="34" charset="0"/>
                <a:ea typeface="Calibri" panose="020F0502020204030204" pitchFamily="34" charset="0"/>
                <a:cs typeface="Arial" panose="020B0604020202020204" pitchFamily="34" charset="0"/>
              </a:rPr>
              <a:t>I lost a book yesterday. +&gt; The book was mine.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Arial" panose="020B0604020202020204" pitchFamily="34" charset="0"/>
              </a:rPr>
              <a:t>There is extensive literature, but no consensus on the question which of the two quantity maxims is in operation in which circumstances; i.e. why "I lost a book yesterday" implicates that the book was the speaker's, while "I slept on a boat yesterday" usually implicates that the boat wasn't the speaker's.</a:t>
            </a:r>
          </a:p>
          <a:p>
            <a:endParaRPr lang="en-US" dirty="0"/>
          </a:p>
        </p:txBody>
      </p:sp>
    </p:spTree>
    <p:extLst>
      <p:ext uri="{BB962C8B-B14F-4D97-AF65-F5344CB8AC3E}">
        <p14:creationId xmlns:p14="http://schemas.microsoft.com/office/powerpoint/2010/main" val="2596456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3F056-6B6A-EEC2-C879-86CDA925AB6F}"/>
              </a:ext>
            </a:extLst>
          </p:cNvPr>
          <p:cNvSpPr>
            <a:spLocks noGrp="1"/>
          </p:cNvSpPr>
          <p:nvPr>
            <p:ph type="title"/>
          </p:nvPr>
        </p:nvSpPr>
        <p:spPr>
          <a:xfrm>
            <a:off x="838200" y="365125"/>
            <a:ext cx="10515600" cy="587375"/>
          </a:xfrm>
        </p:spPr>
        <p:txBody>
          <a:bodyPr>
            <a:normAutofit fontScale="90000"/>
          </a:bodyPr>
          <a:lstStyle/>
          <a:p>
            <a:r>
              <a:rPr lang="en-US" b="1" dirty="0"/>
              <a:t>Relation/relevance</a:t>
            </a:r>
          </a:p>
        </p:txBody>
      </p:sp>
      <p:sp>
        <p:nvSpPr>
          <p:cNvPr id="3" name="Content Placeholder 2">
            <a:extLst>
              <a:ext uri="{FF2B5EF4-FFF2-40B4-BE49-F238E27FC236}">
                <a16:creationId xmlns:a16="http://schemas.microsoft.com/office/drawing/2014/main" id="{CD5D83C9-CA58-4B08-6494-3A047EED6501}"/>
              </a:ext>
            </a:extLst>
          </p:cNvPr>
          <p:cNvSpPr>
            <a:spLocks noGrp="1"/>
          </p:cNvSpPr>
          <p:nvPr>
            <p:ph idx="1"/>
          </p:nvPr>
        </p:nvSpPr>
        <p:spPr>
          <a:xfrm>
            <a:off x="676275" y="1133475"/>
            <a:ext cx="11068050" cy="5048250"/>
          </a:xfrm>
        </p:spPr>
        <p:txBody>
          <a:bodyPr>
            <a:normAutofit/>
          </a:bodyPr>
          <a:lstStyle/>
          <a:p>
            <a:pPr marL="0" indent="0">
              <a:buNone/>
            </a:pPr>
            <a:r>
              <a:rPr lang="en-US" b="1" i="1" dirty="0"/>
              <a:t>That cake looks delicious. +&gt; I would like a piece of that cake.</a:t>
            </a:r>
          </a:p>
          <a:p>
            <a:r>
              <a:rPr lang="en-US" dirty="0"/>
              <a:t>This statement taken by itself would be irrelevant in most situations, so the addressee concludes that the speaker had something more in mind.</a:t>
            </a:r>
          </a:p>
          <a:p>
            <a:endParaRPr lang="en-US" dirty="0"/>
          </a:p>
          <a:p>
            <a:r>
              <a:rPr lang="en-US" dirty="0"/>
              <a:t>The introductory example also belongs here:</a:t>
            </a:r>
          </a:p>
          <a:p>
            <a:r>
              <a:rPr lang="en-US" dirty="0"/>
              <a:t>A: I am out of gas.</a:t>
            </a:r>
          </a:p>
          <a:p>
            <a:r>
              <a:rPr lang="en-US" dirty="0"/>
              <a:t>B: There is a gas station round the corner. +&gt; The gas station is open.</a:t>
            </a:r>
          </a:p>
        </p:txBody>
      </p:sp>
    </p:spTree>
    <p:extLst>
      <p:ext uri="{BB962C8B-B14F-4D97-AF65-F5344CB8AC3E}">
        <p14:creationId xmlns:p14="http://schemas.microsoft.com/office/powerpoint/2010/main" val="2816323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134B-1441-E961-0FC7-1A842EBA96E1}"/>
              </a:ext>
            </a:extLst>
          </p:cNvPr>
          <p:cNvSpPr>
            <a:spLocks noGrp="1"/>
          </p:cNvSpPr>
          <p:nvPr>
            <p:ph type="title"/>
          </p:nvPr>
        </p:nvSpPr>
        <p:spPr>
          <a:xfrm>
            <a:off x="838200" y="365125"/>
            <a:ext cx="10515600" cy="415925"/>
          </a:xfrm>
        </p:spPr>
        <p:txBody>
          <a:bodyPr>
            <a:normAutofit fontScale="90000"/>
          </a:bodyPr>
          <a:lstStyle/>
          <a:p>
            <a:r>
              <a:rPr lang="en-US" b="1" dirty="0"/>
              <a:t>Manner</a:t>
            </a:r>
          </a:p>
        </p:txBody>
      </p:sp>
      <p:sp>
        <p:nvSpPr>
          <p:cNvPr id="3" name="Content Placeholder 2">
            <a:extLst>
              <a:ext uri="{FF2B5EF4-FFF2-40B4-BE49-F238E27FC236}">
                <a16:creationId xmlns:a16="http://schemas.microsoft.com/office/drawing/2014/main" id="{21E0E54D-CF2A-B105-7774-BB85B2AA9C04}"/>
              </a:ext>
            </a:extLst>
          </p:cNvPr>
          <p:cNvSpPr>
            <a:spLocks noGrp="1"/>
          </p:cNvSpPr>
          <p:nvPr>
            <p:ph idx="1"/>
          </p:nvPr>
        </p:nvSpPr>
        <p:spPr>
          <a:xfrm>
            <a:off x="838200" y="1400175"/>
            <a:ext cx="10515600" cy="4776788"/>
          </a:xfrm>
        </p:spPr>
        <p:txBody>
          <a:bodyPr/>
          <a:lstStyle/>
          <a:p>
            <a:pPr marL="0" indent="0">
              <a:buNone/>
            </a:pPr>
            <a:r>
              <a:rPr lang="en-US" i="1" dirty="0"/>
              <a:t>The cowboy jumped on his horse and rode into the sunset. +&gt; The cowboy performed these two actions in this order.</a:t>
            </a:r>
          </a:p>
          <a:p>
            <a:pPr marL="0" indent="0">
              <a:buNone/>
            </a:pPr>
            <a:endParaRPr lang="en-US" dirty="0"/>
          </a:p>
          <a:p>
            <a:pPr marL="0" indent="0">
              <a:buNone/>
            </a:pPr>
            <a:r>
              <a:rPr lang="en-US" dirty="0"/>
              <a:t>*</a:t>
            </a:r>
            <a:r>
              <a:rPr lang="en-US" i="1" dirty="0"/>
              <a:t> The cowboy rode into the sunset and jumped on his horse.</a:t>
            </a:r>
            <a:endParaRPr lang="en-US" dirty="0"/>
          </a:p>
          <a:p>
            <a:pPr marL="0" indent="0">
              <a:buNone/>
            </a:pPr>
            <a:endParaRPr lang="en-US" dirty="0"/>
          </a:p>
          <a:p>
            <a:pPr marL="0" indent="0">
              <a:buNone/>
            </a:pPr>
            <a:r>
              <a:rPr lang="en-US" dirty="0"/>
              <a:t>Being orderly includes relating events in the order they occurred.</a:t>
            </a:r>
          </a:p>
        </p:txBody>
      </p:sp>
    </p:spTree>
    <p:extLst>
      <p:ext uri="{BB962C8B-B14F-4D97-AF65-F5344CB8AC3E}">
        <p14:creationId xmlns:p14="http://schemas.microsoft.com/office/powerpoint/2010/main" val="160565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6163C3-5DFB-427C-9B68-476C40E115BA}"/>
              </a:ext>
            </a:extLst>
          </p:cNvPr>
          <p:cNvSpPr>
            <a:spLocks noGrp="1"/>
          </p:cNvSpPr>
          <p:nvPr>
            <p:ph idx="1"/>
          </p:nvPr>
        </p:nvSpPr>
        <p:spPr/>
        <p:txBody>
          <a:bodyPr>
            <a:normAutofit/>
          </a:bodyPr>
          <a:lstStyle/>
          <a:p>
            <a:r>
              <a:rPr lang="en-US" sz="3600" dirty="0"/>
              <a:t>The course provides an introduction to the basics of pragmatics: an overview of goals and methods of pragmatic description. We start with tracing the origins of the term "pragmatics", comparing different definitions of pragmatics and determining the semantics/pragmatics distinction. </a:t>
            </a:r>
          </a:p>
        </p:txBody>
      </p:sp>
      <p:sp>
        <p:nvSpPr>
          <p:cNvPr id="5" name="Title 4">
            <a:extLst>
              <a:ext uri="{FF2B5EF4-FFF2-40B4-BE49-F238E27FC236}">
                <a16:creationId xmlns:a16="http://schemas.microsoft.com/office/drawing/2014/main" id="{6065AEDF-BEF7-4B3E-B9A9-A62F8817B7BD}"/>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803895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2F64-E526-0B37-A9FA-9FC357FF7F9C}"/>
              </a:ext>
            </a:extLst>
          </p:cNvPr>
          <p:cNvSpPr>
            <a:spLocks noGrp="1"/>
          </p:cNvSpPr>
          <p:nvPr>
            <p:ph type="title"/>
          </p:nvPr>
        </p:nvSpPr>
        <p:spPr/>
        <p:txBody>
          <a:bodyPr/>
          <a:lstStyle/>
          <a:p>
            <a:r>
              <a:rPr lang="en-US" dirty="0"/>
              <a:t>Implicature and Explicature</a:t>
            </a:r>
          </a:p>
        </p:txBody>
      </p:sp>
      <p:sp>
        <p:nvSpPr>
          <p:cNvPr id="3" name="Content Placeholder 2">
            <a:extLst>
              <a:ext uri="{FF2B5EF4-FFF2-40B4-BE49-F238E27FC236}">
                <a16:creationId xmlns:a16="http://schemas.microsoft.com/office/drawing/2014/main" id="{D547A742-E32A-D700-2114-4D98BE3D5EDF}"/>
              </a:ext>
            </a:extLst>
          </p:cNvPr>
          <p:cNvSpPr>
            <a:spLocks noGrp="1"/>
          </p:cNvSpPr>
          <p:nvPr>
            <p:ph idx="1"/>
          </p:nvPr>
        </p:nvSpPr>
        <p:spPr>
          <a:xfrm>
            <a:off x="838200" y="1390650"/>
            <a:ext cx="10515600" cy="4786313"/>
          </a:xfrm>
        </p:spPr>
        <p:txBody>
          <a:bodyPr>
            <a:normAutofit/>
          </a:bodyPr>
          <a:lstStyle/>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Arial" panose="020B0604020202020204" pitchFamily="34" charset="0"/>
              </a:rPr>
              <a:t>Implicature in relevance theory   (Dan Sperber and Deirdre Wilson) </a:t>
            </a:r>
          </a:p>
          <a:p>
            <a:r>
              <a:rPr lang="en-US" sz="1800" dirty="0">
                <a:effectLst/>
                <a:latin typeface="Calibri" panose="020F0502020204030204" pitchFamily="34" charset="0"/>
                <a:ea typeface="Calibri" panose="020F0502020204030204" pitchFamily="34" charset="0"/>
                <a:cs typeface="Arial" panose="020B0604020202020204" pitchFamily="34" charset="0"/>
              </a:rPr>
              <a:t>In the framework known as relevance theory, implicature is defined as a counterpart to </a:t>
            </a:r>
            <a:r>
              <a:rPr lang="en-US" sz="1800" dirty="0" err="1">
                <a:effectLst/>
                <a:latin typeface="Calibri" panose="020F0502020204030204" pitchFamily="34" charset="0"/>
                <a:ea typeface="Calibri" panose="020F0502020204030204" pitchFamily="34" charset="0"/>
                <a:cs typeface="Arial" panose="020B0604020202020204" pitchFamily="34" charset="0"/>
              </a:rPr>
              <a:t>explicature</a:t>
            </a:r>
            <a:r>
              <a:rPr lang="en-US" sz="1800" dirty="0">
                <a:effectLst/>
                <a:latin typeface="Calibri" panose="020F0502020204030204" pitchFamily="34" charset="0"/>
                <a:ea typeface="Calibri" panose="020F0502020204030204" pitchFamily="34" charset="0"/>
                <a:cs typeface="Arial" panose="020B0604020202020204" pitchFamily="34" charset="0"/>
              </a:rPr>
              <a:t>. The </a:t>
            </a:r>
            <a:r>
              <a:rPr lang="en-US" sz="1800" dirty="0" err="1">
                <a:effectLst/>
                <a:latin typeface="Calibri" panose="020F0502020204030204" pitchFamily="34" charset="0"/>
                <a:ea typeface="Calibri" panose="020F0502020204030204" pitchFamily="34" charset="0"/>
                <a:cs typeface="Arial" panose="020B0604020202020204" pitchFamily="34" charset="0"/>
              </a:rPr>
              <a:t>explicatures</a:t>
            </a:r>
            <a:r>
              <a:rPr lang="en-US" sz="1800" dirty="0">
                <a:effectLst/>
                <a:latin typeface="Calibri" panose="020F0502020204030204" pitchFamily="34" charset="0"/>
                <a:ea typeface="Calibri" panose="020F0502020204030204" pitchFamily="34" charset="0"/>
                <a:cs typeface="Arial" panose="020B0604020202020204" pitchFamily="34" charset="0"/>
              </a:rPr>
              <a:t> of an utterance are the communicated assumptions that are developed from its logical form (the literal meaning) by supplying additional information from context: by disambiguating ambiguous expressions, assigning referents to pronouns and other variables, and so on. </a:t>
            </a:r>
          </a:p>
          <a:p>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b="1" dirty="0">
                <a:latin typeface="Calibri" panose="020F0502020204030204" pitchFamily="34" charset="0"/>
                <a:ea typeface="Calibri" panose="020F0502020204030204" pitchFamily="34" charset="0"/>
                <a:cs typeface="Arial" panose="020B0604020202020204" pitchFamily="34" charset="0"/>
              </a:rPr>
              <a:t>Explicature</a:t>
            </a:r>
            <a:r>
              <a:rPr lang="en-US" sz="1800" dirty="0">
                <a:latin typeface="Calibri" panose="020F0502020204030204" pitchFamily="34" charset="0"/>
                <a:ea typeface="Calibri" panose="020F0502020204030204" pitchFamily="34" charset="0"/>
                <a:cs typeface="Arial" panose="020B0604020202020204" pitchFamily="34" charset="0"/>
              </a:rPr>
              <a:t> is a technical term in pragmatics, the branch of linguistics that concerns the meaning given to an utterance by its context. The </a:t>
            </a:r>
            <a:r>
              <a:rPr lang="en-US" sz="1800" dirty="0" err="1">
                <a:latin typeface="Calibri" panose="020F0502020204030204" pitchFamily="34" charset="0"/>
                <a:ea typeface="Calibri" panose="020F0502020204030204" pitchFamily="34" charset="0"/>
                <a:cs typeface="Arial" panose="020B0604020202020204" pitchFamily="34" charset="0"/>
              </a:rPr>
              <a:t>explicatures</a:t>
            </a:r>
            <a:r>
              <a:rPr lang="en-US" sz="1800" dirty="0">
                <a:latin typeface="Calibri" panose="020F0502020204030204" pitchFamily="34" charset="0"/>
                <a:ea typeface="Calibri" panose="020F0502020204030204" pitchFamily="34" charset="0"/>
                <a:cs typeface="Arial" panose="020B0604020202020204" pitchFamily="34" charset="0"/>
              </a:rPr>
              <a:t> of a sentence are what is explicitly said, often supplemented with contextual information. They contrast with implicatures, the information that the speaker conveys without actually stating it.</a:t>
            </a:r>
          </a:p>
          <a:p>
            <a:r>
              <a:rPr lang="en-US" sz="1800" dirty="0">
                <a:latin typeface="Calibri" panose="020F0502020204030204" pitchFamily="34" charset="0"/>
                <a:ea typeface="Calibri" panose="020F0502020204030204" pitchFamily="34" charset="0"/>
                <a:cs typeface="Arial" panose="020B0604020202020204" pitchFamily="34" charset="0"/>
              </a:rPr>
              <a:t>The truth value of a sentence is determined using its </a:t>
            </a:r>
            <a:r>
              <a:rPr lang="en-US" sz="1800" dirty="0" err="1">
                <a:latin typeface="Calibri" panose="020F0502020204030204" pitchFamily="34" charset="0"/>
                <a:ea typeface="Calibri" panose="020F0502020204030204" pitchFamily="34" charset="0"/>
                <a:cs typeface="Arial" panose="020B0604020202020204" pitchFamily="34" charset="0"/>
              </a:rPr>
              <a:t>explicature</a:t>
            </a:r>
            <a:r>
              <a:rPr lang="en-US" sz="1800" dirty="0">
                <a:latin typeface="Calibri" panose="020F0502020204030204" pitchFamily="34" charset="0"/>
                <a:ea typeface="Calibri" panose="020F0502020204030204" pitchFamily="34" charset="0"/>
                <a:cs typeface="Arial" panose="020B0604020202020204" pitchFamily="34" charset="0"/>
              </a:rPr>
              <a:t>. For example:</a:t>
            </a:r>
          </a:p>
          <a:p>
            <a:r>
              <a:rPr lang="en-US" sz="1800" dirty="0">
                <a:latin typeface="Calibri" panose="020F0502020204030204" pitchFamily="34" charset="0"/>
                <a:ea typeface="Calibri" panose="020F0502020204030204" pitchFamily="34" charset="0"/>
                <a:cs typeface="Arial" panose="020B0604020202020204" pitchFamily="34" charset="0"/>
              </a:rPr>
              <a:t>Imagine Jim and Raoul are driving across America from New York City to Seattle, Washington. Raoul is driving, and Jim falls asleep. When Jim wakes up, he asks Raoul, "Where are we?" Raoul replies, "We aren't there yet, but we've passed Chicago."</a:t>
            </a:r>
          </a:p>
          <a:p>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1334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5F8C59-52ED-FB5C-EFE8-335DCDEF7444}"/>
              </a:ext>
            </a:extLst>
          </p:cNvPr>
          <p:cNvSpPr>
            <a:spLocks noGrp="1"/>
          </p:cNvSpPr>
          <p:nvPr>
            <p:ph idx="1"/>
          </p:nvPr>
        </p:nvSpPr>
        <p:spPr>
          <a:xfrm>
            <a:off x="409575" y="457200"/>
            <a:ext cx="11344275" cy="6038850"/>
          </a:xfrm>
        </p:spPr>
        <p:txBody>
          <a:bodyPr/>
          <a:lstStyle/>
          <a:p>
            <a:r>
              <a:rPr lang="en-US" sz="2800" dirty="0">
                <a:latin typeface="Calibri" panose="020F0502020204030204" pitchFamily="34" charset="0"/>
                <a:ea typeface="Calibri" panose="020F0502020204030204" pitchFamily="34" charset="0"/>
                <a:cs typeface="Arial" panose="020B0604020202020204" pitchFamily="34" charset="0"/>
              </a:rPr>
              <a:t>If Jim and Raoul's car is in fact five minutes outside Seattle and Raoul knows this, he may be accused of lying, since "We aren't there yet, but we've passed Chicago" in that context has the implicature "We are not too far past Chicago and still not near Seattle." </a:t>
            </a:r>
          </a:p>
          <a:p>
            <a:r>
              <a:rPr lang="en-US" sz="2800" dirty="0">
                <a:latin typeface="Calibri" panose="020F0502020204030204" pitchFamily="34" charset="0"/>
                <a:ea typeface="Calibri" panose="020F0502020204030204" pitchFamily="34" charset="0"/>
                <a:cs typeface="Arial" panose="020B0604020202020204" pitchFamily="34" charset="0"/>
              </a:rPr>
              <a:t>Technically, however, Raoul's statement was true, because the </a:t>
            </a:r>
            <a:r>
              <a:rPr lang="en-US" sz="2800" dirty="0" err="1">
                <a:latin typeface="Calibri" panose="020F0502020204030204" pitchFamily="34" charset="0"/>
                <a:ea typeface="Calibri" panose="020F0502020204030204" pitchFamily="34" charset="0"/>
                <a:cs typeface="Arial" panose="020B0604020202020204" pitchFamily="34" charset="0"/>
              </a:rPr>
              <a:t>explicature</a:t>
            </a:r>
            <a:r>
              <a:rPr lang="en-US" sz="2800" dirty="0">
                <a:latin typeface="Calibri" panose="020F0502020204030204" pitchFamily="34" charset="0"/>
                <a:ea typeface="Calibri" panose="020F0502020204030204" pitchFamily="34" charset="0"/>
                <a:cs typeface="Arial" panose="020B0604020202020204" pitchFamily="34" charset="0"/>
              </a:rPr>
              <a:t> — at the time of utterance, Jim and Raoul had passed Chicago and were not yet there (supplement: in Seattle) — was true.</a:t>
            </a:r>
            <a:endParaRPr lang="en-US" dirty="0"/>
          </a:p>
        </p:txBody>
      </p:sp>
    </p:spTree>
    <p:extLst>
      <p:ext uri="{BB962C8B-B14F-4D97-AF65-F5344CB8AC3E}">
        <p14:creationId xmlns:p14="http://schemas.microsoft.com/office/powerpoint/2010/main" val="1914900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3D039-118C-361C-5E25-A6DDC1769779}"/>
              </a:ext>
            </a:extLst>
          </p:cNvPr>
          <p:cNvSpPr>
            <a:spLocks noGrp="1"/>
          </p:cNvSpPr>
          <p:nvPr>
            <p:ph type="title"/>
          </p:nvPr>
        </p:nvSpPr>
        <p:spPr>
          <a:xfrm>
            <a:off x="838200" y="365125"/>
            <a:ext cx="10515600" cy="625475"/>
          </a:xfrm>
        </p:spPr>
        <p:txBody>
          <a:bodyPr>
            <a:normAutofit fontScale="90000"/>
          </a:bodyPr>
          <a:lstStyle/>
          <a:p>
            <a:r>
              <a:rPr lang="en-US" b="1" dirty="0">
                <a:latin typeface="Abadi" panose="020B0604020104020204" pitchFamily="34" charset="0"/>
              </a:rPr>
              <a:t>Speech Acts</a:t>
            </a:r>
          </a:p>
        </p:txBody>
      </p:sp>
      <p:sp>
        <p:nvSpPr>
          <p:cNvPr id="3" name="Content Placeholder 2">
            <a:extLst>
              <a:ext uri="{FF2B5EF4-FFF2-40B4-BE49-F238E27FC236}">
                <a16:creationId xmlns:a16="http://schemas.microsoft.com/office/drawing/2014/main" id="{023809CD-E895-360C-D225-8958DD5F2B4D}"/>
              </a:ext>
            </a:extLst>
          </p:cNvPr>
          <p:cNvSpPr>
            <a:spLocks noGrp="1"/>
          </p:cNvSpPr>
          <p:nvPr>
            <p:ph idx="1"/>
          </p:nvPr>
        </p:nvSpPr>
        <p:spPr>
          <a:xfrm>
            <a:off x="838200" y="1066800"/>
            <a:ext cx="10515600" cy="5110163"/>
          </a:xfrm>
        </p:spPr>
        <p:txBody>
          <a:bodyPr>
            <a:normAutofit lnSpcReduction="10000"/>
          </a:bodyPr>
          <a:lstStyle/>
          <a:p>
            <a:pPr marL="0" marR="0">
              <a:lnSpc>
                <a:spcPct val="107000"/>
              </a:lnSpc>
              <a:spcBef>
                <a:spcPts val="0"/>
              </a:spcBef>
              <a:spcAft>
                <a:spcPts val="800"/>
              </a:spcAft>
              <a:tabLst>
                <a:tab pos="1074420" algn="l"/>
              </a:tabLst>
            </a:pPr>
            <a:r>
              <a:rPr lang="en-US" sz="2000" kern="100" dirty="0">
                <a:latin typeface="Calibri" panose="020F0502020204030204" pitchFamily="34" charset="0"/>
                <a:ea typeface="Calibri" panose="020F0502020204030204" pitchFamily="34" charset="0"/>
                <a:cs typeface="Arial" panose="020B0604020202020204" pitchFamily="34" charset="0"/>
              </a:rPr>
              <a:t>S</a:t>
            </a:r>
            <a:r>
              <a:rPr lang="en-US" sz="2000" kern="100" dirty="0">
                <a:effectLst/>
                <a:latin typeface="Calibri" panose="020F0502020204030204" pitchFamily="34" charset="0"/>
                <a:ea typeface="Calibri" panose="020F0502020204030204" pitchFamily="34" charset="0"/>
                <a:cs typeface="Arial" panose="020B0604020202020204" pitchFamily="34" charset="0"/>
              </a:rPr>
              <a:t>peech act is something expressed by an individual that not only presents information but performs an action as well. For example, the phrase "I would like the kimchi; could you please pass it to me?" is considered a speech act as it expresses the speaker's desire to acquire the kimchi, as well as presenting a request that someone pass the kimchi to them.</a:t>
            </a:r>
          </a:p>
          <a:p>
            <a:pPr marL="0" marR="0" indent="0">
              <a:lnSpc>
                <a:spcPct val="107000"/>
              </a:lnSpc>
              <a:spcBef>
                <a:spcPts val="0"/>
              </a:spcBef>
              <a:spcAft>
                <a:spcPts val="800"/>
              </a:spcAft>
              <a:buNone/>
              <a:tabLst>
                <a:tab pos="1074420" algn="l"/>
              </a:tabLst>
            </a:pPr>
            <a:r>
              <a:rPr lang="en-US" sz="2000" kern="100"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tabLst>
                <a:tab pos="1074420" algn="l"/>
              </a:tabLst>
            </a:pPr>
            <a:r>
              <a:rPr lang="en-US" sz="2000" kern="100" dirty="0">
                <a:effectLst/>
                <a:latin typeface="Calibri" panose="020F0502020204030204" pitchFamily="34" charset="0"/>
                <a:ea typeface="Calibri" panose="020F0502020204030204" pitchFamily="34" charset="0"/>
                <a:cs typeface="Arial" panose="020B0604020202020204" pitchFamily="34" charset="0"/>
              </a:rPr>
              <a:t>According to Kent Bach, "almost any speech act is really the performance of several acts at once, distinguished by different aspects of the speaker's intention: there is the act of saying something, what one does in saying it, such as requesting or promising, and how one is trying to affect one's audience".</a:t>
            </a:r>
          </a:p>
          <a:p>
            <a:pPr marL="0" marR="0">
              <a:lnSpc>
                <a:spcPct val="107000"/>
              </a:lnSpc>
              <a:spcBef>
                <a:spcPts val="0"/>
              </a:spcBef>
              <a:spcAft>
                <a:spcPts val="800"/>
              </a:spcAft>
              <a:tabLst>
                <a:tab pos="1074420" algn="l"/>
              </a:tabLst>
            </a:pP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tabLst>
                <a:tab pos="1074420" algn="l"/>
              </a:tabLst>
            </a:pPr>
            <a:r>
              <a:rPr lang="en-US" sz="2000" kern="100" dirty="0">
                <a:effectLst/>
                <a:latin typeface="Calibri" panose="020F0502020204030204" pitchFamily="34" charset="0"/>
                <a:ea typeface="Calibri" panose="020F0502020204030204" pitchFamily="34" charset="0"/>
                <a:cs typeface="Arial" panose="020B0604020202020204" pitchFamily="34" charset="0"/>
              </a:rPr>
              <a:t>The contemporary use of the term "speech act" goes back to J. L. Austin's development of performative utterances and his theory of locutionary, illocutionary, and perlocutionary acts. Speech acts serve their function once they are said or communicated. These are commonly taken to include acts such as apologizing, promising, ordering, answering, requesting, complaining, warning, inviting, refusing, and congratulating.</a:t>
            </a:r>
          </a:p>
          <a:p>
            <a:endParaRPr lang="en-US" sz="3200" dirty="0"/>
          </a:p>
        </p:txBody>
      </p:sp>
    </p:spTree>
    <p:extLst>
      <p:ext uri="{BB962C8B-B14F-4D97-AF65-F5344CB8AC3E}">
        <p14:creationId xmlns:p14="http://schemas.microsoft.com/office/powerpoint/2010/main" val="4096066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597CC-87BD-4391-98EC-62C0B2117274}"/>
              </a:ext>
            </a:extLst>
          </p:cNvPr>
          <p:cNvSpPr>
            <a:spLocks noGrp="1"/>
          </p:cNvSpPr>
          <p:nvPr>
            <p:ph type="title"/>
          </p:nvPr>
        </p:nvSpPr>
        <p:spPr/>
        <p:txBody>
          <a:bodyPr/>
          <a:lstStyle/>
          <a:p>
            <a:r>
              <a:rPr lang="en-US" dirty="0"/>
              <a:t>The three components of a communication, from a pragmatic point of view, are:</a:t>
            </a:r>
          </a:p>
        </p:txBody>
      </p:sp>
      <p:sp>
        <p:nvSpPr>
          <p:cNvPr id="3" name="Content Placeholder 2">
            <a:extLst>
              <a:ext uri="{FF2B5EF4-FFF2-40B4-BE49-F238E27FC236}">
                <a16:creationId xmlns:a16="http://schemas.microsoft.com/office/drawing/2014/main" id="{0D0A64CB-0D15-4B4F-A671-DF7327B54AD7}"/>
              </a:ext>
            </a:extLst>
          </p:cNvPr>
          <p:cNvSpPr>
            <a:spLocks noGrp="1"/>
          </p:cNvSpPr>
          <p:nvPr>
            <p:ph idx="1"/>
          </p:nvPr>
        </p:nvSpPr>
        <p:spPr>
          <a:xfrm>
            <a:off x="838200" y="2291255"/>
            <a:ext cx="10515600" cy="3885708"/>
          </a:xfrm>
        </p:spPr>
        <p:txBody>
          <a:bodyPr/>
          <a:lstStyle/>
          <a:p>
            <a:r>
              <a:rPr lang="en-US" b="1" dirty="0"/>
              <a:t>Locution</a:t>
            </a:r>
            <a:r>
              <a:rPr lang="en-US" dirty="0"/>
              <a:t>: the semantic or literal significance of the utterance</a:t>
            </a:r>
          </a:p>
          <a:p>
            <a:endParaRPr lang="en-US" dirty="0"/>
          </a:p>
          <a:p>
            <a:r>
              <a:rPr lang="en-US" b="1" dirty="0"/>
              <a:t>Illocution</a:t>
            </a:r>
            <a:r>
              <a:rPr lang="en-US" dirty="0"/>
              <a:t>: the intention of the speaker</a:t>
            </a:r>
          </a:p>
          <a:p>
            <a:endParaRPr lang="en-US" dirty="0"/>
          </a:p>
          <a:p>
            <a:r>
              <a:rPr lang="en-US" b="1" dirty="0"/>
              <a:t>Perlocution</a:t>
            </a:r>
            <a:r>
              <a:rPr lang="en-US" dirty="0"/>
              <a:t>: how it was received by the listener.</a:t>
            </a:r>
          </a:p>
        </p:txBody>
      </p:sp>
    </p:spTree>
    <p:extLst>
      <p:ext uri="{BB962C8B-B14F-4D97-AF65-F5344CB8AC3E}">
        <p14:creationId xmlns:p14="http://schemas.microsoft.com/office/powerpoint/2010/main" val="2249667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E9B3-E47A-EFD1-5E25-82C5F798EC89}"/>
              </a:ext>
            </a:extLst>
          </p:cNvPr>
          <p:cNvSpPr>
            <a:spLocks noGrp="1"/>
          </p:cNvSpPr>
          <p:nvPr>
            <p:ph type="title"/>
          </p:nvPr>
        </p:nvSpPr>
        <p:spPr/>
        <p:txBody>
          <a:bodyPr/>
          <a:lstStyle/>
          <a:p>
            <a:r>
              <a:rPr lang="en-US" b="1" dirty="0"/>
              <a:t>Pragmatics</a:t>
            </a:r>
          </a:p>
        </p:txBody>
      </p:sp>
      <p:sp>
        <p:nvSpPr>
          <p:cNvPr id="3" name="Content Placeholder 2">
            <a:extLst>
              <a:ext uri="{FF2B5EF4-FFF2-40B4-BE49-F238E27FC236}">
                <a16:creationId xmlns:a16="http://schemas.microsoft.com/office/drawing/2014/main" id="{0F3FF594-554C-9D6E-8F4A-296E2DAEDD1C}"/>
              </a:ext>
            </a:extLst>
          </p:cNvPr>
          <p:cNvSpPr>
            <a:spLocks noGrp="1"/>
          </p:cNvSpPr>
          <p:nvPr>
            <p:ph idx="1"/>
          </p:nvPr>
        </p:nvSpPr>
        <p:spPr/>
        <p:txBody>
          <a:bodyPr/>
          <a:lstStyle/>
          <a:p>
            <a:r>
              <a:rPr lang="en-US" dirty="0"/>
              <a:t>Pragmatics is the study of how context contributes to meaning. The field of study evaluates how human language is utilized in social interactions, as well as the relationship between the interpreter and the interpreted.</a:t>
            </a:r>
          </a:p>
          <a:p>
            <a:r>
              <a:rPr lang="en-US" dirty="0"/>
              <a:t>Linguists who specialize in pragmatics are called </a:t>
            </a:r>
            <a:r>
              <a:rPr lang="en-US" dirty="0" err="1"/>
              <a:t>pragmaticians</a:t>
            </a:r>
            <a:r>
              <a:rPr lang="en-US" dirty="0"/>
              <a:t>. The field has been represented since 1986 by the International Pragmatics Association (</a:t>
            </a:r>
            <a:r>
              <a:rPr lang="en-US" dirty="0" err="1"/>
              <a:t>IPrA</a:t>
            </a:r>
            <a:r>
              <a:rPr lang="en-US" dirty="0"/>
              <a:t>).</a:t>
            </a:r>
          </a:p>
        </p:txBody>
      </p:sp>
    </p:spTree>
    <p:extLst>
      <p:ext uri="{BB962C8B-B14F-4D97-AF65-F5344CB8AC3E}">
        <p14:creationId xmlns:p14="http://schemas.microsoft.com/office/powerpoint/2010/main" val="2895793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232B4-F1AC-40CC-A43C-C110230F4AC3}"/>
              </a:ext>
            </a:extLst>
          </p:cNvPr>
          <p:cNvSpPr>
            <a:spLocks noGrp="1"/>
          </p:cNvSpPr>
          <p:nvPr>
            <p:ph type="title"/>
          </p:nvPr>
        </p:nvSpPr>
        <p:spPr/>
        <p:txBody>
          <a:bodyPr/>
          <a:lstStyle/>
          <a:p>
            <a:r>
              <a:rPr lang="en-US" dirty="0"/>
              <a:t>Aspects of Pragmatics</a:t>
            </a:r>
          </a:p>
        </p:txBody>
      </p:sp>
      <p:sp>
        <p:nvSpPr>
          <p:cNvPr id="3" name="Content Placeholder 2">
            <a:extLst>
              <a:ext uri="{FF2B5EF4-FFF2-40B4-BE49-F238E27FC236}">
                <a16:creationId xmlns:a16="http://schemas.microsoft.com/office/drawing/2014/main" id="{90E750CF-87F2-4157-A5C7-DF2048AED922}"/>
              </a:ext>
            </a:extLst>
          </p:cNvPr>
          <p:cNvSpPr>
            <a:spLocks noGrp="1"/>
          </p:cNvSpPr>
          <p:nvPr>
            <p:ph idx="1"/>
          </p:nvPr>
        </p:nvSpPr>
        <p:spPr/>
        <p:txBody>
          <a:bodyPr/>
          <a:lstStyle/>
          <a:p>
            <a:r>
              <a:rPr lang="en-US" dirty="0"/>
              <a:t>Implicature</a:t>
            </a:r>
          </a:p>
          <a:p>
            <a:r>
              <a:rPr lang="en-US" dirty="0"/>
              <a:t>Entailment and presupposition</a:t>
            </a:r>
          </a:p>
          <a:p>
            <a:r>
              <a:rPr lang="en-US" dirty="0"/>
              <a:t>Reference and deixis</a:t>
            </a:r>
          </a:p>
          <a:p>
            <a:r>
              <a:rPr lang="en-US" dirty="0"/>
              <a:t>Speech acts</a:t>
            </a:r>
          </a:p>
          <a:p>
            <a:r>
              <a:rPr lang="en-US" dirty="0"/>
              <a:t>Politeness as a linguistic and pragmatic phenomenon</a:t>
            </a:r>
          </a:p>
        </p:txBody>
      </p:sp>
    </p:spTree>
    <p:extLst>
      <p:ext uri="{BB962C8B-B14F-4D97-AF65-F5344CB8AC3E}">
        <p14:creationId xmlns:p14="http://schemas.microsoft.com/office/powerpoint/2010/main" val="89876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63E2D-97A0-4824-BA03-41AC539EDC1C}"/>
              </a:ext>
            </a:extLst>
          </p:cNvPr>
          <p:cNvSpPr>
            <a:spLocks noGrp="1"/>
          </p:cNvSpPr>
          <p:nvPr>
            <p:ph type="title"/>
          </p:nvPr>
        </p:nvSpPr>
        <p:spPr/>
        <p:txBody>
          <a:bodyPr/>
          <a:lstStyle/>
          <a:p>
            <a:r>
              <a:rPr lang="en-US" dirty="0">
                <a:latin typeface="Abadi" panose="020B0604020104020204" pitchFamily="34" charset="0"/>
              </a:rPr>
              <a:t>Implicature</a:t>
            </a:r>
          </a:p>
        </p:txBody>
      </p:sp>
      <p:sp>
        <p:nvSpPr>
          <p:cNvPr id="3" name="Content Placeholder 2">
            <a:extLst>
              <a:ext uri="{FF2B5EF4-FFF2-40B4-BE49-F238E27FC236}">
                <a16:creationId xmlns:a16="http://schemas.microsoft.com/office/drawing/2014/main" id="{22C55CE2-059B-4159-B5D6-4D5B560FC854}"/>
              </a:ext>
            </a:extLst>
          </p:cNvPr>
          <p:cNvSpPr>
            <a:spLocks noGrp="1"/>
          </p:cNvSpPr>
          <p:nvPr>
            <p:ph idx="1"/>
          </p:nvPr>
        </p:nvSpPr>
        <p:spPr/>
        <p:txBody>
          <a:bodyPr/>
          <a:lstStyle/>
          <a:p>
            <a:r>
              <a:rPr lang="en-US" dirty="0"/>
              <a:t>A concept of utterance meaning as opposed to sentence meaning. It is a form of reasonable inference from utterances on particular occasions and not from isolated sentences. The notion of implicature was introduced by the philosopher Paul Grice, whose theory, based on the Co-operative Principle and its attendant maxims, is introduced together with Sperber and Wilson's Relevance Theory, which is a development and modification of Grice's theory and which provides a cognitive explanation to communication.</a:t>
            </a:r>
          </a:p>
        </p:txBody>
      </p:sp>
    </p:spTree>
    <p:extLst>
      <p:ext uri="{BB962C8B-B14F-4D97-AF65-F5344CB8AC3E}">
        <p14:creationId xmlns:p14="http://schemas.microsoft.com/office/powerpoint/2010/main" val="340279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43224-2780-3F87-97B9-DDF7D4AA5163}"/>
              </a:ext>
            </a:extLst>
          </p:cNvPr>
          <p:cNvSpPr>
            <a:spLocks noGrp="1"/>
          </p:cNvSpPr>
          <p:nvPr>
            <p:ph type="title"/>
          </p:nvPr>
        </p:nvSpPr>
        <p:spPr/>
        <p:txBody>
          <a:bodyPr/>
          <a:lstStyle/>
          <a:p>
            <a:r>
              <a:rPr lang="en-US" dirty="0">
                <a:latin typeface="Abadi" panose="020B0604020104020204" pitchFamily="34" charset="0"/>
              </a:rPr>
              <a:t>Entailment and presupposition</a:t>
            </a:r>
          </a:p>
        </p:txBody>
      </p:sp>
      <p:sp>
        <p:nvSpPr>
          <p:cNvPr id="3" name="Content Placeholder 2">
            <a:extLst>
              <a:ext uri="{FF2B5EF4-FFF2-40B4-BE49-F238E27FC236}">
                <a16:creationId xmlns:a16="http://schemas.microsoft.com/office/drawing/2014/main" id="{5F4BA68E-B303-DBB5-A4D1-ECFF4BB532F9}"/>
              </a:ext>
            </a:extLst>
          </p:cNvPr>
          <p:cNvSpPr>
            <a:spLocks noGrp="1"/>
          </p:cNvSpPr>
          <p:nvPr>
            <p:ph idx="1"/>
          </p:nvPr>
        </p:nvSpPr>
        <p:spPr/>
        <p:txBody>
          <a:bodyPr/>
          <a:lstStyle/>
          <a:p>
            <a:pPr marL="0" indent="0">
              <a:buNone/>
            </a:pPr>
            <a:r>
              <a:rPr lang="en-US" dirty="0"/>
              <a:t>They refer to the logical meaning of a sentence. Entailment is an inference which is automatically true solely by virtue of sense relations in the language. Presupposition differs from entailment in that it is an inference that remains true even though the sentence giving rise to it is false.</a:t>
            </a:r>
          </a:p>
        </p:txBody>
      </p:sp>
    </p:spTree>
    <p:extLst>
      <p:ext uri="{BB962C8B-B14F-4D97-AF65-F5344CB8AC3E}">
        <p14:creationId xmlns:p14="http://schemas.microsoft.com/office/powerpoint/2010/main" val="224962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5EC06-30F3-408A-A63B-392850A597F9}"/>
              </a:ext>
            </a:extLst>
          </p:cNvPr>
          <p:cNvSpPr>
            <a:spLocks noGrp="1"/>
          </p:cNvSpPr>
          <p:nvPr>
            <p:ph type="title"/>
          </p:nvPr>
        </p:nvSpPr>
        <p:spPr/>
        <p:txBody>
          <a:bodyPr/>
          <a:lstStyle/>
          <a:p>
            <a:r>
              <a:rPr lang="en-US" dirty="0">
                <a:latin typeface="Abadi" panose="020B0604020104020204" pitchFamily="34" charset="0"/>
              </a:rPr>
              <a:t>Reference and deixis</a:t>
            </a:r>
          </a:p>
        </p:txBody>
      </p:sp>
      <p:sp>
        <p:nvSpPr>
          <p:cNvPr id="3" name="Content Placeholder 2">
            <a:extLst>
              <a:ext uri="{FF2B5EF4-FFF2-40B4-BE49-F238E27FC236}">
                <a16:creationId xmlns:a16="http://schemas.microsoft.com/office/drawing/2014/main" id="{C8AE90B3-5CBD-4901-8E3A-F6FE38BDEE9D}"/>
              </a:ext>
            </a:extLst>
          </p:cNvPr>
          <p:cNvSpPr>
            <a:spLocks noGrp="1"/>
          </p:cNvSpPr>
          <p:nvPr>
            <p:ph idx="1"/>
          </p:nvPr>
        </p:nvSpPr>
        <p:spPr/>
        <p:txBody>
          <a:bodyPr/>
          <a:lstStyle/>
          <a:p>
            <a:r>
              <a:rPr lang="en-US" dirty="0"/>
              <a:t>Reference is a relationship between a particular object in the world and an expression used in an utterance to pick that object. </a:t>
            </a:r>
          </a:p>
          <a:p>
            <a:r>
              <a:rPr lang="en-US" dirty="0"/>
              <a:t>Deictic expressions are words whose meanings vary systematically according to the immediate situation of the utterance in which they are used and which can be understood only in terms of speaker's intended meaning (person deixis, place deixis, time deixis).</a:t>
            </a:r>
          </a:p>
        </p:txBody>
      </p:sp>
    </p:spTree>
    <p:extLst>
      <p:ext uri="{BB962C8B-B14F-4D97-AF65-F5344CB8AC3E}">
        <p14:creationId xmlns:p14="http://schemas.microsoft.com/office/powerpoint/2010/main" val="2284859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247C-C8BA-4320-AAC9-48C939312E18}"/>
              </a:ext>
            </a:extLst>
          </p:cNvPr>
          <p:cNvSpPr>
            <a:spLocks noGrp="1"/>
          </p:cNvSpPr>
          <p:nvPr>
            <p:ph type="title"/>
          </p:nvPr>
        </p:nvSpPr>
        <p:spPr/>
        <p:txBody>
          <a:bodyPr/>
          <a:lstStyle/>
          <a:p>
            <a:r>
              <a:rPr lang="en-US" dirty="0">
                <a:latin typeface="Abadi" panose="020B0604020104020204" pitchFamily="34" charset="0"/>
              </a:rPr>
              <a:t>Speech acts</a:t>
            </a:r>
          </a:p>
        </p:txBody>
      </p:sp>
      <p:sp>
        <p:nvSpPr>
          <p:cNvPr id="3" name="Content Placeholder 2">
            <a:extLst>
              <a:ext uri="{FF2B5EF4-FFF2-40B4-BE49-F238E27FC236}">
                <a16:creationId xmlns:a16="http://schemas.microsoft.com/office/drawing/2014/main" id="{7B638303-9B70-4CFB-85B3-5BDB046AE4C5}"/>
              </a:ext>
            </a:extLst>
          </p:cNvPr>
          <p:cNvSpPr>
            <a:spLocks noGrp="1"/>
          </p:cNvSpPr>
          <p:nvPr>
            <p:ph idx="1"/>
          </p:nvPr>
        </p:nvSpPr>
        <p:spPr/>
        <p:txBody>
          <a:bodyPr/>
          <a:lstStyle/>
          <a:p>
            <a:r>
              <a:rPr lang="en-US" dirty="0"/>
              <a:t>The theory of speech acts was developed by J.L. Austin and then by J. R. Searle. </a:t>
            </a:r>
          </a:p>
          <a:p>
            <a:r>
              <a:rPr lang="en-US" dirty="0"/>
              <a:t>It is based on the assumption that words and sentences when uttered are used to do things in addition to describing aspects of the world. Speech acts can be categorized into direct and indirect illocutions. Speech act theory explores the methods by which speakers and hearers identify the indirect illocutions of utterances.</a:t>
            </a:r>
          </a:p>
        </p:txBody>
      </p:sp>
    </p:spTree>
    <p:extLst>
      <p:ext uri="{BB962C8B-B14F-4D97-AF65-F5344CB8AC3E}">
        <p14:creationId xmlns:p14="http://schemas.microsoft.com/office/powerpoint/2010/main" val="3465385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F9095-A79A-4E5E-82DA-9A595878CC62}"/>
              </a:ext>
            </a:extLst>
          </p:cNvPr>
          <p:cNvSpPr>
            <a:spLocks noGrp="1"/>
          </p:cNvSpPr>
          <p:nvPr>
            <p:ph type="title"/>
          </p:nvPr>
        </p:nvSpPr>
        <p:spPr>
          <a:xfrm>
            <a:off x="838199" y="365125"/>
            <a:ext cx="10712669" cy="1325563"/>
          </a:xfrm>
        </p:spPr>
        <p:txBody>
          <a:bodyPr>
            <a:normAutofit/>
          </a:bodyPr>
          <a:lstStyle/>
          <a:p>
            <a:r>
              <a:rPr lang="en-US" sz="3600" dirty="0">
                <a:latin typeface="Abadi" panose="020B0604020104020204" pitchFamily="34" charset="0"/>
              </a:rPr>
              <a:t>Politeness as a linguistic and pragmatic phenomenon</a:t>
            </a:r>
          </a:p>
        </p:txBody>
      </p:sp>
      <p:sp>
        <p:nvSpPr>
          <p:cNvPr id="3" name="Content Placeholder 2">
            <a:extLst>
              <a:ext uri="{FF2B5EF4-FFF2-40B4-BE49-F238E27FC236}">
                <a16:creationId xmlns:a16="http://schemas.microsoft.com/office/drawing/2014/main" id="{907817EA-278A-4F0D-BB65-914710C24B67}"/>
              </a:ext>
            </a:extLst>
          </p:cNvPr>
          <p:cNvSpPr>
            <a:spLocks noGrp="1"/>
          </p:cNvSpPr>
          <p:nvPr>
            <p:ph idx="1"/>
          </p:nvPr>
        </p:nvSpPr>
        <p:spPr/>
        <p:txBody>
          <a:bodyPr/>
          <a:lstStyle/>
          <a:p>
            <a:r>
              <a:rPr lang="en-US" dirty="0"/>
              <a:t>Two influential theories of politeness are introduced: G. Leech's theory of politeness, based on the Politeness Principle and its attendant maxims, and P. Brown and S. Levinson's model of politeness, which explains the phenomenon by addressing the notion of "face" - one's public self-image.</a:t>
            </a:r>
          </a:p>
        </p:txBody>
      </p:sp>
    </p:spTree>
    <p:extLst>
      <p:ext uri="{BB962C8B-B14F-4D97-AF65-F5344CB8AC3E}">
        <p14:creationId xmlns:p14="http://schemas.microsoft.com/office/powerpoint/2010/main" val="2883051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2133</Words>
  <Application>Microsoft Office PowerPoint</Application>
  <PresentationFormat>Widescreen</PresentationFormat>
  <Paragraphs>122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Abadi</vt:lpstr>
      <vt:lpstr>Arial</vt:lpstr>
      <vt:lpstr>Calibri</vt:lpstr>
      <vt:lpstr>Calibri Light</vt:lpstr>
      <vt:lpstr>Office Theme</vt:lpstr>
      <vt:lpstr>Introduction to Pragmatics </vt:lpstr>
      <vt:lpstr>PowerPoint Presentation</vt:lpstr>
      <vt:lpstr>Pragmatics</vt:lpstr>
      <vt:lpstr>Aspects of Pragmatics</vt:lpstr>
      <vt:lpstr>Implicature</vt:lpstr>
      <vt:lpstr>Entailment and presupposition</vt:lpstr>
      <vt:lpstr>Reference and deixis</vt:lpstr>
      <vt:lpstr>Speech acts</vt:lpstr>
      <vt:lpstr>Politeness as a linguistic and pragmatic phenomenon</vt:lpstr>
      <vt:lpstr>Implicature</vt:lpstr>
      <vt:lpstr>PowerPoint Presentation</vt:lpstr>
      <vt:lpstr>The maxims of conversation</vt:lpstr>
      <vt:lpstr>Quality </vt:lpstr>
      <vt:lpstr>Quantity i</vt:lpstr>
      <vt:lpstr>Lists of expressions that give rise to scalar implicatures, sorted from strong to weak, are known as Horn scales:</vt:lpstr>
      <vt:lpstr>PowerPoint Presentation</vt:lpstr>
      <vt:lpstr>Quantity ii</vt:lpstr>
      <vt:lpstr>Relation/relevance</vt:lpstr>
      <vt:lpstr>Manner</vt:lpstr>
      <vt:lpstr>Implicature and Explicature</vt:lpstr>
      <vt:lpstr>PowerPoint Presentation</vt:lpstr>
      <vt:lpstr>Speech Acts</vt:lpstr>
      <vt:lpstr>The three components of a communication, from a pragmatic point of view, 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Pragmatics </dc:title>
  <dc:creator>Rashwan Salih</dc:creator>
  <cp:lastModifiedBy>Rashwan Salih</cp:lastModifiedBy>
  <cp:revision>19</cp:revision>
  <dcterms:created xsi:type="dcterms:W3CDTF">2024-02-20T07:38:12Z</dcterms:created>
  <dcterms:modified xsi:type="dcterms:W3CDTF">2024-03-21T09:20:34Z</dcterms:modified>
</cp:coreProperties>
</file>