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30E5C9-87FE-4B70-B586-9BDC7AE8277B}" v="2" dt="2024-03-12T11:05:13.9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1" d="100"/>
          <a:sy n="61" d="100"/>
        </p:scale>
        <p:origin x="86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9F267-A65F-2BE2-6A12-AE82690652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75ADB56-9D22-87D0-FF3A-FB3388E71C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42F2467-74E7-A3DC-FD2D-11CCCA167759}"/>
              </a:ext>
            </a:extLst>
          </p:cNvPr>
          <p:cNvSpPr>
            <a:spLocks noGrp="1"/>
          </p:cNvSpPr>
          <p:nvPr>
            <p:ph type="dt" sz="half" idx="10"/>
          </p:nvPr>
        </p:nvSpPr>
        <p:spPr/>
        <p:txBody>
          <a:bodyPr/>
          <a:lstStyle/>
          <a:p>
            <a:fld id="{25F0B3E0-625F-4ACE-AC36-A4C192637C50}" type="datetimeFigureOut">
              <a:rPr lang="en-US" smtClean="0"/>
              <a:t>4/13/2024</a:t>
            </a:fld>
            <a:endParaRPr lang="en-US"/>
          </a:p>
        </p:txBody>
      </p:sp>
      <p:sp>
        <p:nvSpPr>
          <p:cNvPr id="5" name="Footer Placeholder 4">
            <a:extLst>
              <a:ext uri="{FF2B5EF4-FFF2-40B4-BE49-F238E27FC236}">
                <a16:creationId xmlns:a16="http://schemas.microsoft.com/office/drawing/2014/main" id="{20AF9D68-96BF-29EC-9365-2A4E36D910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53ED59-3CB8-A38A-D2AA-1577C37ACB4B}"/>
              </a:ext>
            </a:extLst>
          </p:cNvPr>
          <p:cNvSpPr>
            <a:spLocks noGrp="1"/>
          </p:cNvSpPr>
          <p:nvPr>
            <p:ph type="sldNum" sz="quarter" idx="12"/>
          </p:nvPr>
        </p:nvSpPr>
        <p:spPr/>
        <p:txBody>
          <a:bodyPr/>
          <a:lstStyle/>
          <a:p>
            <a:fld id="{08783F40-EC01-4DC8-8ACA-CA33282108C9}" type="slidenum">
              <a:rPr lang="en-US" smtClean="0"/>
              <a:t>‹#›</a:t>
            </a:fld>
            <a:endParaRPr lang="en-US"/>
          </a:p>
        </p:txBody>
      </p:sp>
    </p:spTree>
    <p:extLst>
      <p:ext uri="{BB962C8B-B14F-4D97-AF65-F5344CB8AC3E}">
        <p14:creationId xmlns:p14="http://schemas.microsoft.com/office/powerpoint/2010/main" val="4111731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2D0F5-F2C0-223F-CEC1-B87FFCD8EFD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A98EA9-4A31-46B7-C7DA-821F6A4316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8A541D-2A8B-2CCC-9A61-7B8A8774CD1E}"/>
              </a:ext>
            </a:extLst>
          </p:cNvPr>
          <p:cNvSpPr>
            <a:spLocks noGrp="1"/>
          </p:cNvSpPr>
          <p:nvPr>
            <p:ph type="dt" sz="half" idx="10"/>
          </p:nvPr>
        </p:nvSpPr>
        <p:spPr/>
        <p:txBody>
          <a:bodyPr/>
          <a:lstStyle/>
          <a:p>
            <a:fld id="{25F0B3E0-625F-4ACE-AC36-A4C192637C50}" type="datetimeFigureOut">
              <a:rPr lang="en-US" smtClean="0"/>
              <a:t>4/13/2024</a:t>
            </a:fld>
            <a:endParaRPr lang="en-US"/>
          </a:p>
        </p:txBody>
      </p:sp>
      <p:sp>
        <p:nvSpPr>
          <p:cNvPr id="5" name="Footer Placeholder 4">
            <a:extLst>
              <a:ext uri="{FF2B5EF4-FFF2-40B4-BE49-F238E27FC236}">
                <a16:creationId xmlns:a16="http://schemas.microsoft.com/office/drawing/2014/main" id="{AB3AC547-51F3-09E6-3125-D7D5A8EADA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6DB381-9BF8-2FB3-1140-424364F56850}"/>
              </a:ext>
            </a:extLst>
          </p:cNvPr>
          <p:cNvSpPr>
            <a:spLocks noGrp="1"/>
          </p:cNvSpPr>
          <p:nvPr>
            <p:ph type="sldNum" sz="quarter" idx="12"/>
          </p:nvPr>
        </p:nvSpPr>
        <p:spPr/>
        <p:txBody>
          <a:bodyPr/>
          <a:lstStyle/>
          <a:p>
            <a:fld id="{08783F40-EC01-4DC8-8ACA-CA33282108C9}" type="slidenum">
              <a:rPr lang="en-US" smtClean="0"/>
              <a:t>‹#›</a:t>
            </a:fld>
            <a:endParaRPr lang="en-US"/>
          </a:p>
        </p:txBody>
      </p:sp>
    </p:spTree>
    <p:extLst>
      <p:ext uri="{BB962C8B-B14F-4D97-AF65-F5344CB8AC3E}">
        <p14:creationId xmlns:p14="http://schemas.microsoft.com/office/powerpoint/2010/main" val="2835718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755053-4914-A43F-9DA1-E66212CC9DD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671878D-BC7A-254F-D919-CC7534B05E7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4280DF-2F12-118D-770B-82CC690565D3}"/>
              </a:ext>
            </a:extLst>
          </p:cNvPr>
          <p:cNvSpPr>
            <a:spLocks noGrp="1"/>
          </p:cNvSpPr>
          <p:nvPr>
            <p:ph type="dt" sz="half" idx="10"/>
          </p:nvPr>
        </p:nvSpPr>
        <p:spPr/>
        <p:txBody>
          <a:bodyPr/>
          <a:lstStyle/>
          <a:p>
            <a:fld id="{25F0B3E0-625F-4ACE-AC36-A4C192637C50}" type="datetimeFigureOut">
              <a:rPr lang="en-US" smtClean="0"/>
              <a:t>4/13/2024</a:t>
            </a:fld>
            <a:endParaRPr lang="en-US"/>
          </a:p>
        </p:txBody>
      </p:sp>
      <p:sp>
        <p:nvSpPr>
          <p:cNvPr id="5" name="Footer Placeholder 4">
            <a:extLst>
              <a:ext uri="{FF2B5EF4-FFF2-40B4-BE49-F238E27FC236}">
                <a16:creationId xmlns:a16="http://schemas.microsoft.com/office/drawing/2014/main" id="{74D87A1F-BC47-8DAA-5105-E3A7DBE266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BCE1A8-E636-5048-1019-9D1D653479B9}"/>
              </a:ext>
            </a:extLst>
          </p:cNvPr>
          <p:cNvSpPr>
            <a:spLocks noGrp="1"/>
          </p:cNvSpPr>
          <p:nvPr>
            <p:ph type="sldNum" sz="quarter" idx="12"/>
          </p:nvPr>
        </p:nvSpPr>
        <p:spPr/>
        <p:txBody>
          <a:bodyPr/>
          <a:lstStyle/>
          <a:p>
            <a:fld id="{08783F40-EC01-4DC8-8ACA-CA33282108C9}" type="slidenum">
              <a:rPr lang="en-US" smtClean="0"/>
              <a:t>‹#›</a:t>
            </a:fld>
            <a:endParaRPr lang="en-US"/>
          </a:p>
        </p:txBody>
      </p:sp>
    </p:spTree>
    <p:extLst>
      <p:ext uri="{BB962C8B-B14F-4D97-AF65-F5344CB8AC3E}">
        <p14:creationId xmlns:p14="http://schemas.microsoft.com/office/powerpoint/2010/main" val="882722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DC4CD-CF69-179A-4CBB-7936F4A078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6B5818-EF88-6E17-94B9-ACD60572FB7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AC3913-3559-9D51-7455-E9E9F0D0E831}"/>
              </a:ext>
            </a:extLst>
          </p:cNvPr>
          <p:cNvSpPr>
            <a:spLocks noGrp="1"/>
          </p:cNvSpPr>
          <p:nvPr>
            <p:ph type="dt" sz="half" idx="10"/>
          </p:nvPr>
        </p:nvSpPr>
        <p:spPr/>
        <p:txBody>
          <a:bodyPr/>
          <a:lstStyle/>
          <a:p>
            <a:fld id="{25F0B3E0-625F-4ACE-AC36-A4C192637C50}" type="datetimeFigureOut">
              <a:rPr lang="en-US" smtClean="0"/>
              <a:t>4/13/2024</a:t>
            </a:fld>
            <a:endParaRPr lang="en-US"/>
          </a:p>
        </p:txBody>
      </p:sp>
      <p:sp>
        <p:nvSpPr>
          <p:cNvPr id="5" name="Footer Placeholder 4">
            <a:extLst>
              <a:ext uri="{FF2B5EF4-FFF2-40B4-BE49-F238E27FC236}">
                <a16:creationId xmlns:a16="http://schemas.microsoft.com/office/drawing/2014/main" id="{745D067E-7C0C-900E-A02A-224F1B0982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330C51-D9E3-BC33-EFB6-500FDB7CD750}"/>
              </a:ext>
            </a:extLst>
          </p:cNvPr>
          <p:cNvSpPr>
            <a:spLocks noGrp="1"/>
          </p:cNvSpPr>
          <p:nvPr>
            <p:ph type="sldNum" sz="quarter" idx="12"/>
          </p:nvPr>
        </p:nvSpPr>
        <p:spPr/>
        <p:txBody>
          <a:bodyPr/>
          <a:lstStyle/>
          <a:p>
            <a:fld id="{08783F40-EC01-4DC8-8ACA-CA33282108C9}" type="slidenum">
              <a:rPr lang="en-US" smtClean="0"/>
              <a:t>‹#›</a:t>
            </a:fld>
            <a:endParaRPr lang="en-US"/>
          </a:p>
        </p:txBody>
      </p:sp>
    </p:spTree>
    <p:extLst>
      <p:ext uri="{BB962C8B-B14F-4D97-AF65-F5344CB8AC3E}">
        <p14:creationId xmlns:p14="http://schemas.microsoft.com/office/powerpoint/2010/main" val="1900725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3D55D-B0AD-5D52-2B55-CAA0E5B8639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C1E2F5-613E-6A0F-3DCD-D92F908556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3402F3-6A12-3078-C79B-4629D604D55D}"/>
              </a:ext>
            </a:extLst>
          </p:cNvPr>
          <p:cNvSpPr>
            <a:spLocks noGrp="1"/>
          </p:cNvSpPr>
          <p:nvPr>
            <p:ph type="dt" sz="half" idx="10"/>
          </p:nvPr>
        </p:nvSpPr>
        <p:spPr/>
        <p:txBody>
          <a:bodyPr/>
          <a:lstStyle/>
          <a:p>
            <a:fld id="{25F0B3E0-625F-4ACE-AC36-A4C192637C50}" type="datetimeFigureOut">
              <a:rPr lang="en-US" smtClean="0"/>
              <a:t>4/13/2024</a:t>
            </a:fld>
            <a:endParaRPr lang="en-US"/>
          </a:p>
        </p:txBody>
      </p:sp>
      <p:sp>
        <p:nvSpPr>
          <p:cNvPr id="5" name="Footer Placeholder 4">
            <a:extLst>
              <a:ext uri="{FF2B5EF4-FFF2-40B4-BE49-F238E27FC236}">
                <a16:creationId xmlns:a16="http://schemas.microsoft.com/office/drawing/2014/main" id="{1727A563-B1D9-7120-5818-67E5C8B50E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B6B69B-DB17-A07A-F5B2-04143A79DB05}"/>
              </a:ext>
            </a:extLst>
          </p:cNvPr>
          <p:cNvSpPr>
            <a:spLocks noGrp="1"/>
          </p:cNvSpPr>
          <p:nvPr>
            <p:ph type="sldNum" sz="quarter" idx="12"/>
          </p:nvPr>
        </p:nvSpPr>
        <p:spPr/>
        <p:txBody>
          <a:bodyPr/>
          <a:lstStyle/>
          <a:p>
            <a:fld id="{08783F40-EC01-4DC8-8ACA-CA33282108C9}" type="slidenum">
              <a:rPr lang="en-US" smtClean="0"/>
              <a:t>‹#›</a:t>
            </a:fld>
            <a:endParaRPr lang="en-US"/>
          </a:p>
        </p:txBody>
      </p:sp>
    </p:spTree>
    <p:extLst>
      <p:ext uri="{BB962C8B-B14F-4D97-AF65-F5344CB8AC3E}">
        <p14:creationId xmlns:p14="http://schemas.microsoft.com/office/powerpoint/2010/main" val="2107643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F57BD-16D5-D0E7-6B9B-AE09510E73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6257C0-7222-4A1C-D2B2-9E52548EB03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8A46B5B-15FC-104A-C8DA-7D35558F6DC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232271D-0D42-F489-17FA-DD02EDC89731}"/>
              </a:ext>
            </a:extLst>
          </p:cNvPr>
          <p:cNvSpPr>
            <a:spLocks noGrp="1"/>
          </p:cNvSpPr>
          <p:nvPr>
            <p:ph type="dt" sz="half" idx="10"/>
          </p:nvPr>
        </p:nvSpPr>
        <p:spPr/>
        <p:txBody>
          <a:bodyPr/>
          <a:lstStyle/>
          <a:p>
            <a:fld id="{25F0B3E0-625F-4ACE-AC36-A4C192637C50}" type="datetimeFigureOut">
              <a:rPr lang="en-US" smtClean="0"/>
              <a:t>4/13/2024</a:t>
            </a:fld>
            <a:endParaRPr lang="en-US"/>
          </a:p>
        </p:txBody>
      </p:sp>
      <p:sp>
        <p:nvSpPr>
          <p:cNvPr id="6" name="Footer Placeholder 5">
            <a:extLst>
              <a:ext uri="{FF2B5EF4-FFF2-40B4-BE49-F238E27FC236}">
                <a16:creationId xmlns:a16="http://schemas.microsoft.com/office/drawing/2014/main" id="{4D0DF6F8-60D5-8E14-1394-221E80250D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27FC56-057A-3E60-CE7F-F3F1FCFCD033}"/>
              </a:ext>
            </a:extLst>
          </p:cNvPr>
          <p:cNvSpPr>
            <a:spLocks noGrp="1"/>
          </p:cNvSpPr>
          <p:nvPr>
            <p:ph type="sldNum" sz="quarter" idx="12"/>
          </p:nvPr>
        </p:nvSpPr>
        <p:spPr/>
        <p:txBody>
          <a:bodyPr/>
          <a:lstStyle/>
          <a:p>
            <a:fld id="{08783F40-EC01-4DC8-8ACA-CA33282108C9}" type="slidenum">
              <a:rPr lang="en-US" smtClean="0"/>
              <a:t>‹#›</a:t>
            </a:fld>
            <a:endParaRPr lang="en-US"/>
          </a:p>
        </p:txBody>
      </p:sp>
    </p:spTree>
    <p:extLst>
      <p:ext uri="{BB962C8B-B14F-4D97-AF65-F5344CB8AC3E}">
        <p14:creationId xmlns:p14="http://schemas.microsoft.com/office/powerpoint/2010/main" val="4291803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641D5-8786-79E3-0BB7-DBC72D07D32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AA38757-B75E-19F8-7EE7-589CE90DBC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581A1E2-DAA6-169C-9750-A2C61BD52E2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9DAA4C2-EE4F-BDBC-4503-226C5A6CF7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27BBFF-9B45-9DFD-D274-C4F79AD825C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2367B3B-F3CD-3382-5518-1C12DCC4BE96}"/>
              </a:ext>
            </a:extLst>
          </p:cNvPr>
          <p:cNvSpPr>
            <a:spLocks noGrp="1"/>
          </p:cNvSpPr>
          <p:nvPr>
            <p:ph type="dt" sz="half" idx="10"/>
          </p:nvPr>
        </p:nvSpPr>
        <p:spPr/>
        <p:txBody>
          <a:bodyPr/>
          <a:lstStyle/>
          <a:p>
            <a:fld id="{25F0B3E0-625F-4ACE-AC36-A4C192637C50}" type="datetimeFigureOut">
              <a:rPr lang="en-US" smtClean="0"/>
              <a:t>4/13/2024</a:t>
            </a:fld>
            <a:endParaRPr lang="en-US"/>
          </a:p>
        </p:txBody>
      </p:sp>
      <p:sp>
        <p:nvSpPr>
          <p:cNvPr id="8" name="Footer Placeholder 7">
            <a:extLst>
              <a:ext uri="{FF2B5EF4-FFF2-40B4-BE49-F238E27FC236}">
                <a16:creationId xmlns:a16="http://schemas.microsoft.com/office/drawing/2014/main" id="{F89D2A20-F59A-B904-95C0-CC1DB3AE667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182974E-AA69-D39C-FB93-9A1F761CEF6C}"/>
              </a:ext>
            </a:extLst>
          </p:cNvPr>
          <p:cNvSpPr>
            <a:spLocks noGrp="1"/>
          </p:cNvSpPr>
          <p:nvPr>
            <p:ph type="sldNum" sz="quarter" idx="12"/>
          </p:nvPr>
        </p:nvSpPr>
        <p:spPr/>
        <p:txBody>
          <a:bodyPr/>
          <a:lstStyle/>
          <a:p>
            <a:fld id="{08783F40-EC01-4DC8-8ACA-CA33282108C9}" type="slidenum">
              <a:rPr lang="en-US" smtClean="0"/>
              <a:t>‹#›</a:t>
            </a:fld>
            <a:endParaRPr lang="en-US"/>
          </a:p>
        </p:txBody>
      </p:sp>
    </p:spTree>
    <p:extLst>
      <p:ext uri="{BB962C8B-B14F-4D97-AF65-F5344CB8AC3E}">
        <p14:creationId xmlns:p14="http://schemas.microsoft.com/office/powerpoint/2010/main" val="258778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3F760-5C62-FFA3-7B34-7B84CA2EBCC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7519CB8-F844-B1A4-54DF-1CEF941D8CD1}"/>
              </a:ext>
            </a:extLst>
          </p:cNvPr>
          <p:cNvSpPr>
            <a:spLocks noGrp="1"/>
          </p:cNvSpPr>
          <p:nvPr>
            <p:ph type="dt" sz="half" idx="10"/>
          </p:nvPr>
        </p:nvSpPr>
        <p:spPr/>
        <p:txBody>
          <a:bodyPr/>
          <a:lstStyle/>
          <a:p>
            <a:fld id="{25F0B3E0-625F-4ACE-AC36-A4C192637C50}" type="datetimeFigureOut">
              <a:rPr lang="en-US" smtClean="0"/>
              <a:t>4/13/2024</a:t>
            </a:fld>
            <a:endParaRPr lang="en-US"/>
          </a:p>
        </p:txBody>
      </p:sp>
      <p:sp>
        <p:nvSpPr>
          <p:cNvPr id="4" name="Footer Placeholder 3">
            <a:extLst>
              <a:ext uri="{FF2B5EF4-FFF2-40B4-BE49-F238E27FC236}">
                <a16:creationId xmlns:a16="http://schemas.microsoft.com/office/drawing/2014/main" id="{C93F0BC7-77AC-CD80-E9B8-3F2C994D295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FC757FC-D983-7CB5-A3AC-DCAA0DD1561A}"/>
              </a:ext>
            </a:extLst>
          </p:cNvPr>
          <p:cNvSpPr>
            <a:spLocks noGrp="1"/>
          </p:cNvSpPr>
          <p:nvPr>
            <p:ph type="sldNum" sz="quarter" idx="12"/>
          </p:nvPr>
        </p:nvSpPr>
        <p:spPr/>
        <p:txBody>
          <a:bodyPr/>
          <a:lstStyle/>
          <a:p>
            <a:fld id="{08783F40-EC01-4DC8-8ACA-CA33282108C9}" type="slidenum">
              <a:rPr lang="en-US" smtClean="0"/>
              <a:t>‹#›</a:t>
            </a:fld>
            <a:endParaRPr lang="en-US"/>
          </a:p>
        </p:txBody>
      </p:sp>
    </p:spTree>
    <p:extLst>
      <p:ext uri="{BB962C8B-B14F-4D97-AF65-F5344CB8AC3E}">
        <p14:creationId xmlns:p14="http://schemas.microsoft.com/office/powerpoint/2010/main" val="1820427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11B236-2D7E-ADDE-1BD2-334E76926BFC}"/>
              </a:ext>
            </a:extLst>
          </p:cNvPr>
          <p:cNvSpPr>
            <a:spLocks noGrp="1"/>
          </p:cNvSpPr>
          <p:nvPr>
            <p:ph type="dt" sz="half" idx="10"/>
          </p:nvPr>
        </p:nvSpPr>
        <p:spPr/>
        <p:txBody>
          <a:bodyPr/>
          <a:lstStyle/>
          <a:p>
            <a:fld id="{25F0B3E0-625F-4ACE-AC36-A4C192637C50}" type="datetimeFigureOut">
              <a:rPr lang="en-US" smtClean="0"/>
              <a:t>4/13/2024</a:t>
            </a:fld>
            <a:endParaRPr lang="en-US"/>
          </a:p>
        </p:txBody>
      </p:sp>
      <p:sp>
        <p:nvSpPr>
          <p:cNvPr id="3" name="Footer Placeholder 2">
            <a:extLst>
              <a:ext uri="{FF2B5EF4-FFF2-40B4-BE49-F238E27FC236}">
                <a16:creationId xmlns:a16="http://schemas.microsoft.com/office/drawing/2014/main" id="{F7D72AB5-59B1-CE22-F42B-DD9072DB137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C88B047-28C5-9302-6356-B871EACA7851}"/>
              </a:ext>
            </a:extLst>
          </p:cNvPr>
          <p:cNvSpPr>
            <a:spLocks noGrp="1"/>
          </p:cNvSpPr>
          <p:nvPr>
            <p:ph type="sldNum" sz="quarter" idx="12"/>
          </p:nvPr>
        </p:nvSpPr>
        <p:spPr/>
        <p:txBody>
          <a:bodyPr/>
          <a:lstStyle/>
          <a:p>
            <a:fld id="{08783F40-EC01-4DC8-8ACA-CA33282108C9}" type="slidenum">
              <a:rPr lang="en-US" smtClean="0"/>
              <a:t>‹#›</a:t>
            </a:fld>
            <a:endParaRPr lang="en-US"/>
          </a:p>
        </p:txBody>
      </p:sp>
    </p:spTree>
    <p:extLst>
      <p:ext uri="{BB962C8B-B14F-4D97-AF65-F5344CB8AC3E}">
        <p14:creationId xmlns:p14="http://schemas.microsoft.com/office/powerpoint/2010/main" val="2846614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DA9F3-3B53-CB0D-E978-3132E079D4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74E1D4D-B4A7-0733-45D0-BF67E70BC9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07C348-8BEA-6E6E-D945-39C09FB4BF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458BEA-78D7-1BAC-9A0B-75DF7B7B4440}"/>
              </a:ext>
            </a:extLst>
          </p:cNvPr>
          <p:cNvSpPr>
            <a:spLocks noGrp="1"/>
          </p:cNvSpPr>
          <p:nvPr>
            <p:ph type="dt" sz="half" idx="10"/>
          </p:nvPr>
        </p:nvSpPr>
        <p:spPr/>
        <p:txBody>
          <a:bodyPr/>
          <a:lstStyle/>
          <a:p>
            <a:fld id="{25F0B3E0-625F-4ACE-AC36-A4C192637C50}" type="datetimeFigureOut">
              <a:rPr lang="en-US" smtClean="0"/>
              <a:t>4/13/2024</a:t>
            </a:fld>
            <a:endParaRPr lang="en-US"/>
          </a:p>
        </p:txBody>
      </p:sp>
      <p:sp>
        <p:nvSpPr>
          <p:cNvPr id="6" name="Footer Placeholder 5">
            <a:extLst>
              <a:ext uri="{FF2B5EF4-FFF2-40B4-BE49-F238E27FC236}">
                <a16:creationId xmlns:a16="http://schemas.microsoft.com/office/drawing/2014/main" id="{F76BED0D-31B9-7F56-F9D5-11612A5BFC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81CB56-5978-2B8D-4240-CABDC67904FA}"/>
              </a:ext>
            </a:extLst>
          </p:cNvPr>
          <p:cNvSpPr>
            <a:spLocks noGrp="1"/>
          </p:cNvSpPr>
          <p:nvPr>
            <p:ph type="sldNum" sz="quarter" idx="12"/>
          </p:nvPr>
        </p:nvSpPr>
        <p:spPr/>
        <p:txBody>
          <a:bodyPr/>
          <a:lstStyle/>
          <a:p>
            <a:fld id="{08783F40-EC01-4DC8-8ACA-CA33282108C9}" type="slidenum">
              <a:rPr lang="en-US" smtClean="0"/>
              <a:t>‹#›</a:t>
            </a:fld>
            <a:endParaRPr lang="en-US"/>
          </a:p>
        </p:txBody>
      </p:sp>
    </p:spTree>
    <p:extLst>
      <p:ext uri="{BB962C8B-B14F-4D97-AF65-F5344CB8AC3E}">
        <p14:creationId xmlns:p14="http://schemas.microsoft.com/office/powerpoint/2010/main" val="761464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B0CF3-A219-AA41-54E9-B7D69DC429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3FD90EA-F566-FC98-080D-D212AAF943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12C0C8B-8583-B9CF-1F89-35A0F0EAE0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8D8D56-3F3A-FF48-3927-D19C0F3C822C}"/>
              </a:ext>
            </a:extLst>
          </p:cNvPr>
          <p:cNvSpPr>
            <a:spLocks noGrp="1"/>
          </p:cNvSpPr>
          <p:nvPr>
            <p:ph type="dt" sz="half" idx="10"/>
          </p:nvPr>
        </p:nvSpPr>
        <p:spPr/>
        <p:txBody>
          <a:bodyPr/>
          <a:lstStyle/>
          <a:p>
            <a:fld id="{25F0B3E0-625F-4ACE-AC36-A4C192637C50}" type="datetimeFigureOut">
              <a:rPr lang="en-US" smtClean="0"/>
              <a:t>4/13/2024</a:t>
            </a:fld>
            <a:endParaRPr lang="en-US"/>
          </a:p>
        </p:txBody>
      </p:sp>
      <p:sp>
        <p:nvSpPr>
          <p:cNvPr id="6" name="Footer Placeholder 5">
            <a:extLst>
              <a:ext uri="{FF2B5EF4-FFF2-40B4-BE49-F238E27FC236}">
                <a16:creationId xmlns:a16="http://schemas.microsoft.com/office/drawing/2014/main" id="{9988DE80-9377-719A-8FF1-9314CEE9F5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2B1ADA-A333-C99A-8A69-82830C9CFB61}"/>
              </a:ext>
            </a:extLst>
          </p:cNvPr>
          <p:cNvSpPr>
            <a:spLocks noGrp="1"/>
          </p:cNvSpPr>
          <p:nvPr>
            <p:ph type="sldNum" sz="quarter" idx="12"/>
          </p:nvPr>
        </p:nvSpPr>
        <p:spPr/>
        <p:txBody>
          <a:bodyPr/>
          <a:lstStyle/>
          <a:p>
            <a:fld id="{08783F40-EC01-4DC8-8ACA-CA33282108C9}" type="slidenum">
              <a:rPr lang="en-US" smtClean="0"/>
              <a:t>‹#›</a:t>
            </a:fld>
            <a:endParaRPr lang="en-US"/>
          </a:p>
        </p:txBody>
      </p:sp>
    </p:spTree>
    <p:extLst>
      <p:ext uri="{BB962C8B-B14F-4D97-AF65-F5344CB8AC3E}">
        <p14:creationId xmlns:p14="http://schemas.microsoft.com/office/powerpoint/2010/main" val="2064289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06A084-9F74-2A51-0604-71F3011A4B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7C791E-D126-0DA7-0DA4-750908AE04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C4EB21-022E-7880-79C6-5E4B27B6B6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F0B3E0-625F-4ACE-AC36-A4C192637C50}" type="datetimeFigureOut">
              <a:rPr lang="en-US" smtClean="0"/>
              <a:t>4/13/2024</a:t>
            </a:fld>
            <a:endParaRPr lang="en-US"/>
          </a:p>
        </p:txBody>
      </p:sp>
      <p:sp>
        <p:nvSpPr>
          <p:cNvPr id="5" name="Footer Placeholder 4">
            <a:extLst>
              <a:ext uri="{FF2B5EF4-FFF2-40B4-BE49-F238E27FC236}">
                <a16:creationId xmlns:a16="http://schemas.microsoft.com/office/drawing/2014/main" id="{A42E7B75-7334-424C-1C10-93A03E50C3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F9E41DE-4D05-ED9C-C44C-EE710D0B73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83F40-EC01-4DC8-8ACA-CA33282108C9}" type="slidenum">
              <a:rPr lang="en-US" smtClean="0"/>
              <a:t>‹#›</a:t>
            </a:fld>
            <a:endParaRPr lang="en-US"/>
          </a:p>
        </p:txBody>
      </p:sp>
    </p:spTree>
    <p:extLst>
      <p:ext uri="{BB962C8B-B14F-4D97-AF65-F5344CB8AC3E}">
        <p14:creationId xmlns:p14="http://schemas.microsoft.com/office/powerpoint/2010/main" val="3563111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125DE0B-AEE4-6AA9-FB69-A44FFE1C384A}"/>
              </a:ext>
            </a:extLst>
          </p:cNvPr>
          <p:cNvGraphicFramePr>
            <a:graphicFrameLocks noGrp="1"/>
          </p:cNvGraphicFramePr>
          <p:nvPr>
            <p:ph idx="1"/>
            <p:extLst>
              <p:ext uri="{D42A27DB-BD31-4B8C-83A1-F6EECF244321}">
                <p14:modId xmlns:p14="http://schemas.microsoft.com/office/powerpoint/2010/main" val="1983853771"/>
              </p:ext>
            </p:extLst>
          </p:nvPr>
        </p:nvGraphicFramePr>
        <p:xfrm>
          <a:off x="485775" y="182880"/>
          <a:ext cx="11315700" cy="6501069"/>
        </p:xfrm>
        <a:graphic>
          <a:graphicData uri="http://schemas.openxmlformats.org/drawingml/2006/table">
            <a:tbl>
              <a:tblPr firstRow="1" firstCol="1" bandRow="1">
                <a:tableStyleId>{5C22544A-7EE6-4342-B048-85BDC9FD1C3A}</a:tableStyleId>
              </a:tblPr>
              <a:tblGrid>
                <a:gridCol w="5707049">
                  <a:extLst>
                    <a:ext uri="{9D8B030D-6E8A-4147-A177-3AD203B41FA5}">
                      <a16:colId xmlns:a16="http://schemas.microsoft.com/office/drawing/2014/main" val="1998216207"/>
                    </a:ext>
                  </a:extLst>
                </a:gridCol>
                <a:gridCol w="5608651">
                  <a:extLst>
                    <a:ext uri="{9D8B030D-6E8A-4147-A177-3AD203B41FA5}">
                      <a16:colId xmlns:a16="http://schemas.microsoft.com/office/drawing/2014/main" val="1870694345"/>
                    </a:ext>
                  </a:extLst>
                </a:gridCol>
              </a:tblGrid>
              <a:tr h="360045">
                <a:tc>
                  <a:txBody>
                    <a:bodyPr/>
                    <a:lstStyle/>
                    <a:p>
                      <a:pPr marL="0" marR="0" algn="ctr">
                        <a:lnSpc>
                          <a:spcPct val="100000"/>
                        </a:lnSpc>
                        <a:spcBef>
                          <a:spcPts val="0"/>
                        </a:spcBef>
                        <a:spcAft>
                          <a:spcPts val="0"/>
                        </a:spcAft>
                      </a:pPr>
                      <a:r>
                        <a:rPr lang="en-US" sz="2400" kern="0" dirty="0">
                          <a:effectLst/>
                        </a:rPr>
                        <a:t>SEMANTICS</a:t>
                      </a:r>
                      <a:endParaRPr lang="en-US" sz="2800" kern="100" dirty="0">
                        <a:effectLst/>
                        <a:latin typeface="Calibri" panose="020F0502020204030204" pitchFamily="34" charset="0"/>
                        <a:ea typeface="Calibri" panose="020F0502020204030204" pitchFamily="34" charset="0"/>
                        <a:cs typeface="Arial" panose="020B0604020202020204" pitchFamily="34" charset="0"/>
                      </a:endParaRPr>
                    </a:p>
                  </a:txBody>
                  <a:tcPr marL="49758" marR="49758" marT="0" marB="0"/>
                </a:tc>
                <a:tc>
                  <a:txBody>
                    <a:bodyPr/>
                    <a:lstStyle/>
                    <a:p>
                      <a:pPr marL="0" marR="0" algn="ctr">
                        <a:lnSpc>
                          <a:spcPct val="100000"/>
                        </a:lnSpc>
                        <a:spcBef>
                          <a:spcPts val="0"/>
                        </a:spcBef>
                        <a:spcAft>
                          <a:spcPts val="0"/>
                        </a:spcAft>
                      </a:pPr>
                      <a:r>
                        <a:rPr lang="en-US" sz="2400" kern="0" dirty="0">
                          <a:effectLst/>
                        </a:rPr>
                        <a:t>PRAGMATICS</a:t>
                      </a:r>
                      <a:endParaRPr lang="en-US" sz="2800" kern="100" dirty="0">
                        <a:effectLst/>
                        <a:latin typeface="Calibri" panose="020F0502020204030204" pitchFamily="34" charset="0"/>
                        <a:ea typeface="Calibri" panose="020F0502020204030204" pitchFamily="34" charset="0"/>
                        <a:cs typeface="Arial" panose="020B0604020202020204" pitchFamily="34" charset="0"/>
                      </a:endParaRPr>
                    </a:p>
                  </a:txBody>
                  <a:tcPr marL="49758" marR="49758" marT="0" marB="0"/>
                </a:tc>
                <a:extLst>
                  <a:ext uri="{0D108BD9-81ED-4DB2-BD59-A6C34878D82A}">
                    <a16:rowId xmlns:a16="http://schemas.microsoft.com/office/drawing/2014/main" val="550189253"/>
                  </a:ext>
                </a:extLst>
              </a:tr>
              <a:tr h="574287">
                <a:tc>
                  <a:txBody>
                    <a:bodyPr/>
                    <a:lstStyle/>
                    <a:p>
                      <a:pPr marL="0" marR="0">
                        <a:lnSpc>
                          <a:spcPct val="100000"/>
                        </a:lnSpc>
                        <a:spcBef>
                          <a:spcPts val="0"/>
                        </a:spcBef>
                        <a:spcAft>
                          <a:spcPts val="0"/>
                        </a:spcAft>
                      </a:pPr>
                      <a:r>
                        <a:rPr lang="en-US" sz="1600" kern="0" dirty="0">
                          <a:effectLst/>
                        </a:rPr>
                        <a:t>Semantics is a branch of linguistics devoted to the study of meaning.</a:t>
                      </a:r>
                      <a:endParaRPr lang="en-US" sz="1800" kern="100" dirty="0">
                        <a:effectLst/>
                      </a:endParaRPr>
                    </a:p>
                  </a:txBody>
                  <a:tcPr marL="49758" marR="49758" marT="0" marB="0"/>
                </a:tc>
                <a:tc>
                  <a:txBody>
                    <a:bodyPr/>
                    <a:lstStyle/>
                    <a:p>
                      <a:pPr marL="0" marR="0">
                        <a:lnSpc>
                          <a:spcPct val="100000"/>
                        </a:lnSpc>
                        <a:spcBef>
                          <a:spcPts val="0"/>
                        </a:spcBef>
                        <a:spcAft>
                          <a:spcPts val="0"/>
                        </a:spcAft>
                      </a:pPr>
                      <a:r>
                        <a:rPr lang="en-US" sz="1600" b="1" kern="0" dirty="0">
                          <a:effectLst/>
                        </a:rPr>
                        <a:t>Pragmatics is the study of all those aspects of meaning not captured in semantic theory.</a:t>
                      </a:r>
                      <a:endParaRPr lang="en-US" sz="1800" b="1" kern="100" dirty="0">
                        <a:effectLst/>
                      </a:endParaRPr>
                    </a:p>
                  </a:txBody>
                  <a:tcPr marL="49758" marR="49758" marT="0" marB="0"/>
                </a:tc>
                <a:extLst>
                  <a:ext uri="{0D108BD9-81ED-4DB2-BD59-A6C34878D82A}">
                    <a16:rowId xmlns:a16="http://schemas.microsoft.com/office/drawing/2014/main" val="2148832519"/>
                  </a:ext>
                </a:extLst>
              </a:tr>
              <a:tr h="2306073">
                <a:tc>
                  <a:txBody>
                    <a:bodyPr/>
                    <a:lstStyle/>
                    <a:p>
                      <a:pPr marL="0" marR="0">
                        <a:lnSpc>
                          <a:spcPct val="100000"/>
                        </a:lnSpc>
                        <a:spcBef>
                          <a:spcPts val="0"/>
                        </a:spcBef>
                        <a:spcAft>
                          <a:spcPts val="0"/>
                        </a:spcAft>
                      </a:pPr>
                      <a:r>
                        <a:rPr lang="en-US" sz="1600" kern="0" dirty="0">
                          <a:effectLst/>
                        </a:rPr>
                        <a:t>Semantic meaning is truth conditional.</a:t>
                      </a:r>
                      <a:endParaRPr lang="en-US" sz="1800" kern="100" dirty="0">
                        <a:effectLst/>
                      </a:endParaRPr>
                    </a:p>
                    <a:p>
                      <a:pPr marL="0" marR="0">
                        <a:lnSpc>
                          <a:spcPct val="100000"/>
                        </a:lnSpc>
                        <a:spcBef>
                          <a:spcPts val="0"/>
                        </a:spcBef>
                        <a:spcAft>
                          <a:spcPts val="0"/>
                        </a:spcAft>
                      </a:pPr>
                      <a:r>
                        <a:rPr lang="en-US" sz="1600" kern="0" dirty="0" err="1">
                          <a:effectLst/>
                        </a:rPr>
                        <a:t>E.g</a:t>
                      </a:r>
                      <a:r>
                        <a:rPr lang="en-US" sz="1600" kern="0" dirty="0">
                          <a:effectLst/>
                        </a:rPr>
                        <a:t>:   Sam is a man.</a:t>
                      </a:r>
                      <a:endParaRPr lang="en-US" sz="1800" kern="100" dirty="0">
                        <a:effectLst/>
                      </a:endParaRPr>
                    </a:p>
                    <a:p>
                      <a:pPr marL="0" marR="0">
                        <a:lnSpc>
                          <a:spcPct val="100000"/>
                        </a:lnSpc>
                        <a:spcBef>
                          <a:spcPts val="0"/>
                        </a:spcBef>
                        <a:spcAft>
                          <a:spcPts val="0"/>
                        </a:spcAft>
                      </a:pPr>
                      <a:r>
                        <a:rPr lang="en-US" sz="1600" kern="0" dirty="0">
                          <a:effectLst/>
                        </a:rPr>
                        <a:t>For the sentence to be true, it must fulfil the following conditions:</a:t>
                      </a:r>
                      <a:endParaRPr lang="en-US" sz="1800" kern="100" dirty="0">
                        <a:effectLst/>
                      </a:endParaRPr>
                    </a:p>
                    <a:p>
                      <a:pPr marL="0" marR="0">
                        <a:lnSpc>
                          <a:spcPct val="100000"/>
                        </a:lnSpc>
                        <a:spcBef>
                          <a:spcPts val="0"/>
                        </a:spcBef>
                        <a:spcAft>
                          <a:spcPts val="0"/>
                        </a:spcAft>
                      </a:pPr>
                      <a:r>
                        <a:rPr lang="en-US" sz="1600" kern="0" dirty="0">
                          <a:effectLst/>
                        </a:rPr>
                        <a:t> a. Sam is a person.</a:t>
                      </a:r>
                      <a:endParaRPr lang="en-US" sz="1800" kern="100" dirty="0">
                        <a:effectLst/>
                      </a:endParaRPr>
                    </a:p>
                    <a:p>
                      <a:pPr marL="0" marR="0">
                        <a:lnSpc>
                          <a:spcPct val="100000"/>
                        </a:lnSpc>
                        <a:spcBef>
                          <a:spcPts val="0"/>
                        </a:spcBef>
                        <a:spcAft>
                          <a:spcPts val="0"/>
                        </a:spcAft>
                      </a:pPr>
                      <a:r>
                        <a:rPr lang="en-US" sz="1600" kern="0" dirty="0">
                          <a:effectLst/>
                        </a:rPr>
                        <a:t>b. Sam is an adult.</a:t>
                      </a:r>
                      <a:endParaRPr lang="en-US" sz="1800" kern="100" dirty="0">
                        <a:effectLst/>
                      </a:endParaRPr>
                    </a:p>
                    <a:p>
                      <a:pPr marL="0" marR="0">
                        <a:lnSpc>
                          <a:spcPct val="100000"/>
                        </a:lnSpc>
                        <a:spcBef>
                          <a:spcPts val="0"/>
                        </a:spcBef>
                        <a:spcAft>
                          <a:spcPts val="0"/>
                        </a:spcAft>
                      </a:pPr>
                      <a:r>
                        <a:rPr lang="en-US" sz="1600" kern="0" dirty="0">
                          <a:effectLst/>
                        </a:rPr>
                        <a:t>c. Sam is a male.</a:t>
                      </a:r>
                      <a:endParaRPr lang="en-US" sz="1800" kern="100" dirty="0">
                        <a:effectLst/>
                      </a:endParaRPr>
                    </a:p>
                    <a:p>
                      <a:pPr marL="0" marR="0">
                        <a:lnSpc>
                          <a:spcPct val="100000"/>
                        </a:lnSpc>
                        <a:spcBef>
                          <a:spcPts val="0"/>
                        </a:spcBef>
                        <a:spcAft>
                          <a:spcPts val="0"/>
                        </a:spcAft>
                      </a:pPr>
                      <a:r>
                        <a:rPr lang="en-US" sz="1600" kern="0" dirty="0">
                          <a:effectLst/>
                        </a:rPr>
                        <a:t>d. Sam is an adult male person.</a:t>
                      </a:r>
                      <a:endParaRPr lang="en-US" sz="1800" kern="100" dirty="0">
                        <a:effectLst/>
                      </a:endParaRPr>
                    </a:p>
                    <a:p>
                      <a:pPr marL="0" marR="0">
                        <a:lnSpc>
                          <a:spcPct val="100000"/>
                        </a:lnSpc>
                        <a:spcBef>
                          <a:spcPts val="0"/>
                        </a:spcBef>
                        <a:spcAft>
                          <a:spcPts val="0"/>
                        </a:spcAft>
                      </a:pPr>
                      <a:r>
                        <a:rPr lang="en-US" sz="1600" kern="0" dirty="0">
                          <a:effectLst/>
                        </a:rPr>
                        <a:t> Semantics is interested in the conditions that make the sentence true.</a:t>
                      </a:r>
                      <a:endParaRPr lang="en-US" sz="1800" kern="100" dirty="0">
                        <a:effectLst/>
                      </a:endParaRPr>
                    </a:p>
                  </a:txBody>
                  <a:tcPr marL="49758" marR="49758" marT="0" marB="0"/>
                </a:tc>
                <a:tc>
                  <a:txBody>
                    <a:bodyPr/>
                    <a:lstStyle/>
                    <a:p>
                      <a:pPr marL="0" marR="0">
                        <a:lnSpc>
                          <a:spcPct val="100000"/>
                        </a:lnSpc>
                        <a:spcBef>
                          <a:spcPts val="0"/>
                        </a:spcBef>
                        <a:spcAft>
                          <a:spcPts val="0"/>
                        </a:spcAft>
                      </a:pPr>
                      <a:r>
                        <a:rPr lang="en-US" sz="1400" b="1" kern="0" dirty="0">
                          <a:effectLst/>
                        </a:rPr>
                        <a:t>Whereas in pragmatics there are</a:t>
                      </a:r>
                      <a:endParaRPr lang="en-US" sz="1600" b="1" kern="100" dirty="0">
                        <a:effectLst/>
                      </a:endParaRPr>
                    </a:p>
                    <a:p>
                      <a:pPr marL="0" marR="0">
                        <a:lnSpc>
                          <a:spcPct val="100000"/>
                        </a:lnSpc>
                        <a:spcBef>
                          <a:spcPts val="0"/>
                        </a:spcBef>
                        <a:spcAft>
                          <a:spcPts val="0"/>
                        </a:spcAft>
                      </a:pPr>
                      <a:r>
                        <a:rPr lang="en-US" sz="1400" b="1" kern="0" dirty="0">
                          <a:effectLst/>
                        </a:rPr>
                        <a:t>felicity conditions.</a:t>
                      </a:r>
                      <a:endParaRPr lang="en-US" sz="1600" b="1" kern="100" dirty="0">
                        <a:effectLst/>
                      </a:endParaRPr>
                    </a:p>
                    <a:p>
                      <a:pPr marL="0" marR="0">
                        <a:lnSpc>
                          <a:spcPct val="100000"/>
                        </a:lnSpc>
                        <a:spcBef>
                          <a:spcPts val="0"/>
                        </a:spcBef>
                        <a:spcAft>
                          <a:spcPts val="0"/>
                        </a:spcAft>
                      </a:pPr>
                      <a:r>
                        <a:rPr lang="en-US" sz="1400" b="1" kern="0" dirty="0">
                          <a:effectLst/>
                        </a:rPr>
                        <a:t> </a:t>
                      </a:r>
                      <a:endParaRPr lang="en-US" sz="1600" b="1" kern="100" dirty="0">
                        <a:effectLst/>
                      </a:endParaRPr>
                    </a:p>
                    <a:p>
                      <a:pPr marL="0" marR="0">
                        <a:lnSpc>
                          <a:spcPct val="100000"/>
                        </a:lnSpc>
                        <a:spcBef>
                          <a:spcPts val="0"/>
                        </a:spcBef>
                        <a:spcAft>
                          <a:spcPts val="0"/>
                        </a:spcAft>
                      </a:pPr>
                      <a:r>
                        <a:rPr lang="en-US" sz="1400" b="1" kern="0" dirty="0">
                          <a:effectLst/>
                        </a:rPr>
                        <a:t>In pragmatics, the utterance I promise to be back early means a promise on condition a future action is involved: </a:t>
                      </a:r>
                      <a:endParaRPr lang="en-US" sz="1600" b="1" kern="100" dirty="0">
                        <a:effectLst/>
                      </a:endParaRPr>
                    </a:p>
                    <a:p>
                      <a:pPr marL="0" marR="0">
                        <a:lnSpc>
                          <a:spcPct val="100000"/>
                        </a:lnSpc>
                        <a:spcBef>
                          <a:spcPts val="0"/>
                        </a:spcBef>
                        <a:spcAft>
                          <a:spcPts val="0"/>
                        </a:spcAft>
                      </a:pPr>
                      <a:r>
                        <a:rPr lang="en-US" sz="1400" b="1" kern="0" dirty="0">
                          <a:effectLst/>
                        </a:rPr>
                        <a:t>I’ll come back early. </a:t>
                      </a:r>
                      <a:endParaRPr lang="en-US" sz="1600" b="1" kern="100" dirty="0">
                        <a:effectLst/>
                      </a:endParaRPr>
                    </a:p>
                    <a:p>
                      <a:pPr marL="0" marR="0">
                        <a:lnSpc>
                          <a:spcPct val="100000"/>
                        </a:lnSpc>
                        <a:spcBef>
                          <a:spcPts val="0"/>
                        </a:spcBef>
                        <a:spcAft>
                          <a:spcPts val="0"/>
                        </a:spcAft>
                      </a:pPr>
                      <a:r>
                        <a:rPr lang="en-US" sz="1400" b="1" kern="0" dirty="0">
                          <a:effectLst/>
                        </a:rPr>
                        <a:t> </a:t>
                      </a:r>
                      <a:endParaRPr lang="en-US" sz="1600" b="1" kern="100" dirty="0">
                        <a:effectLst/>
                      </a:endParaRPr>
                    </a:p>
                    <a:p>
                      <a:pPr marL="0" marR="0">
                        <a:lnSpc>
                          <a:spcPct val="100000"/>
                        </a:lnSpc>
                        <a:spcBef>
                          <a:spcPts val="0"/>
                        </a:spcBef>
                        <a:spcAft>
                          <a:spcPts val="0"/>
                        </a:spcAft>
                      </a:pPr>
                      <a:r>
                        <a:rPr lang="en-US" sz="1400" b="1" kern="0" dirty="0">
                          <a:effectLst/>
                        </a:rPr>
                        <a:t>In this case, we are interested in those conditions which make the promise felicitous, i.e., be a</a:t>
                      </a:r>
                      <a:endParaRPr lang="en-US" sz="1600" b="1" kern="100" dirty="0">
                        <a:effectLst/>
                      </a:endParaRPr>
                    </a:p>
                    <a:p>
                      <a:pPr marL="0" marR="0">
                        <a:lnSpc>
                          <a:spcPct val="100000"/>
                        </a:lnSpc>
                        <a:spcBef>
                          <a:spcPts val="0"/>
                        </a:spcBef>
                        <a:spcAft>
                          <a:spcPts val="0"/>
                        </a:spcAft>
                      </a:pPr>
                      <a:r>
                        <a:rPr lang="en-US" sz="1400" b="1" kern="0" dirty="0">
                          <a:effectLst/>
                        </a:rPr>
                        <a:t>promise and not a threat.</a:t>
                      </a:r>
                      <a:endParaRPr lang="en-US" sz="1600" b="1" kern="100" dirty="0">
                        <a:effectLst/>
                      </a:endParaRPr>
                    </a:p>
                  </a:txBody>
                  <a:tcPr marL="49758" marR="49758" marT="0" marB="0"/>
                </a:tc>
                <a:extLst>
                  <a:ext uri="{0D108BD9-81ED-4DB2-BD59-A6C34878D82A}">
                    <a16:rowId xmlns:a16="http://schemas.microsoft.com/office/drawing/2014/main" val="2945779575"/>
                  </a:ext>
                </a:extLst>
              </a:tr>
              <a:tr h="1090174">
                <a:tc>
                  <a:txBody>
                    <a:bodyPr/>
                    <a:lstStyle/>
                    <a:p>
                      <a:pPr marL="0" marR="0">
                        <a:lnSpc>
                          <a:spcPct val="100000"/>
                        </a:lnSpc>
                        <a:spcBef>
                          <a:spcPts val="0"/>
                        </a:spcBef>
                        <a:spcAft>
                          <a:spcPts val="0"/>
                        </a:spcAft>
                      </a:pPr>
                      <a:r>
                        <a:rPr lang="en-US" sz="1400" kern="0" dirty="0">
                          <a:effectLst/>
                        </a:rPr>
                        <a:t>In semantics, meaning is a dyadic relation: “X means Y”</a:t>
                      </a:r>
                      <a:endParaRPr lang="en-US" sz="1600" kern="100" dirty="0">
                        <a:effectLst/>
                      </a:endParaRPr>
                    </a:p>
                    <a:p>
                      <a:pPr marL="0" marR="0">
                        <a:lnSpc>
                          <a:spcPct val="100000"/>
                        </a:lnSpc>
                        <a:spcBef>
                          <a:spcPts val="0"/>
                        </a:spcBef>
                        <a:spcAft>
                          <a:spcPts val="0"/>
                        </a:spcAft>
                      </a:pPr>
                      <a:r>
                        <a:rPr lang="en-US" sz="1400" kern="0" dirty="0">
                          <a:effectLst/>
                        </a:rPr>
                        <a:t> The Sky is blue. </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9758" marR="49758" marT="0" marB="0"/>
                </a:tc>
                <a:tc>
                  <a:txBody>
                    <a:bodyPr/>
                    <a:lstStyle/>
                    <a:p>
                      <a:pPr marL="0" marR="0">
                        <a:lnSpc>
                          <a:spcPct val="100000"/>
                        </a:lnSpc>
                        <a:spcBef>
                          <a:spcPts val="0"/>
                        </a:spcBef>
                        <a:spcAft>
                          <a:spcPts val="0"/>
                        </a:spcAft>
                      </a:pPr>
                      <a:r>
                        <a:rPr lang="en-US" sz="1400" b="1" kern="0" dirty="0">
                          <a:effectLst/>
                        </a:rPr>
                        <a:t>In pragmatics, meaning is a triadic relation: “Speaker means Y by X.”</a:t>
                      </a:r>
                      <a:endParaRPr lang="en-US" sz="1600" b="1" kern="100" dirty="0">
                        <a:effectLst/>
                      </a:endParaRPr>
                    </a:p>
                    <a:p>
                      <a:pPr marL="0" marR="0">
                        <a:lnSpc>
                          <a:spcPct val="100000"/>
                        </a:lnSpc>
                        <a:spcBef>
                          <a:spcPts val="0"/>
                        </a:spcBef>
                        <a:spcAft>
                          <a:spcPts val="0"/>
                        </a:spcAft>
                      </a:pPr>
                      <a:r>
                        <a:rPr lang="en-US" sz="1400" b="1" kern="0" dirty="0" err="1">
                          <a:effectLst/>
                        </a:rPr>
                        <a:t>E.g</a:t>
                      </a:r>
                      <a:r>
                        <a:rPr lang="en-US" sz="1400" b="1" kern="0" dirty="0">
                          <a:effectLst/>
                        </a:rPr>
                        <a:t>:</a:t>
                      </a:r>
                      <a:endParaRPr lang="en-US" sz="1600" b="1" kern="100" dirty="0">
                        <a:effectLst/>
                      </a:endParaRPr>
                    </a:p>
                    <a:p>
                      <a:pPr marL="0" marR="0">
                        <a:lnSpc>
                          <a:spcPct val="100000"/>
                        </a:lnSpc>
                        <a:spcBef>
                          <a:spcPts val="0"/>
                        </a:spcBef>
                        <a:spcAft>
                          <a:spcPts val="0"/>
                        </a:spcAft>
                      </a:pPr>
                      <a:r>
                        <a:rPr lang="en-US" sz="1400" b="1" kern="0" dirty="0">
                          <a:effectLst/>
                        </a:rPr>
                        <a:t>Shall we see that film tonight?</a:t>
                      </a:r>
                      <a:endParaRPr lang="en-US" sz="1600" b="1" kern="100" dirty="0">
                        <a:effectLst/>
                      </a:endParaRPr>
                    </a:p>
                    <a:p>
                      <a:pPr marL="0" marR="0">
                        <a:lnSpc>
                          <a:spcPct val="100000"/>
                        </a:lnSpc>
                        <a:spcBef>
                          <a:spcPts val="0"/>
                        </a:spcBef>
                        <a:spcAft>
                          <a:spcPts val="0"/>
                        </a:spcAft>
                      </a:pPr>
                      <a:r>
                        <a:rPr lang="en-US" sz="1400" b="1" kern="0" dirty="0">
                          <a:effectLst/>
                        </a:rPr>
                        <a:t>I have a headache.</a:t>
                      </a:r>
                      <a:endParaRPr lang="en-US" sz="1600" b="1" kern="100" dirty="0">
                        <a:effectLst/>
                      </a:endParaRPr>
                    </a:p>
                    <a:p>
                      <a:pPr marL="0" marR="0">
                        <a:lnSpc>
                          <a:spcPct val="100000"/>
                        </a:lnSpc>
                        <a:spcBef>
                          <a:spcPts val="0"/>
                        </a:spcBef>
                        <a:spcAft>
                          <a:spcPts val="0"/>
                        </a:spcAft>
                      </a:pPr>
                      <a:r>
                        <a:rPr lang="en-US" sz="1400" b="1" kern="0" dirty="0">
                          <a:effectLst/>
                        </a:rPr>
                        <a:t>The speaker means no (Y) by saying I have a headache (X)</a:t>
                      </a:r>
                      <a:endParaRPr lang="en-US" sz="1600" b="1" kern="100" dirty="0">
                        <a:effectLst/>
                        <a:latin typeface="Calibri" panose="020F0502020204030204" pitchFamily="34" charset="0"/>
                        <a:ea typeface="Calibri" panose="020F0502020204030204" pitchFamily="34" charset="0"/>
                        <a:cs typeface="Arial" panose="020B0604020202020204" pitchFamily="34" charset="0"/>
                      </a:endParaRPr>
                    </a:p>
                  </a:txBody>
                  <a:tcPr marL="49758" marR="49758" marT="0" marB="0"/>
                </a:tc>
                <a:extLst>
                  <a:ext uri="{0D108BD9-81ED-4DB2-BD59-A6C34878D82A}">
                    <a16:rowId xmlns:a16="http://schemas.microsoft.com/office/drawing/2014/main" val="1837245108"/>
                  </a:ext>
                </a:extLst>
              </a:tr>
              <a:tr h="2164775">
                <a:tc>
                  <a:txBody>
                    <a:bodyPr/>
                    <a:lstStyle/>
                    <a:p>
                      <a:pPr marL="0" marR="0">
                        <a:lnSpc>
                          <a:spcPct val="100000"/>
                        </a:lnSpc>
                        <a:spcBef>
                          <a:spcPts val="0"/>
                        </a:spcBef>
                        <a:spcAft>
                          <a:spcPts val="0"/>
                        </a:spcAft>
                      </a:pPr>
                      <a:r>
                        <a:rPr lang="en-US" sz="1600" kern="0" dirty="0">
                          <a:effectLst/>
                        </a:rPr>
                        <a:t>In semantics we refer to sentence meaning.</a:t>
                      </a:r>
                      <a:endParaRPr lang="en-US" sz="1800" kern="100" dirty="0">
                        <a:effectLst/>
                      </a:endParaRPr>
                    </a:p>
                    <a:p>
                      <a:pPr marL="0" marR="0">
                        <a:lnSpc>
                          <a:spcPct val="100000"/>
                        </a:lnSpc>
                        <a:spcBef>
                          <a:spcPts val="0"/>
                        </a:spcBef>
                        <a:spcAft>
                          <a:spcPts val="0"/>
                        </a:spcAft>
                      </a:pPr>
                      <a:r>
                        <a:rPr lang="en-US" sz="1600" kern="0" dirty="0">
                          <a:effectLst/>
                        </a:rPr>
                        <a:t>A sentence is an abstract theoretical entity defined within a theory of grammar</a:t>
                      </a:r>
                      <a:endParaRPr lang="en-US" sz="1800" kern="100" dirty="0">
                        <a:effectLst/>
                      </a:endParaRPr>
                    </a:p>
                    <a:p>
                      <a:pPr marL="0" marR="0">
                        <a:lnSpc>
                          <a:spcPct val="100000"/>
                        </a:lnSpc>
                        <a:spcBef>
                          <a:spcPts val="0"/>
                        </a:spcBef>
                        <a:spcAft>
                          <a:spcPts val="0"/>
                        </a:spcAft>
                      </a:pPr>
                      <a:r>
                        <a:rPr lang="en-US" sz="1600" kern="0" dirty="0">
                          <a:effectLst/>
                        </a:rPr>
                        <a:t> Sentences can be perfectly </a:t>
                      </a:r>
                      <a:r>
                        <a:rPr lang="en-US" sz="1600" kern="0" dirty="0" err="1">
                          <a:effectLst/>
                        </a:rPr>
                        <a:t>analysed</a:t>
                      </a:r>
                      <a:r>
                        <a:rPr lang="en-US" sz="1600" kern="0" dirty="0">
                          <a:effectLst/>
                        </a:rPr>
                        <a:t> morpho-syntactically</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txBody>
                  <a:tcPr marL="49758" marR="49758" marT="0" marB="0"/>
                </a:tc>
                <a:tc>
                  <a:txBody>
                    <a:bodyPr/>
                    <a:lstStyle/>
                    <a:p>
                      <a:pPr marL="0" marR="0">
                        <a:lnSpc>
                          <a:spcPct val="100000"/>
                        </a:lnSpc>
                        <a:spcBef>
                          <a:spcPts val="0"/>
                        </a:spcBef>
                        <a:spcAft>
                          <a:spcPts val="0"/>
                        </a:spcAft>
                      </a:pPr>
                      <a:r>
                        <a:rPr lang="en-US" sz="1400" b="1" kern="0" dirty="0">
                          <a:effectLst/>
                        </a:rPr>
                        <a:t>In pragmatics we refer to utterance meaning.</a:t>
                      </a:r>
                      <a:r>
                        <a:rPr lang="en-US" sz="1600" b="1" kern="100" dirty="0">
                          <a:effectLst/>
                        </a:rPr>
                        <a:t> </a:t>
                      </a:r>
                      <a:r>
                        <a:rPr lang="en-US" sz="1400" b="1" kern="0" dirty="0">
                          <a:effectLst/>
                        </a:rPr>
                        <a:t>An utterance is the issuance of the sentence in an</a:t>
                      </a:r>
                      <a:endParaRPr lang="en-US" sz="1600" b="1" kern="100" dirty="0">
                        <a:effectLst/>
                      </a:endParaRPr>
                    </a:p>
                    <a:p>
                      <a:pPr marL="0" marR="0">
                        <a:lnSpc>
                          <a:spcPct val="100000"/>
                        </a:lnSpc>
                        <a:spcBef>
                          <a:spcPts val="0"/>
                        </a:spcBef>
                        <a:spcAft>
                          <a:spcPts val="0"/>
                        </a:spcAft>
                      </a:pPr>
                      <a:r>
                        <a:rPr lang="en-US" sz="1400" b="1" kern="0" dirty="0">
                          <a:effectLst/>
                        </a:rPr>
                        <a:t>actual context.</a:t>
                      </a:r>
                      <a:endParaRPr lang="en-US" sz="1600" b="1" kern="100" dirty="0">
                        <a:effectLst/>
                      </a:endParaRPr>
                    </a:p>
                    <a:p>
                      <a:pPr marL="0" marR="0">
                        <a:lnSpc>
                          <a:spcPct val="100000"/>
                        </a:lnSpc>
                        <a:spcBef>
                          <a:spcPts val="0"/>
                        </a:spcBef>
                        <a:spcAft>
                          <a:spcPts val="0"/>
                        </a:spcAft>
                      </a:pPr>
                      <a:r>
                        <a:rPr lang="en-US" sz="1400" b="1" kern="0" dirty="0">
                          <a:effectLst/>
                        </a:rPr>
                        <a:t> Utterances may contain additional elements that can be difficult to analyse:</a:t>
                      </a:r>
                      <a:endParaRPr lang="en-US" sz="1600" b="1" kern="100" dirty="0">
                        <a:effectLst/>
                      </a:endParaRPr>
                    </a:p>
                    <a:p>
                      <a:pPr marL="0" marR="0">
                        <a:lnSpc>
                          <a:spcPct val="100000"/>
                        </a:lnSpc>
                        <a:spcBef>
                          <a:spcPts val="0"/>
                        </a:spcBef>
                        <a:spcAft>
                          <a:spcPts val="0"/>
                        </a:spcAft>
                      </a:pPr>
                      <a:r>
                        <a:rPr lang="en-US" sz="1400" b="1" kern="0" dirty="0">
                          <a:effectLst/>
                        </a:rPr>
                        <a:t> Utterances may be elliptical, may contain sentence-fragments, false-starts, etc.</a:t>
                      </a:r>
                      <a:endParaRPr lang="en-US" sz="1600" b="1" kern="100" dirty="0">
                        <a:effectLst/>
                      </a:endParaRPr>
                    </a:p>
                    <a:p>
                      <a:pPr marL="0" marR="0">
                        <a:lnSpc>
                          <a:spcPct val="100000"/>
                        </a:lnSpc>
                        <a:spcBef>
                          <a:spcPts val="0"/>
                        </a:spcBef>
                        <a:spcAft>
                          <a:spcPts val="0"/>
                        </a:spcAft>
                      </a:pPr>
                      <a:r>
                        <a:rPr lang="en-US" sz="1400" b="1" kern="0" dirty="0">
                          <a:effectLst/>
                        </a:rPr>
                        <a:t> Utterances should be defined as the sentence plus the context in which the sentence was uttered.</a:t>
                      </a:r>
                      <a:endParaRPr lang="en-US" sz="1600" b="1" kern="100" dirty="0">
                        <a:effectLst/>
                      </a:endParaRPr>
                    </a:p>
                    <a:p>
                      <a:pPr marL="0" marR="0">
                        <a:lnSpc>
                          <a:spcPct val="100000"/>
                        </a:lnSpc>
                        <a:spcBef>
                          <a:spcPts val="0"/>
                        </a:spcBef>
                        <a:spcAft>
                          <a:spcPts val="0"/>
                        </a:spcAft>
                      </a:pPr>
                      <a:r>
                        <a:rPr lang="en-US" sz="1100" b="1" kern="0" dirty="0">
                          <a:effectLst/>
                        </a:rPr>
                        <a:t> </a:t>
                      </a:r>
                      <a:endParaRPr lang="en-US" sz="1200" b="1" kern="100" dirty="0">
                        <a:effectLst/>
                        <a:latin typeface="Calibri" panose="020F0502020204030204" pitchFamily="34" charset="0"/>
                        <a:ea typeface="Calibri" panose="020F0502020204030204" pitchFamily="34" charset="0"/>
                        <a:cs typeface="Arial" panose="020B0604020202020204" pitchFamily="34" charset="0"/>
                      </a:endParaRPr>
                    </a:p>
                  </a:txBody>
                  <a:tcPr marL="49758" marR="49758" marT="0" marB="0"/>
                </a:tc>
                <a:extLst>
                  <a:ext uri="{0D108BD9-81ED-4DB2-BD59-A6C34878D82A}">
                    <a16:rowId xmlns:a16="http://schemas.microsoft.com/office/drawing/2014/main" val="664857178"/>
                  </a:ext>
                </a:extLst>
              </a:tr>
            </a:tbl>
          </a:graphicData>
        </a:graphic>
      </p:graphicFrame>
    </p:spTree>
    <p:extLst>
      <p:ext uri="{BB962C8B-B14F-4D97-AF65-F5344CB8AC3E}">
        <p14:creationId xmlns:p14="http://schemas.microsoft.com/office/powerpoint/2010/main" val="11665402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42D3D5-EBB1-64CA-4C02-2BB867BE1E0D}"/>
              </a:ext>
            </a:extLst>
          </p:cNvPr>
          <p:cNvSpPr>
            <a:spLocks noGrp="1"/>
          </p:cNvSpPr>
          <p:nvPr>
            <p:ph idx="1"/>
          </p:nvPr>
        </p:nvSpPr>
        <p:spPr>
          <a:xfrm>
            <a:off x="514351" y="381000"/>
            <a:ext cx="11344274" cy="6153150"/>
          </a:xfrm>
        </p:spPr>
        <p:txBody>
          <a:bodyPr>
            <a:normAutofit fontScale="92500" lnSpcReduction="10000"/>
          </a:bodyPr>
          <a:lstStyle/>
          <a:p>
            <a:pPr marL="0" indent="0">
              <a:buNone/>
            </a:pPr>
            <a:r>
              <a:rPr lang="en-US" sz="2400" dirty="0"/>
              <a:t>English has only two basic tense forms: the present and the past. The present is the proximal form, while the past is the distal form. That is why events that happened in the past or events that are treated as highly unlikely (imposing thus a distal treatment of it) are referred to with the past tense.</a:t>
            </a:r>
          </a:p>
          <a:p>
            <a:pPr marL="0" indent="0">
              <a:buNone/>
            </a:pPr>
            <a:r>
              <a:rPr lang="en-US" sz="2400" dirty="0" err="1"/>
              <a:t>E.g</a:t>
            </a:r>
            <a:r>
              <a:rPr lang="en-US" sz="2400" dirty="0"/>
              <a:t>: </a:t>
            </a:r>
          </a:p>
          <a:p>
            <a:r>
              <a:rPr lang="en-US" sz="2400" b="1" dirty="0"/>
              <a:t>I could swim when I was six.</a:t>
            </a:r>
          </a:p>
          <a:p>
            <a:r>
              <a:rPr lang="en-US" sz="2400" b="1" dirty="0"/>
              <a:t>I could be on holiday if I had some money. </a:t>
            </a:r>
          </a:p>
          <a:p>
            <a:pPr marL="0" indent="0">
              <a:buNone/>
            </a:pPr>
            <a:r>
              <a:rPr lang="en-US" sz="2400" dirty="0"/>
              <a:t>That is why we use past tense in conditional clauses which refer to events presented as not being close to the present reality of the speaker: </a:t>
            </a:r>
          </a:p>
          <a:p>
            <a:pPr marL="0" indent="0">
              <a:buNone/>
            </a:pPr>
            <a:r>
              <a:rPr lang="en-US" sz="2400" dirty="0" err="1"/>
              <a:t>E.g</a:t>
            </a:r>
            <a:r>
              <a:rPr lang="en-US" sz="2400" dirty="0"/>
              <a:t>: </a:t>
            </a:r>
          </a:p>
          <a:p>
            <a:r>
              <a:rPr lang="en-US" sz="2400" b="1" dirty="0"/>
              <a:t>If I had some money, …</a:t>
            </a:r>
          </a:p>
          <a:p>
            <a:r>
              <a:rPr lang="en-US" sz="2400" b="1" dirty="0"/>
              <a:t>If I was richer, ….</a:t>
            </a:r>
          </a:p>
          <a:p>
            <a:pPr marL="0" indent="0">
              <a:buNone/>
            </a:pPr>
            <a:r>
              <a:rPr lang="en-US" sz="2400" dirty="0"/>
              <a:t>Past tense does not refer in these cases to past events but rather to events that are deictically distant from the speaker’s situation at present. Thus, in temporal deixis, the distal form (that, past tense, etc.) is used to communicate not only distance from the current moment or the present time but also distance from current facts or the present reality. The same distancing applies to the backshift that occurs in reported speech.</a:t>
            </a:r>
          </a:p>
        </p:txBody>
      </p:sp>
    </p:spTree>
    <p:extLst>
      <p:ext uri="{BB962C8B-B14F-4D97-AF65-F5344CB8AC3E}">
        <p14:creationId xmlns:p14="http://schemas.microsoft.com/office/powerpoint/2010/main" val="7413355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C13049-9F4A-324A-0D7D-BE0F80B58684}"/>
              </a:ext>
            </a:extLst>
          </p:cNvPr>
          <p:cNvSpPr>
            <a:spLocks noGrp="1"/>
          </p:cNvSpPr>
          <p:nvPr>
            <p:ph idx="1"/>
          </p:nvPr>
        </p:nvSpPr>
        <p:spPr>
          <a:xfrm>
            <a:off x="838200" y="866775"/>
            <a:ext cx="10515600" cy="5310188"/>
          </a:xfrm>
        </p:spPr>
        <p:txBody>
          <a:bodyPr>
            <a:normAutofit/>
          </a:bodyPr>
          <a:lstStyle/>
          <a:p>
            <a:pPr marL="0" indent="0" algn="just">
              <a:lnSpc>
                <a:spcPct val="150000"/>
              </a:lnSpc>
              <a:buNone/>
            </a:pPr>
            <a:r>
              <a:rPr lang="en-US" b="0" i="0" u="none" strike="noStrike" baseline="0" dirty="0">
                <a:latin typeface="ZapfEllipticalBT"/>
              </a:rPr>
              <a:t>There are various other deictic elements in language that are connected with time deixis. Among these, we should mention greetings, which are highly time restricted (</a:t>
            </a:r>
            <a:r>
              <a:rPr lang="en-US" b="0" i="1" u="none" strike="noStrike" baseline="0" dirty="0">
                <a:latin typeface="ZapfEllipticalBTItalic"/>
              </a:rPr>
              <a:t>Good morning, Good afternoon </a:t>
            </a:r>
            <a:r>
              <a:rPr lang="en-US" b="0" i="0" u="none" strike="noStrike" baseline="0" dirty="0">
                <a:latin typeface="ZapfEllipticalBT"/>
              </a:rPr>
              <a:t>can only be used in the morning/afternoon); in the case of </a:t>
            </a:r>
            <a:r>
              <a:rPr lang="en-US" b="0" i="1" u="none" strike="noStrike" baseline="0" dirty="0">
                <a:latin typeface="ZapfEllipticalBTItalic"/>
              </a:rPr>
              <a:t>Good night</a:t>
            </a:r>
            <a:r>
              <a:rPr lang="en-US" b="0" i="0" u="none" strike="noStrike" baseline="0" dirty="0">
                <a:latin typeface="ZapfEllipticalBT"/>
              </a:rPr>
              <a:t>, we have an interaction of time deixis and discourse deixis (it can be used at night, but also as a parting phrase) </a:t>
            </a:r>
          </a:p>
          <a:p>
            <a:pPr marL="0" indent="0" algn="just">
              <a:lnSpc>
                <a:spcPct val="150000"/>
              </a:lnSpc>
              <a:buNone/>
            </a:pPr>
            <a:r>
              <a:rPr lang="en-US" b="0" i="0" u="none" strike="noStrike" baseline="0" dirty="0">
                <a:latin typeface="ZapfEllipticalBT"/>
              </a:rPr>
              <a:t>(Levinson, 1997: 79).</a:t>
            </a:r>
            <a:endParaRPr lang="en-US" sz="4000" dirty="0"/>
          </a:p>
        </p:txBody>
      </p:sp>
    </p:spTree>
    <p:extLst>
      <p:ext uri="{BB962C8B-B14F-4D97-AF65-F5344CB8AC3E}">
        <p14:creationId xmlns:p14="http://schemas.microsoft.com/office/powerpoint/2010/main" val="1786970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4597E-D0CE-377D-5C76-89F78B7963A0}"/>
              </a:ext>
            </a:extLst>
          </p:cNvPr>
          <p:cNvSpPr>
            <a:spLocks noGrp="1"/>
          </p:cNvSpPr>
          <p:nvPr>
            <p:ph type="title"/>
          </p:nvPr>
        </p:nvSpPr>
        <p:spPr>
          <a:xfrm>
            <a:off x="838200" y="365125"/>
            <a:ext cx="10515600" cy="625475"/>
          </a:xfrm>
        </p:spPr>
        <p:txBody>
          <a:bodyPr>
            <a:normAutofit fontScale="90000"/>
          </a:bodyPr>
          <a:lstStyle/>
          <a:p>
            <a:r>
              <a:rPr lang="en-US" b="1" dirty="0"/>
              <a:t>Place deixis</a:t>
            </a:r>
          </a:p>
        </p:txBody>
      </p:sp>
      <p:sp>
        <p:nvSpPr>
          <p:cNvPr id="3" name="Content Placeholder 2">
            <a:extLst>
              <a:ext uri="{FF2B5EF4-FFF2-40B4-BE49-F238E27FC236}">
                <a16:creationId xmlns:a16="http://schemas.microsoft.com/office/drawing/2014/main" id="{FFACF78D-5E86-73A4-6D17-BA9A459A6BAC}"/>
              </a:ext>
            </a:extLst>
          </p:cNvPr>
          <p:cNvSpPr>
            <a:spLocks noGrp="1"/>
          </p:cNvSpPr>
          <p:nvPr>
            <p:ph idx="1"/>
          </p:nvPr>
        </p:nvSpPr>
        <p:spPr>
          <a:xfrm>
            <a:off x="838200" y="990599"/>
            <a:ext cx="10515600" cy="5186363"/>
          </a:xfrm>
        </p:spPr>
        <p:txBody>
          <a:bodyPr>
            <a:normAutofit/>
          </a:bodyPr>
          <a:lstStyle/>
          <a:p>
            <a:pPr marL="0" indent="0" algn="l">
              <a:lnSpc>
                <a:spcPct val="150000"/>
              </a:lnSpc>
              <a:buNone/>
            </a:pPr>
            <a:r>
              <a:rPr lang="en-US" sz="2400" b="0" i="0" u="none" strike="noStrike" baseline="0" dirty="0">
                <a:latin typeface="ZapfEllipticalBT"/>
              </a:rPr>
              <a:t>It is also called </a:t>
            </a:r>
            <a:r>
              <a:rPr lang="en-US" sz="2400" b="0" i="1" u="none" strike="noStrike" baseline="0" dirty="0">
                <a:latin typeface="ZapfEllipticalBTItalic"/>
              </a:rPr>
              <a:t>space deixis </a:t>
            </a:r>
            <a:r>
              <a:rPr lang="en-US" sz="2400" b="0" i="0" u="none" strike="noStrike" baseline="0" dirty="0">
                <a:latin typeface="ZapfEllipticalBT"/>
              </a:rPr>
              <a:t>and it refers to the specification of locations relative to anchorage points within the speech event. There are two main types of referring to objects deictically:</a:t>
            </a:r>
          </a:p>
          <a:p>
            <a:pPr marL="0" indent="0" algn="l">
              <a:lnSpc>
                <a:spcPct val="150000"/>
              </a:lnSpc>
              <a:buNone/>
            </a:pPr>
            <a:r>
              <a:rPr lang="en-US" sz="2400" b="0" i="0" u="none" strike="noStrike" baseline="0" dirty="0">
                <a:latin typeface="ZapfEllipticalBT"/>
              </a:rPr>
              <a:t>– Relative to other objects, fixed reference points (</a:t>
            </a:r>
            <a:r>
              <a:rPr lang="en-US" sz="2400" b="0" i="1" u="none" strike="noStrike" baseline="0" dirty="0">
                <a:latin typeface="ZapfEllipticalBTItalic"/>
              </a:rPr>
              <a:t>the school is 50 meters</a:t>
            </a:r>
            <a:r>
              <a:rPr lang="en-US" sz="2400" i="1" dirty="0">
                <a:latin typeface="ZapfEllipticalBTItalic"/>
              </a:rPr>
              <a:t> </a:t>
            </a:r>
            <a:r>
              <a:rPr lang="en-US" sz="2400" b="0" i="1" u="none" strike="noStrike" baseline="0" dirty="0">
                <a:latin typeface="ZapfEllipticalBTItalic"/>
              </a:rPr>
              <a:t>from the bus stop</a:t>
            </a:r>
            <a:r>
              <a:rPr lang="en-US" sz="2400" b="0" i="0" u="none" strike="noStrike" baseline="0" dirty="0">
                <a:latin typeface="ZapfEllipticalBT"/>
              </a:rPr>
              <a:t>);</a:t>
            </a:r>
          </a:p>
          <a:p>
            <a:pPr marL="0" indent="0" algn="l">
              <a:lnSpc>
                <a:spcPct val="150000"/>
              </a:lnSpc>
              <a:buNone/>
            </a:pPr>
            <a:r>
              <a:rPr lang="en-US" sz="2400" b="0" i="0" u="none" strike="noStrike" baseline="0" dirty="0">
                <a:latin typeface="ZapfEllipticalBT"/>
              </a:rPr>
              <a:t>– Relative to the location of participants at CT (</a:t>
            </a:r>
            <a:r>
              <a:rPr lang="en-US" sz="2400" b="0" i="1" u="none" strike="noStrike" baseline="0" dirty="0">
                <a:latin typeface="ZapfEllipticalBTItalic"/>
              </a:rPr>
              <a:t>the school is 50 meters from here</a:t>
            </a:r>
            <a:r>
              <a:rPr lang="en-US" sz="2400" b="0" i="0" u="none" strike="noStrike" baseline="0" dirty="0">
                <a:latin typeface="ZapfEllipticalBT"/>
              </a:rPr>
              <a:t>).</a:t>
            </a:r>
            <a:endParaRPr lang="en-US" sz="3600" dirty="0"/>
          </a:p>
        </p:txBody>
      </p:sp>
    </p:spTree>
    <p:extLst>
      <p:ext uri="{BB962C8B-B14F-4D97-AF65-F5344CB8AC3E}">
        <p14:creationId xmlns:p14="http://schemas.microsoft.com/office/powerpoint/2010/main" val="3021727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5A2C66-074F-0668-4A6B-D644EC424AA9}"/>
              </a:ext>
            </a:extLst>
          </p:cNvPr>
          <p:cNvSpPr>
            <a:spLocks noGrp="1"/>
          </p:cNvSpPr>
          <p:nvPr>
            <p:ph idx="1"/>
          </p:nvPr>
        </p:nvSpPr>
        <p:spPr>
          <a:xfrm>
            <a:off x="838199" y="628650"/>
            <a:ext cx="10925175" cy="5915025"/>
          </a:xfrm>
        </p:spPr>
        <p:txBody>
          <a:bodyPr>
            <a:normAutofit/>
          </a:bodyPr>
          <a:lstStyle/>
          <a:p>
            <a:pPr marL="0" indent="0" algn="l">
              <a:buNone/>
            </a:pPr>
            <a:r>
              <a:rPr lang="en-US" b="0" i="0" u="none" strike="noStrike" baseline="0" dirty="0">
                <a:latin typeface="ZapfEllipticalBT"/>
              </a:rPr>
              <a:t>In English, there are some purely deictic words like the adverbs </a:t>
            </a:r>
            <a:r>
              <a:rPr lang="en-US" b="0" i="1" u="none" strike="noStrike" baseline="0" dirty="0">
                <a:latin typeface="ZapfEllipticalBTItalic"/>
              </a:rPr>
              <a:t>here, there </a:t>
            </a:r>
            <a:r>
              <a:rPr lang="en-US" b="0" i="0" u="none" strike="noStrike" baseline="0" dirty="0">
                <a:latin typeface="ZapfEllipticalBT"/>
              </a:rPr>
              <a:t>or the demonstrative pronouns </a:t>
            </a:r>
            <a:r>
              <a:rPr lang="en-US" b="0" i="1" u="none" strike="noStrike" baseline="0" dirty="0">
                <a:latin typeface="ZapfEllipticalBTItalic"/>
              </a:rPr>
              <a:t>this, that</a:t>
            </a:r>
            <a:r>
              <a:rPr lang="en-US" b="0" i="0" u="none" strike="noStrike" baseline="0" dirty="0">
                <a:latin typeface="ZapfEllipticalBT"/>
              </a:rPr>
              <a:t>. </a:t>
            </a:r>
          </a:p>
          <a:p>
            <a:pPr marL="0" indent="0" algn="l">
              <a:buNone/>
            </a:pPr>
            <a:r>
              <a:rPr lang="en-US" b="0" i="0" u="none" strike="noStrike" baseline="0" dirty="0">
                <a:latin typeface="ZapfEllipticalBT"/>
              </a:rPr>
              <a:t>In a sentence like (</a:t>
            </a:r>
            <a:r>
              <a:rPr lang="en-US" b="1" i="1" u="none" strike="noStrike" baseline="0" dirty="0">
                <a:latin typeface="ZapfEllipticalBTItalic"/>
              </a:rPr>
              <a:t>I’m spending my</a:t>
            </a:r>
            <a:r>
              <a:rPr lang="en-US" b="1" i="1" dirty="0">
                <a:latin typeface="ZapfEllipticalBTItalic"/>
              </a:rPr>
              <a:t> </a:t>
            </a:r>
            <a:r>
              <a:rPr lang="en-US" b="1" i="1" u="none" strike="noStrike" baseline="0" dirty="0">
                <a:latin typeface="ZapfEllipticalBTItalic"/>
              </a:rPr>
              <a:t>holidays here</a:t>
            </a:r>
            <a:r>
              <a:rPr lang="en-US" dirty="0">
                <a:latin typeface="ZapfEllipticalBT"/>
              </a:rPr>
              <a:t>.) t</a:t>
            </a:r>
            <a:r>
              <a:rPr lang="en-US" b="0" i="0" u="none" strike="noStrike" baseline="0" dirty="0">
                <a:latin typeface="ZapfEllipticalBT"/>
              </a:rPr>
              <a:t>he adverb is symbolically used with the meaning of </a:t>
            </a:r>
            <a:r>
              <a:rPr lang="en-US" i="1" u="none" strike="noStrike" baseline="0" dirty="0">
                <a:latin typeface="ZapfEllipticalBTItalic"/>
              </a:rPr>
              <a:t>a unit of space including the location of the speaker at CT</a:t>
            </a:r>
            <a:r>
              <a:rPr lang="en-US" b="0" i="0" u="none" strike="noStrike" baseline="0" dirty="0">
                <a:latin typeface="ZapfEllipticalBT"/>
              </a:rPr>
              <a:t>. </a:t>
            </a:r>
          </a:p>
          <a:p>
            <a:pPr marL="0" indent="0" algn="l">
              <a:buNone/>
            </a:pPr>
            <a:r>
              <a:rPr lang="en-US" b="0" i="0" u="none" strike="noStrike" baseline="0" dirty="0">
                <a:latin typeface="ZapfEllipticalBT"/>
              </a:rPr>
              <a:t>The gestural usage of the same adverb in the sentence (</a:t>
            </a:r>
            <a:r>
              <a:rPr lang="en-US" b="1" i="1" u="none" strike="noStrike" baseline="0" dirty="0">
                <a:latin typeface="ZapfEllipticalBTItalic"/>
              </a:rPr>
              <a:t>Put it here.</a:t>
            </a:r>
            <a:r>
              <a:rPr lang="en-US" u="none" strike="noStrike" baseline="0" dirty="0">
                <a:latin typeface="ZapfEllipticalBTItalic"/>
              </a:rPr>
              <a:t>)</a:t>
            </a:r>
            <a:r>
              <a:rPr lang="en-US" b="1" i="1" u="none" strike="noStrike" baseline="0" dirty="0">
                <a:latin typeface="ZapfEllipticalBTItalic"/>
              </a:rPr>
              <a:t> </a:t>
            </a:r>
            <a:r>
              <a:rPr lang="en-US" b="0" i="0" u="none" strike="noStrike" baseline="0" dirty="0">
                <a:latin typeface="ZapfEllipticalBT"/>
              </a:rPr>
              <a:t>refers to </a:t>
            </a:r>
            <a:r>
              <a:rPr lang="en-US" b="0" i="1" u="none" strike="noStrike" baseline="0" dirty="0">
                <a:latin typeface="ZapfEllipticalBTItalic"/>
              </a:rPr>
              <a:t>the space proximal to the speaker’s location at CT, including the point indicated by gestures</a:t>
            </a:r>
            <a:r>
              <a:rPr lang="en-US" b="0" i="0" u="none" strike="noStrike" baseline="0" dirty="0">
                <a:latin typeface="ZapfEllipticalBT"/>
              </a:rPr>
              <a:t>.</a:t>
            </a:r>
          </a:p>
          <a:p>
            <a:pPr algn="l"/>
            <a:r>
              <a:rPr lang="en-US" b="1" i="1" u="none" strike="noStrike" baseline="0" dirty="0">
                <a:latin typeface="ZapfEllipticalBTItalic"/>
              </a:rPr>
              <a:t>There</a:t>
            </a:r>
            <a:r>
              <a:rPr lang="en-US" b="0" i="1" u="none" strike="noStrike" baseline="0" dirty="0">
                <a:latin typeface="ZapfEllipticalBTItalic"/>
              </a:rPr>
              <a:t> </a:t>
            </a:r>
            <a:r>
              <a:rPr lang="en-US" b="0" i="0" u="none" strike="noStrike" baseline="0" dirty="0">
                <a:latin typeface="ZapfEllipticalBT"/>
              </a:rPr>
              <a:t>can mean </a:t>
            </a:r>
            <a:r>
              <a:rPr lang="en-US" b="0" i="1" u="none" strike="noStrike" baseline="0" dirty="0">
                <a:latin typeface="ZapfEllipticalBTItalic"/>
              </a:rPr>
              <a:t>distal from the speaker’s location at CT</a:t>
            </a:r>
            <a:r>
              <a:rPr lang="en-US" b="0" i="0" u="none" strike="noStrike" baseline="0" dirty="0">
                <a:latin typeface="ZapfEllipticalBT"/>
              </a:rPr>
              <a:t>, but it can also mean </a:t>
            </a:r>
            <a:r>
              <a:rPr lang="en-US" b="0" i="1" u="none" strike="noStrike" baseline="0" dirty="0">
                <a:latin typeface="ZapfEllipticalBTItalic"/>
              </a:rPr>
              <a:t>proximal to the addressee at RT. Example: </a:t>
            </a:r>
            <a:r>
              <a:rPr lang="en-US" b="0" i="0" u="none" strike="noStrike" baseline="0" dirty="0">
                <a:latin typeface="ZapfEllipticalBT"/>
              </a:rPr>
              <a:t>(</a:t>
            </a:r>
            <a:r>
              <a:rPr lang="en-US" b="1" i="1" u="none" strike="noStrike" baseline="0" dirty="0">
                <a:latin typeface="ZapfEllipticalBTItalic"/>
              </a:rPr>
              <a:t>What is the weather like there</a:t>
            </a:r>
            <a:r>
              <a:rPr lang="en-US" b="1" i="0" u="none" strike="noStrike" baseline="0" dirty="0">
                <a:latin typeface="ZapfEllipticalBT"/>
              </a:rPr>
              <a:t>?</a:t>
            </a:r>
            <a:r>
              <a:rPr lang="en-US" b="0" i="0" u="none" strike="noStrike" baseline="0" dirty="0">
                <a:latin typeface="ZapfEllipticalBT"/>
              </a:rPr>
              <a:t>).</a:t>
            </a:r>
            <a:endParaRPr lang="en-US" sz="4000" dirty="0"/>
          </a:p>
        </p:txBody>
      </p:sp>
    </p:spTree>
    <p:extLst>
      <p:ext uri="{BB962C8B-B14F-4D97-AF65-F5344CB8AC3E}">
        <p14:creationId xmlns:p14="http://schemas.microsoft.com/office/powerpoint/2010/main" val="1251428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CE77B-0D0A-6D7B-AE6D-FD4E43E65415}"/>
              </a:ext>
            </a:extLst>
          </p:cNvPr>
          <p:cNvSpPr>
            <a:spLocks noGrp="1"/>
          </p:cNvSpPr>
          <p:nvPr>
            <p:ph type="title"/>
          </p:nvPr>
        </p:nvSpPr>
        <p:spPr>
          <a:xfrm>
            <a:off x="838200" y="365125"/>
            <a:ext cx="10515600" cy="644525"/>
          </a:xfrm>
        </p:spPr>
        <p:txBody>
          <a:bodyPr>
            <a:normAutofit fontScale="90000"/>
          </a:bodyPr>
          <a:lstStyle/>
          <a:p>
            <a:r>
              <a:rPr lang="en-US" b="1" i="1" dirty="0"/>
              <a:t>This</a:t>
            </a:r>
            <a:r>
              <a:rPr lang="en-US" dirty="0"/>
              <a:t> and </a:t>
            </a:r>
            <a:r>
              <a:rPr lang="en-US" b="1" i="1" dirty="0"/>
              <a:t>That</a:t>
            </a:r>
          </a:p>
        </p:txBody>
      </p:sp>
      <p:sp>
        <p:nvSpPr>
          <p:cNvPr id="3" name="Content Placeholder 2">
            <a:extLst>
              <a:ext uri="{FF2B5EF4-FFF2-40B4-BE49-F238E27FC236}">
                <a16:creationId xmlns:a16="http://schemas.microsoft.com/office/drawing/2014/main" id="{F9C2012D-EE1C-8A29-2366-79409484D1DE}"/>
              </a:ext>
            </a:extLst>
          </p:cNvPr>
          <p:cNvSpPr>
            <a:spLocks noGrp="1"/>
          </p:cNvSpPr>
          <p:nvPr>
            <p:ph idx="1"/>
          </p:nvPr>
        </p:nvSpPr>
        <p:spPr>
          <a:xfrm>
            <a:off x="581025" y="1009650"/>
            <a:ext cx="11315699" cy="5167313"/>
          </a:xfrm>
        </p:spPr>
        <p:txBody>
          <a:bodyPr>
            <a:normAutofit fontScale="92500" lnSpcReduction="20000"/>
          </a:bodyPr>
          <a:lstStyle/>
          <a:p>
            <a:pPr marL="0" indent="0" algn="l">
              <a:lnSpc>
                <a:spcPct val="150000"/>
              </a:lnSpc>
              <a:buNone/>
            </a:pPr>
            <a:r>
              <a:rPr lang="en-US" sz="2400" b="0" i="0" u="none" strike="noStrike" baseline="0" dirty="0">
                <a:latin typeface="ZapfEllipticalBT"/>
              </a:rPr>
              <a:t>The demonstrative pronouns </a:t>
            </a:r>
            <a:r>
              <a:rPr lang="en-US" sz="2400" b="0" i="1" u="none" strike="noStrike" baseline="0" dirty="0">
                <a:latin typeface="ZapfEllipticalBTItalic"/>
              </a:rPr>
              <a:t>this </a:t>
            </a:r>
            <a:r>
              <a:rPr lang="en-US" sz="2400" b="0" i="0" u="none" strike="noStrike" baseline="0" dirty="0">
                <a:latin typeface="ZapfEllipticalBT"/>
              </a:rPr>
              <a:t>and </a:t>
            </a:r>
            <a:r>
              <a:rPr lang="en-US" sz="2400" b="0" i="1" u="none" strike="noStrike" baseline="0" dirty="0">
                <a:latin typeface="ZapfEllipticalBTItalic"/>
              </a:rPr>
              <a:t>that </a:t>
            </a:r>
            <a:r>
              <a:rPr lang="en-US" sz="2400" b="0" i="0" u="none" strike="noStrike" baseline="0" dirty="0">
                <a:latin typeface="ZapfEllipticalBT"/>
              </a:rPr>
              <a:t>are neatly organized in a proximal-distal dichotomist dimension:</a:t>
            </a:r>
          </a:p>
          <a:p>
            <a:pPr marL="0" indent="0" algn="l">
              <a:lnSpc>
                <a:spcPct val="150000"/>
              </a:lnSpc>
              <a:buNone/>
            </a:pPr>
            <a:r>
              <a:rPr lang="en-US" sz="2400" b="1" i="1" u="none" strike="noStrike" baseline="0" dirty="0">
                <a:latin typeface="ZapfEllipticalBTItalic"/>
              </a:rPr>
              <a:t>this</a:t>
            </a:r>
            <a:r>
              <a:rPr lang="en-US" sz="2400" b="0" i="1" u="none" strike="noStrike" baseline="0" dirty="0">
                <a:latin typeface="ZapfEllipticalBTItalic"/>
              </a:rPr>
              <a:t> </a:t>
            </a:r>
            <a:r>
              <a:rPr lang="en-US" sz="2400" b="0" i="0" u="none" strike="noStrike" baseline="0" dirty="0">
                <a:latin typeface="ZapfEllipticalBT"/>
              </a:rPr>
              <a:t>= </a:t>
            </a:r>
            <a:r>
              <a:rPr lang="en-US" sz="2400" b="0" i="1" u="none" strike="noStrike" baseline="0" dirty="0">
                <a:latin typeface="ZapfEllipticalBTItalic"/>
              </a:rPr>
              <a:t>the object in an area close to the speaker’s location at the moment of CT</a:t>
            </a:r>
            <a:r>
              <a:rPr lang="en-US" sz="2400" b="0" i="0" u="none" strike="noStrike" baseline="0" dirty="0">
                <a:latin typeface="ZapfEllipticalBT"/>
              </a:rPr>
              <a:t>, </a:t>
            </a:r>
          </a:p>
          <a:p>
            <a:pPr marL="0" indent="0" algn="l">
              <a:lnSpc>
                <a:spcPct val="150000"/>
              </a:lnSpc>
              <a:buNone/>
            </a:pPr>
            <a:r>
              <a:rPr lang="en-US" sz="2400" b="0" i="0" u="none" strike="noStrike" baseline="0" dirty="0">
                <a:latin typeface="ZapfEllipticalBT"/>
              </a:rPr>
              <a:t>Whereas,</a:t>
            </a:r>
          </a:p>
          <a:p>
            <a:pPr marL="0" indent="0" algn="l">
              <a:lnSpc>
                <a:spcPct val="150000"/>
              </a:lnSpc>
              <a:buNone/>
            </a:pPr>
            <a:r>
              <a:rPr lang="en-US" sz="2400" b="1" i="1" u="none" strike="noStrike" baseline="0" dirty="0">
                <a:latin typeface="ZapfEllipticalBTItalic"/>
              </a:rPr>
              <a:t>that</a:t>
            </a:r>
            <a:r>
              <a:rPr lang="en-US" sz="2400" b="0" i="1" u="none" strike="noStrike" baseline="0" dirty="0">
                <a:latin typeface="ZapfEllipticalBTItalic"/>
              </a:rPr>
              <a:t> </a:t>
            </a:r>
            <a:r>
              <a:rPr lang="en-US" sz="2400" b="0" i="0" u="none" strike="noStrike" baseline="0" dirty="0">
                <a:latin typeface="ZapfEllipticalBT"/>
              </a:rPr>
              <a:t>= </a:t>
            </a:r>
            <a:r>
              <a:rPr lang="en-US" sz="2400" b="0" i="1" u="none" strike="noStrike" baseline="0" dirty="0">
                <a:latin typeface="ZapfEllipticalBTItalic"/>
              </a:rPr>
              <a:t>the object beyond/outside the speaker’s location at the moment of CT</a:t>
            </a:r>
            <a:r>
              <a:rPr lang="en-US" sz="2400" b="0" i="0" u="none" strike="noStrike" baseline="0" dirty="0">
                <a:latin typeface="ZapfEllipticalBT"/>
              </a:rPr>
              <a:t>. </a:t>
            </a:r>
          </a:p>
          <a:p>
            <a:pPr marL="0" indent="0" algn="l">
              <a:lnSpc>
                <a:spcPct val="150000"/>
              </a:lnSpc>
              <a:buNone/>
            </a:pPr>
            <a:r>
              <a:rPr lang="en-US" sz="2400" b="0" i="0" u="none" strike="noStrike" baseline="0" dirty="0">
                <a:latin typeface="ZapfEllipticalBT"/>
              </a:rPr>
              <a:t>When the speaker uses </a:t>
            </a:r>
            <a:r>
              <a:rPr lang="en-US" sz="2400" b="1" i="1" u="none" strike="noStrike" baseline="0" dirty="0">
                <a:latin typeface="ZapfEllipticalBT"/>
              </a:rPr>
              <a:t>this</a:t>
            </a:r>
            <a:r>
              <a:rPr lang="en-US" sz="2400" b="0" i="0" u="none" strike="noStrike" baseline="0" dirty="0">
                <a:latin typeface="ZapfEllipticalBT"/>
              </a:rPr>
              <a:t> for </a:t>
            </a:r>
            <a:r>
              <a:rPr lang="en-US" sz="2400" b="1" i="1" u="none" strike="noStrike" baseline="0" dirty="0">
                <a:latin typeface="ZapfEllipticalBT"/>
              </a:rPr>
              <a:t>that</a:t>
            </a:r>
            <a:r>
              <a:rPr lang="en-US" sz="2400" b="0" i="0" u="none" strike="noStrike" baseline="0" dirty="0">
                <a:latin typeface="ZapfEllipticalBT"/>
              </a:rPr>
              <a:t> for the sake of empathic communication, or vice versa, </a:t>
            </a:r>
            <a:r>
              <a:rPr lang="en-US" sz="2400" b="1" i="1" u="none" strike="noStrike" baseline="0" dirty="0">
                <a:latin typeface="ZapfEllipticalBT"/>
              </a:rPr>
              <a:t>that</a:t>
            </a:r>
            <a:r>
              <a:rPr lang="en-US" sz="2400" b="0" i="0" u="none" strike="noStrike" baseline="0" dirty="0">
                <a:latin typeface="ZapfEllipticalBT"/>
              </a:rPr>
              <a:t> replaces </a:t>
            </a:r>
            <a:r>
              <a:rPr lang="en-US" sz="2400" b="1" i="1" u="none" strike="noStrike" baseline="0" dirty="0">
                <a:latin typeface="ZapfEllipticalBT"/>
              </a:rPr>
              <a:t>this</a:t>
            </a:r>
            <a:r>
              <a:rPr lang="en-US" sz="2400" b="0" i="0" u="none" strike="noStrike" baseline="0" dirty="0">
                <a:latin typeface="ZapfEllipticalBT"/>
              </a:rPr>
              <a:t> to suggest </a:t>
            </a:r>
            <a:r>
              <a:rPr lang="en-US" sz="2400" b="1" i="0" u="none" strike="noStrike" baseline="0" dirty="0">
                <a:latin typeface="ZapfEllipticalBT"/>
              </a:rPr>
              <a:t>emotional distancing</a:t>
            </a:r>
            <a:r>
              <a:rPr lang="en-US" sz="2400" b="0" i="0" u="none" strike="noStrike" baseline="0" dirty="0">
                <a:latin typeface="ZapfEllipticalBT"/>
              </a:rPr>
              <a:t>, and we have to</a:t>
            </a:r>
            <a:r>
              <a:rPr lang="en-US" sz="2400" dirty="0">
                <a:latin typeface="ZapfEllipticalBT"/>
              </a:rPr>
              <a:t> </a:t>
            </a:r>
            <a:r>
              <a:rPr lang="en-US" sz="2400" b="0" i="0" u="none" strike="noStrike" baseline="0" dirty="0">
                <a:latin typeface="ZapfEllipticalBT"/>
              </a:rPr>
              <a:t>deal with what Lyons calls </a:t>
            </a:r>
            <a:r>
              <a:rPr lang="en-US" sz="2400" b="1" i="0" u="none" strike="noStrike" baseline="0" dirty="0">
                <a:latin typeface="ZapfEllipticalBT"/>
              </a:rPr>
              <a:t>empathetic deixis</a:t>
            </a:r>
            <a:r>
              <a:rPr lang="en-US" sz="2400" b="0" i="0" u="none" strike="noStrike" baseline="0" dirty="0">
                <a:latin typeface="ZapfEllipticalBT"/>
              </a:rPr>
              <a:t>. (Lyons, 1990)</a:t>
            </a:r>
          </a:p>
          <a:p>
            <a:pPr marL="0" indent="0" algn="l">
              <a:lnSpc>
                <a:spcPct val="150000"/>
              </a:lnSpc>
              <a:buNone/>
            </a:pPr>
            <a:r>
              <a:rPr lang="en-US" sz="2400" b="0" i="0" u="none" strike="noStrike" baseline="0" dirty="0">
                <a:latin typeface="ZapfEllipticalBT"/>
              </a:rPr>
              <a:t>In contexts such as </a:t>
            </a:r>
            <a:r>
              <a:rPr lang="en-US" sz="2400" b="1" i="0" u="none" strike="noStrike" baseline="0" dirty="0">
                <a:latin typeface="ZapfEllipticalBT"/>
              </a:rPr>
              <a:t>This is it! </a:t>
            </a:r>
            <a:r>
              <a:rPr lang="en-US" sz="2400" b="0" i="0" u="none" strike="noStrike" baseline="0" dirty="0">
                <a:latin typeface="ZapfEllipticalBT"/>
              </a:rPr>
              <a:t>or </a:t>
            </a:r>
            <a:r>
              <a:rPr lang="en-US" sz="2400" b="1" i="0" u="none" strike="noStrike" baseline="0" dirty="0">
                <a:latin typeface="ZapfEllipticalBT"/>
              </a:rPr>
              <a:t>That’s it!</a:t>
            </a:r>
            <a:r>
              <a:rPr lang="en-US" sz="2400" b="0" i="0" u="none" strike="noStrike" baseline="0" dirty="0">
                <a:latin typeface="ZapfEllipticalBT"/>
              </a:rPr>
              <a:t>, the spatial difference between the two adverbials is neutralized.</a:t>
            </a:r>
          </a:p>
        </p:txBody>
      </p:sp>
    </p:spTree>
    <p:extLst>
      <p:ext uri="{BB962C8B-B14F-4D97-AF65-F5344CB8AC3E}">
        <p14:creationId xmlns:p14="http://schemas.microsoft.com/office/powerpoint/2010/main" val="3961460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DCC914-2F3E-8C40-772B-25EFA5C3F912}"/>
              </a:ext>
            </a:extLst>
          </p:cNvPr>
          <p:cNvSpPr>
            <a:spLocks noGrp="1"/>
          </p:cNvSpPr>
          <p:nvPr>
            <p:ph idx="1"/>
          </p:nvPr>
        </p:nvSpPr>
        <p:spPr>
          <a:xfrm>
            <a:off x="495300" y="419100"/>
            <a:ext cx="11696700" cy="5757863"/>
          </a:xfrm>
        </p:spPr>
        <p:txBody>
          <a:bodyPr>
            <a:normAutofit fontScale="92500" lnSpcReduction="20000"/>
          </a:bodyPr>
          <a:lstStyle/>
          <a:p>
            <a:r>
              <a:rPr lang="en-US" dirty="0"/>
              <a:t>Another issue that must be mentioned within an analysis of space deixis is the usage of some motion verbs that have some in-built deictic elements like the English </a:t>
            </a:r>
            <a:r>
              <a:rPr lang="en-US" b="1" i="1" dirty="0"/>
              <a:t>come</a:t>
            </a:r>
            <a:r>
              <a:rPr lang="en-US" dirty="0"/>
              <a:t> and </a:t>
            </a:r>
            <a:r>
              <a:rPr lang="en-US" b="1" i="1" dirty="0"/>
              <a:t>go.</a:t>
            </a:r>
            <a:endParaRPr lang="en-US" dirty="0"/>
          </a:p>
          <a:p>
            <a:pPr marL="0" indent="0">
              <a:buNone/>
            </a:pPr>
            <a:r>
              <a:rPr lang="en-US" dirty="0" err="1"/>
              <a:t>E.g</a:t>
            </a:r>
            <a:r>
              <a:rPr lang="en-US" dirty="0"/>
              <a:t>: </a:t>
            </a:r>
          </a:p>
          <a:p>
            <a:pPr marL="0" indent="0">
              <a:buNone/>
            </a:pPr>
            <a:r>
              <a:rPr lang="en-US" b="1" dirty="0"/>
              <a:t>-</a:t>
            </a:r>
            <a:r>
              <a:rPr lang="en-US" dirty="0"/>
              <a:t> </a:t>
            </a:r>
            <a:r>
              <a:rPr lang="en-US" b="1" dirty="0"/>
              <a:t>She is coming.  = </a:t>
            </a:r>
            <a:r>
              <a:rPr lang="en-US" dirty="0"/>
              <a:t>she is moving towards the speaker’s location at the moment of CT.</a:t>
            </a:r>
          </a:p>
          <a:p>
            <a:pPr marL="0" indent="0">
              <a:buNone/>
            </a:pPr>
            <a:r>
              <a:rPr lang="en-US" b="1" dirty="0"/>
              <a:t>- She is going. = </a:t>
            </a:r>
            <a:r>
              <a:rPr lang="en-US" dirty="0"/>
              <a:t>means she is moving away from the speaker’s location at the moment of CT. </a:t>
            </a:r>
          </a:p>
          <a:p>
            <a:pPr marL="0" indent="0">
              <a:buNone/>
            </a:pPr>
            <a:r>
              <a:rPr lang="en-US" dirty="0"/>
              <a:t>This interpretation is not valid if the subject is </a:t>
            </a:r>
            <a:r>
              <a:rPr lang="en-US" b="1" i="1" dirty="0"/>
              <a:t>I</a:t>
            </a:r>
            <a:r>
              <a:rPr lang="en-US" dirty="0"/>
              <a:t>, as </a:t>
            </a:r>
            <a:r>
              <a:rPr lang="en-US" b="1" dirty="0"/>
              <a:t>I’m coming </a:t>
            </a:r>
            <a:r>
              <a:rPr lang="en-US" dirty="0"/>
              <a:t>cannot be decoded as the speaker is moving towards the speaker’s location at the moment of CT. </a:t>
            </a:r>
          </a:p>
          <a:p>
            <a:pPr marL="0" indent="0">
              <a:buNone/>
            </a:pPr>
            <a:r>
              <a:rPr lang="en-US" dirty="0"/>
              <a:t>- </a:t>
            </a:r>
            <a:r>
              <a:rPr lang="en-US" b="1" dirty="0"/>
              <a:t>I’m coming. =</a:t>
            </a:r>
            <a:r>
              <a:rPr lang="en-US" dirty="0"/>
              <a:t> the speaker is moving towards the location of the addressee at the moment of CT. </a:t>
            </a:r>
          </a:p>
          <a:p>
            <a:pPr marL="0" indent="0">
              <a:buNone/>
            </a:pPr>
            <a:r>
              <a:rPr lang="en-US" dirty="0"/>
              <a:t>Thus, </a:t>
            </a:r>
            <a:r>
              <a:rPr lang="en-US" b="1" i="1" dirty="0"/>
              <a:t>come</a:t>
            </a:r>
            <a:r>
              <a:rPr lang="en-US" dirty="0"/>
              <a:t> stands for movement towards either the location of the speaker or towards the location of the addressee, at the moment of CT. </a:t>
            </a:r>
          </a:p>
          <a:p>
            <a:pPr marL="0" indent="0">
              <a:buNone/>
            </a:pPr>
            <a:r>
              <a:rPr lang="en-US" dirty="0"/>
              <a:t>There are other interpretations that rely on the participants’ normative location or home-based location &gt;&gt;</a:t>
            </a:r>
          </a:p>
          <a:p>
            <a:pPr marL="0" indent="0">
              <a:buNone/>
            </a:pPr>
            <a:r>
              <a:rPr lang="en-US" dirty="0" err="1"/>
              <a:t>E.g</a:t>
            </a:r>
            <a:r>
              <a:rPr lang="en-US" dirty="0"/>
              <a:t>:  </a:t>
            </a:r>
            <a:r>
              <a:rPr lang="en-US" b="1" dirty="0"/>
              <a:t>He came over a couple of times</a:t>
            </a:r>
            <a:r>
              <a:rPr lang="en-US" dirty="0"/>
              <a:t>, </a:t>
            </a:r>
            <a:r>
              <a:rPr lang="en-US" b="1" dirty="0"/>
              <a:t>but she was never there.</a:t>
            </a:r>
            <a:endParaRPr lang="en-US" dirty="0"/>
          </a:p>
        </p:txBody>
      </p:sp>
    </p:spTree>
    <p:extLst>
      <p:ext uri="{BB962C8B-B14F-4D97-AF65-F5344CB8AC3E}">
        <p14:creationId xmlns:p14="http://schemas.microsoft.com/office/powerpoint/2010/main" val="17701113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AC48AC-85AE-3B6E-F308-FA3F9797ACDC}"/>
              </a:ext>
            </a:extLst>
          </p:cNvPr>
          <p:cNvSpPr>
            <a:spLocks noGrp="1"/>
          </p:cNvSpPr>
          <p:nvPr>
            <p:ph idx="1"/>
          </p:nvPr>
        </p:nvSpPr>
        <p:spPr>
          <a:xfrm>
            <a:off x="838200" y="723900"/>
            <a:ext cx="10515600" cy="5453063"/>
          </a:xfrm>
        </p:spPr>
        <p:txBody>
          <a:bodyPr>
            <a:normAutofit/>
          </a:bodyPr>
          <a:lstStyle/>
          <a:p>
            <a:pPr marL="0" indent="0">
              <a:buNone/>
            </a:pPr>
            <a:r>
              <a:rPr lang="en-US" dirty="0"/>
              <a:t>Sometimes the pragmatic basis of space deixis is psychological distance. Even if physically close objects are usually treated by the speaker as psychologically close, and physically distant ones will be treated as psychologically distant, there are contexts in which speakers refer to objects that are physically close by the adverb that (and not this), to emphasize psychological distancing. </a:t>
            </a:r>
          </a:p>
          <a:p>
            <a:pPr marL="0" indent="0">
              <a:buNone/>
            </a:pPr>
            <a:r>
              <a:rPr lang="en-US" dirty="0"/>
              <a:t>For example: </a:t>
            </a:r>
          </a:p>
          <a:p>
            <a:pPr marL="0" indent="0">
              <a:buNone/>
            </a:pPr>
            <a:r>
              <a:rPr lang="en-US" dirty="0"/>
              <a:t>If somebody says </a:t>
            </a:r>
            <a:r>
              <a:rPr lang="en-US" b="1" dirty="0"/>
              <a:t>I don’t like that</a:t>
            </a:r>
            <a:r>
              <a:rPr lang="en-US" dirty="0"/>
              <a:t> after sniffing a perfume, it means that the term </a:t>
            </a:r>
            <a:r>
              <a:rPr lang="en-US" b="1" i="1" dirty="0"/>
              <a:t>that</a:t>
            </a:r>
            <a:r>
              <a:rPr lang="en-US" dirty="0"/>
              <a:t> is invested with an extra-meaning in the context, i.e. disliking the </a:t>
            </a:r>
            <a:r>
              <a:rPr lang="en-US" dirty="0" err="1"/>
              <a:t>odour</a:t>
            </a:r>
            <a:r>
              <a:rPr lang="en-US" dirty="0"/>
              <a:t> of the perfume.</a:t>
            </a:r>
          </a:p>
        </p:txBody>
      </p:sp>
    </p:spTree>
    <p:extLst>
      <p:ext uri="{BB962C8B-B14F-4D97-AF65-F5344CB8AC3E}">
        <p14:creationId xmlns:p14="http://schemas.microsoft.com/office/powerpoint/2010/main" val="25117757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97347-D867-390C-CEC1-390E66FFC555}"/>
              </a:ext>
            </a:extLst>
          </p:cNvPr>
          <p:cNvSpPr>
            <a:spLocks noGrp="1"/>
          </p:cNvSpPr>
          <p:nvPr>
            <p:ph type="title"/>
          </p:nvPr>
        </p:nvSpPr>
        <p:spPr>
          <a:xfrm>
            <a:off x="838200" y="365126"/>
            <a:ext cx="10515600" cy="749300"/>
          </a:xfrm>
        </p:spPr>
        <p:txBody>
          <a:bodyPr/>
          <a:lstStyle/>
          <a:p>
            <a:r>
              <a:rPr lang="en-US" b="1" dirty="0"/>
              <a:t>Discourse deixis</a:t>
            </a:r>
          </a:p>
        </p:txBody>
      </p:sp>
      <p:sp>
        <p:nvSpPr>
          <p:cNvPr id="3" name="Content Placeholder 2">
            <a:extLst>
              <a:ext uri="{FF2B5EF4-FFF2-40B4-BE49-F238E27FC236}">
                <a16:creationId xmlns:a16="http://schemas.microsoft.com/office/drawing/2014/main" id="{065A9186-8274-7F4D-95CC-28D5209C873B}"/>
              </a:ext>
            </a:extLst>
          </p:cNvPr>
          <p:cNvSpPr>
            <a:spLocks noGrp="1"/>
          </p:cNvSpPr>
          <p:nvPr>
            <p:ph idx="1"/>
          </p:nvPr>
        </p:nvSpPr>
        <p:spPr>
          <a:xfrm>
            <a:off x="838200" y="1114426"/>
            <a:ext cx="10515600" cy="5062537"/>
          </a:xfrm>
        </p:spPr>
        <p:txBody>
          <a:bodyPr>
            <a:normAutofit lnSpcReduction="10000"/>
          </a:bodyPr>
          <a:lstStyle/>
          <a:p>
            <a:r>
              <a:rPr lang="en-US" dirty="0"/>
              <a:t>Discourse deixis or text deixis refers to the usage of “expressions within some utterance to refer to some portion of discourse that contains that utterance (including the utterance itself)”. (Levinson, 1997: 85).</a:t>
            </a:r>
          </a:p>
          <a:p>
            <a:r>
              <a:rPr lang="en-US" dirty="0"/>
              <a:t>Discourse deixis includes those deictic signals of a text through which an utterance signals its relation to the surrounding text as a whole. Time-deictic words (</a:t>
            </a:r>
            <a:r>
              <a:rPr lang="en-US" b="1" i="1" dirty="0"/>
              <a:t>last</a:t>
            </a:r>
            <a:r>
              <a:rPr lang="en-US" dirty="0"/>
              <a:t>, </a:t>
            </a:r>
            <a:r>
              <a:rPr lang="en-US" b="1" i="1" dirty="0"/>
              <a:t>next</a:t>
            </a:r>
            <a:r>
              <a:rPr lang="en-US" dirty="0"/>
              <a:t>) can be used to refer to portions of discourse (in the last paragraph, in the next chapter). </a:t>
            </a:r>
          </a:p>
          <a:p>
            <a:r>
              <a:rPr lang="en-US" dirty="0"/>
              <a:t>We can also use space deictic elements like the demonstratives </a:t>
            </a:r>
            <a:r>
              <a:rPr lang="en-US" b="1" i="1" dirty="0"/>
              <a:t>this</a:t>
            </a:r>
            <a:r>
              <a:rPr lang="en-US" dirty="0"/>
              <a:t> and </a:t>
            </a:r>
            <a:r>
              <a:rPr lang="en-US" b="1" i="1" dirty="0"/>
              <a:t>that</a:t>
            </a:r>
            <a:r>
              <a:rPr lang="en-US" dirty="0"/>
              <a:t> to refer to forthcoming, respectively preceding portions of the text: </a:t>
            </a:r>
            <a:r>
              <a:rPr lang="en-US" b="1" dirty="0"/>
              <a:t>I suppose you’ve never heard this … </a:t>
            </a:r>
            <a:r>
              <a:rPr lang="en-US" dirty="0"/>
              <a:t>(story that follows)</a:t>
            </a:r>
          </a:p>
          <a:p>
            <a:pPr marL="0" indent="0">
              <a:buNone/>
            </a:pPr>
            <a:r>
              <a:rPr lang="en-US" dirty="0"/>
              <a:t>or </a:t>
            </a:r>
            <a:r>
              <a:rPr lang="en-US" b="1" dirty="0"/>
              <a:t>That was the most awful thing I’ve ever heard </a:t>
            </a:r>
            <a:r>
              <a:rPr lang="en-US" dirty="0"/>
              <a:t>(</a:t>
            </a:r>
            <a:r>
              <a:rPr lang="en-US" b="1" dirty="0"/>
              <a:t>so far</a:t>
            </a:r>
            <a:r>
              <a:rPr lang="en-US" dirty="0"/>
              <a:t>).</a:t>
            </a:r>
          </a:p>
        </p:txBody>
      </p:sp>
    </p:spTree>
    <p:extLst>
      <p:ext uri="{BB962C8B-B14F-4D97-AF65-F5344CB8AC3E}">
        <p14:creationId xmlns:p14="http://schemas.microsoft.com/office/powerpoint/2010/main" val="17481686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83099E-52D0-FBBF-6733-FE3396C41A94}"/>
              </a:ext>
            </a:extLst>
          </p:cNvPr>
          <p:cNvSpPr>
            <a:spLocks noGrp="1"/>
          </p:cNvSpPr>
          <p:nvPr>
            <p:ph idx="1"/>
          </p:nvPr>
        </p:nvSpPr>
        <p:spPr>
          <a:xfrm>
            <a:off x="628650" y="390525"/>
            <a:ext cx="10725150" cy="5786438"/>
          </a:xfrm>
        </p:spPr>
        <p:txBody>
          <a:bodyPr>
            <a:noAutofit/>
          </a:bodyPr>
          <a:lstStyle/>
          <a:p>
            <a:pPr algn="just"/>
            <a:r>
              <a:rPr lang="en-US" b="0" i="0" u="none" strike="noStrike" baseline="0" dirty="0">
                <a:latin typeface="ZapfEllipticalBT"/>
              </a:rPr>
              <a:t>There is a long list of English terms (usually linking words) that indicate the relationship between an utterance and the prior discourse: </a:t>
            </a:r>
            <a:r>
              <a:rPr lang="en-US" b="0" i="1" u="none" strike="noStrike" baseline="0" dirty="0">
                <a:latin typeface="ZapfEllipticalBTItalic"/>
              </a:rPr>
              <a:t>but, therefore, in conclusion, still, however, actually, besides, well, all in all</a:t>
            </a:r>
            <a:r>
              <a:rPr lang="en-US" b="0" i="0" u="none" strike="noStrike" baseline="0" dirty="0">
                <a:latin typeface="ZapfEllipticalBT"/>
              </a:rPr>
              <a:t>, so, etc.</a:t>
            </a:r>
          </a:p>
          <a:p>
            <a:pPr algn="just"/>
            <a:r>
              <a:rPr lang="en-US" b="0" i="0" u="none" strike="noStrike" baseline="0" dirty="0">
                <a:latin typeface="ZapfEllipticalBT"/>
              </a:rPr>
              <a:t>Discourse deixis markers are all those word order changes that are used in English (emphasis, inversion).</a:t>
            </a:r>
          </a:p>
          <a:p>
            <a:pPr algn="just"/>
            <a:r>
              <a:rPr lang="en-US" dirty="0"/>
              <a:t>We can distinguish </a:t>
            </a:r>
            <a:r>
              <a:rPr lang="en-US" b="1" i="1" dirty="0"/>
              <a:t>anaphoric deixis </a:t>
            </a:r>
            <a:r>
              <a:rPr lang="en-US" dirty="0"/>
              <a:t>from </a:t>
            </a:r>
            <a:r>
              <a:rPr lang="en-US" b="1" i="1" dirty="0"/>
              <a:t>cataphoric deixis</a:t>
            </a:r>
            <a:r>
              <a:rPr lang="en-US" dirty="0"/>
              <a:t>.</a:t>
            </a:r>
          </a:p>
          <a:p>
            <a:pPr algn="just"/>
            <a:r>
              <a:rPr lang="en-US" b="1" dirty="0"/>
              <a:t>Anaphoric deixis </a:t>
            </a:r>
            <a:r>
              <a:rPr lang="en-US" dirty="0"/>
              <a:t>is backward pointing, and is the norm in English texts (demonstrative pronouns and other deictic elements like such, said, similar, the same, etc.). </a:t>
            </a:r>
          </a:p>
          <a:p>
            <a:pPr algn="just"/>
            <a:r>
              <a:rPr lang="en-US" b="1" dirty="0"/>
              <a:t>Cataphoric deixis </a:t>
            </a:r>
            <a:r>
              <a:rPr lang="en-US" dirty="0"/>
              <a:t>is forward pointing like the following examples: the following, certain, some, this, these, several (the speaker raised some objections, let me show you these…, let me say this…).</a:t>
            </a:r>
          </a:p>
        </p:txBody>
      </p:sp>
    </p:spTree>
    <p:extLst>
      <p:ext uri="{BB962C8B-B14F-4D97-AF65-F5344CB8AC3E}">
        <p14:creationId xmlns:p14="http://schemas.microsoft.com/office/powerpoint/2010/main" val="22194815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A3FD5-1A06-D74A-1768-E1E6C95DA366}"/>
              </a:ext>
            </a:extLst>
          </p:cNvPr>
          <p:cNvSpPr>
            <a:spLocks noGrp="1"/>
          </p:cNvSpPr>
          <p:nvPr>
            <p:ph type="title"/>
          </p:nvPr>
        </p:nvSpPr>
        <p:spPr>
          <a:xfrm>
            <a:off x="838200" y="365125"/>
            <a:ext cx="10515600" cy="739775"/>
          </a:xfrm>
        </p:spPr>
        <p:txBody>
          <a:bodyPr/>
          <a:lstStyle/>
          <a:p>
            <a:r>
              <a:rPr lang="en-US" b="1" dirty="0"/>
              <a:t>Social deixis</a:t>
            </a:r>
          </a:p>
        </p:txBody>
      </p:sp>
      <p:sp>
        <p:nvSpPr>
          <p:cNvPr id="3" name="Content Placeholder 2">
            <a:extLst>
              <a:ext uri="{FF2B5EF4-FFF2-40B4-BE49-F238E27FC236}">
                <a16:creationId xmlns:a16="http://schemas.microsoft.com/office/drawing/2014/main" id="{4F34B9B4-62D7-CFDB-F668-BF3EFBA57C4F}"/>
              </a:ext>
            </a:extLst>
          </p:cNvPr>
          <p:cNvSpPr>
            <a:spLocks noGrp="1"/>
          </p:cNvSpPr>
          <p:nvPr>
            <p:ph idx="1"/>
          </p:nvPr>
        </p:nvSpPr>
        <p:spPr>
          <a:xfrm>
            <a:off x="647700" y="1200150"/>
            <a:ext cx="10706100" cy="4976813"/>
          </a:xfrm>
        </p:spPr>
        <p:txBody>
          <a:bodyPr>
            <a:normAutofit lnSpcReduction="10000"/>
          </a:bodyPr>
          <a:lstStyle/>
          <a:p>
            <a:pPr algn="just"/>
            <a:r>
              <a:rPr lang="en-US" sz="3200" dirty="0"/>
              <a:t>Social deixis refers to those aspects of utterances that reflect, establish or are determined by the social context and reality in which the speech event is performed. </a:t>
            </a:r>
          </a:p>
          <a:p>
            <a:pPr algn="just"/>
            <a:r>
              <a:rPr lang="en-US" sz="3200" dirty="0"/>
              <a:t>We have in mind those aspects of language structure that encode the participants’ social identity and social relationships. </a:t>
            </a:r>
          </a:p>
          <a:p>
            <a:pPr marL="0" indent="0" algn="just">
              <a:buNone/>
            </a:pPr>
            <a:r>
              <a:rPr lang="en-US" sz="3200" dirty="0"/>
              <a:t>Examples of Social deixis: </a:t>
            </a:r>
            <a:r>
              <a:rPr lang="en-US" sz="3200" i="1" dirty="0"/>
              <a:t>polite pronouns, titles of address, the so-called honorifics, expressions referring to rank and respect or which indicate higher status</a:t>
            </a:r>
            <a:r>
              <a:rPr lang="en-US" sz="3200" dirty="0"/>
              <a:t>, etc. </a:t>
            </a:r>
          </a:p>
          <a:p>
            <a:pPr marL="0" indent="0" algn="just">
              <a:buNone/>
            </a:pPr>
            <a:r>
              <a:rPr lang="en-US" sz="3200" dirty="0"/>
              <a:t>Most languages have encoded such relational deictic information that can be manifested in the following directions:</a:t>
            </a:r>
          </a:p>
        </p:txBody>
      </p:sp>
    </p:spTree>
    <p:extLst>
      <p:ext uri="{BB962C8B-B14F-4D97-AF65-F5344CB8AC3E}">
        <p14:creationId xmlns:p14="http://schemas.microsoft.com/office/powerpoint/2010/main" val="2854479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2AEEBC8-9D30-42EF-95F2-386C2653FB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3529E97A-97C3-40EA-8A04-5C02398D56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877832"/>
          </a:xfrm>
          <a:custGeom>
            <a:avLst/>
            <a:gdLst>
              <a:gd name="connsiteX0" fmla="*/ 6789701 w 12192000"/>
              <a:gd name="connsiteY0" fmla="*/ 2809623 h 2877832"/>
              <a:gd name="connsiteX1" fmla="*/ 6788702 w 12192000"/>
              <a:gd name="connsiteY1" fmla="*/ 2809701 h 2877832"/>
              <a:gd name="connsiteX2" fmla="*/ 6788476 w 12192000"/>
              <a:gd name="connsiteY2" fmla="*/ 2810235 h 2877832"/>
              <a:gd name="connsiteX3" fmla="*/ 0 w 12192000"/>
              <a:gd name="connsiteY3" fmla="*/ 0 h 2877832"/>
              <a:gd name="connsiteX4" fmla="*/ 12192000 w 12192000"/>
              <a:gd name="connsiteY4" fmla="*/ 0 h 2877832"/>
              <a:gd name="connsiteX5" fmla="*/ 12192000 w 12192000"/>
              <a:gd name="connsiteY5" fmla="*/ 1915388 h 2877832"/>
              <a:gd name="connsiteX6" fmla="*/ 12061096 w 12192000"/>
              <a:gd name="connsiteY6" fmla="*/ 1954428 h 2877832"/>
              <a:gd name="connsiteX7" fmla="*/ 11676800 w 12192000"/>
              <a:gd name="connsiteY7" fmla="*/ 2058003 h 2877832"/>
              <a:gd name="connsiteX8" fmla="*/ 10425355 w 12192000"/>
              <a:gd name="connsiteY8" fmla="*/ 2341542 h 2877832"/>
              <a:gd name="connsiteX9" fmla="*/ 9424022 w 12192000"/>
              <a:gd name="connsiteY9" fmla="*/ 2516704 h 2877832"/>
              <a:gd name="connsiteX10" fmla="*/ 8458419 w 12192000"/>
              <a:gd name="connsiteY10" fmla="*/ 2650405 h 2877832"/>
              <a:gd name="connsiteX11" fmla="*/ 7715970 w 12192000"/>
              <a:gd name="connsiteY11" fmla="*/ 2730352 h 2877832"/>
              <a:gd name="connsiteX12" fmla="*/ 6951716 w 12192000"/>
              <a:gd name="connsiteY12" fmla="*/ 2796132 h 2877832"/>
              <a:gd name="connsiteX13" fmla="*/ 6936303 w 12192000"/>
              <a:gd name="connsiteY13" fmla="*/ 2798203 h 2877832"/>
              <a:gd name="connsiteX14" fmla="*/ 6790448 w 12192000"/>
              <a:gd name="connsiteY14" fmla="*/ 2809564 h 2877832"/>
              <a:gd name="connsiteX15" fmla="*/ 6799941 w 12192000"/>
              <a:gd name="connsiteY15" fmla="*/ 2811384 h 2877832"/>
              <a:gd name="connsiteX16" fmla="*/ 6835432 w 12192000"/>
              <a:gd name="connsiteY16" fmla="*/ 2809677 h 2877832"/>
              <a:gd name="connsiteX17" fmla="*/ 6884003 w 12192000"/>
              <a:gd name="connsiteY17" fmla="*/ 2806699 h 2877832"/>
              <a:gd name="connsiteX18" fmla="*/ 7578771 w 12192000"/>
              <a:gd name="connsiteY18" fmla="*/ 2774172 h 2877832"/>
              <a:gd name="connsiteX19" fmla="*/ 8623845 w 12192000"/>
              <a:gd name="connsiteY19" fmla="*/ 2687275 h 2877832"/>
              <a:gd name="connsiteX20" fmla="*/ 9479970 w 12192000"/>
              <a:gd name="connsiteY20" fmla="*/ 2583369 h 2877832"/>
              <a:gd name="connsiteX21" fmla="*/ 10629308 w 12192000"/>
              <a:gd name="connsiteY21" fmla="*/ 2389212 h 2877832"/>
              <a:gd name="connsiteX22" fmla="*/ 11998498 w 12192000"/>
              <a:gd name="connsiteY22" fmla="*/ 2063218 h 2877832"/>
              <a:gd name="connsiteX23" fmla="*/ 12192000 w 12192000"/>
              <a:gd name="connsiteY23" fmla="*/ 2006219 h 2877832"/>
              <a:gd name="connsiteX24" fmla="*/ 12192000 w 12192000"/>
              <a:gd name="connsiteY24" fmla="*/ 2060956 h 2877832"/>
              <a:gd name="connsiteX25" fmla="*/ 11829257 w 12192000"/>
              <a:gd name="connsiteY25" fmla="*/ 2166255 h 2877832"/>
              <a:gd name="connsiteX26" fmla="*/ 10939183 w 12192000"/>
              <a:gd name="connsiteY26" fmla="*/ 2380770 h 2877832"/>
              <a:gd name="connsiteX27" fmla="*/ 9985530 w 12192000"/>
              <a:gd name="connsiteY27" fmla="*/ 2560775 h 2877832"/>
              <a:gd name="connsiteX28" fmla="*/ 9186882 w 12192000"/>
              <a:gd name="connsiteY28" fmla="*/ 2676722 h 2877832"/>
              <a:gd name="connsiteX29" fmla="*/ 8578198 w 12192000"/>
              <a:gd name="connsiteY29" fmla="*/ 2746241 h 2877832"/>
              <a:gd name="connsiteX30" fmla="*/ 7864358 w 12192000"/>
              <a:gd name="connsiteY30" fmla="*/ 2807692 h 2877832"/>
              <a:gd name="connsiteX31" fmla="*/ 6935502 w 12192000"/>
              <a:gd name="connsiteY31" fmla="*/ 2859086 h 2877832"/>
              <a:gd name="connsiteX32" fmla="*/ 6477750 w 12192000"/>
              <a:gd name="connsiteY32" fmla="*/ 2872989 h 2877832"/>
              <a:gd name="connsiteX33" fmla="*/ 6362294 w 12192000"/>
              <a:gd name="connsiteY33" fmla="*/ 2877832 h 2877832"/>
              <a:gd name="connsiteX34" fmla="*/ 6057129 w 12192000"/>
              <a:gd name="connsiteY34" fmla="*/ 2877832 h 2877832"/>
              <a:gd name="connsiteX35" fmla="*/ 5977784 w 12192000"/>
              <a:gd name="connsiteY35" fmla="*/ 2873238 h 2877832"/>
              <a:gd name="connsiteX36" fmla="*/ 5265087 w 12192000"/>
              <a:gd name="connsiteY36" fmla="*/ 2836989 h 2877832"/>
              <a:gd name="connsiteX37" fmla="*/ 4346277 w 12192000"/>
              <a:gd name="connsiteY37" fmla="*/ 2774919 h 2877832"/>
              <a:gd name="connsiteX38" fmla="*/ 3373045 w 12192000"/>
              <a:gd name="connsiteY38" fmla="*/ 2676350 h 2877832"/>
              <a:gd name="connsiteX39" fmla="*/ 2362173 w 12192000"/>
              <a:gd name="connsiteY39" fmla="*/ 2557423 h 2877832"/>
              <a:gd name="connsiteX40" fmla="*/ 1233178 w 12192000"/>
              <a:gd name="connsiteY40" fmla="*/ 2384247 h 2877832"/>
              <a:gd name="connsiteX41" fmla="*/ 68500 w 12192000"/>
              <a:gd name="connsiteY41" fmla="*/ 2144540 h 2877832"/>
              <a:gd name="connsiteX42" fmla="*/ 0 w 12192000"/>
              <a:gd name="connsiteY42" fmla="*/ 2127185 h 2877832"/>
              <a:gd name="connsiteX43" fmla="*/ 0 w 12192000"/>
              <a:gd name="connsiteY43" fmla="*/ 2070696 h 2877832"/>
              <a:gd name="connsiteX44" fmla="*/ 72441 w 12192000"/>
              <a:gd name="connsiteY44" fmla="*/ 2089473 h 2877832"/>
              <a:gd name="connsiteX45" fmla="*/ 600716 w 12192000"/>
              <a:gd name="connsiteY45" fmla="*/ 2207843 h 2877832"/>
              <a:gd name="connsiteX46" fmla="*/ 1769512 w 12192000"/>
              <a:gd name="connsiteY46" fmla="*/ 2418011 h 2877832"/>
              <a:gd name="connsiteX47" fmla="*/ 2613554 w 12192000"/>
              <a:gd name="connsiteY47" fmla="*/ 2534953 h 2877832"/>
              <a:gd name="connsiteX48" fmla="*/ 2581134 w 12192000"/>
              <a:gd name="connsiteY48" fmla="*/ 2525022 h 2877832"/>
              <a:gd name="connsiteX49" fmla="*/ 1112635 w 12192000"/>
              <a:gd name="connsiteY49" fmla="*/ 2192325 h 2877832"/>
              <a:gd name="connsiteX50" fmla="*/ 420412 w 12192000"/>
              <a:gd name="connsiteY50" fmla="*/ 1992892 h 2877832"/>
              <a:gd name="connsiteX51" fmla="*/ 0 w 12192000"/>
              <a:gd name="connsiteY51" fmla="*/ 1853975 h 2877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000" h="2877832">
                <a:moveTo>
                  <a:pt x="6789701" y="2809623"/>
                </a:moveTo>
                <a:lnTo>
                  <a:pt x="6788702" y="2809701"/>
                </a:lnTo>
                <a:lnTo>
                  <a:pt x="6788476" y="2810235"/>
                </a:lnTo>
                <a:close/>
                <a:moveTo>
                  <a:pt x="0" y="0"/>
                </a:moveTo>
                <a:lnTo>
                  <a:pt x="12192000" y="0"/>
                </a:lnTo>
                <a:lnTo>
                  <a:pt x="12192000" y="1915388"/>
                </a:lnTo>
                <a:lnTo>
                  <a:pt x="12061096" y="1954428"/>
                </a:lnTo>
                <a:cubicBezTo>
                  <a:pt x="11933500" y="1990642"/>
                  <a:pt x="11805390" y="2025171"/>
                  <a:pt x="11676800" y="2058003"/>
                </a:cubicBezTo>
                <a:cubicBezTo>
                  <a:pt x="11262789" y="2165510"/>
                  <a:pt x="10845343" y="2259112"/>
                  <a:pt x="10425355" y="2341542"/>
                </a:cubicBezTo>
                <a:cubicBezTo>
                  <a:pt x="10092810" y="2406753"/>
                  <a:pt x="9759033" y="2465150"/>
                  <a:pt x="9424022" y="2516704"/>
                </a:cubicBezTo>
                <a:cubicBezTo>
                  <a:pt x="9102997" y="2566361"/>
                  <a:pt x="8781133" y="2610928"/>
                  <a:pt x="8458419" y="2650405"/>
                </a:cubicBezTo>
                <a:cubicBezTo>
                  <a:pt x="8211360" y="2680571"/>
                  <a:pt x="7963792" y="2706144"/>
                  <a:pt x="7715970" y="2730352"/>
                </a:cubicBezTo>
                <a:lnTo>
                  <a:pt x="6951716" y="2796132"/>
                </a:lnTo>
                <a:lnTo>
                  <a:pt x="6936303" y="2798203"/>
                </a:lnTo>
                <a:lnTo>
                  <a:pt x="6790448" y="2809564"/>
                </a:lnTo>
                <a:lnTo>
                  <a:pt x="6799941" y="2811384"/>
                </a:lnTo>
                <a:cubicBezTo>
                  <a:pt x="6811623" y="2811850"/>
                  <a:pt x="6823734" y="2809677"/>
                  <a:pt x="6835432" y="2809677"/>
                </a:cubicBezTo>
                <a:cubicBezTo>
                  <a:pt x="6851580" y="2809677"/>
                  <a:pt x="6867729" y="2807070"/>
                  <a:pt x="6884003" y="2806699"/>
                </a:cubicBezTo>
                <a:cubicBezTo>
                  <a:pt x="7115805" y="2801237"/>
                  <a:pt x="7347351" y="2789070"/>
                  <a:pt x="7578771" y="2774172"/>
                </a:cubicBezTo>
                <a:cubicBezTo>
                  <a:pt x="7927552" y="2751704"/>
                  <a:pt x="8276080" y="2723525"/>
                  <a:pt x="8623845" y="2687275"/>
                </a:cubicBezTo>
                <a:cubicBezTo>
                  <a:pt x="8909939" y="2657977"/>
                  <a:pt x="9195310" y="2623342"/>
                  <a:pt x="9479970" y="2583369"/>
                </a:cubicBezTo>
                <a:cubicBezTo>
                  <a:pt x="9864901" y="2528995"/>
                  <a:pt x="10248014" y="2464281"/>
                  <a:pt x="10629308" y="2389212"/>
                </a:cubicBezTo>
                <a:cubicBezTo>
                  <a:pt x="11090114" y="2298092"/>
                  <a:pt x="11546975" y="2190586"/>
                  <a:pt x="11998498" y="2063218"/>
                </a:cubicBezTo>
                <a:lnTo>
                  <a:pt x="12192000" y="2006219"/>
                </a:lnTo>
                <a:lnTo>
                  <a:pt x="12192000" y="2060956"/>
                </a:lnTo>
                <a:lnTo>
                  <a:pt x="11829257" y="2166255"/>
                </a:lnTo>
                <a:cubicBezTo>
                  <a:pt x="11534769" y="2245952"/>
                  <a:pt x="11238120" y="2316838"/>
                  <a:pt x="10939183" y="2380770"/>
                </a:cubicBezTo>
                <a:cubicBezTo>
                  <a:pt x="10622824" y="2448552"/>
                  <a:pt x="10304941" y="2508549"/>
                  <a:pt x="9985530" y="2560775"/>
                </a:cubicBezTo>
                <a:cubicBezTo>
                  <a:pt x="9720036" y="2604224"/>
                  <a:pt x="9453814" y="2642869"/>
                  <a:pt x="9186882" y="2676722"/>
                </a:cubicBezTo>
                <a:cubicBezTo>
                  <a:pt x="8984197" y="2702296"/>
                  <a:pt x="8781514" y="2726379"/>
                  <a:pt x="8578198" y="2746241"/>
                </a:cubicBezTo>
                <a:cubicBezTo>
                  <a:pt x="8340547" y="2768961"/>
                  <a:pt x="8102644" y="2790436"/>
                  <a:pt x="7864358" y="2807692"/>
                </a:cubicBezTo>
                <a:cubicBezTo>
                  <a:pt x="7554994" y="2830036"/>
                  <a:pt x="7245502" y="2847914"/>
                  <a:pt x="6935502" y="2859086"/>
                </a:cubicBezTo>
                <a:cubicBezTo>
                  <a:pt x="6782917" y="2864549"/>
                  <a:pt x="6630334" y="2868397"/>
                  <a:pt x="6477750" y="2872989"/>
                </a:cubicBezTo>
                <a:cubicBezTo>
                  <a:pt x="6439195" y="2870905"/>
                  <a:pt x="6400529" y="2872530"/>
                  <a:pt x="6362294" y="2877832"/>
                </a:cubicBezTo>
                <a:lnTo>
                  <a:pt x="6057129" y="2877832"/>
                </a:lnTo>
                <a:lnTo>
                  <a:pt x="5977784" y="2873238"/>
                </a:lnTo>
                <a:cubicBezTo>
                  <a:pt x="5740261" y="2860825"/>
                  <a:pt x="5502739" y="2847046"/>
                  <a:pt x="5265087" y="2836989"/>
                </a:cubicBezTo>
                <a:cubicBezTo>
                  <a:pt x="4958267" y="2824573"/>
                  <a:pt x="4651826" y="2804093"/>
                  <a:pt x="4346277" y="2774919"/>
                </a:cubicBezTo>
                <a:cubicBezTo>
                  <a:pt x="4021654" y="2744007"/>
                  <a:pt x="3697795" y="2709372"/>
                  <a:pt x="3373045" y="2676350"/>
                </a:cubicBezTo>
                <a:cubicBezTo>
                  <a:pt x="3035412" y="2642088"/>
                  <a:pt x="2698456" y="2602449"/>
                  <a:pt x="2362173" y="2557423"/>
                </a:cubicBezTo>
                <a:cubicBezTo>
                  <a:pt x="1984692" y="2507270"/>
                  <a:pt x="1608364" y="2449544"/>
                  <a:pt x="1233178" y="2384247"/>
                </a:cubicBezTo>
                <a:cubicBezTo>
                  <a:pt x="842181" y="2315534"/>
                  <a:pt x="453758" y="2237046"/>
                  <a:pt x="68500" y="2144540"/>
                </a:cubicBezTo>
                <a:lnTo>
                  <a:pt x="0" y="2127185"/>
                </a:lnTo>
                <a:lnTo>
                  <a:pt x="0" y="2070696"/>
                </a:lnTo>
                <a:lnTo>
                  <a:pt x="72441" y="2089473"/>
                </a:lnTo>
                <a:cubicBezTo>
                  <a:pt x="247961" y="2131651"/>
                  <a:pt x="424164" y="2170911"/>
                  <a:pt x="600716" y="2207843"/>
                </a:cubicBezTo>
                <a:cubicBezTo>
                  <a:pt x="988279" y="2288657"/>
                  <a:pt x="1378133" y="2357555"/>
                  <a:pt x="1769512" y="2418011"/>
                </a:cubicBezTo>
                <a:cubicBezTo>
                  <a:pt x="2052426" y="2461587"/>
                  <a:pt x="2335725" y="2501684"/>
                  <a:pt x="2613554" y="2534953"/>
                </a:cubicBezTo>
                <a:cubicBezTo>
                  <a:pt x="2605544" y="2537560"/>
                  <a:pt x="2594611" y="2527504"/>
                  <a:pt x="2581134" y="2525022"/>
                </a:cubicBezTo>
                <a:cubicBezTo>
                  <a:pt x="2087178" y="2433070"/>
                  <a:pt x="1597684" y="2322177"/>
                  <a:pt x="1112635" y="2192325"/>
                </a:cubicBezTo>
                <a:cubicBezTo>
                  <a:pt x="880453" y="2130254"/>
                  <a:pt x="649713" y="2063776"/>
                  <a:pt x="420412" y="1992892"/>
                </a:cubicBezTo>
                <a:lnTo>
                  <a:pt x="0" y="185397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8DFB023-1D21-56A6-1D0B-0E1915A7AB88}"/>
              </a:ext>
            </a:extLst>
          </p:cNvPr>
          <p:cNvSpPr>
            <a:spLocks noGrp="1"/>
          </p:cNvSpPr>
          <p:nvPr>
            <p:ph type="title"/>
          </p:nvPr>
        </p:nvSpPr>
        <p:spPr>
          <a:xfrm>
            <a:off x="4431411" y="314204"/>
            <a:ext cx="7117461" cy="1825492"/>
          </a:xfrm>
        </p:spPr>
        <p:txBody>
          <a:bodyPr anchor="ctr">
            <a:normAutofit/>
          </a:bodyPr>
          <a:lstStyle/>
          <a:p>
            <a:r>
              <a:rPr lang="en-US" sz="3000" b="1" dirty="0">
                <a:solidFill>
                  <a:srgbClr val="FFFFFF"/>
                </a:solidFill>
              </a:rPr>
              <a:t>Jakobson’s model of human communication:</a:t>
            </a:r>
          </a:p>
        </p:txBody>
      </p:sp>
      <p:sp>
        <p:nvSpPr>
          <p:cNvPr id="16" name="sketch line">
            <a:extLst>
              <a:ext uri="{FF2B5EF4-FFF2-40B4-BE49-F238E27FC236}">
                <a16:creationId xmlns:a16="http://schemas.microsoft.com/office/drawing/2014/main" id="{59FA8C2E-A5A7-4490-927A-7CD58343ED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66159" y="1353312"/>
            <a:ext cx="1554480" cy="18288"/>
          </a:xfrm>
          <a:custGeom>
            <a:avLst/>
            <a:gdLst>
              <a:gd name="connsiteX0" fmla="*/ 0 w 1554480"/>
              <a:gd name="connsiteY0" fmla="*/ 0 h 18288"/>
              <a:gd name="connsiteX1" fmla="*/ 549250 w 1554480"/>
              <a:gd name="connsiteY1" fmla="*/ 0 h 18288"/>
              <a:gd name="connsiteX2" fmla="*/ 1082954 w 1554480"/>
              <a:gd name="connsiteY2" fmla="*/ 0 h 18288"/>
              <a:gd name="connsiteX3" fmla="*/ 1554480 w 1554480"/>
              <a:gd name="connsiteY3" fmla="*/ 0 h 18288"/>
              <a:gd name="connsiteX4" fmla="*/ 1554480 w 1554480"/>
              <a:gd name="connsiteY4" fmla="*/ 18288 h 18288"/>
              <a:gd name="connsiteX5" fmla="*/ 1067410 w 1554480"/>
              <a:gd name="connsiteY5" fmla="*/ 18288 h 18288"/>
              <a:gd name="connsiteX6" fmla="*/ 549250 w 1554480"/>
              <a:gd name="connsiteY6" fmla="*/ 18288 h 18288"/>
              <a:gd name="connsiteX7" fmla="*/ 0 w 1554480"/>
              <a:gd name="connsiteY7" fmla="*/ 18288 h 18288"/>
              <a:gd name="connsiteX8" fmla="*/ 0 w 1554480"/>
              <a:gd name="connsiteY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54480" h="18288" fill="none" extrusionOk="0">
                <a:moveTo>
                  <a:pt x="0" y="0"/>
                </a:moveTo>
                <a:cubicBezTo>
                  <a:pt x="114141" y="-19864"/>
                  <a:pt x="345055" y="-1657"/>
                  <a:pt x="549250" y="0"/>
                </a:cubicBezTo>
                <a:cubicBezTo>
                  <a:pt x="753445" y="1657"/>
                  <a:pt x="862292" y="-5674"/>
                  <a:pt x="1082954" y="0"/>
                </a:cubicBezTo>
                <a:cubicBezTo>
                  <a:pt x="1303616" y="5674"/>
                  <a:pt x="1363530" y="4537"/>
                  <a:pt x="1554480" y="0"/>
                </a:cubicBezTo>
                <a:cubicBezTo>
                  <a:pt x="1554963" y="7176"/>
                  <a:pt x="1553909" y="13682"/>
                  <a:pt x="1554480" y="18288"/>
                </a:cubicBezTo>
                <a:cubicBezTo>
                  <a:pt x="1338847" y="6127"/>
                  <a:pt x="1215066" y="37851"/>
                  <a:pt x="1067410" y="18288"/>
                </a:cubicBezTo>
                <a:cubicBezTo>
                  <a:pt x="919754" y="-1275"/>
                  <a:pt x="800465" y="3080"/>
                  <a:pt x="549250" y="18288"/>
                </a:cubicBezTo>
                <a:cubicBezTo>
                  <a:pt x="298035" y="33496"/>
                  <a:pt x="158868" y="22769"/>
                  <a:pt x="0" y="18288"/>
                </a:cubicBezTo>
                <a:cubicBezTo>
                  <a:pt x="-655" y="13237"/>
                  <a:pt x="709" y="4645"/>
                  <a:pt x="0" y="0"/>
                </a:cubicBezTo>
                <a:close/>
              </a:path>
              <a:path w="1554480" h="18288" stroke="0" extrusionOk="0">
                <a:moveTo>
                  <a:pt x="0" y="0"/>
                </a:moveTo>
                <a:cubicBezTo>
                  <a:pt x="249941" y="-58"/>
                  <a:pt x="367334" y="23448"/>
                  <a:pt x="502615" y="0"/>
                </a:cubicBezTo>
                <a:cubicBezTo>
                  <a:pt x="637897" y="-23448"/>
                  <a:pt x="813653" y="-20418"/>
                  <a:pt x="974141" y="0"/>
                </a:cubicBezTo>
                <a:cubicBezTo>
                  <a:pt x="1134629" y="20418"/>
                  <a:pt x="1268772" y="6288"/>
                  <a:pt x="1554480" y="0"/>
                </a:cubicBezTo>
                <a:cubicBezTo>
                  <a:pt x="1554917" y="7222"/>
                  <a:pt x="1555359" y="13299"/>
                  <a:pt x="1554480" y="18288"/>
                </a:cubicBezTo>
                <a:cubicBezTo>
                  <a:pt x="1336087" y="12172"/>
                  <a:pt x="1310024" y="19759"/>
                  <a:pt x="1067410" y="18288"/>
                </a:cubicBezTo>
                <a:cubicBezTo>
                  <a:pt x="824796" y="16818"/>
                  <a:pt x="787902" y="34647"/>
                  <a:pt x="518160" y="18288"/>
                </a:cubicBezTo>
                <a:cubicBezTo>
                  <a:pt x="248418" y="1930"/>
                  <a:pt x="133160" y="9205"/>
                  <a:pt x="0" y="18288"/>
                </a:cubicBezTo>
                <a:cubicBezTo>
                  <a:pt x="-643" y="9451"/>
                  <a:pt x="-340" y="7114"/>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close-up of a contact code&#10;&#10;Description automatically generated">
            <a:extLst>
              <a:ext uri="{FF2B5EF4-FFF2-40B4-BE49-F238E27FC236}">
                <a16:creationId xmlns:a16="http://schemas.microsoft.com/office/drawing/2014/main" id="{BF60E5FD-4A13-85F6-B202-98D681D68E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936" y="3192036"/>
            <a:ext cx="10917936" cy="2238176"/>
          </a:xfrm>
          <a:prstGeom prst="rect">
            <a:avLst/>
          </a:prstGeom>
        </p:spPr>
      </p:pic>
    </p:spTree>
    <p:extLst>
      <p:ext uri="{BB962C8B-B14F-4D97-AF65-F5344CB8AC3E}">
        <p14:creationId xmlns:p14="http://schemas.microsoft.com/office/powerpoint/2010/main" val="16549219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E985B4-9AD2-CD7E-1FAE-253958746C16}"/>
              </a:ext>
            </a:extLst>
          </p:cNvPr>
          <p:cNvSpPr>
            <a:spLocks noGrp="1"/>
          </p:cNvSpPr>
          <p:nvPr>
            <p:ph idx="1"/>
          </p:nvPr>
        </p:nvSpPr>
        <p:spPr>
          <a:xfrm>
            <a:off x="571500" y="476250"/>
            <a:ext cx="10782300" cy="5962650"/>
          </a:xfrm>
        </p:spPr>
        <p:txBody>
          <a:bodyPr>
            <a:normAutofit/>
          </a:bodyPr>
          <a:lstStyle/>
          <a:p>
            <a:pPr marL="0" indent="0" algn="l">
              <a:buNone/>
            </a:pPr>
            <a:r>
              <a:rPr lang="en-US" sz="3200" b="0" i="0" u="none" strike="noStrike" baseline="0" dirty="0">
                <a:latin typeface="ZapfEllipticalBT"/>
              </a:rPr>
              <a:t>– Relation between the speaker and referent (referent honorifics): the use of elevated terms like residence (for home), dine (for eat), lady (for woman), steed </a:t>
            </a:r>
            <a:r>
              <a:rPr lang="fr-FR" sz="3200" b="0" i="0" u="none" strike="noStrike" baseline="0" dirty="0">
                <a:latin typeface="ZapfEllipticalBT"/>
              </a:rPr>
              <a:t>(for horse); T/V </a:t>
            </a:r>
            <a:r>
              <a:rPr lang="fr-FR" sz="3200" b="0" i="0" u="none" strike="noStrike" baseline="0" dirty="0" err="1">
                <a:latin typeface="ZapfEllipticalBT"/>
              </a:rPr>
              <a:t>pronouns</a:t>
            </a:r>
            <a:r>
              <a:rPr lang="fr-FR" sz="3200" b="0" i="0" u="none" strike="noStrike" baseline="0" dirty="0">
                <a:latin typeface="ZapfEllipticalBT"/>
              </a:rPr>
              <a:t> etc.;</a:t>
            </a:r>
          </a:p>
          <a:p>
            <a:pPr marL="0" indent="0" algn="l">
              <a:buNone/>
            </a:pPr>
            <a:r>
              <a:rPr lang="en-US" sz="3200" b="0" i="0" u="none" strike="noStrike" baseline="0" dirty="0">
                <a:latin typeface="ZapfEllipticalBT"/>
              </a:rPr>
              <a:t>– Relation between the speaker and addressee (addressee honorifics): polite pronouns, titles of address, on the one hand, and </a:t>
            </a:r>
            <a:r>
              <a:rPr lang="en-US" sz="3200" b="0" i="0" u="none" strike="noStrike" baseline="0" dirty="0" err="1">
                <a:latin typeface="ZapfEllipticalBT"/>
              </a:rPr>
              <a:t>dishonorifics</a:t>
            </a:r>
            <a:r>
              <a:rPr lang="en-US" sz="3200" b="0" i="0" u="none" strike="noStrike" baseline="0" dirty="0">
                <a:latin typeface="ZapfEllipticalBT"/>
              </a:rPr>
              <a:t> or intimacy markers on the other;</a:t>
            </a:r>
          </a:p>
          <a:p>
            <a:pPr marL="0" indent="0" algn="l">
              <a:buNone/>
            </a:pPr>
            <a:r>
              <a:rPr lang="en-US" sz="3200" b="0" i="0" u="none" strike="noStrike" baseline="0" dirty="0">
                <a:latin typeface="ZapfEllipticalBT"/>
              </a:rPr>
              <a:t>– Relation between the speaker and bystanders (bystander or audience honorifics): totemic relations, the presence of tabooed persons;</a:t>
            </a:r>
          </a:p>
          <a:p>
            <a:pPr marL="0" indent="0" algn="l">
              <a:buNone/>
            </a:pPr>
            <a:r>
              <a:rPr lang="en-US" sz="3200" b="0" i="0" u="none" strike="noStrike" baseline="0" dirty="0">
                <a:latin typeface="ZapfEllipticalBT"/>
              </a:rPr>
              <a:t>– Relation between the speaker and setting (formality levels): formal and informal.</a:t>
            </a:r>
            <a:endParaRPr lang="en-US" sz="4400" dirty="0"/>
          </a:p>
        </p:txBody>
      </p:sp>
    </p:spTree>
    <p:extLst>
      <p:ext uri="{BB962C8B-B14F-4D97-AF65-F5344CB8AC3E}">
        <p14:creationId xmlns:p14="http://schemas.microsoft.com/office/powerpoint/2010/main" val="20506672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EA39E8-9D5B-AB3A-EC55-AC6208CB1910}"/>
              </a:ext>
            </a:extLst>
          </p:cNvPr>
          <p:cNvSpPr>
            <a:spLocks noGrp="1"/>
          </p:cNvSpPr>
          <p:nvPr>
            <p:ph idx="1"/>
          </p:nvPr>
        </p:nvSpPr>
        <p:spPr>
          <a:xfrm>
            <a:off x="600075" y="428625"/>
            <a:ext cx="10753725" cy="5886450"/>
          </a:xfrm>
        </p:spPr>
        <p:txBody>
          <a:bodyPr>
            <a:normAutofit/>
          </a:bodyPr>
          <a:lstStyle/>
          <a:p>
            <a:pPr algn="just"/>
            <a:r>
              <a:rPr lang="en-US" sz="2400" b="0" i="0" u="none" strike="noStrike" baseline="0" dirty="0">
                <a:latin typeface="ZapfEllipticalBT"/>
              </a:rPr>
              <a:t>Yule talks about the so-called </a:t>
            </a:r>
            <a:r>
              <a:rPr lang="en-US" sz="2400" b="0" i="1" u="none" strike="noStrike" baseline="0" dirty="0">
                <a:latin typeface="ZapfEllipticalBTItalic"/>
              </a:rPr>
              <a:t>T/V distinction </a:t>
            </a:r>
            <a:r>
              <a:rPr lang="en-US" sz="2400" b="0" i="0" u="none" strike="noStrike" baseline="0" dirty="0">
                <a:latin typeface="ZapfEllipticalBT"/>
              </a:rPr>
              <a:t>(from the French </a:t>
            </a:r>
            <a:r>
              <a:rPr lang="en-US" sz="2400" b="0" i="1" u="none" strike="noStrike" baseline="0" dirty="0" err="1">
                <a:latin typeface="ZapfEllipticalBTItalic"/>
              </a:rPr>
              <a:t>tu</a:t>
            </a:r>
            <a:r>
              <a:rPr lang="en-US" sz="2400" b="0" i="1" u="none" strike="noStrike" baseline="0" dirty="0">
                <a:latin typeface="ZapfEllipticalBTItalic"/>
              </a:rPr>
              <a:t>/</a:t>
            </a:r>
            <a:r>
              <a:rPr lang="en-US" sz="2400" b="0" i="1" u="none" strike="noStrike" baseline="0" dirty="0" err="1">
                <a:latin typeface="ZapfEllipticalBTItalic"/>
              </a:rPr>
              <a:t>vous</a:t>
            </a:r>
            <a:r>
              <a:rPr lang="en-US" sz="2400" b="0" i="0" u="none" strike="noStrike" baseline="0" dirty="0">
                <a:latin typeface="ZapfEllipticalBT"/>
              </a:rPr>
              <a:t>), an obvious form of social deictic choice. The choice of one form or another (familiar vs. non-familiar) will communicate something about the speaker’s view of his relationship with the addressee.</a:t>
            </a:r>
          </a:p>
          <a:p>
            <a:pPr algn="just"/>
            <a:r>
              <a:rPr lang="en-US" sz="2400" dirty="0"/>
              <a:t>According to Yule, “in those social contexts where individuals typically mark distinctions between the social status of the speaker and addressee, the higher, the older, and the more powerful will tend to use the ‘</a:t>
            </a:r>
            <a:r>
              <a:rPr lang="en-US" sz="2400" dirty="0" err="1"/>
              <a:t>tu</a:t>
            </a:r>
            <a:r>
              <a:rPr lang="en-US" sz="2400" dirty="0"/>
              <a:t>’ version to a lower, younger and less powerful addressee, and be addressed by the ‘</a:t>
            </a:r>
            <a:r>
              <a:rPr lang="en-US" sz="2400" dirty="0" err="1"/>
              <a:t>vous</a:t>
            </a:r>
            <a:r>
              <a:rPr lang="en-US" sz="2400" dirty="0"/>
              <a:t>’ form in return. When social change is taking place, as for example in modern Spain, where a young businesswoman (higher economic status) is talking to her older cleaning woman (lower economic status), how do they address each other? I am told that the age distinction remains </a:t>
            </a:r>
            <a:r>
              <a:rPr lang="en-US" sz="2400" dirty="0" err="1"/>
              <a:t>morepowerful</a:t>
            </a:r>
            <a:r>
              <a:rPr lang="en-US" sz="2400" dirty="0"/>
              <a:t> than the economic distinction and the older woman uses ‘</a:t>
            </a:r>
            <a:r>
              <a:rPr lang="en-US" sz="2400" dirty="0" err="1"/>
              <a:t>tú</a:t>
            </a:r>
            <a:r>
              <a:rPr lang="en-US" sz="2400" dirty="0"/>
              <a:t>’ and the younger uses ‘</a:t>
            </a:r>
            <a:r>
              <a:rPr lang="en-US" sz="2400" dirty="0" err="1"/>
              <a:t>Usted</a:t>
            </a:r>
            <a:r>
              <a:rPr lang="en-US" sz="2400" dirty="0"/>
              <a:t>’.” (Yule, 1996: 10–11)</a:t>
            </a:r>
          </a:p>
          <a:p>
            <a:pPr algn="just"/>
            <a:r>
              <a:rPr lang="en-US" sz="2400" dirty="0"/>
              <a:t>The T/V pronouns may originally have indicated the number used for plural forms, but today they show different levels of formality (</a:t>
            </a:r>
            <a:r>
              <a:rPr lang="en-US" sz="2400" dirty="0" err="1"/>
              <a:t>tu</a:t>
            </a:r>
            <a:r>
              <a:rPr lang="en-US" sz="2400" dirty="0"/>
              <a:t> = more familiar, </a:t>
            </a:r>
            <a:r>
              <a:rPr lang="en-US" sz="2400" dirty="0" err="1"/>
              <a:t>vous</a:t>
            </a:r>
            <a:r>
              <a:rPr lang="en-US" sz="2400" dirty="0"/>
              <a:t> – more polite).</a:t>
            </a:r>
          </a:p>
        </p:txBody>
      </p:sp>
    </p:spTree>
    <p:extLst>
      <p:ext uri="{BB962C8B-B14F-4D97-AF65-F5344CB8AC3E}">
        <p14:creationId xmlns:p14="http://schemas.microsoft.com/office/powerpoint/2010/main" val="15832692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EE975D-DFAE-6078-715F-70FD96A1335B}"/>
              </a:ext>
            </a:extLst>
          </p:cNvPr>
          <p:cNvSpPr>
            <a:spLocks noGrp="1"/>
          </p:cNvSpPr>
          <p:nvPr>
            <p:ph idx="1"/>
          </p:nvPr>
        </p:nvSpPr>
        <p:spPr>
          <a:xfrm>
            <a:off x="838200" y="771525"/>
            <a:ext cx="10515600" cy="5405438"/>
          </a:xfrm>
        </p:spPr>
        <p:txBody>
          <a:bodyPr>
            <a:normAutofit/>
          </a:bodyPr>
          <a:lstStyle/>
          <a:p>
            <a:pPr algn="just"/>
            <a:endParaRPr lang="en-US" sz="3200" b="1" dirty="0"/>
          </a:p>
          <a:p>
            <a:pPr algn="just"/>
            <a:r>
              <a:rPr lang="en-US" sz="3200" b="1" dirty="0"/>
              <a:t>Social deixis (honorifics): </a:t>
            </a:r>
            <a:r>
              <a:rPr lang="en-US" sz="3200" dirty="0"/>
              <a:t>concerns those aspects of sentences which reflect, establish, or are determined by certain realities of the social situation in which the speech act occurs. What can be encoded in social deixis are: social identity of participants (in-groupness, out-groupness), social relationships of participants (respect, rank).</a:t>
            </a:r>
          </a:p>
        </p:txBody>
      </p:sp>
    </p:spTree>
    <p:extLst>
      <p:ext uri="{BB962C8B-B14F-4D97-AF65-F5344CB8AC3E}">
        <p14:creationId xmlns:p14="http://schemas.microsoft.com/office/powerpoint/2010/main" val="2219370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F4FE7-EDF4-CA86-18A6-675035E973C0}"/>
              </a:ext>
            </a:extLst>
          </p:cNvPr>
          <p:cNvSpPr>
            <a:spLocks noGrp="1"/>
          </p:cNvSpPr>
          <p:nvPr>
            <p:ph type="title"/>
          </p:nvPr>
        </p:nvSpPr>
        <p:spPr>
          <a:xfrm>
            <a:off x="838200" y="193676"/>
            <a:ext cx="10515600" cy="739774"/>
          </a:xfrm>
        </p:spPr>
        <p:txBody>
          <a:bodyPr>
            <a:normAutofit/>
          </a:bodyPr>
          <a:lstStyle/>
          <a:p>
            <a:r>
              <a:rPr lang="en-US" b="1" dirty="0"/>
              <a:t>Deixis									</a:t>
            </a:r>
            <a:r>
              <a:rPr lang="en-US" sz="2000" b="1" dirty="0"/>
              <a:t>P. 21</a:t>
            </a:r>
            <a:endParaRPr lang="en-US" b="1" dirty="0"/>
          </a:p>
        </p:txBody>
      </p:sp>
      <p:sp>
        <p:nvSpPr>
          <p:cNvPr id="3" name="Content Placeholder 2">
            <a:extLst>
              <a:ext uri="{FF2B5EF4-FFF2-40B4-BE49-F238E27FC236}">
                <a16:creationId xmlns:a16="http://schemas.microsoft.com/office/drawing/2014/main" id="{AD1A2A75-22E3-D45E-A17A-2C93B157BB45}"/>
              </a:ext>
            </a:extLst>
          </p:cNvPr>
          <p:cNvSpPr>
            <a:spLocks noGrp="1"/>
          </p:cNvSpPr>
          <p:nvPr>
            <p:ph idx="1"/>
          </p:nvPr>
        </p:nvSpPr>
        <p:spPr>
          <a:xfrm>
            <a:off x="619125" y="933450"/>
            <a:ext cx="11106150" cy="5243513"/>
          </a:xfrm>
        </p:spPr>
        <p:txBody>
          <a:bodyPr>
            <a:normAutofit fontScale="92500" lnSpcReduction="10000"/>
          </a:bodyPr>
          <a:lstStyle/>
          <a:p>
            <a:pPr marL="0" indent="0">
              <a:buNone/>
            </a:pPr>
            <a:r>
              <a:rPr lang="en-US" dirty="0"/>
              <a:t>The term deixis is borrowed from the Greek word meaning point or indicate, and it designates the way in which the relationship between language and context is reflected in the structures of the language themselves. Deixis describes words, expressions whose reference relies on the context of utterance. </a:t>
            </a:r>
          </a:p>
          <a:p>
            <a:pPr marL="0" indent="0">
              <a:buNone/>
            </a:pPr>
            <a:endParaRPr lang="en-US" sz="200" dirty="0"/>
          </a:p>
          <a:p>
            <a:pPr marL="0" indent="0">
              <a:buNone/>
            </a:pPr>
            <a:r>
              <a:rPr lang="en-US" dirty="0"/>
              <a:t>According to George Yule, deixis is “one of the most basic things that we do with utterances pointing via language.” (Yule, 1996: 9) The prototypical or focal exemplars of deixis are: </a:t>
            </a:r>
            <a:r>
              <a:rPr lang="en-US" i="1" dirty="0"/>
              <a:t>the use of demonstratives</a:t>
            </a:r>
            <a:r>
              <a:rPr lang="en-US" dirty="0"/>
              <a:t>, </a:t>
            </a:r>
            <a:r>
              <a:rPr lang="en-US" i="1" dirty="0"/>
              <a:t>1st and 2nd person pronouns</a:t>
            </a:r>
            <a:r>
              <a:rPr lang="en-US" dirty="0"/>
              <a:t>, </a:t>
            </a:r>
            <a:r>
              <a:rPr lang="en-US" i="1" dirty="0"/>
              <a:t>tense, specific, time and place adverbs </a:t>
            </a:r>
            <a:r>
              <a:rPr lang="en-US" dirty="0"/>
              <a:t>(</a:t>
            </a:r>
            <a:r>
              <a:rPr lang="en-US" i="1" dirty="0"/>
              <a:t>here, now</a:t>
            </a:r>
            <a:r>
              <a:rPr lang="en-US" dirty="0"/>
              <a:t>), and </a:t>
            </a:r>
            <a:r>
              <a:rPr lang="en-US" i="1" dirty="0"/>
              <a:t>several other grammatical features</a:t>
            </a:r>
            <a:r>
              <a:rPr lang="en-US" dirty="0"/>
              <a:t> tied directly to the circumstances of utterance. </a:t>
            </a:r>
          </a:p>
          <a:p>
            <a:pPr marL="0" indent="0">
              <a:buNone/>
            </a:pPr>
            <a:endParaRPr lang="en-US" sz="1000" dirty="0"/>
          </a:p>
          <a:p>
            <a:pPr marL="0" indent="0">
              <a:buNone/>
            </a:pPr>
            <a:r>
              <a:rPr lang="en-US" dirty="0"/>
              <a:t>In fact, deictic expressions (</a:t>
            </a:r>
            <a:r>
              <a:rPr lang="en-US" dirty="0" err="1"/>
              <a:t>indexicals</a:t>
            </a:r>
            <a:r>
              <a:rPr lang="en-US" dirty="0"/>
              <a:t>) are the first linguistic elements children learn: they learn how to indicate people via person deixis (me, you), how to show location through spatial deixis (here, there), or how to refer to time by using temporal deixis (now, then).</a:t>
            </a:r>
          </a:p>
        </p:txBody>
      </p:sp>
    </p:spTree>
    <p:extLst>
      <p:ext uri="{BB962C8B-B14F-4D97-AF65-F5344CB8AC3E}">
        <p14:creationId xmlns:p14="http://schemas.microsoft.com/office/powerpoint/2010/main" val="984558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0FAD49-9446-4E80-7D04-CF0A659B971E}"/>
              </a:ext>
            </a:extLst>
          </p:cNvPr>
          <p:cNvSpPr>
            <a:spLocks noGrp="1"/>
          </p:cNvSpPr>
          <p:nvPr>
            <p:ph idx="1"/>
          </p:nvPr>
        </p:nvSpPr>
        <p:spPr>
          <a:xfrm>
            <a:off x="838200" y="523875"/>
            <a:ext cx="10515600" cy="5653088"/>
          </a:xfrm>
        </p:spPr>
        <p:txBody>
          <a:bodyPr/>
          <a:lstStyle/>
          <a:p>
            <a:pPr marL="0" indent="0" algn="l">
              <a:buNone/>
            </a:pPr>
            <a:r>
              <a:rPr lang="en-US" sz="2400" b="0" i="0" u="none" strike="noStrike" baseline="0" dirty="0">
                <a:latin typeface="ZapfEllipticalBT"/>
              </a:rPr>
              <a:t>Deixis belongs to the field of pragmatics “because it directly concerns the relationship between the structure of languages and the contexts in which they are used.</a:t>
            </a:r>
          </a:p>
          <a:p>
            <a:pPr marL="0" indent="0" algn="l">
              <a:buNone/>
            </a:pPr>
            <a:r>
              <a:rPr lang="en-US" sz="2400" b="0" i="0" u="none" strike="noStrike" baseline="0" dirty="0" err="1">
                <a:latin typeface="ZapfEllipticalBT"/>
              </a:rPr>
              <a:t>Deictical</a:t>
            </a:r>
            <a:r>
              <a:rPr lang="en-US" sz="2400" dirty="0">
                <a:latin typeface="ZapfEllipticalBT"/>
              </a:rPr>
              <a:t> </a:t>
            </a:r>
            <a:r>
              <a:rPr lang="en-US" sz="2400" b="0" i="0" u="none" strike="noStrike" baseline="0" dirty="0">
                <a:latin typeface="ZapfEllipticalBT"/>
              </a:rPr>
              <a:t>facts constantly remind us that natural languages were primarily designed for face-to</a:t>
            </a:r>
            <a:r>
              <a:rPr lang="en-US" sz="2400" dirty="0">
                <a:latin typeface="ZapfEllipticalBT"/>
              </a:rPr>
              <a:t>-</a:t>
            </a:r>
            <a:r>
              <a:rPr lang="en-US" sz="2400" b="0" i="0" u="none" strike="noStrike" baseline="0" dirty="0">
                <a:latin typeface="ZapfEllipticalBT"/>
              </a:rPr>
              <a:t>face interaction. The importance of deictic information is best revealed when we try to interpret utterances but lack deictic information. </a:t>
            </a:r>
          </a:p>
          <a:p>
            <a:pPr marL="0" indent="0" algn="l">
              <a:buNone/>
            </a:pPr>
            <a:endParaRPr lang="en-US" sz="1800" dirty="0">
              <a:latin typeface="ZapfEllipticalBT"/>
            </a:endParaRPr>
          </a:p>
          <a:p>
            <a:pPr marL="0" indent="0" algn="l">
              <a:buNone/>
            </a:pPr>
            <a:r>
              <a:rPr lang="en-US" b="0" i="0" u="none" strike="noStrike" baseline="0" dirty="0">
                <a:latin typeface="ZapfEllipticalBT"/>
              </a:rPr>
              <a:t>Examples: </a:t>
            </a:r>
          </a:p>
          <a:p>
            <a:pPr marL="0" indent="0" algn="l">
              <a:buNone/>
            </a:pPr>
            <a:r>
              <a:rPr lang="en-US" dirty="0">
                <a:latin typeface="ZapfEllipticalBT"/>
              </a:rPr>
              <a:t>T</a:t>
            </a:r>
            <a:r>
              <a:rPr lang="en-US" b="0" i="0" u="none" strike="noStrike" baseline="0" dirty="0">
                <a:latin typeface="ZapfEllipticalBT"/>
              </a:rPr>
              <a:t>he typical notice on doors: </a:t>
            </a:r>
            <a:r>
              <a:rPr lang="en-US" b="1" i="1" u="none" strike="noStrike" baseline="0" dirty="0">
                <a:latin typeface="ZapfEllipticalBTItalic"/>
              </a:rPr>
              <a:t>I’ll be back in an hour</a:t>
            </a:r>
            <a:r>
              <a:rPr lang="en-US" b="0" i="0" u="none" strike="noStrike" baseline="0" dirty="0">
                <a:latin typeface="ZapfEllipticalBT"/>
              </a:rPr>
              <a:t>, or a message in a bottle found in the sea or on the beach, saying that: </a:t>
            </a:r>
            <a:r>
              <a:rPr lang="en-US" b="1" i="1" u="none" strike="noStrike" baseline="0" dirty="0">
                <a:latin typeface="ZapfEllipticalBTItalic"/>
              </a:rPr>
              <a:t>Meet me here a week from now </a:t>
            </a:r>
            <a:endParaRPr lang="en-US" b="0" i="1" u="none" strike="noStrike" baseline="0" dirty="0">
              <a:latin typeface="ZapfEllipticalBTItalic"/>
            </a:endParaRPr>
          </a:p>
          <a:p>
            <a:pPr marL="0" indent="0" algn="l">
              <a:buNone/>
            </a:pPr>
            <a:r>
              <a:rPr lang="en-US" b="0" i="0" u="none" strike="noStrike" baseline="0" dirty="0">
                <a:latin typeface="ZapfEllipticalBT"/>
              </a:rPr>
              <a:t>The interpretation of these utterances is almost impossible because we do not have the deictic information telling when the notice/message was written.</a:t>
            </a:r>
            <a:endParaRPr lang="en-US" sz="4000" dirty="0"/>
          </a:p>
        </p:txBody>
      </p:sp>
    </p:spTree>
    <p:extLst>
      <p:ext uri="{BB962C8B-B14F-4D97-AF65-F5344CB8AC3E}">
        <p14:creationId xmlns:p14="http://schemas.microsoft.com/office/powerpoint/2010/main" val="1758368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E20B7-EB36-202F-DF6B-A8A81A37223E}"/>
              </a:ext>
            </a:extLst>
          </p:cNvPr>
          <p:cNvSpPr>
            <a:spLocks noGrp="1"/>
          </p:cNvSpPr>
          <p:nvPr>
            <p:ph type="title"/>
          </p:nvPr>
        </p:nvSpPr>
        <p:spPr>
          <a:xfrm>
            <a:off x="838200" y="365125"/>
            <a:ext cx="10515600" cy="492125"/>
          </a:xfrm>
        </p:spPr>
        <p:txBody>
          <a:bodyPr>
            <a:normAutofit fontScale="90000"/>
          </a:bodyPr>
          <a:lstStyle/>
          <a:p>
            <a:r>
              <a:rPr lang="en-US" b="1" dirty="0"/>
              <a:t>Person deixis</a:t>
            </a:r>
          </a:p>
        </p:txBody>
      </p:sp>
      <p:sp>
        <p:nvSpPr>
          <p:cNvPr id="3" name="Content Placeholder 2">
            <a:extLst>
              <a:ext uri="{FF2B5EF4-FFF2-40B4-BE49-F238E27FC236}">
                <a16:creationId xmlns:a16="http://schemas.microsoft.com/office/drawing/2014/main" id="{85FFE6E6-DB56-FCE6-04BC-ABD39EDDCBD3}"/>
              </a:ext>
            </a:extLst>
          </p:cNvPr>
          <p:cNvSpPr>
            <a:spLocks noGrp="1"/>
          </p:cNvSpPr>
          <p:nvPr>
            <p:ph idx="1"/>
          </p:nvPr>
        </p:nvSpPr>
        <p:spPr>
          <a:xfrm>
            <a:off x="838199" y="942975"/>
            <a:ext cx="10848975" cy="5233988"/>
          </a:xfrm>
        </p:spPr>
        <p:txBody>
          <a:bodyPr>
            <a:normAutofit/>
          </a:bodyPr>
          <a:lstStyle/>
          <a:p>
            <a:pPr marL="0" indent="0" algn="just">
              <a:buNone/>
            </a:pPr>
            <a:r>
              <a:rPr lang="en-US" dirty="0"/>
              <a:t>Person deixis is directly reflected in the grammatical categories of person. Yet, it is necessary to take a look at the way participant roles are grammaticalized in different languages. It is important to note that the speaker/spokesperson can be distinct from the source of utterance, the recipient can be different from the target, and, similarly, hearers/ bystanders can be different from addressees or targets.</a:t>
            </a:r>
          </a:p>
          <a:p>
            <a:pPr marL="0" indent="0" algn="just">
              <a:buNone/>
            </a:pPr>
            <a:endParaRPr lang="en-US" dirty="0"/>
          </a:p>
          <a:p>
            <a:pPr algn="just"/>
            <a:r>
              <a:rPr lang="en-US" dirty="0"/>
              <a:t>The basic grammatical distinctions are the categories of first, second, and third person.</a:t>
            </a:r>
          </a:p>
          <a:p>
            <a:pPr algn="just"/>
            <a:r>
              <a:rPr lang="en-US" dirty="0"/>
              <a:t>Lyons puts it in his Semantics (1990), the first person means speaker inclusion (+S), the second person means addressee inclusion (+A), while the third person means speaker and addressee exclusion (-S, -A).</a:t>
            </a:r>
          </a:p>
        </p:txBody>
      </p:sp>
    </p:spTree>
    <p:extLst>
      <p:ext uri="{BB962C8B-B14F-4D97-AF65-F5344CB8AC3E}">
        <p14:creationId xmlns:p14="http://schemas.microsoft.com/office/powerpoint/2010/main" val="4200455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21F198-A6BB-2DF4-C68B-15734831909E}"/>
              </a:ext>
            </a:extLst>
          </p:cNvPr>
          <p:cNvSpPr>
            <a:spLocks noGrp="1"/>
          </p:cNvSpPr>
          <p:nvPr>
            <p:ph idx="1"/>
          </p:nvPr>
        </p:nvSpPr>
        <p:spPr>
          <a:xfrm>
            <a:off x="838200" y="428625"/>
            <a:ext cx="10515600" cy="5748338"/>
          </a:xfrm>
        </p:spPr>
        <p:txBody>
          <a:bodyPr>
            <a:normAutofit fontScale="92500" lnSpcReduction="10000"/>
          </a:bodyPr>
          <a:lstStyle/>
          <a:p>
            <a:r>
              <a:rPr lang="en-US" dirty="0"/>
              <a:t>Another aspect that should be mentioned is that when there is no face-to-face communication, language can encode person deixis for self-introduction in a very distinct way. </a:t>
            </a:r>
          </a:p>
          <a:p>
            <a:pPr marL="0" indent="0">
              <a:buNone/>
            </a:pPr>
            <a:r>
              <a:rPr lang="en-US" dirty="0" err="1"/>
              <a:t>E.g</a:t>
            </a:r>
            <a:r>
              <a:rPr lang="en-US" dirty="0"/>
              <a:t>: </a:t>
            </a:r>
          </a:p>
          <a:p>
            <a:pPr marL="0" indent="0">
              <a:buNone/>
            </a:pPr>
            <a:r>
              <a:rPr lang="en-US" dirty="0"/>
              <a:t>One can say in a face-to-face speech event that </a:t>
            </a:r>
            <a:r>
              <a:rPr lang="en-US" b="1" dirty="0"/>
              <a:t>I’m X</a:t>
            </a:r>
            <a:r>
              <a:rPr lang="en-US" dirty="0"/>
              <a:t>, but when on the telephone, </a:t>
            </a:r>
            <a:r>
              <a:rPr lang="en-US" b="1" dirty="0"/>
              <a:t>This is X </a:t>
            </a:r>
            <a:r>
              <a:rPr lang="en-US" dirty="0"/>
              <a:t>must be used.</a:t>
            </a:r>
          </a:p>
          <a:p>
            <a:pPr marL="0" indent="0">
              <a:buNone/>
            </a:pPr>
            <a:endParaRPr lang="en-US" dirty="0"/>
          </a:p>
          <a:p>
            <a:pPr marL="0" indent="0">
              <a:buNone/>
            </a:pPr>
            <a:r>
              <a:rPr lang="en-US" dirty="0"/>
              <a:t>Third person pronouns are distal forms in person deixis. When one uses a third person form in contexts where second person would be possible, this kind of choice imposes a distance, and such strategies can be used for expressing </a:t>
            </a:r>
            <a:r>
              <a:rPr lang="en-US" b="1" i="1" dirty="0"/>
              <a:t>irony</a:t>
            </a:r>
            <a:r>
              <a:rPr lang="en-US" dirty="0"/>
              <a:t> or </a:t>
            </a:r>
            <a:r>
              <a:rPr lang="en-US" b="1" i="1" dirty="0"/>
              <a:t>accusations</a:t>
            </a:r>
            <a:r>
              <a:rPr lang="en-US" dirty="0"/>
              <a:t> </a:t>
            </a:r>
          </a:p>
          <a:p>
            <a:pPr marL="0" indent="0">
              <a:buNone/>
            </a:pPr>
            <a:r>
              <a:rPr lang="en-US" dirty="0" err="1"/>
              <a:t>E.g</a:t>
            </a:r>
            <a:r>
              <a:rPr lang="en-US" dirty="0"/>
              <a:t>: </a:t>
            </a:r>
          </a:p>
          <a:p>
            <a:pPr marL="0" indent="0">
              <a:buNone/>
            </a:pPr>
            <a:r>
              <a:rPr lang="en-US" b="1" i="1" dirty="0"/>
              <a:t>Would his highness like something to eat?</a:t>
            </a:r>
          </a:p>
          <a:p>
            <a:pPr marL="0" indent="0">
              <a:buNone/>
            </a:pPr>
            <a:r>
              <a:rPr lang="en-US" b="1" i="1" dirty="0"/>
              <a:t>Somebody forgot to clean up his room!.</a:t>
            </a:r>
          </a:p>
        </p:txBody>
      </p:sp>
    </p:spTree>
    <p:extLst>
      <p:ext uri="{BB962C8B-B14F-4D97-AF65-F5344CB8AC3E}">
        <p14:creationId xmlns:p14="http://schemas.microsoft.com/office/powerpoint/2010/main" val="4232649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87E57-345E-B41D-EC0D-BC2135F69CBD}"/>
              </a:ext>
            </a:extLst>
          </p:cNvPr>
          <p:cNvSpPr>
            <a:spLocks noGrp="1"/>
          </p:cNvSpPr>
          <p:nvPr>
            <p:ph type="title"/>
          </p:nvPr>
        </p:nvSpPr>
        <p:spPr>
          <a:xfrm>
            <a:off x="838200" y="365125"/>
            <a:ext cx="10515600" cy="568325"/>
          </a:xfrm>
        </p:spPr>
        <p:txBody>
          <a:bodyPr>
            <a:normAutofit fontScale="90000"/>
          </a:bodyPr>
          <a:lstStyle/>
          <a:p>
            <a:r>
              <a:rPr lang="en-US" b="1" dirty="0"/>
              <a:t>Time deixis</a:t>
            </a:r>
          </a:p>
        </p:txBody>
      </p:sp>
      <p:sp>
        <p:nvSpPr>
          <p:cNvPr id="3" name="Content Placeholder 2">
            <a:extLst>
              <a:ext uri="{FF2B5EF4-FFF2-40B4-BE49-F238E27FC236}">
                <a16:creationId xmlns:a16="http://schemas.microsoft.com/office/drawing/2014/main" id="{240459F7-DDDA-C924-E908-13C2BFE5740A}"/>
              </a:ext>
            </a:extLst>
          </p:cNvPr>
          <p:cNvSpPr>
            <a:spLocks noGrp="1"/>
          </p:cNvSpPr>
          <p:nvPr>
            <p:ph idx="1"/>
          </p:nvPr>
        </p:nvSpPr>
        <p:spPr>
          <a:xfrm>
            <a:off x="400050" y="933450"/>
            <a:ext cx="11382375" cy="5559425"/>
          </a:xfrm>
        </p:spPr>
        <p:txBody>
          <a:bodyPr>
            <a:normAutofit/>
          </a:bodyPr>
          <a:lstStyle/>
          <a:p>
            <a:r>
              <a:rPr lang="en-US" sz="2400" dirty="0"/>
              <a:t>In most languages, the bases of measuring (and, thus, expressing) time is the cycles of days and nights, months, seasons, and years. These units are usually taken as measures (including the deictic center) or calendrically. Time deixis interacts with these calendrical and non-calendrical units.</a:t>
            </a:r>
          </a:p>
          <a:p>
            <a:endParaRPr lang="en-US" sz="2400" dirty="0"/>
          </a:p>
          <a:p>
            <a:r>
              <a:rPr lang="en-US" sz="2400" dirty="0"/>
              <a:t>Time deixis also makes reference to participant roles. In this sense, </a:t>
            </a:r>
            <a:r>
              <a:rPr lang="en-US" sz="2400" b="1" i="1" dirty="0"/>
              <a:t>now</a:t>
            </a:r>
            <a:r>
              <a:rPr lang="en-US" sz="2400" dirty="0"/>
              <a:t> can be interpreted as “</a:t>
            </a:r>
            <a:r>
              <a:rPr lang="en-US" sz="2400" i="1" dirty="0"/>
              <a:t>the time at which the speaker is producing the utterance that contains now</a:t>
            </a:r>
            <a:r>
              <a:rPr lang="en-US" sz="2400" dirty="0"/>
              <a:t>”. </a:t>
            </a:r>
          </a:p>
          <a:p>
            <a:r>
              <a:rPr lang="en-US" sz="2400" dirty="0"/>
              <a:t>We have to distinguish between the moment of utterance, i.e. </a:t>
            </a:r>
            <a:r>
              <a:rPr lang="en-US" sz="2400" b="1" dirty="0"/>
              <a:t>coding time (CT), </a:t>
            </a:r>
            <a:r>
              <a:rPr lang="en-US" sz="2400" dirty="0"/>
              <a:t>and the moment of reception, i.e. </a:t>
            </a:r>
            <a:r>
              <a:rPr lang="en-US" sz="2400" b="1" dirty="0"/>
              <a:t>receiving time (RT)</a:t>
            </a:r>
            <a:r>
              <a:rPr lang="en-US" sz="2400" dirty="0"/>
              <a:t>. </a:t>
            </a:r>
          </a:p>
          <a:p>
            <a:r>
              <a:rPr lang="en-US" sz="2400" dirty="0"/>
              <a:t>When CT and RT are identical, the situation is called deictic simultaneity. </a:t>
            </a:r>
          </a:p>
          <a:p>
            <a:r>
              <a:rPr lang="en-US" sz="2400" dirty="0"/>
              <a:t>Difficulties arise when RT is not identical to CT (writing/reading written messages, making/ watching media </a:t>
            </a:r>
            <a:r>
              <a:rPr lang="en-US" sz="2400" dirty="0" err="1"/>
              <a:t>programmes</a:t>
            </a:r>
            <a:r>
              <a:rPr lang="en-US" sz="2400" dirty="0"/>
              <a:t>, </a:t>
            </a:r>
            <a:r>
              <a:rPr lang="en-US" sz="2400" dirty="0" err="1"/>
              <a:t>etc</a:t>
            </a:r>
            <a:r>
              <a:rPr lang="en-US" sz="2400" dirty="0"/>
              <a:t>…). In such situations, the deictic </a:t>
            </a:r>
            <a:r>
              <a:rPr lang="en-US" sz="2400" dirty="0" err="1"/>
              <a:t>centre</a:t>
            </a:r>
            <a:r>
              <a:rPr lang="en-US" sz="2400" dirty="0"/>
              <a:t> is either the speaker and CT, or the addressee and RT. </a:t>
            </a:r>
          </a:p>
        </p:txBody>
      </p:sp>
    </p:spTree>
    <p:extLst>
      <p:ext uri="{BB962C8B-B14F-4D97-AF65-F5344CB8AC3E}">
        <p14:creationId xmlns:p14="http://schemas.microsoft.com/office/powerpoint/2010/main" val="2106073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6523DB-EC70-9375-D764-B62CEF6BF3D8}"/>
              </a:ext>
            </a:extLst>
          </p:cNvPr>
          <p:cNvSpPr>
            <a:spLocks noGrp="1"/>
          </p:cNvSpPr>
          <p:nvPr>
            <p:ph idx="1"/>
          </p:nvPr>
        </p:nvSpPr>
        <p:spPr>
          <a:xfrm>
            <a:off x="561975" y="819150"/>
            <a:ext cx="11277599" cy="5357813"/>
          </a:xfrm>
        </p:spPr>
        <p:txBody>
          <a:bodyPr/>
          <a:lstStyle/>
          <a:p>
            <a:r>
              <a:rPr lang="en-US" dirty="0"/>
              <a:t>A pragmatic interpretation of </a:t>
            </a:r>
            <a:r>
              <a:rPr lang="en-US" b="1" i="1" dirty="0"/>
              <a:t>now</a:t>
            </a:r>
            <a:r>
              <a:rPr lang="en-US" dirty="0"/>
              <a:t> shows that this adverb means “the pragmatically given span including CT, where the span may be the instant associated with the production of the morpheme itself … or the perhaps interminable period” (Levinson, 1997: 74):</a:t>
            </a:r>
          </a:p>
          <a:p>
            <a:endParaRPr lang="en-US" dirty="0"/>
          </a:p>
          <a:p>
            <a:pPr marL="0" indent="0">
              <a:buNone/>
            </a:pPr>
            <a:r>
              <a:rPr lang="en-US" dirty="0"/>
              <a:t>For example:</a:t>
            </a:r>
          </a:p>
          <a:p>
            <a:r>
              <a:rPr lang="en-US" dirty="0"/>
              <a:t>I am writing this sentence now</a:t>
            </a:r>
          </a:p>
          <a:p>
            <a:pPr marL="0" indent="0">
              <a:buNone/>
            </a:pPr>
            <a:r>
              <a:rPr lang="en-US" dirty="0"/>
              <a:t>or </a:t>
            </a:r>
          </a:p>
          <a:p>
            <a:r>
              <a:rPr lang="en-US" dirty="0"/>
              <a:t>I’m working on my thesis now.</a:t>
            </a:r>
          </a:p>
        </p:txBody>
      </p:sp>
    </p:spTree>
    <p:extLst>
      <p:ext uri="{BB962C8B-B14F-4D97-AF65-F5344CB8AC3E}">
        <p14:creationId xmlns:p14="http://schemas.microsoft.com/office/powerpoint/2010/main" val="4238324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27C728-F10A-31BE-79EB-6E61C56F7C3C}"/>
              </a:ext>
            </a:extLst>
          </p:cNvPr>
          <p:cNvSpPr>
            <a:spLocks noGrp="1"/>
          </p:cNvSpPr>
          <p:nvPr>
            <p:ph idx="1"/>
          </p:nvPr>
        </p:nvSpPr>
        <p:spPr>
          <a:xfrm>
            <a:off x="838200" y="714375"/>
            <a:ext cx="10515600" cy="5462588"/>
          </a:xfrm>
        </p:spPr>
        <p:txBody>
          <a:bodyPr>
            <a:normAutofit/>
          </a:bodyPr>
          <a:lstStyle/>
          <a:p>
            <a:pPr algn="l"/>
            <a:r>
              <a:rPr lang="en-US" sz="2400" b="1" i="1" u="none" strike="noStrike" baseline="0" dirty="0">
                <a:latin typeface="ZapfEllipticalBTItalic"/>
              </a:rPr>
              <a:t>Then</a:t>
            </a:r>
            <a:r>
              <a:rPr lang="en-US" sz="2400" b="0" i="1" u="none" strike="noStrike" baseline="0" dirty="0">
                <a:latin typeface="ZapfEllipticalBTItalic"/>
              </a:rPr>
              <a:t> </a:t>
            </a:r>
            <a:r>
              <a:rPr lang="en-US" sz="2400" b="0" i="0" u="none" strike="noStrike" baseline="0" dirty="0">
                <a:latin typeface="ZapfEllipticalBT"/>
              </a:rPr>
              <a:t>contrasts with </a:t>
            </a:r>
            <a:r>
              <a:rPr lang="en-US" sz="2400" b="1" i="1" u="none" strike="noStrike" baseline="0" dirty="0">
                <a:latin typeface="ZapfEllipticalBTItalic"/>
              </a:rPr>
              <a:t>now</a:t>
            </a:r>
            <a:r>
              <a:rPr lang="en-US" sz="2400" b="0" i="0" u="none" strike="noStrike" baseline="0" dirty="0">
                <a:latin typeface="ZapfEllipticalBT"/>
              </a:rPr>
              <a:t>, and it means </a:t>
            </a:r>
            <a:r>
              <a:rPr lang="en-US" sz="2400" b="1" i="1" u="none" strike="noStrike" baseline="0" dirty="0">
                <a:latin typeface="ZapfEllipticalBTItalic"/>
              </a:rPr>
              <a:t>not now</a:t>
            </a:r>
            <a:r>
              <a:rPr lang="en-US" sz="2400" b="0" i="0" u="none" strike="noStrike" baseline="0" dirty="0">
                <a:latin typeface="ZapfEllipticalBT"/>
              </a:rPr>
              <a:t>, which allows usages both in past and future. Terms like </a:t>
            </a:r>
            <a:r>
              <a:rPr lang="en-US" sz="2400" b="0" i="1" u="none" strike="noStrike" baseline="0" dirty="0">
                <a:latin typeface="ZapfEllipticalBTItalic"/>
              </a:rPr>
              <a:t>today, tomorrow, yesterday </a:t>
            </a:r>
            <a:r>
              <a:rPr lang="en-US" sz="2400" b="0" i="0" u="none" strike="noStrike" baseline="0" dirty="0">
                <a:latin typeface="ZapfEllipticalBT"/>
              </a:rPr>
              <a:t>presuppose a division of time into diurnal spans </a:t>
            </a:r>
          </a:p>
          <a:p>
            <a:pPr marL="0" indent="0" algn="l">
              <a:buNone/>
            </a:pPr>
            <a:r>
              <a:rPr lang="en-US" sz="2400" b="1" i="1" u="none" strike="noStrike" baseline="0" dirty="0">
                <a:latin typeface="ZapfEllipticalBTItalic"/>
              </a:rPr>
              <a:t>today</a:t>
            </a:r>
            <a:r>
              <a:rPr lang="en-US" sz="2400" b="0" i="1" u="none" strike="noStrike" baseline="0" dirty="0">
                <a:latin typeface="ZapfEllipticalBTItalic"/>
              </a:rPr>
              <a:t> </a:t>
            </a:r>
            <a:r>
              <a:rPr lang="en-US" sz="2400" b="0" i="0" u="none" strike="noStrike" baseline="0" dirty="0">
                <a:latin typeface="ZapfEllipticalBT"/>
              </a:rPr>
              <a:t>= the diurnal span that includes CT, </a:t>
            </a:r>
          </a:p>
          <a:p>
            <a:pPr marL="0" indent="0" algn="l">
              <a:buNone/>
            </a:pPr>
            <a:r>
              <a:rPr lang="en-US" sz="2400" b="1" i="1" u="none" strike="noStrike" baseline="0" dirty="0">
                <a:latin typeface="ZapfEllipticalBTItalic"/>
              </a:rPr>
              <a:t>yesterday</a:t>
            </a:r>
            <a:r>
              <a:rPr lang="en-US" sz="2400" b="0" i="1" u="none" strike="noStrike" baseline="0" dirty="0">
                <a:latin typeface="ZapfEllipticalBTItalic"/>
              </a:rPr>
              <a:t> </a:t>
            </a:r>
            <a:r>
              <a:rPr lang="en-US" sz="2400" b="0" i="0" u="none" strike="noStrike" baseline="0" dirty="0">
                <a:latin typeface="ZapfEllipticalBT"/>
              </a:rPr>
              <a:t>= the diurnal span that is prior to CT, </a:t>
            </a:r>
          </a:p>
          <a:p>
            <a:pPr marL="0" indent="0" algn="l">
              <a:buNone/>
            </a:pPr>
            <a:r>
              <a:rPr lang="en-US" sz="2400" b="1" i="1" u="none" strike="noStrike" baseline="0" dirty="0">
                <a:latin typeface="ZapfEllipticalBTItalic"/>
              </a:rPr>
              <a:t>tomorrow</a:t>
            </a:r>
            <a:r>
              <a:rPr lang="en-US" sz="2400" b="0" i="1" u="none" strike="noStrike" baseline="0" dirty="0">
                <a:latin typeface="ZapfEllipticalBTItalic"/>
              </a:rPr>
              <a:t> </a:t>
            </a:r>
            <a:r>
              <a:rPr lang="en-US" sz="2400" b="0" i="0" u="none" strike="noStrike" baseline="0" dirty="0">
                <a:latin typeface="ZapfEllipticalBT"/>
              </a:rPr>
              <a:t>= the diurnal span that follows CT).</a:t>
            </a:r>
          </a:p>
          <a:p>
            <a:pPr marL="0" indent="0" algn="l">
              <a:buNone/>
            </a:pPr>
            <a:endParaRPr lang="en-US" sz="2400" dirty="0">
              <a:latin typeface="ZapfEllipticalBT"/>
            </a:endParaRPr>
          </a:p>
          <a:p>
            <a:pPr marL="0" indent="0" algn="l">
              <a:buNone/>
            </a:pPr>
            <a:r>
              <a:rPr lang="en-US" sz="2400" b="0" i="0" u="none" strike="noStrike" baseline="0" dirty="0">
                <a:latin typeface="ZapfEllipticalBT"/>
              </a:rPr>
              <a:t> Adverbials such as </a:t>
            </a:r>
            <a:r>
              <a:rPr lang="en-US" sz="2400" b="0" i="1" u="none" strike="noStrike" baseline="0" dirty="0">
                <a:latin typeface="ZapfEllipticalBTItalic"/>
              </a:rPr>
              <a:t>this year </a:t>
            </a:r>
            <a:r>
              <a:rPr lang="en-US" sz="2400" b="0" i="0" u="none" strike="noStrike" baseline="0" dirty="0">
                <a:latin typeface="ZapfEllipticalBT"/>
              </a:rPr>
              <a:t>are more complex and ambiguous in their</a:t>
            </a:r>
            <a:r>
              <a:rPr lang="en-US" sz="2400" dirty="0">
                <a:latin typeface="ZapfEllipticalBT"/>
              </a:rPr>
              <a:t> </a:t>
            </a:r>
            <a:r>
              <a:rPr lang="en-US" sz="2400" b="0" i="0" u="none" strike="noStrike" baseline="0" dirty="0">
                <a:latin typeface="ZapfEllipticalBT"/>
              </a:rPr>
              <a:t>interpretation. </a:t>
            </a:r>
            <a:r>
              <a:rPr lang="en-US" sz="2400" b="0" i="1" u="none" strike="noStrike" baseline="0" dirty="0">
                <a:latin typeface="ZapfEllipticalBTItalic"/>
              </a:rPr>
              <a:t>This year </a:t>
            </a:r>
            <a:r>
              <a:rPr lang="en-US" sz="2400" b="0" i="0" u="none" strike="noStrike" baseline="0" dirty="0">
                <a:latin typeface="ZapfEllipticalBT"/>
              </a:rPr>
              <a:t>can refer to </a:t>
            </a:r>
            <a:r>
              <a:rPr lang="en-US" sz="2400" b="0" i="1" u="none" strike="noStrike" baseline="0" dirty="0">
                <a:latin typeface="ZapfEllipticalBTItalic"/>
              </a:rPr>
              <a:t>from January 1 to January 1, including CT </a:t>
            </a:r>
            <a:r>
              <a:rPr lang="en-US" sz="2400" b="0" i="0" u="none" strike="noStrike" baseline="0" dirty="0">
                <a:latin typeface="ZapfEllipticalBT"/>
              </a:rPr>
              <a:t>or to </a:t>
            </a:r>
            <a:r>
              <a:rPr lang="en-US" sz="2400" b="0" i="1" u="none" strike="noStrike" baseline="0" dirty="0">
                <a:latin typeface="ZapfEllipticalBTItalic"/>
              </a:rPr>
              <a:t>the time span of 365 days starting from the day of CT</a:t>
            </a:r>
            <a:r>
              <a:rPr lang="en-US" sz="2400" b="0" i="0" u="none" strike="noStrike" baseline="0" dirty="0">
                <a:latin typeface="ZapfEllipticalBT"/>
              </a:rPr>
              <a:t>.</a:t>
            </a:r>
            <a:endParaRPr lang="en-US" sz="3600" dirty="0"/>
          </a:p>
        </p:txBody>
      </p:sp>
    </p:spTree>
    <p:extLst>
      <p:ext uri="{BB962C8B-B14F-4D97-AF65-F5344CB8AC3E}">
        <p14:creationId xmlns:p14="http://schemas.microsoft.com/office/powerpoint/2010/main" val="34019583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2972</Words>
  <Application>Microsoft Office PowerPoint</Application>
  <PresentationFormat>Widescreen</PresentationFormat>
  <Paragraphs>143</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ZapfEllipticalBT</vt:lpstr>
      <vt:lpstr>ZapfEllipticalBTItalic</vt:lpstr>
      <vt:lpstr>Office Theme</vt:lpstr>
      <vt:lpstr>PowerPoint Presentation</vt:lpstr>
      <vt:lpstr>Jakobson’s model of human communication:</vt:lpstr>
      <vt:lpstr>Deixis         P. 21</vt:lpstr>
      <vt:lpstr>PowerPoint Presentation</vt:lpstr>
      <vt:lpstr>Person deixis</vt:lpstr>
      <vt:lpstr>PowerPoint Presentation</vt:lpstr>
      <vt:lpstr>Time deixis</vt:lpstr>
      <vt:lpstr>PowerPoint Presentation</vt:lpstr>
      <vt:lpstr>PowerPoint Presentation</vt:lpstr>
      <vt:lpstr>PowerPoint Presentation</vt:lpstr>
      <vt:lpstr>PowerPoint Presentation</vt:lpstr>
      <vt:lpstr>Place deixis</vt:lpstr>
      <vt:lpstr>PowerPoint Presentation</vt:lpstr>
      <vt:lpstr>This and That</vt:lpstr>
      <vt:lpstr>PowerPoint Presentation</vt:lpstr>
      <vt:lpstr>PowerPoint Presentation</vt:lpstr>
      <vt:lpstr>Discourse deixis</vt:lpstr>
      <vt:lpstr>PowerPoint Presentation</vt:lpstr>
      <vt:lpstr>Social deixis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Rashwan Salih</dc:creator>
  <cp:lastModifiedBy>Rashwan Salih</cp:lastModifiedBy>
  <cp:revision>3</cp:revision>
  <dcterms:created xsi:type="dcterms:W3CDTF">2024-03-12T10:56:14Z</dcterms:created>
  <dcterms:modified xsi:type="dcterms:W3CDTF">2024-04-13T13:54:10Z</dcterms:modified>
</cp:coreProperties>
</file>