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93" r:id="rId3"/>
    <p:sldId id="294" r:id="rId4"/>
    <p:sldId id="295" r:id="rId5"/>
    <p:sldId id="280" r:id="rId6"/>
    <p:sldId id="281" r:id="rId7"/>
    <p:sldId id="282" r:id="rId8"/>
    <p:sldId id="286" r:id="rId9"/>
    <p:sldId id="283" r:id="rId10"/>
    <p:sldId id="284" r:id="rId11"/>
    <p:sldId id="285" r:id="rId12"/>
    <p:sldId id="287" r:id="rId13"/>
    <p:sldId id="289" r:id="rId14"/>
    <p:sldId id="288" r:id="rId15"/>
    <p:sldId id="292" r:id="rId16"/>
    <p:sldId id="290" r:id="rId17"/>
    <p:sldId id="29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8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565C8-C629-E869-9AD2-77CF7637E8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AA3D4A-2FB1-534A-8FD9-6DE37D0522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DD952C-93FC-D033-42CC-250C91D0B88A}"/>
              </a:ext>
            </a:extLst>
          </p:cNvPr>
          <p:cNvSpPr>
            <a:spLocks noGrp="1"/>
          </p:cNvSpPr>
          <p:nvPr>
            <p:ph type="dt" sz="half" idx="10"/>
          </p:nvPr>
        </p:nvSpPr>
        <p:spPr/>
        <p:txBody>
          <a:bodyPr/>
          <a:lstStyle/>
          <a:p>
            <a:fld id="{8051EDF2-B5D3-492C-AFB6-2C996EF56ECF}" type="datetimeFigureOut">
              <a:rPr lang="en-US" smtClean="0"/>
              <a:t>3/9/2024</a:t>
            </a:fld>
            <a:endParaRPr lang="en-US"/>
          </a:p>
        </p:txBody>
      </p:sp>
      <p:sp>
        <p:nvSpPr>
          <p:cNvPr id="5" name="Footer Placeholder 4">
            <a:extLst>
              <a:ext uri="{FF2B5EF4-FFF2-40B4-BE49-F238E27FC236}">
                <a16:creationId xmlns:a16="http://schemas.microsoft.com/office/drawing/2014/main" id="{BAC1836C-2239-4C56-6B75-841EC8C640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6681E-8725-447E-C9D7-B51901A8EB66}"/>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1695067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4601B-3963-74C2-3863-CF79EA65BB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AB837D-687F-2BEC-F13C-965B3EAA40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5BD975-668F-1B72-5DEB-74632CF8402E}"/>
              </a:ext>
            </a:extLst>
          </p:cNvPr>
          <p:cNvSpPr>
            <a:spLocks noGrp="1"/>
          </p:cNvSpPr>
          <p:nvPr>
            <p:ph type="dt" sz="half" idx="10"/>
          </p:nvPr>
        </p:nvSpPr>
        <p:spPr/>
        <p:txBody>
          <a:bodyPr/>
          <a:lstStyle/>
          <a:p>
            <a:fld id="{8051EDF2-B5D3-492C-AFB6-2C996EF56ECF}" type="datetimeFigureOut">
              <a:rPr lang="en-US" smtClean="0"/>
              <a:t>3/9/2024</a:t>
            </a:fld>
            <a:endParaRPr lang="en-US"/>
          </a:p>
        </p:txBody>
      </p:sp>
      <p:sp>
        <p:nvSpPr>
          <p:cNvPr id="5" name="Footer Placeholder 4">
            <a:extLst>
              <a:ext uri="{FF2B5EF4-FFF2-40B4-BE49-F238E27FC236}">
                <a16:creationId xmlns:a16="http://schemas.microsoft.com/office/drawing/2014/main" id="{5F6C7F2C-DC04-E6A2-0244-734659B45A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E1B823-3272-31DD-1C59-CE72239BBA36}"/>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25941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634100-CC69-F4CC-9F41-3B4089DF90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6824F1-C000-40D9-6886-F30FB37E44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2B4411-DA63-A58A-F236-BDF7D537DB10}"/>
              </a:ext>
            </a:extLst>
          </p:cNvPr>
          <p:cNvSpPr>
            <a:spLocks noGrp="1"/>
          </p:cNvSpPr>
          <p:nvPr>
            <p:ph type="dt" sz="half" idx="10"/>
          </p:nvPr>
        </p:nvSpPr>
        <p:spPr/>
        <p:txBody>
          <a:bodyPr/>
          <a:lstStyle/>
          <a:p>
            <a:fld id="{8051EDF2-B5D3-492C-AFB6-2C996EF56ECF}" type="datetimeFigureOut">
              <a:rPr lang="en-US" smtClean="0"/>
              <a:t>3/9/2024</a:t>
            </a:fld>
            <a:endParaRPr lang="en-US"/>
          </a:p>
        </p:txBody>
      </p:sp>
      <p:sp>
        <p:nvSpPr>
          <p:cNvPr id="5" name="Footer Placeholder 4">
            <a:extLst>
              <a:ext uri="{FF2B5EF4-FFF2-40B4-BE49-F238E27FC236}">
                <a16:creationId xmlns:a16="http://schemas.microsoft.com/office/drawing/2014/main" id="{A96AFD4F-2E73-926B-8E5A-F46023AC18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8283B4-864C-E3E6-5005-1D88D6972AE7}"/>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48258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385C1-C0D5-2971-28E6-2EF4F16DCB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E37F0C-1D5E-E9F8-DF59-8B8201F358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762502-E0FC-7F62-B52C-3D69C94392E1}"/>
              </a:ext>
            </a:extLst>
          </p:cNvPr>
          <p:cNvSpPr>
            <a:spLocks noGrp="1"/>
          </p:cNvSpPr>
          <p:nvPr>
            <p:ph type="dt" sz="half" idx="10"/>
          </p:nvPr>
        </p:nvSpPr>
        <p:spPr/>
        <p:txBody>
          <a:bodyPr/>
          <a:lstStyle/>
          <a:p>
            <a:fld id="{8051EDF2-B5D3-492C-AFB6-2C996EF56ECF}" type="datetimeFigureOut">
              <a:rPr lang="en-US" smtClean="0"/>
              <a:t>3/9/2024</a:t>
            </a:fld>
            <a:endParaRPr lang="en-US"/>
          </a:p>
        </p:txBody>
      </p:sp>
      <p:sp>
        <p:nvSpPr>
          <p:cNvPr id="5" name="Footer Placeholder 4">
            <a:extLst>
              <a:ext uri="{FF2B5EF4-FFF2-40B4-BE49-F238E27FC236}">
                <a16:creationId xmlns:a16="http://schemas.microsoft.com/office/drawing/2014/main" id="{9D81EF80-2765-1B68-B643-D23A8F26B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16953E-25AF-FC40-C22E-9F0134924713}"/>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2129761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EA02F-F68B-941F-922D-BAB4F25492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7E51EE-C2E4-2192-88AD-4068947C08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D2F789-D723-E428-412D-DB56699A6B84}"/>
              </a:ext>
            </a:extLst>
          </p:cNvPr>
          <p:cNvSpPr>
            <a:spLocks noGrp="1"/>
          </p:cNvSpPr>
          <p:nvPr>
            <p:ph type="dt" sz="half" idx="10"/>
          </p:nvPr>
        </p:nvSpPr>
        <p:spPr/>
        <p:txBody>
          <a:bodyPr/>
          <a:lstStyle/>
          <a:p>
            <a:fld id="{8051EDF2-B5D3-492C-AFB6-2C996EF56ECF}" type="datetimeFigureOut">
              <a:rPr lang="en-US" smtClean="0"/>
              <a:t>3/9/2024</a:t>
            </a:fld>
            <a:endParaRPr lang="en-US"/>
          </a:p>
        </p:txBody>
      </p:sp>
      <p:sp>
        <p:nvSpPr>
          <p:cNvPr id="5" name="Footer Placeholder 4">
            <a:extLst>
              <a:ext uri="{FF2B5EF4-FFF2-40B4-BE49-F238E27FC236}">
                <a16:creationId xmlns:a16="http://schemas.microsoft.com/office/drawing/2014/main" id="{A256F4C3-9F07-24DF-A19F-2EFD3370E4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3BABAB-5074-AA0D-0F29-42702DD1B6C1}"/>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389527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E29AD-9754-CC69-3575-DE7B465CC8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44559B-6803-0660-8507-F1096454A4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4199E4-90B5-7CE9-B248-8A8BAAB71A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3E9B04-6067-FCC2-FEF1-1091A50A03AE}"/>
              </a:ext>
            </a:extLst>
          </p:cNvPr>
          <p:cNvSpPr>
            <a:spLocks noGrp="1"/>
          </p:cNvSpPr>
          <p:nvPr>
            <p:ph type="dt" sz="half" idx="10"/>
          </p:nvPr>
        </p:nvSpPr>
        <p:spPr/>
        <p:txBody>
          <a:bodyPr/>
          <a:lstStyle/>
          <a:p>
            <a:fld id="{8051EDF2-B5D3-492C-AFB6-2C996EF56ECF}" type="datetimeFigureOut">
              <a:rPr lang="en-US" smtClean="0"/>
              <a:t>3/9/2024</a:t>
            </a:fld>
            <a:endParaRPr lang="en-US"/>
          </a:p>
        </p:txBody>
      </p:sp>
      <p:sp>
        <p:nvSpPr>
          <p:cNvPr id="6" name="Footer Placeholder 5">
            <a:extLst>
              <a:ext uri="{FF2B5EF4-FFF2-40B4-BE49-F238E27FC236}">
                <a16:creationId xmlns:a16="http://schemas.microsoft.com/office/drawing/2014/main" id="{B4D4B3CF-4E69-ED32-8362-74D2D99D11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435F18-5B14-B4BC-8F22-13C5BA9D3F7D}"/>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283406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8233D-F05E-5AC0-296C-F77C4361AA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F6264E-592B-395C-9272-ED3DF0067F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2E9412-3A16-375F-0628-71B1163CFD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627758-DD1F-21D5-8C46-3ED065B17E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56BD6E-BB53-277F-95DA-65C2378EEE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F22D88-CE29-3BE2-393F-A9AF7D68789C}"/>
              </a:ext>
            </a:extLst>
          </p:cNvPr>
          <p:cNvSpPr>
            <a:spLocks noGrp="1"/>
          </p:cNvSpPr>
          <p:nvPr>
            <p:ph type="dt" sz="half" idx="10"/>
          </p:nvPr>
        </p:nvSpPr>
        <p:spPr/>
        <p:txBody>
          <a:bodyPr/>
          <a:lstStyle/>
          <a:p>
            <a:fld id="{8051EDF2-B5D3-492C-AFB6-2C996EF56ECF}" type="datetimeFigureOut">
              <a:rPr lang="en-US" smtClean="0"/>
              <a:t>3/9/2024</a:t>
            </a:fld>
            <a:endParaRPr lang="en-US"/>
          </a:p>
        </p:txBody>
      </p:sp>
      <p:sp>
        <p:nvSpPr>
          <p:cNvPr id="8" name="Footer Placeholder 7">
            <a:extLst>
              <a:ext uri="{FF2B5EF4-FFF2-40B4-BE49-F238E27FC236}">
                <a16:creationId xmlns:a16="http://schemas.microsoft.com/office/drawing/2014/main" id="{30819466-F8FD-AED6-6812-002C443A75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96CF00-7B5B-75CA-C51B-576CCB80B3D4}"/>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435095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B6C84-C36D-FDF9-BDDE-2874781950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D8C58F-370E-9F2F-9C5C-3F13850E5781}"/>
              </a:ext>
            </a:extLst>
          </p:cNvPr>
          <p:cNvSpPr>
            <a:spLocks noGrp="1"/>
          </p:cNvSpPr>
          <p:nvPr>
            <p:ph type="dt" sz="half" idx="10"/>
          </p:nvPr>
        </p:nvSpPr>
        <p:spPr/>
        <p:txBody>
          <a:bodyPr/>
          <a:lstStyle/>
          <a:p>
            <a:fld id="{8051EDF2-B5D3-492C-AFB6-2C996EF56ECF}" type="datetimeFigureOut">
              <a:rPr lang="en-US" smtClean="0"/>
              <a:t>3/9/2024</a:t>
            </a:fld>
            <a:endParaRPr lang="en-US"/>
          </a:p>
        </p:txBody>
      </p:sp>
      <p:sp>
        <p:nvSpPr>
          <p:cNvPr id="4" name="Footer Placeholder 3">
            <a:extLst>
              <a:ext uri="{FF2B5EF4-FFF2-40B4-BE49-F238E27FC236}">
                <a16:creationId xmlns:a16="http://schemas.microsoft.com/office/drawing/2014/main" id="{50256340-D895-B5DC-4C41-7AB7DB4139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4D23A3-BB60-EDEC-99B5-0BA727AE4978}"/>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2986088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919D11-561D-CB1B-A365-0301BF475BD9}"/>
              </a:ext>
            </a:extLst>
          </p:cNvPr>
          <p:cNvSpPr>
            <a:spLocks noGrp="1"/>
          </p:cNvSpPr>
          <p:nvPr>
            <p:ph type="dt" sz="half" idx="10"/>
          </p:nvPr>
        </p:nvSpPr>
        <p:spPr/>
        <p:txBody>
          <a:bodyPr/>
          <a:lstStyle/>
          <a:p>
            <a:fld id="{8051EDF2-B5D3-492C-AFB6-2C996EF56ECF}" type="datetimeFigureOut">
              <a:rPr lang="en-US" smtClean="0"/>
              <a:t>3/9/2024</a:t>
            </a:fld>
            <a:endParaRPr lang="en-US"/>
          </a:p>
        </p:txBody>
      </p:sp>
      <p:sp>
        <p:nvSpPr>
          <p:cNvPr id="3" name="Footer Placeholder 2">
            <a:extLst>
              <a:ext uri="{FF2B5EF4-FFF2-40B4-BE49-F238E27FC236}">
                <a16:creationId xmlns:a16="http://schemas.microsoft.com/office/drawing/2014/main" id="{79EE87B3-EE1B-284D-1F14-8D091AEFF8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C3CEDC-7C89-C1C6-AE9E-723ECD4D933F}"/>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1472962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EEA92-D2E7-7B49-0145-0DAEEA6DCE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CC6F01-AA48-925E-2E28-DC26989F1D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A131BC-5D11-31D3-87DE-B30F24D249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810C0D-9D49-C4AB-1562-2D60C562D0DE}"/>
              </a:ext>
            </a:extLst>
          </p:cNvPr>
          <p:cNvSpPr>
            <a:spLocks noGrp="1"/>
          </p:cNvSpPr>
          <p:nvPr>
            <p:ph type="dt" sz="half" idx="10"/>
          </p:nvPr>
        </p:nvSpPr>
        <p:spPr/>
        <p:txBody>
          <a:bodyPr/>
          <a:lstStyle/>
          <a:p>
            <a:fld id="{8051EDF2-B5D3-492C-AFB6-2C996EF56ECF}" type="datetimeFigureOut">
              <a:rPr lang="en-US" smtClean="0"/>
              <a:t>3/9/2024</a:t>
            </a:fld>
            <a:endParaRPr lang="en-US"/>
          </a:p>
        </p:txBody>
      </p:sp>
      <p:sp>
        <p:nvSpPr>
          <p:cNvPr id="6" name="Footer Placeholder 5">
            <a:extLst>
              <a:ext uri="{FF2B5EF4-FFF2-40B4-BE49-F238E27FC236}">
                <a16:creationId xmlns:a16="http://schemas.microsoft.com/office/drawing/2014/main" id="{7B3F458D-C6BD-AE83-204D-996BEFF22D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5FDAB4-4980-B3F2-30B7-8421A3EEF35C}"/>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4030100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3A270-A178-3949-C82B-1F4A560149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2AFCBE-AB24-95DC-F418-BD07F628D6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227F31B-F813-7A43-463E-271A615F28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D59B04-57F1-5AD1-C084-ED1D6B51C71C}"/>
              </a:ext>
            </a:extLst>
          </p:cNvPr>
          <p:cNvSpPr>
            <a:spLocks noGrp="1"/>
          </p:cNvSpPr>
          <p:nvPr>
            <p:ph type="dt" sz="half" idx="10"/>
          </p:nvPr>
        </p:nvSpPr>
        <p:spPr/>
        <p:txBody>
          <a:bodyPr/>
          <a:lstStyle/>
          <a:p>
            <a:fld id="{8051EDF2-B5D3-492C-AFB6-2C996EF56ECF}" type="datetimeFigureOut">
              <a:rPr lang="en-US" smtClean="0"/>
              <a:t>3/9/2024</a:t>
            </a:fld>
            <a:endParaRPr lang="en-US"/>
          </a:p>
        </p:txBody>
      </p:sp>
      <p:sp>
        <p:nvSpPr>
          <p:cNvPr id="6" name="Footer Placeholder 5">
            <a:extLst>
              <a:ext uri="{FF2B5EF4-FFF2-40B4-BE49-F238E27FC236}">
                <a16:creationId xmlns:a16="http://schemas.microsoft.com/office/drawing/2014/main" id="{E63C9B2E-9BE6-76EB-A46A-B6B7FDBFE4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79D430-6276-F81F-88ED-A224F9E598AF}"/>
              </a:ext>
            </a:extLst>
          </p:cNvPr>
          <p:cNvSpPr>
            <a:spLocks noGrp="1"/>
          </p:cNvSpPr>
          <p:nvPr>
            <p:ph type="sldNum" sz="quarter" idx="12"/>
          </p:nvPr>
        </p:nvSpPr>
        <p:spPr/>
        <p:txBody>
          <a:bodyPr/>
          <a:lstStyle/>
          <a:p>
            <a:fld id="{9F642E7C-FF71-4D24-A1A0-46CE55F3E9CA}" type="slidenum">
              <a:rPr lang="en-US" smtClean="0"/>
              <a:t>‹#›</a:t>
            </a:fld>
            <a:endParaRPr lang="en-US"/>
          </a:p>
        </p:txBody>
      </p:sp>
    </p:spTree>
    <p:extLst>
      <p:ext uri="{BB962C8B-B14F-4D97-AF65-F5344CB8AC3E}">
        <p14:creationId xmlns:p14="http://schemas.microsoft.com/office/powerpoint/2010/main" val="3612737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505611-C39F-68B4-061E-3E24E5FFC1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2E842E-E50E-230A-2CB7-E9048AF1B8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74E4FC-8D53-BCF3-2B74-3371D9A33F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1EDF2-B5D3-492C-AFB6-2C996EF56ECF}" type="datetimeFigureOut">
              <a:rPr lang="en-US" smtClean="0"/>
              <a:t>3/9/2024</a:t>
            </a:fld>
            <a:endParaRPr lang="en-US"/>
          </a:p>
        </p:txBody>
      </p:sp>
      <p:sp>
        <p:nvSpPr>
          <p:cNvPr id="5" name="Footer Placeholder 4">
            <a:extLst>
              <a:ext uri="{FF2B5EF4-FFF2-40B4-BE49-F238E27FC236}">
                <a16:creationId xmlns:a16="http://schemas.microsoft.com/office/drawing/2014/main" id="{6309F958-E69C-5DCE-6B8C-3FC55AD8D2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8C6973-E78C-9648-DD91-5E2A88D745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42E7C-FF71-4D24-A1A0-46CE55F3E9CA}" type="slidenum">
              <a:rPr lang="en-US" smtClean="0"/>
              <a:t>‹#›</a:t>
            </a:fld>
            <a:endParaRPr lang="en-US"/>
          </a:p>
        </p:txBody>
      </p:sp>
    </p:spTree>
    <p:extLst>
      <p:ext uri="{BB962C8B-B14F-4D97-AF65-F5344CB8AC3E}">
        <p14:creationId xmlns:p14="http://schemas.microsoft.com/office/powerpoint/2010/main" val="2145266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597CC-87BD-4391-98EC-62C0B2117274}"/>
              </a:ext>
            </a:extLst>
          </p:cNvPr>
          <p:cNvSpPr>
            <a:spLocks noGrp="1"/>
          </p:cNvSpPr>
          <p:nvPr>
            <p:ph type="title"/>
          </p:nvPr>
        </p:nvSpPr>
        <p:spPr/>
        <p:txBody>
          <a:bodyPr/>
          <a:lstStyle/>
          <a:p>
            <a:r>
              <a:rPr lang="en-US" b="1" dirty="0"/>
              <a:t>Types of Speech Acts</a:t>
            </a:r>
          </a:p>
        </p:txBody>
      </p:sp>
      <p:sp>
        <p:nvSpPr>
          <p:cNvPr id="3" name="Content Placeholder 2">
            <a:extLst>
              <a:ext uri="{FF2B5EF4-FFF2-40B4-BE49-F238E27FC236}">
                <a16:creationId xmlns:a16="http://schemas.microsoft.com/office/drawing/2014/main" id="{0D0A64CB-0D15-4B4F-A671-DF7327B54AD7}"/>
              </a:ext>
            </a:extLst>
          </p:cNvPr>
          <p:cNvSpPr>
            <a:spLocks noGrp="1"/>
          </p:cNvSpPr>
          <p:nvPr>
            <p:ph idx="1"/>
          </p:nvPr>
        </p:nvSpPr>
        <p:spPr>
          <a:xfrm>
            <a:off x="838200" y="2291255"/>
            <a:ext cx="10515600" cy="3885708"/>
          </a:xfrm>
        </p:spPr>
        <p:txBody>
          <a:bodyPr/>
          <a:lstStyle/>
          <a:p>
            <a:r>
              <a:rPr lang="en-US" b="1" dirty="0"/>
              <a:t>Locution</a:t>
            </a:r>
            <a:r>
              <a:rPr lang="en-US" dirty="0"/>
              <a:t>: the semantic or literal significance of the utterance</a:t>
            </a:r>
          </a:p>
          <a:p>
            <a:endParaRPr lang="en-US" dirty="0"/>
          </a:p>
          <a:p>
            <a:r>
              <a:rPr lang="en-US" b="1" dirty="0"/>
              <a:t>Illocution</a:t>
            </a:r>
            <a:r>
              <a:rPr lang="en-US" dirty="0"/>
              <a:t>: the intention of the speaker</a:t>
            </a:r>
          </a:p>
          <a:p>
            <a:endParaRPr lang="en-US" dirty="0"/>
          </a:p>
          <a:p>
            <a:r>
              <a:rPr lang="en-US" b="1" dirty="0"/>
              <a:t>Perlocution</a:t>
            </a:r>
            <a:r>
              <a:rPr lang="en-US" dirty="0"/>
              <a:t>: how it was received by the listener.</a:t>
            </a:r>
          </a:p>
        </p:txBody>
      </p:sp>
    </p:spTree>
    <p:extLst>
      <p:ext uri="{BB962C8B-B14F-4D97-AF65-F5344CB8AC3E}">
        <p14:creationId xmlns:p14="http://schemas.microsoft.com/office/powerpoint/2010/main" val="2249667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99C4-3925-466E-A876-B8B5D6A65BF6}"/>
              </a:ext>
            </a:extLst>
          </p:cNvPr>
          <p:cNvSpPr>
            <a:spLocks noGrp="1"/>
          </p:cNvSpPr>
          <p:nvPr>
            <p:ph type="title"/>
          </p:nvPr>
        </p:nvSpPr>
        <p:spPr>
          <a:xfrm>
            <a:off x="838200" y="365126"/>
            <a:ext cx="10515600" cy="748972"/>
          </a:xfrm>
        </p:spPr>
        <p:txBody>
          <a:bodyPr/>
          <a:lstStyle/>
          <a:p>
            <a:r>
              <a:rPr lang="en-US" b="1" dirty="0"/>
              <a:t>The performative hypothesis</a:t>
            </a:r>
          </a:p>
        </p:txBody>
      </p:sp>
      <p:sp>
        <p:nvSpPr>
          <p:cNvPr id="3" name="Content Placeholder 2">
            <a:extLst>
              <a:ext uri="{FF2B5EF4-FFF2-40B4-BE49-F238E27FC236}">
                <a16:creationId xmlns:a16="http://schemas.microsoft.com/office/drawing/2014/main" id="{F66BC8F8-2871-4BF2-8F83-03E90B549FA8}"/>
              </a:ext>
            </a:extLst>
          </p:cNvPr>
          <p:cNvSpPr>
            <a:spLocks noGrp="1"/>
          </p:cNvSpPr>
          <p:nvPr>
            <p:ph idx="1"/>
          </p:nvPr>
        </p:nvSpPr>
        <p:spPr>
          <a:xfrm>
            <a:off x="838200" y="1460937"/>
            <a:ext cx="10515600" cy="4716025"/>
          </a:xfrm>
        </p:spPr>
        <p:txBody>
          <a:bodyPr/>
          <a:lstStyle/>
          <a:p>
            <a:r>
              <a:rPr lang="en-US" dirty="0"/>
              <a:t>The performative hypothesis is to assume that every utterance (U) underlies a clause that contains a performative verb, which make the illocutionary forces explicit.</a:t>
            </a:r>
          </a:p>
          <a:p>
            <a:endParaRPr lang="en-US" dirty="0"/>
          </a:p>
          <a:p>
            <a:pPr marL="0" indent="0">
              <a:buNone/>
            </a:pPr>
            <a:r>
              <a:rPr lang="en-US" dirty="0"/>
              <a:t>I (hereby) </a:t>
            </a:r>
            <a:r>
              <a:rPr lang="en-US" dirty="0" err="1"/>
              <a:t>Vperformative</a:t>
            </a:r>
            <a:r>
              <a:rPr lang="en-US" dirty="0"/>
              <a:t> you (that) U</a:t>
            </a:r>
          </a:p>
          <a:p>
            <a:r>
              <a:rPr lang="en-US" b="1" dirty="0"/>
              <a:t>Open the door.</a:t>
            </a:r>
          </a:p>
          <a:p>
            <a:pPr marL="0" indent="0">
              <a:buNone/>
            </a:pPr>
            <a:r>
              <a:rPr lang="en-US" dirty="0"/>
              <a:t>&gt;&gt; Implicit/primary performatives</a:t>
            </a:r>
          </a:p>
          <a:p>
            <a:r>
              <a:rPr lang="en-US" b="1" dirty="0"/>
              <a:t>I hereby order you that you open the door.</a:t>
            </a:r>
          </a:p>
          <a:p>
            <a:pPr marL="0" indent="0">
              <a:buNone/>
            </a:pPr>
            <a:r>
              <a:rPr lang="en-US" dirty="0"/>
              <a:t>&gt;&gt; Explicit performatives</a:t>
            </a:r>
          </a:p>
        </p:txBody>
      </p:sp>
    </p:spTree>
    <p:extLst>
      <p:ext uri="{BB962C8B-B14F-4D97-AF65-F5344CB8AC3E}">
        <p14:creationId xmlns:p14="http://schemas.microsoft.com/office/powerpoint/2010/main" val="793022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10123-EB46-45D4-88B2-32AB4C4F9987}"/>
              </a:ext>
            </a:extLst>
          </p:cNvPr>
          <p:cNvSpPr>
            <a:spLocks noGrp="1"/>
          </p:cNvSpPr>
          <p:nvPr>
            <p:ph type="title"/>
          </p:nvPr>
        </p:nvSpPr>
        <p:spPr/>
        <p:txBody>
          <a:bodyPr/>
          <a:lstStyle/>
          <a:p>
            <a:r>
              <a:rPr lang="en-US" b="1" dirty="0"/>
              <a:t>Speech act classification</a:t>
            </a:r>
          </a:p>
        </p:txBody>
      </p:sp>
      <p:sp>
        <p:nvSpPr>
          <p:cNvPr id="3" name="Content Placeholder 2">
            <a:extLst>
              <a:ext uri="{FF2B5EF4-FFF2-40B4-BE49-F238E27FC236}">
                <a16:creationId xmlns:a16="http://schemas.microsoft.com/office/drawing/2014/main" id="{603D2589-C0A0-4FDA-BA92-13388F2112B3}"/>
              </a:ext>
            </a:extLst>
          </p:cNvPr>
          <p:cNvSpPr>
            <a:spLocks noGrp="1"/>
          </p:cNvSpPr>
          <p:nvPr>
            <p:ph idx="1"/>
          </p:nvPr>
        </p:nvSpPr>
        <p:spPr/>
        <p:txBody>
          <a:bodyPr/>
          <a:lstStyle/>
          <a:p>
            <a:r>
              <a:rPr lang="en-US" sz="3600" b="1" dirty="0"/>
              <a:t>Declarations</a:t>
            </a:r>
          </a:p>
          <a:p>
            <a:r>
              <a:rPr lang="en-US" sz="3600" b="1" dirty="0"/>
              <a:t>Representatives</a:t>
            </a:r>
          </a:p>
          <a:p>
            <a:r>
              <a:rPr lang="en-US" sz="3600" b="1" dirty="0" err="1"/>
              <a:t>Expressives</a:t>
            </a:r>
            <a:endParaRPr lang="en-US" sz="3600" b="1" dirty="0"/>
          </a:p>
          <a:p>
            <a:r>
              <a:rPr lang="en-US" sz="3600" b="1" dirty="0"/>
              <a:t>Directives</a:t>
            </a:r>
          </a:p>
          <a:p>
            <a:r>
              <a:rPr lang="en-US" sz="3600" b="1" dirty="0" err="1"/>
              <a:t>Commissives</a:t>
            </a:r>
            <a:endParaRPr lang="en-US" sz="3600" b="1" dirty="0"/>
          </a:p>
          <a:p>
            <a:endParaRPr lang="en-US" dirty="0"/>
          </a:p>
        </p:txBody>
      </p:sp>
    </p:spTree>
    <p:extLst>
      <p:ext uri="{BB962C8B-B14F-4D97-AF65-F5344CB8AC3E}">
        <p14:creationId xmlns:p14="http://schemas.microsoft.com/office/powerpoint/2010/main" val="2816134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8E66C-D315-4A2E-8377-A746AF4AA340}"/>
              </a:ext>
            </a:extLst>
          </p:cNvPr>
          <p:cNvSpPr>
            <a:spLocks noGrp="1"/>
          </p:cNvSpPr>
          <p:nvPr>
            <p:ph type="title"/>
          </p:nvPr>
        </p:nvSpPr>
        <p:spPr/>
        <p:txBody>
          <a:bodyPr/>
          <a:lstStyle/>
          <a:p>
            <a:r>
              <a:rPr lang="en-US" b="1" dirty="0"/>
              <a:t>Declarations</a:t>
            </a:r>
          </a:p>
        </p:txBody>
      </p:sp>
      <p:sp>
        <p:nvSpPr>
          <p:cNvPr id="3" name="Content Placeholder 2">
            <a:extLst>
              <a:ext uri="{FF2B5EF4-FFF2-40B4-BE49-F238E27FC236}">
                <a16:creationId xmlns:a16="http://schemas.microsoft.com/office/drawing/2014/main" id="{57A8F13C-D756-432E-BD3B-0BD85E10EDDC}"/>
              </a:ext>
            </a:extLst>
          </p:cNvPr>
          <p:cNvSpPr>
            <a:spLocks noGrp="1"/>
          </p:cNvSpPr>
          <p:nvPr>
            <p:ph idx="1"/>
          </p:nvPr>
        </p:nvSpPr>
        <p:spPr/>
        <p:txBody>
          <a:bodyPr/>
          <a:lstStyle/>
          <a:p>
            <a:r>
              <a:rPr lang="en-US" dirty="0"/>
              <a:t>The speech acts that change the state of the world via utterances.</a:t>
            </a:r>
          </a:p>
          <a:p>
            <a:pPr marL="0" indent="0">
              <a:buNone/>
            </a:pPr>
            <a:r>
              <a:rPr lang="en-US" dirty="0" err="1"/>
              <a:t>E.g</a:t>
            </a:r>
            <a:r>
              <a:rPr lang="en-US" dirty="0"/>
              <a:t>:</a:t>
            </a:r>
          </a:p>
          <a:p>
            <a:pPr marL="0" indent="0">
              <a:buNone/>
            </a:pPr>
            <a:r>
              <a:rPr lang="en-US" dirty="0"/>
              <a:t>- I now pronounce you husband and wife</a:t>
            </a:r>
          </a:p>
          <a:p>
            <a:pPr marL="0" indent="0">
              <a:buNone/>
            </a:pPr>
            <a:r>
              <a:rPr lang="en-US" dirty="0"/>
              <a:t>- We find the defendant guilty.</a:t>
            </a:r>
          </a:p>
          <a:p>
            <a:endParaRPr lang="en-US" dirty="0"/>
          </a:p>
        </p:txBody>
      </p:sp>
    </p:spTree>
    <p:extLst>
      <p:ext uri="{BB962C8B-B14F-4D97-AF65-F5344CB8AC3E}">
        <p14:creationId xmlns:p14="http://schemas.microsoft.com/office/powerpoint/2010/main" val="824015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23EBA-4BDB-41A6-B02B-4D7D76A4DEB9}"/>
              </a:ext>
            </a:extLst>
          </p:cNvPr>
          <p:cNvSpPr>
            <a:spLocks noGrp="1"/>
          </p:cNvSpPr>
          <p:nvPr>
            <p:ph type="title"/>
          </p:nvPr>
        </p:nvSpPr>
        <p:spPr/>
        <p:txBody>
          <a:bodyPr/>
          <a:lstStyle/>
          <a:p>
            <a:r>
              <a:rPr lang="en-US" b="1" dirty="0"/>
              <a:t>Representatives</a:t>
            </a:r>
          </a:p>
        </p:txBody>
      </p:sp>
      <p:sp>
        <p:nvSpPr>
          <p:cNvPr id="3" name="Content Placeholder 2">
            <a:extLst>
              <a:ext uri="{FF2B5EF4-FFF2-40B4-BE49-F238E27FC236}">
                <a16:creationId xmlns:a16="http://schemas.microsoft.com/office/drawing/2014/main" id="{BB585729-A4FF-4451-A981-9BC3F99115E3}"/>
              </a:ext>
            </a:extLst>
          </p:cNvPr>
          <p:cNvSpPr>
            <a:spLocks noGrp="1"/>
          </p:cNvSpPr>
          <p:nvPr>
            <p:ph idx="1"/>
          </p:nvPr>
        </p:nvSpPr>
        <p:spPr/>
        <p:txBody>
          <a:bodyPr/>
          <a:lstStyle/>
          <a:p>
            <a:pPr marL="0" indent="0">
              <a:buNone/>
            </a:pPr>
            <a:r>
              <a:rPr lang="en-US" dirty="0"/>
              <a:t>The speech acts that states what the speaker believes to be the case or not. They are statements of fact, assertions, conclusions, and descriptions.</a:t>
            </a:r>
          </a:p>
          <a:p>
            <a:pPr marL="0" indent="0">
              <a:buNone/>
            </a:pPr>
            <a:endParaRPr lang="en-US" dirty="0"/>
          </a:p>
          <a:p>
            <a:pPr marL="0" indent="0">
              <a:buNone/>
            </a:pPr>
            <a:r>
              <a:rPr lang="en-US" dirty="0" err="1"/>
              <a:t>E.g</a:t>
            </a:r>
            <a:r>
              <a:rPr lang="en-US" dirty="0"/>
              <a:t>: </a:t>
            </a:r>
          </a:p>
          <a:p>
            <a:r>
              <a:rPr lang="en-US" dirty="0"/>
              <a:t>The world is flat.</a:t>
            </a:r>
          </a:p>
          <a:p>
            <a:r>
              <a:rPr lang="en-US" dirty="0"/>
              <a:t>It is a sunny day.</a:t>
            </a:r>
          </a:p>
          <a:p>
            <a:endParaRPr lang="en-US" dirty="0"/>
          </a:p>
        </p:txBody>
      </p:sp>
    </p:spTree>
    <p:extLst>
      <p:ext uri="{BB962C8B-B14F-4D97-AF65-F5344CB8AC3E}">
        <p14:creationId xmlns:p14="http://schemas.microsoft.com/office/powerpoint/2010/main" val="3644403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967A9-AEB9-43BA-A04C-090BAC405769}"/>
              </a:ext>
            </a:extLst>
          </p:cNvPr>
          <p:cNvSpPr>
            <a:spLocks noGrp="1"/>
          </p:cNvSpPr>
          <p:nvPr>
            <p:ph type="title"/>
          </p:nvPr>
        </p:nvSpPr>
        <p:spPr/>
        <p:txBody>
          <a:bodyPr/>
          <a:lstStyle/>
          <a:p>
            <a:r>
              <a:rPr lang="en-US" b="1" dirty="0" err="1"/>
              <a:t>Expressives</a:t>
            </a:r>
            <a:endParaRPr lang="en-US" b="1" dirty="0"/>
          </a:p>
        </p:txBody>
      </p:sp>
      <p:sp>
        <p:nvSpPr>
          <p:cNvPr id="3" name="Content Placeholder 2">
            <a:extLst>
              <a:ext uri="{FF2B5EF4-FFF2-40B4-BE49-F238E27FC236}">
                <a16:creationId xmlns:a16="http://schemas.microsoft.com/office/drawing/2014/main" id="{F55AF755-CD11-4CB8-B149-CFF88889538E}"/>
              </a:ext>
            </a:extLst>
          </p:cNvPr>
          <p:cNvSpPr>
            <a:spLocks noGrp="1"/>
          </p:cNvSpPr>
          <p:nvPr>
            <p:ph idx="1"/>
          </p:nvPr>
        </p:nvSpPr>
        <p:spPr/>
        <p:txBody>
          <a:bodyPr/>
          <a:lstStyle/>
          <a:p>
            <a:r>
              <a:rPr lang="en-US" dirty="0"/>
              <a:t>The expressive speech acts are the ones that state what the speaker feels. Such as psychological states (pleasure, pain, likes, joy, sorrow…)</a:t>
            </a:r>
          </a:p>
          <a:p>
            <a:pPr marL="0" indent="0">
              <a:buNone/>
            </a:pPr>
            <a:r>
              <a:rPr lang="en-US" dirty="0" err="1"/>
              <a:t>E.g</a:t>
            </a:r>
            <a:r>
              <a:rPr lang="en-US" dirty="0"/>
              <a:t>: </a:t>
            </a:r>
          </a:p>
          <a:p>
            <a:r>
              <a:rPr lang="en-US" dirty="0"/>
              <a:t>I am sorry.</a:t>
            </a:r>
          </a:p>
          <a:p>
            <a:r>
              <a:rPr lang="en-US" dirty="0"/>
              <a:t>Congratulations.</a:t>
            </a:r>
          </a:p>
          <a:p>
            <a:endParaRPr lang="en-US" dirty="0"/>
          </a:p>
        </p:txBody>
      </p:sp>
    </p:spTree>
    <p:extLst>
      <p:ext uri="{BB962C8B-B14F-4D97-AF65-F5344CB8AC3E}">
        <p14:creationId xmlns:p14="http://schemas.microsoft.com/office/powerpoint/2010/main" val="3884008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94163-8F15-4E32-83B6-26B1A63F8B79}"/>
              </a:ext>
            </a:extLst>
          </p:cNvPr>
          <p:cNvSpPr>
            <a:spLocks noGrp="1"/>
          </p:cNvSpPr>
          <p:nvPr>
            <p:ph type="title"/>
          </p:nvPr>
        </p:nvSpPr>
        <p:spPr/>
        <p:txBody>
          <a:bodyPr/>
          <a:lstStyle/>
          <a:p>
            <a:r>
              <a:rPr lang="en-US" b="1" dirty="0"/>
              <a:t>Directives</a:t>
            </a:r>
          </a:p>
        </p:txBody>
      </p:sp>
      <p:sp>
        <p:nvSpPr>
          <p:cNvPr id="3" name="Content Placeholder 2">
            <a:extLst>
              <a:ext uri="{FF2B5EF4-FFF2-40B4-BE49-F238E27FC236}">
                <a16:creationId xmlns:a16="http://schemas.microsoft.com/office/drawing/2014/main" id="{A94E323F-C2F4-4097-AA2B-4C2491DFB34E}"/>
              </a:ext>
            </a:extLst>
          </p:cNvPr>
          <p:cNvSpPr>
            <a:spLocks noGrp="1"/>
          </p:cNvSpPr>
          <p:nvPr>
            <p:ph idx="1"/>
          </p:nvPr>
        </p:nvSpPr>
        <p:spPr/>
        <p:txBody>
          <a:bodyPr/>
          <a:lstStyle/>
          <a:p>
            <a:pPr marL="0" indent="0">
              <a:buNone/>
            </a:pPr>
            <a:r>
              <a:rPr lang="en-US" dirty="0"/>
              <a:t>Directive speech acts are used by the speaker to get someone else to do something. Such as </a:t>
            </a:r>
            <a:r>
              <a:rPr lang="en-US" i="1" dirty="0"/>
              <a:t>commands</a:t>
            </a:r>
            <a:r>
              <a:rPr lang="en-US" dirty="0"/>
              <a:t>, </a:t>
            </a:r>
            <a:r>
              <a:rPr lang="en-US" i="1" dirty="0"/>
              <a:t>orders</a:t>
            </a:r>
            <a:r>
              <a:rPr lang="en-US" dirty="0"/>
              <a:t>, </a:t>
            </a:r>
            <a:r>
              <a:rPr lang="en-US" i="1" dirty="0"/>
              <a:t>requests</a:t>
            </a:r>
            <a:r>
              <a:rPr lang="en-US" dirty="0"/>
              <a:t>, </a:t>
            </a:r>
            <a:r>
              <a:rPr lang="en-US" i="1" dirty="0"/>
              <a:t>suggestions</a:t>
            </a:r>
            <a:r>
              <a:rPr lang="en-US" dirty="0"/>
              <a:t>.</a:t>
            </a:r>
          </a:p>
          <a:p>
            <a:pPr marL="0" indent="0">
              <a:buNone/>
            </a:pPr>
            <a:endParaRPr lang="en-US" dirty="0"/>
          </a:p>
          <a:p>
            <a:pPr marL="0" indent="0">
              <a:buNone/>
            </a:pPr>
            <a:r>
              <a:rPr lang="en-US" dirty="0" err="1"/>
              <a:t>E.g</a:t>
            </a:r>
            <a:r>
              <a:rPr lang="en-US" dirty="0"/>
              <a:t>: </a:t>
            </a:r>
          </a:p>
          <a:p>
            <a:pPr marL="0" indent="0">
              <a:buNone/>
            </a:pPr>
            <a:endParaRPr lang="en-US" dirty="0"/>
          </a:p>
          <a:p>
            <a:r>
              <a:rPr lang="en-US" dirty="0"/>
              <a:t>Go away!</a:t>
            </a:r>
          </a:p>
          <a:p>
            <a:r>
              <a:rPr lang="en-US" dirty="0"/>
              <a:t>Pass the salt to me. </a:t>
            </a:r>
          </a:p>
          <a:p>
            <a:r>
              <a:rPr lang="en-US" dirty="0"/>
              <a:t>You are better off these topics. </a:t>
            </a:r>
          </a:p>
        </p:txBody>
      </p:sp>
    </p:spTree>
    <p:extLst>
      <p:ext uri="{BB962C8B-B14F-4D97-AF65-F5344CB8AC3E}">
        <p14:creationId xmlns:p14="http://schemas.microsoft.com/office/powerpoint/2010/main" val="2018109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4488-2412-4063-965D-E3DDF219CB11}"/>
              </a:ext>
            </a:extLst>
          </p:cNvPr>
          <p:cNvSpPr>
            <a:spLocks noGrp="1"/>
          </p:cNvSpPr>
          <p:nvPr>
            <p:ph type="title"/>
          </p:nvPr>
        </p:nvSpPr>
        <p:spPr/>
        <p:txBody>
          <a:bodyPr/>
          <a:lstStyle/>
          <a:p>
            <a:r>
              <a:rPr lang="en-US" b="1" dirty="0" err="1"/>
              <a:t>Commissives</a:t>
            </a:r>
            <a:endParaRPr lang="en-US" b="1" dirty="0"/>
          </a:p>
        </p:txBody>
      </p:sp>
      <p:sp>
        <p:nvSpPr>
          <p:cNvPr id="3" name="Content Placeholder 2">
            <a:extLst>
              <a:ext uri="{FF2B5EF4-FFF2-40B4-BE49-F238E27FC236}">
                <a16:creationId xmlns:a16="http://schemas.microsoft.com/office/drawing/2014/main" id="{94F09E9D-0CF5-4B5E-864C-8915937EE6C0}"/>
              </a:ext>
            </a:extLst>
          </p:cNvPr>
          <p:cNvSpPr>
            <a:spLocks noGrp="1"/>
          </p:cNvSpPr>
          <p:nvPr>
            <p:ph idx="1"/>
          </p:nvPr>
        </p:nvSpPr>
        <p:spPr/>
        <p:txBody>
          <a:bodyPr>
            <a:normAutofit/>
          </a:bodyPr>
          <a:lstStyle/>
          <a:p>
            <a:r>
              <a:rPr lang="en-US" b="0" i="0" dirty="0" err="1">
                <a:solidFill>
                  <a:srgbClr val="202124"/>
                </a:solidFill>
                <a:effectLst/>
                <a:latin typeface="Google Sans"/>
              </a:rPr>
              <a:t>Commissives</a:t>
            </a:r>
            <a:r>
              <a:rPr lang="en-US" b="0" i="0" dirty="0">
                <a:solidFill>
                  <a:srgbClr val="202124"/>
                </a:solidFill>
                <a:effectLst/>
                <a:latin typeface="Google Sans"/>
              </a:rPr>
              <a:t> are those kinds of speech acts that </a:t>
            </a:r>
            <a:r>
              <a:rPr lang="en-US" b="0" i="0" dirty="0">
                <a:solidFill>
                  <a:srgbClr val="040C28"/>
                </a:solidFill>
                <a:effectLst/>
                <a:latin typeface="Google Sans"/>
              </a:rPr>
              <a:t>speaker use to commit themselves to some future action</a:t>
            </a:r>
            <a:r>
              <a:rPr lang="en-US" b="0" i="0" dirty="0">
                <a:solidFill>
                  <a:srgbClr val="202124"/>
                </a:solidFill>
                <a:effectLst/>
                <a:latin typeface="Google Sans"/>
              </a:rPr>
              <a:t>. They express speaker's intention. They are </a:t>
            </a:r>
            <a:r>
              <a:rPr lang="en-US" b="0" i="1" dirty="0">
                <a:solidFill>
                  <a:srgbClr val="202124"/>
                </a:solidFill>
                <a:effectLst/>
                <a:latin typeface="Google Sans"/>
              </a:rPr>
              <a:t>promises</a:t>
            </a:r>
            <a:r>
              <a:rPr lang="en-US" b="0" i="0" dirty="0">
                <a:solidFill>
                  <a:srgbClr val="202124"/>
                </a:solidFill>
                <a:effectLst/>
                <a:latin typeface="Google Sans"/>
              </a:rPr>
              <a:t>, </a:t>
            </a:r>
            <a:r>
              <a:rPr lang="en-US" b="0" i="1" dirty="0">
                <a:solidFill>
                  <a:srgbClr val="202124"/>
                </a:solidFill>
                <a:effectLst/>
                <a:latin typeface="Google Sans"/>
              </a:rPr>
              <a:t>threats</a:t>
            </a:r>
            <a:r>
              <a:rPr lang="en-US" b="0" i="0" dirty="0">
                <a:solidFill>
                  <a:srgbClr val="202124"/>
                </a:solidFill>
                <a:effectLst/>
                <a:latin typeface="Google Sans"/>
              </a:rPr>
              <a:t>, </a:t>
            </a:r>
            <a:r>
              <a:rPr lang="en-US" b="0" i="1" dirty="0">
                <a:solidFill>
                  <a:srgbClr val="202124"/>
                </a:solidFill>
                <a:effectLst/>
                <a:latin typeface="Google Sans"/>
              </a:rPr>
              <a:t>refusals</a:t>
            </a:r>
            <a:r>
              <a:rPr lang="en-US" b="0" i="0" dirty="0">
                <a:solidFill>
                  <a:srgbClr val="202124"/>
                </a:solidFill>
                <a:effectLst/>
                <a:latin typeface="Google Sans"/>
              </a:rPr>
              <a:t>, and </a:t>
            </a:r>
            <a:r>
              <a:rPr lang="en-US" b="0" i="1" dirty="0">
                <a:solidFill>
                  <a:srgbClr val="202124"/>
                </a:solidFill>
                <a:effectLst/>
                <a:latin typeface="Google Sans"/>
              </a:rPr>
              <a:t>pledges</a:t>
            </a:r>
            <a:r>
              <a:rPr lang="en-US" b="0" i="0">
                <a:solidFill>
                  <a:srgbClr val="202124"/>
                </a:solidFill>
                <a:effectLst/>
                <a:latin typeface="Google Sans"/>
              </a:rPr>
              <a:t>, </a:t>
            </a:r>
            <a:r>
              <a:rPr lang="en-US" b="0" i="1">
                <a:solidFill>
                  <a:srgbClr val="202124"/>
                </a:solidFill>
                <a:effectLst/>
                <a:latin typeface="Google Sans"/>
              </a:rPr>
              <a:t>guarantees</a:t>
            </a:r>
            <a:r>
              <a:rPr lang="en-US" b="0" i="0">
                <a:solidFill>
                  <a:srgbClr val="202124"/>
                </a:solidFill>
                <a:effectLst/>
                <a:latin typeface="Google Sans"/>
              </a:rPr>
              <a:t>, </a:t>
            </a:r>
            <a:r>
              <a:rPr lang="en-US" b="0" i="1">
                <a:solidFill>
                  <a:srgbClr val="202124"/>
                </a:solidFill>
                <a:effectLst/>
                <a:latin typeface="Google Sans"/>
              </a:rPr>
              <a:t>volunteers</a:t>
            </a:r>
            <a:r>
              <a:rPr lang="en-US" b="0" i="0">
                <a:solidFill>
                  <a:srgbClr val="202124"/>
                </a:solidFill>
                <a:effectLst/>
                <a:latin typeface="Google Sans"/>
              </a:rPr>
              <a:t>, </a:t>
            </a:r>
            <a:r>
              <a:rPr lang="en-US" b="0" i="1">
                <a:solidFill>
                  <a:srgbClr val="202124"/>
                </a:solidFill>
                <a:effectLst/>
                <a:latin typeface="Google Sans"/>
              </a:rPr>
              <a:t>offers</a:t>
            </a:r>
            <a:r>
              <a:rPr lang="en-US" b="0" i="0">
                <a:solidFill>
                  <a:srgbClr val="202124"/>
                </a:solidFill>
                <a:effectLst/>
                <a:latin typeface="Google Sans"/>
              </a:rPr>
              <a:t> </a:t>
            </a:r>
            <a:r>
              <a:rPr lang="en-US" b="0" i="0" dirty="0">
                <a:solidFill>
                  <a:srgbClr val="202124"/>
                </a:solidFill>
                <a:effectLst/>
                <a:latin typeface="Google Sans"/>
              </a:rPr>
              <a:t>and they can be performed by the speaker alone or by the speaker as a member of a group.</a:t>
            </a:r>
            <a:endParaRPr lang="en-US" dirty="0"/>
          </a:p>
          <a:p>
            <a:endParaRPr lang="en-US" dirty="0"/>
          </a:p>
          <a:p>
            <a:pPr marL="0" indent="0">
              <a:buNone/>
            </a:pPr>
            <a:r>
              <a:rPr lang="en-US" dirty="0" err="1"/>
              <a:t>E.g</a:t>
            </a:r>
            <a:r>
              <a:rPr lang="en-US" dirty="0"/>
              <a:t>: </a:t>
            </a:r>
          </a:p>
          <a:p>
            <a:r>
              <a:rPr lang="en-US" dirty="0"/>
              <a:t>I can’t do that.</a:t>
            </a:r>
          </a:p>
          <a:p>
            <a:endParaRPr lang="en-US" dirty="0"/>
          </a:p>
        </p:txBody>
      </p:sp>
    </p:spTree>
    <p:extLst>
      <p:ext uri="{BB962C8B-B14F-4D97-AF65-F5344CB8AC3E}">
        <p14:creationId xmlns:p14="http://schemas.microsoft.com/office/powerpoint/2010/main" val="2134611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3D5BB2A-5B78-4FAD-ACD7-10075BDAF3F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0331" y="346841"/>
            <a:ext cx="7262648" cy="6371130"/>
          </a:xfrm>
        </p:spPr>
      </p:pic>
    </p:spTree>
    <p:extLst>
      <p:ext uri="{BB962C8B-B14F-4D97-AF65-F5344CB8AC3E}">
        <p14:creationId xmlns:p14="http://schemas.microsoft.com/office/powerpoint/2010/main" val="1514741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B40AF-A630-429E-BF60-99E3C85E0269}"/>
              </a:ext>
            </a:extLst>
          </p:cNvPr>
          <p:cNvSpPr>
            <a:spLocks noGrp="1"/>
          </p:cNvSpPr>
          <p:nvPr>
            <p:ph type="title"/>
          </p:nvPr>
        </p:nvSpPr>
        <p:spPr/>
        <p:txBody>
          <a:bodyPr/>
          <a:lstStyle/>
          <a:p>
            <a:r>
              <a:rPr lang="en-US" b="1" dirty="0"/>
              <a:t>Locutionary Act</a:t>
            </a:r>
          </a:p>
        </p:txBody>
      </p:sp>
      <p:sp>
        <p:nvSpPr>
          <p:cNvPr id="3" name="Content Placeholder 2">
            <a:extLst>
              <a:ext uri="{FF2B5EF4-FFF2-40B4-BE49-F238E27FC236}">
                <a16:creationId xmlns:a16="http://schemas.microsoft.com/office/drawing/2014/main" id="{F0A4D205-316D-4A4A-A7AB-9E683E939071}"/>
              </a:ext>
            </a:extLst>
          </p:cNvPr>
          <p:cNvSpPr>
            <a:spLocks noGrp="1"/>
          </p:cNvSpPr>
          <p:nvPr>
            <p:ph idx="1"/>
          </p:nvPr>
        </p:nvSpPr>
        <p:spPr/>
        <p:txBody>
          <a:bodyPr>
            <a:normAutofit/>
          </a:bodyPr>
          <a:lstStyle/>
          <a:p>
            <a:pPr algn="just"/>
            <a:r>
              <a:rPr lang="en-US" sz="3600" dirty="0"/>
              <a:t>Locutionary acts are the act that is performed in order to communicate, the act of actual uttering (the particular sense and reference of an utterance). </a:t>
            </a:r>
          </a:p>
          <a:p>
            <a:pPr algn="just"/>
            <a:r>
              <a:rPr lang="en-US" sz="3600" dirty="0"/>
              <a:t>It is the domain of fields like phonetics, phonology, and linguistic semantics. </a:t>
            </a:r>
          </a:p>
          <a:p>
            <a:pPr algn="just"/>
            <a:r>
              <a:rPr lang="en-US" sz="3600" dirty="0"/>
              <a:t>A locutionary act is the essential act of utterance or producing a meaningful linguistic expression.</a:t>
            </a:r>
          </a:p>
        </p:txBody>
      </p:sp>
    </p:spTree>
    <p:extLst>
      <p:ext uri="{BB962C8B-B14F-4D97-AF65-F5344CB8AC3E}">
        <p14:creationId xmlns:p14="http://schemas.microsoft.com/office/powerpoint/2010/main" val="1325012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43DE9-49EF-4C83-B47C-5579F7EB6726}"/>
              </a:ext>
            </a:extLst>
          </p:cNvPr>
          <p:cNvSpPr>
            <a:spLocks noGrp="1"/>
          </p:cNvSpPr>
          <p:nvPr>
            <p:ph type="title"/>
          </p:nvPr>
        </p:nvSpPr>
        <p:spPr>
          <a:xfrm>
            <a:off x="838200" y="365126"/>
            <a:ext cx="10515600" cy="591316"/>
          </a:xfrm>
        </p:spPr>
        <p:txBody>
          <a:bodyPr>
            <a:normAutofit fontScale="90000"/>
          </a:bodyPr>
          <a:lstStyle/>
          <a:p>
            <a:r>
              <a:rPr lang="en-US" sz="4400" b="1" dirty="0">
                <a:effectLst/>
                <a:latin typeface="Calibri" panose="020F0502020204030204" pitchFamily="34" charset="0"/>
                <a:ea typeface="Calibri" panose="020F0502020204030204" pitchFamily="34" charset="0"/>
                <a:cs typeface="Arial" panose="020B0604020202020204" pitchFamily="34" charset="0"/>
              </a:rPr>
              <a:t>Illocutionary Act</a:t>
            </a:r>
            <a:endParaRPr lang="en-US" b="1" dirty="0"/>
          </a:p>
        </p:txBody>
      </p:sp>
      <p:sp>
        <p:nvSpPr>
          <p:cNvPr id="3" name="Content Placeholder 2">
            <a:extLst>
              <a:ext uri="{FF2B5EF4-FFF2-40B4-BE49-F238E27FC236}">
                <a16:creationId xmlns:a16="http://schemas.microsoft.com/office/drawing/2014/main" id="{2B3AC88A-BE9A-47DF-A1D8-F6CFFB2A35FC}"/>
              </a:ext>
            </a:extLst>
          </p:cNvPr>
          <p:cNvSpPr>
            <a:spLocks noGrp="1"/>
          </p:cNvSpPr>
          <p:nvPr>
            <p:ph idx="1"/>
          </p:nvPr>
        </p:nvSpPr>
        <p:spPr>
          <a:xfrm>
            <a:off x="462455" y="1040524"/>
            <a:ext cx="11466786" cy="5452350"/>
          </a:xfrm>
        </p:spPr>
        <p:txBody>
          <a:bodyPr>
            <a:normAutofit fontScale="92500"/>
          </a:bodyPr>
          <a:lstStyle/>
          <a:p>
            <a:pPr marL="0" marR="0">
              <a:lnSpc>
                <a:spcPct val="107000"/>
              </a:lnSpc>
              <a:spcBef>
                <a:spcPts val="0"/>
              </a:spcBef>
              <a:spcAft>
                <a:spcPts val="800"/>
              </a:spcAft>
            </a:pPr>
            <a:r>
              <a:rPr lang="en-US" sz="3200" dirty="0">
                <a:effectLst/>
                <a:latin typeface="Calibri" panose="020F0502020204030204" pitchFamily="34" charset="0"/>
                <a:ea typeface="Calibri" panose="020F0502020204030204" pitchFamily="34" charset="0"/>
                <a:cs typeface="Arial" panose="020B0604020202020204" pitchFamily="34" charset="0"/>
              </a:rPr>
              <a:t>Yule (1996) stated that the term "illocutionary acts" is often closely associated with the term speech act. An illocutionary act is performed via the communicative force of an utterance, such as making a statement, offer, explanation, or other communicative purposes.</a:t>
            </a:r>
          </a:p>
          <a:p>
            <a:pPr marL="0" marR="0">
              <a:lnSpc>
                <a:spcPct val="107000"/>
              </a:lnSpc>
              <a:spcBef>
                <a:spcPts val="0"/>
              </a:spcBef>
              <a:spcAft>
                <a:spcPts val="800"/>
              </a:spcAft>
            </a:pP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200" dirty="0">
                <a:effectLst/>
                <a:latin typeface="Calibri" panose="020F0502020204030204" pitchFamily="34" charset="0"/>
                <a:ea typeface="Calibri" panose="020F0502020204030204" pitchFamily="34" charset="0"/>
                <a:cs typeface="Arial" panose="020B0604020202020204" pitchFamily="34" charset="0"/>
              </a:rPr>
              <a:t>For example, saying "put it out" may have a different kind of force behind that. The speaker may say that because he tries to stop a lady smoking in a smoke-free area, or he sees a window curtain is on fire. Having the intention to say particular utterances contribute to the idea of illocutionary acts.</a:t>
            </a:r>
          </a:p>
          <a:p>
            <a:endParaRPr lang="en-US" sz="4400" dirty="0"/>
          </a:p>
        </p:txBody>
      </p:sp>
    </p:spTree>
    <p:extLst>
      <p:ext uri="{BB962C8B-B14F-4D97-AF65-F5344CB8AC3E}">
        <p14:creationId xmlns:p14="http://schemas.microsoft.com/office/powerpoint/2010/main" val="3462560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5F27D-3EA5-4995-9569-11D5D4130621}"/>
              </a:ext>
            </a:extLst>
          </p:cNvPr>
          <p:cNvSpPr>
            <a:spLocks noGrp="1"/>
          </p:cNvSpPr>
          <p:nvPr>
            <p:ph type="title"/>
          </p:nvPr>
        </p:nvSpPr>
        <p:spPr>
          <a:xfrm>
            <a:off x="838200" y="365125"/>
            <a:ext cx="10515600" cy="864585"/>
          </a:xfrm>
        </p:spPr>
        <p:txBody>
          <a:bodyPr/>
          <a:lstStyle/>
          <a:p>
            <a:r>
              <a:rPr lang="en-US" sz="4400" b="1" dirty="0">
                <a:effectLst/>
                <a:latin typeface="Calibri" panose="020F0502020204030204" pitchFamily="34" charset="0"/>
                <a:ea typeface="Calibri" panose="020F0502020204030204" pitchFamily="34" charset="0"/>
                <a:cs typeface="Arial" panose="020B0604020202020204" pitchFamily="34" charset="0"/>
              </a:rPr>
              <a:t>Perlocutionary Act</a:t>
            </a:r>
            <a:endParaRPr lang="en-US" b="1" dirty="0"/>
          </a:p>
        </p:txBody>
      </p:sp>
      <p:sp>
        <p:nvSpPr>
          <p:cNvPr id="3" name="Content Placeholder 2">
            <a:extLst>
              <a:ext uri="{FF2B5EF4-FFF2-40B4-BE49-F238E27FC236}">
                <a16:creationId xmlns:a16="http://schemas.microsoft.com/office/drawing/2014/main" id="{85305C99-B8A2-4089-A485-8A2218046235}"/>
              </a:ext>
            </a:extLst>
          </p:cNvPr>
          <p:cNvSpPr>
            <a:spLocks noGrp="1"/>
          </p:cNvSpPr>
          <p:nvPr>
            <p:ph idx="1"/>
          </p:nvPr>
        </p:nvSpPr>
        <p:spPr>
          <a:xfrm>
            <a:off x="651641" y="1229710"/>
            <a:ext cx="10702159" cy="5349766"/>
          </a:xfrm>
        </p:spPr>
        <p:txBody>
          <a:bodyPr>
            <a:normAutofit/>
          </a:bodyPr>
          <a:lstStyle/>
          <a:p>
            <a:pPr algn="just"/>
            <a:r>
              <a:rPr lang="en-US" sz="3200" dirty="0"/>
              <a:t>People (speakers) perform perlocutionary acts by expecting to affect other people's (hearers') behavior. Affecting behavior does not necessarily mean getting the hearer to do physical movements; it also deals with the change of thought or habit of the hearer. </a:t>
            </a:r>
          </a:p>
          <a:p>
            <a:pPr algn="just"/>
            <a:r>
              <a:rPr lang="en-US" sz="3200" dirty="0"/>
              <a:t>This statement is in line with Yule (1996), who pointed out that perlocutionary acts bring the-so-called perlocutionary effect when a speaker feels sad about being left out. He says, "I am useless" to a friend. By hearing the utterance, the hearer is affected and feels sorry. Feeling sorry is the effect of the perlocutionary acts of the utterance, "I am useless."</a:t>
            </a:r>
          </a:p>
          <a:p>
            <a:pPr algn="just"/>
            <a:endParaRPr lang="en-US" sz="3200" dirty="0"/>
          </a:p>
          <a:p>
            <a:pPr algn="just"/>
            <a:endParaRPr lang="en-US" sz="3200" dirty="0"/>
          </a:p>
        </p:txBody>
      </p:sp>
    </p:spTree>
    <p:extLst>
      <p:ext uri="{BB962C8B-B14F-4D97-AF65-F5344CB8AC3E}">
        <p14:creationId xmlns:p14="http://schemas.microsoft.com/office/powerpoint/2010/main" val="3773995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B6EF4-1445-4883-AB3B-50EE79AECE4C}"/>
              </a:ext>
            </a:extLst>
          </p:cNvPr>
          <p:cNvSpPr>
            <a:spLocks noGrp="1"/>
          </p:cNvSpPr>
          <p:nvPr>
            <p:ph type="title"/>
          </p:nvPr>
        </p:nvSpPr>
        <p:spPr/>
        <p:txBody>
          <a:bodyPr/>
          <a:lstStyle/>
          <a:p>
            <a:r>
              <a:rPr lang="en-US" b="1" dirty="0"/>
              <a:t>Confusion among illocutionary acts </a:t>
            </a:r>
          </a:p>
        </p:txBody>
      </p:sp>
      <p:sp>
        <p:nvSpPr>
          <p:cNvPr id="3" name="Content Placeholder 2">
            <a:extLst>
              <a:ext uri="{FF2B5EF4-FFF2-40B4-BE49-F238E27FC236}">
                <a16:creationId xmlns:a16="http://schemas.microsoft.com/office/drawing/2014/main" id="{863E42FF-651F-417F-B97E-C2815719BD71}"/>
              </a:ext>
            </a:extLst>
          </p:cNvPr>
          <p:cNvSpPr>
            <a:spLocks noGrp="1"/>
          </p:cNvSpPr>
          <p:nvPr>
            <p:ph idx="1"/>
          </p:nvPr>
        </p:nvSpPr>
        <p:spPr/>
        <p:txBody>
          <a:bodyPr/>
          <a:lstStyle/>
          <a:p>
            <a:r>
              <a:rPr lang="en-US" dirty="0"/>
              <a:t>The same utterance can potentially have quite different illocutionary acts</a:t>
            </a:r>
          </a:p>
          <a:p>
            <a:r>
              <a:rPr lang="en-US" dirty="0"/>
              <a:t>How can speakers assume that the intended illocutionary act will be recognized by the hearer?</a:t>
            </a:r>
          </a:p>
          <a:p>
            <a:r>
              <a:rPr lang="en-US" dirty="0"/>
              <a:t>There are two techniques to clear confusions :</a:t>
            </a:r>
          </a:p>
          <a:p>
            <a:endParaRPr lang="en-US" dirty="0"/>
          </a:p>
          <a:p>
            <a:pPr marL="0" indent="0">
              <a:buNone/>
            </a:pPr>
            <a:r>
              <a:rPr lang="en-US" dirty="0"/>
              <a:t>1- Illocutionary Force Indicating Device (IFID)</a:t>
            </a:r>
          </a:p>
          <a:p>
            <a:pPr marL="0" indent="0">
              <a:buNone/>
            </a:pPr>
            <a:r>
              <a:rPr lang="en-US" dirty="0"/>
              <a:t>2- Felicity conditions</a:t>
            </a:r>
          </a:p>
          <a:p>
            <a:endParaRPr lang="en-US" dirty="0"/>
          </a:p>
        </p:txBody>
      </p:sp>
    </p:spTree>
    <p:extLst>
      <p:ext uri="{BB962C8B-B14F-4D97-AF65-F5344CB8AC3E}">
        <p14:creationId xmlns:p14="http://schemas.microsoft.com/office/powerpoint/2010/main" val="3025769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B6195-04ED-4972-9A16-B908171C69B8}"/>
              </a:ext>
            </a:extLst>
          </p:cNvPr>
          <p:cNvSpPr>
            <a:spLocks noGrp="1"/>
          </p:cNvSpPr>
          <p:nvPr>
            <p:ph type="title"/>
          </p:nvPr>
        </p:nvSpPr>
        <p:spPr/>
        <p:txBody>
          <a:bodyPr/>
          <a:lstStyle/>
          <a:p>
            <a:r>
              <a:rPr lang="en-US" b="1" dirty="0"/>
              <a:t>1-</a:t>
            </a:r>
            <a:r>
              <a:rPr lang="en-US" dirty="0"/>
              <a:t> </a:t>
            </a:r>
            <a:r>
              <a:rPr lang="en-US" b="1" dirty="0"/>
              <a:t>Illocutionary Force Indicating Device (IFID)</a:t>
            </a:r>
          </a:p>
        </p:txBody>
      </p:sp>
      <p:sp>
        <p:nvSpPr>
          <p:cNvPr id="3" name="Content Placeholder 2">
            <a:extLst>
              <a:ext uri="{FF2B5EF4-FFF2-40B4-BE49-F238E27FC236}">
                <a16:creationId xmlns:a16="http://schemas.microsoft.com/office/drawing/2014/main" id="{03E6A4FF-13F0-41A8-9C7D-CCB0D6916D5C}"/>
              </a:ext>
            </a:extLst>
          </p:cNvPr>
          <p:cNvSpPr>
            <a:spLocks noGrp="1"/>
          </p:cNvSpPr>
          <p:nvPr>
            <p:ph idx="1"/>
          </p:nvPr>
        </p:nvSpPr>
        <p:spPr/>
        <p:txBody>
          <a:bodyPr/>
          <a:lstStyle/>
          <a:p>
            <a:pPr marL="0" indent="0">
              <a:buNone/>
            </a:pPr>
            <a:r>
              <a:rPr lang="en-US" b="1" dirty="0"/>
              <a:t>- Performative verbs  </a:t>
            </a:r>
            <a:r>
              <a:rPr lang="en-US" dirty="0"/>
              <a:t>used in a simple positive present tense sentence</a:t>
            </a:r>
          </a:p>
          <a:p>
            <a:pPr marL="0" indent="0">
              <a:buNone/>
            </a:pPr>
            <a:r>
              <a:rPr lang="en-US" b="1" dirty="0"/>
              <a:t>- 1st person singular subject</a:t>
            </a:r>
          </a:p>
          <a:p>
            <a:r>
              <a:rPr lang="en-US" dirty="0"/>
              <a:t>I promise…</a:t>
            </a:r>
          </a:p>
          <a:p>
            <a:r>
              <a:rPr lang="en-US" dirty="0"/>
              <a:t>I sentence you…</a:t>
            </a:r>
          </a:p>
          <a:p>
            <a:r>
              <a:rPr lang="en-US" dirty="0"/>
              <a:t>I apologize…</a:t>
            </a:r>
          </a:p>
          <a:p>
            <a:endParaRPr lang="en-US" dirty="0"/>
          </a:p>
        </p:txBody>
      </p:sp>
    </p:spTree>
    <p:extLst>
      <p:ext uri="{BB962C8B-B14F-4D97-AF65-F5344CB8AC3E}">
        <p14:creationId xmlns:p14="http://schemas.microsoft.com/office/powerpoint/2010/main" val="3142267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C93D1-EEF8-40CD-8191-804A154F75DB}"/>
              </a:ext>
            </a:extLst>
          </p:cNvPr>
          <p:cNvSpPr>
            <a:spLocks noGrp="1"/>
          </p:cNvSpPr>
          <p:nvPr>
            <p:ph type="title"/>
          </p:nvPr>
        </p:nvSpPr>
        <p:spPr/>
        <p:txBody>
          <a:bodyPr/>
          <a:lstStyle/>
          <a:p>
            <a:r>
              <a:rPr lang="en-US" sz="4400" b="1" dirty="0">
                <a:effectLst/>
                <a:latin typeface="Calibri" panose="020F0502020204030204" pitchFamily="34" charset="0"/>
                <a:ea typeface="Calibri" panose="020F0502020204030204" pitchFamily="34" charset="0"/>
                <a:cs typeface="Arial" panose="020B0604020202020204" pitchFamily="34" charset="0"/>
              </a:rPr>
              <a:t>Test of performative verbs</a:t>
            </a:r>
            <a:endParaRPr lang="en-US" b="1" dirty="0"/>
          </a:p>
        </p:txBody>
      </p:sp>
      <p:sp>
        <p:nvSpPr>
          <p:cNvPr id="3" name="Content Placeholder 2">
            <a:extLst>
              <a:ext uri="{FF2B5EF4-FFF2-40B4-BE49-F238E27FC236}">
                <a16:creationId xmlns:a16="http://schemas.microsoft.com/office/drawing/2014/main" id="{DD8DF3BC-6050-45ED-BD35-86646B59DC59}"/>
              </a:ext>
            </a:extLst>
          </p:cNvPr>
          <p:cNvSpPr>
            <a:spLocks noGrp="1"/>
          </p:cNvSpPr>
          <p:nvPr>
            <p:ph idx="1"/>
          </p:nvPr>
        </p:nvSpPr>
        <p:spPr/>
        <p:txBody>
          <a:bodyPr/>
          <a:lstStyle/>
          <a:p>
            <a:r>
              <a:rPr lang="en-US" dirty="0"/>
              <a:t>I </a:t>
            </a:r>
            <a:r>
              <a:rPr lang="en-US" b="1" dirty="0"/>
              <a:t>hereby</a:t>
            </a:r>
            <a:r>
              <a:rPr lang="en-US" dirty="0"/>
              <a:t> V …</a:t>
            </a:r>
          </a:p>
          <a:p>
            <a:r>
              <a:rPr lang="en-US" dirty="0"/>
              <a:t>I _______ name the ship ‘Elizabeth’.</a:t>
            </a:r>
          </a:p>
          <a:p>
            <a:r>
              <a:rPr lang="en-US" dirty="0"/>
              <a:t>I _______ warn you not to sleep in class.</a:t>
            </a:r>
          </a:p>
          <a:p>
            <a:r>
              <a:rPr lang="en-US" dirty="0"/>
              <a:t>I _______ believe that there’s no Santa Claus.</a:t>
            </a:r>
          </a:p>
          <a:p>
            <a:endParaRPr lang="en-US" dirty="0"/>
          </a:p>
          <a:p>
            <a:endParaRPr lang="en-US" dirty="0"/>
          </a:p>
        </p:txBody>
      </p:sp>
    </p:spTree>
    <p:extLst>
      <p:ext uri="{BB962C8B-B14F-4D97-AF65-F5344CB8AC3E}">
        <p14:creationId xmlns:p14="http://schemas.microsoft.com/office/powerpoint/2010/main" val="2602076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8755F-F80F-409F-ABE8-D82304DC4B3F}"/>
              </a:ext>
            </a:extLst>
          </p:cNvPr>
          <p:cNvSpPr>
            <a:spLocks noGrp="1"/>
          </p:cNvSpPr>
          <p:nvPr>
            <p:ph type="title"/>
          </p:nvPr>
        </p:nvSpPr>
        <p:spPr>
          <a:xfrm>
            <a:off x="701566" y="681037"/>
            <a:ext cx="10515600" cy="1168784"/>
          </a:xfrm>
        </p:spPr>
        <p:txBody>
          <a:bodyPr>
            <a:normAutofit/>
          </a:bodyPr>
          <a:lstStyle/>
          <a:p>
            <a:r>
              <a:rPr lang="en-US" b="1" dirty="0"/>
              <a:t>2- Felicity conditions</a:t>
            </a:r>
          </a:p>
        </p:txBody>
      </p:sp>
      <p:sp>
        <p:nvSpPr>
          <p:cNvPr id="3" name="Content Placeholder 2">
            <a:extLst>
              <a:ext uri="{FF2B5EF4-FFF2-40B4-BE49-F238E27FC236}">
                <a16:creationId xmlns:a16="http://schemas.microsoft.com/office/drawing/2014/main" id="{EB9C0F75-831F-48CB-88FE-FA70A107B993}"/>
              </a:ext>
            </a:extLst>
          </p:cNvPr>
          <p:cNvSpPr>
            <a:spLocks noGrp="1"/>
          </p:cNvSpPr>
          <p:nvPr>
            <p:ph idx="1"/>
          </p:nvPr>
        </p:nvSpPr>
        <p:spPr>
          <a:xfrm>
            <a:off x="536028" y="1849821"/>
            <a:ext cx="11214538" cy="4327142"/>
          </a:xfrm>
        </p:spPr>
        <p:txBody>
          <a:bodyPr>
            <a:normAutofit/>
          </a:bodyPr>
          <a:lstStyle/>
          <a:p>
            <a:r>
              <a:rPr lang="en-US" dirty="0"/>
              <a:t>Felicity conditions are the appropriate circumstances for the performance of a speech act to be recognized.</a:t>
            </a:r>
          </a:p>
          <a:p>
            <a:endParaRPr lang="en-US" dirty="0"/>
          </a:p>
          <a:p>
            <a:pPr marL="0" indent="0">
              <a:buNone/>
            </a:pPr>
            <a:r>
              <a:rPr lang="en-US" dirty="0" err="1"/>
              <a:t>E.g</a:t>
            </a:r>
            <a:r>
              <a:rPr lang="en-US" dirty="0"/>
              <a:t>: “I promise to see you tomorrow”.</a:t>
            </a:r>
          </a:p>
          <a:p>
            <a:pPr marL="0" indent="0">
              <a:buNone/>
            </a:pPr>
            <a:endParaRPr lang="en-US" dirty="0"/>
          </a:p>
          <a:p>
            <a:endParaRPr lang="en-US" dirty="0"/>
          </a:p>
        </p:txBody>
      </p:sp>
    </p:spTree>
    <p:extLst>
      <p:ext uri="{BB962C8B-B14F-4D97-AF65-F5344CB8AC3E}">
        <p14:creationId xmlns:p14="http://schemas.microsoft.com/office/powerpoint/2010/main" val="3029015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C6AE-F8A2-4110-8C66-2F1BD2AB86A5}"/>
              </a:ext>
            </a:extLst>
          </p:cNvPr>
          <p:cNvSpPr>
            <a:spLocks noGrp="1"/>
          </p:cNvSpPr>
          <p:nvPr>
            <p:ph type="title"/>
          </p:nvPr>
        </p:nvSpPr>
        <p:spPr>
          <a:xfrm>
            <a:off x="838200" y="175940"/>
            <a:ext cx="10515600" cy="812034"/>
          </a:xfrm>
        </p:spPr>
        <p:txBody>
          <a:bodyPr/>
          <a:lstStyle/>
          <a:p>
            <a:r>
              <a:rPr lang="en-US" dirty="0"/>
              <a:t>“I promise to see you tomorrow”</a:t>
            </a:r>
          </a:p>
        </p:txBody>
      </p:sp>
      <p:sp>
        <p:nvSpPr>
          <p:cNvPr id="3" name="Content Placeholder 2">
            <a:extLst>
              <a:ext uri="{FF2B5EF4-FFF2-40B4-BE49-F238E27FC236}">
                <a16:creationId xmlns:a16="http://schemas.microsoft.com/office/drawing/2014/main" id="{0A17D99F-C06F-4F69-9AA2-51A6817561FF}"/>
              </a:ext>
            </a:extLst>
          </p:cNvPr>
          <p:cNvSpPr>
            <a:spLocks noGrp="1"/>
          </p:cNvSpPr>
          <p:nvPr>
            <p:ph idx="1"/>
          </p:nvPr>
        </p:nvSpPr>
        <p:spPr>
          <a:xfrm>
            <a:off x="504497" y="1177160"/>
            <a:ext cx="11204027" cy="4999803"/>
          </a:xfrm>
        </p:spPr>
        <p:txBody>
          <a:bodyPr>
            <a:normAutofit fontScale="92500" lnSpcReduction="20000"/>
          </a:bodyPr>
          <a:lstStyle/>
          <a:p>
            <a:r>
              <a:rPr lang="en-US" b="1" dirty="0"/>
              <a:t>General conditions      </a:t>
            </a:r>
          </a:p>
          <a:p>
            <a:pPr marL="0" indent="0">
              <a:buNone/>
            </a:pPr>
            <a:r>
              <a:rPr lang="en-US" b="1" dirty="0"/>
              <a:t>&gt;&gt;  </a:t>
            </a:r>
            <a:r>
              <a:rPr lang="en-US" dirty="0"/>
              <a:t>The utterance is understood.</a:t>
            </a:r>
          </a:p>
          <a:p>
            <a:r>
              <a:rPr lang="en-US" b="1" dirty="0"/>
              <a:t>Content conditions  </a:t>
            </a:r>
          </a:p>
          <a:p>
            <a:pPr marL="0" indent="0">
              <a:buNone/>
            </a:pPr>
            <a:r>
              <a:rPr lang="en-US" b="1" dirty="0"/>
              <a:t>&gt;&gt;  </a:t>
            </a:r>
            <a:r>
              <a:rPr lang="en-US" dirty="0"/>
              <a:t>The content of the utterance is about a future event and the speaker is committed to the act.</a:t>
            </a:r>
          </a:p>
          <a:p>
            <a:r>
              <a:rPr lang="en-US" b="1" dirty="0"/>
              <a:t>Preparatory conditions</a:t>
            </a:r>
          </a:p>
          <a:p>
            <a:pPr marL="0" indent="0">
              <a:buNone/>
            </a:pPr>
            <a:r>
              <a:rPr lang="en-US" dirty="0"/>
              <a:t>&gt;&gt; The event does not happen by itself.</a:t>
            </a:r>
          </a:p>
          <a:p>
            <a:pPr marL="0" indent="0">
              <a:buNone/>
            </a:pPr>
            <a:r>
              <a:rPr lang="en-US" dirty="0"/>
              <a:t>&gt;&gt; The event will have a beneficial effect.</a:t>
            </a:r>
          </a:p>
          <a:p>
            <a:r>
              <a:rPr lang="en-US" b="1" dirty="0"/>
              <a:t>Sincerity conditions </a:t>
            </a:r>
          </a:p>
          <a:p>
            <a:pPr marL="0" indent="0">
              <a:buNone/>
            </a:pPr>
            <a:r>
              <a:rPr lang="en-US" b="1" dirty="0"/>
              <a:t>&gt;&gt; </a:t>
            </a:r>
            <a:r>
              <a:rPr lang="en-US" dirty="0"/>
              <a:t>The speaker does have a genuine intention to carry out the future act.</a:t>
            </a:r>
          </a:p>
          <a:p>
            <a:r>
              <a:rPr lang="en-US" b="1" dirty="0"/>
              <a:t>Essential conditions</a:t>
            </a:r>
          </a:p>
          <a:p>
            <a:pPr marL="0" indent="0">
              <a:buNone/>
            </a:pPr>
            <a:r>
              <a:rPr lang="en-US" dirty="0"/>
              <a:t>&gt;&gt; The utterance changes the speaker’s state from non-obligation to obligation</a:t>
            </a:r>
          </a:p>
          <a:p>
            <a:endParaRPr lang="en-US" dirty="0"/>
          </a:p>
        </p:txBody>
      </p:sp>
    </p:spTree>
    <p:extLst>
      <p:ext uri="{BB962C8B-B14F-4D97-AF65-F5344CB8AC3E}">
        <p14:creationId xmlns:p14="http://schemas.microsoft.com/office/powerpoint/2010/main" val="1615316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870</Words>
  <Application>Microsoft Office PowerPoint</Application>
  <PresentationFormat>Widescreen</PresentationFormat>
  <Paragraphs>94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Google Sans</vt:lpstr>
      <vt:lpstr>Office Theme</vt:lpstr>
      <vt:lpstr>Types of Speech Acts</vt:lpstr>
      <vt:lpstr>Locutionary Act</vt:lpstr>
      <vt:lpstr>Illocutionary Act</vt:lpstr>
      <vt:lpstr>Perlocutionary Act</vt:lpstr>
      <vt:lpstr>Confusion among illocutionary acts </vt:lpstr>
      <vt:lpstr>1- Illocutionary Force Indicating Device (IFID)</vt:lpstr>
      <vt:lpstr>Test of performative verbs</vt:lpstr>
      <vt:lpstr>2- Felicity conditions</vt:lpstr>
      <vt:lpstr>“I promise to see you tomorrow”</vt:lpstr>
      <vt:lpstr>The performative hypothesis</vt:lpstr>
      <vt:lpstr>Speech act classification</vt:lpstr>
      <vt:lpstr>Declarations</vt:lpstr>
      <vt:lpstr>Representatives</vt:lpstr>
      <vt:lpstr>Expressives</vt:lpstr>
      <vt:lpstr>Directives</vt:lpstr>
      <vt:lpstr>Commissives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Pragmatics </dc:title>
  <dc:creator>Rashwan Salih</dc:creator>
  <cp:lastModifiedBy>Rashwan Salih</cp:lastModifiedBy>
  <cp:revision>54</cp:revision>
  <dcterms:created xsi:type="dcterms:W3CDTF">2024-02-20T07:38:12Z</dcterms:created>
  <dcterms:modified xsi:type="dcterms:W3CDTF">2024-03-09T19:23:03Z</dcterms:modified>
</cp:coreProperties>
</file>