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83" r:id="rId7"/>
    <p:sldId id="284" r:id="rId8"/>
    <p:sldId id="264" r:id="rId9"/>
    <p:sldId id="266" r:id="rId10"/>
    <p:sldId id="27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00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500D-D17D-4D41-80AD-0D897CCBC1E4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387B29-1A32-45B7-AFFE-59B5EBA40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500D-D17D-4D41-80AD-0D897CCBC1E4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7B29-1A32-45B7-AFFE-59B5EBA40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500D-D17D-4D41-80AD-0D897CCBC1E4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7B29-1A32-45B7-AFFE-59B5EBA40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500D-D17D-4D41-80AD-0D897CCBC1E4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387B29-1A32-45B7-AFFE-59B5EBA40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500D-D17D-4D41-80AD-0D897CCBC1E4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7B29-1A32-45B7-AFFE-59B5EBA40D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500D-D17D-4D41-80AD-0D897CCBC1E4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7B29-1A32-45B7-AFFE-59B5EBA40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500D-D17D-4D41-80AD-0D897CCBC1E4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1387B29-1A32-45B7-AFFE-59B5EBA40D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500D-D17D-4D41-80AD-0D897CCBC1E4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7B29-1A32-45B7-AFFE-59B5EBA40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500D-D17D-4D41-80AD-0D897CCBC1E4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7B29-1A32-45B7-AFFE-59B5EBA40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500D-D17D-4D41-80AD-0D897CCBC1E4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7B29-1A32-45B7-AFFE-59B5EBA40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500D-D17D-4D41-80AD-0D897CCBC1E4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7B29-1A32-45B7-AFFE-59B5EBA40D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FE500D-D17D-4D41-80AD-0D897CCBC1E4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387B29-1A32-45B7-AFFE-59B5EBA40D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 cap="all" baseline="0">
          <a:solidFill>
            <a:srgbClr val="FF0000"/>
          </a:solidFill>
          <a:effectLst>
            <a:reflection blurRad="12700" stA="48000" endA="300" endPos="55000" dir="5400000" sy="-90000" algn="bl" rotWithShape="0"/>
          </a:effectLst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Example%20on%20active%20and%20passive%20vocabulary.doc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package" Target="../embeddings/Microsoft_Word_Document.doc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1"/>
            <a:ext cx="8458200" cy="1371599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Vocabulary </a:t>
            </a:r>
            <a:r>
              <a:rPr lang="en-US" sz="4800" dirty="0">
                <a:solidFill>
                  <a:schemeClr val="tx1"/>
                </a:solidFill>
              </a:rPr>
              <a:t>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05200"/>
            <a:ext cx="4114800" cy="16383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  <a:r>
              <a:rPr lang="en-US" sz="2800" baseline="30000" dirty="0" smtClean="0">
                <a:solidFill>
                  <a:schemeClr val="tx1"/>
                </a:solidFill>
              </a:rPr>
              <a:t>st</a:t>
            </a:r>
            <a:r>
              <a:rPr lang="en-US" sz="2800" dirty="0" smtClean="0">
                <a:solidFill>
                  <a:schemeClr val="tx1"/>
                </a:solidFill>
              </a:rPr>
              <a:t> Year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  <a:r>
              <a:rPr lang="en-US" sz="2800" baseline="30000" dirty="0" smtClean="0">
                <a:solidFill>
                  <a:schemeClr val="tx1"/>
                </a:solidFill>
              </a:rPr>
              <a:t>nd</a:t>
            </a:r>
            <a:r>
              <a:rPr lang="en-US" sz="2800" dirty="0" smtClean="0">
                <a:solidFill>
                  <a:schemeClr val="tx1"/>
                </a:solidFill>
              </a:rPr>
              <a:t> semester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2022-2023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010025"/>
            <a:ext cx="365760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83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098925"/>
          </a:xfrm>
        </p:spPr>
        <p:txBody>
          <a:bodyPr/>
          <a:lstStyle/>
          <a:p>
            <a:r>
              <a:rPr lang="en-US" dirty="0" smtClean="0"/>
              <a:t>Activity 1</a:t>
            </a:r>
          </a:p>
          <a:p>
            <a:r>
              <a:rPr lang="en-US" dirty="0" smtClean="0"/>
              <a:t>Activity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2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Activity 1: Action verbs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Aim:</a:t>
            </a:r>
          </a:p>
          <a:p>
            <a:pPr>
              <a:buNone/>
            </a:pPr>
            <a:r>
              <a:rPr lang="en-US" dirty="0" smtClean="0"/>
              <a:t>	- help students to know the use and the meaning of words.</a:t>
            </a:r>
          </a:p>
          <a:p>
            <a:pPr>
              <a:buNone/>
            </a:pPr>
            <a:r>
              <a:rPr lang="en-US" dirty="0" smtClean="0"/>
              <a:t>	- distinguish action verbs from linking verbs</a:t>
            </a:r>
          </a:p>
          <a:p>
            <a:r>
              <a:rPr lang="en-US" dirty="0" smtClean="0"/>
              <a:t>Level: beginner(children)</a:t>
            </a:r>
          </a:p>
          <a:p>
            <a:r>
              <a:rPr lang="en-US" dirty="0" smtClean="0"/>
              <a:t>Time: 5mins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9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22437"/>
            <a:ext cx="86868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1. The importance of vocabulary in language learning</a:t>
            </a:r>
          </a:p>
          <a:p>
            <a:pPr marL="0" indent="0">
              <a:buNone/>
            </a:pPr>
            <a:r>
              <a:rPr lang="en-US" dirty="0"/>
              <a:t>2. Definition of vocabulary</a:t>
            </a:r>
          </a:p>
          <a:p>
            <a:pPr marL="0" indent="0">
              <a:buNone/>
            </a:pPr>
            <a:r>
              <a:rPr lang="en-US" dirty="0"/>
              <a:t>3. Which vocabulary should </a:t>
            </a:r>
            <a:r>
              <a:rPr lang="en-US" dirty="0" smtClean="0"/>
              <a:t>be </a:t>
            </a:r>
            <a:r>
              <a:rPr lang="en-US" dirty="0"/>
              <a:t>learned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/>
              <a:t>What is involved in teaching vocabulary</a:t>
            </a:r>
            <a:r>
              <a:rPr lang="en-US" dirty="0" smtClean="0"/>
              <a:t>?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smtClean="0"/>
              <a:t>Teaching activities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en-US" dirty="0" smtClean="0"/>
              <a:t>Activity </a:t>
            </a:r>
            <a:r>
              <a:rPr lang="en-US" dirty="0"/>
              <a:t>1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en-US" dirty="0"/>
              <a:t>Activity 2</a:t>
            </a:r>
          </a:p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/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0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The importance of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"Without grammar very little can be conveyed; without vocabulary nothing can be conveyed." (Wilkins 1972:111)</a:t>
            </a:r>
            <a:endParaRPr lang="en-US" dirty="0"/>
          </a:p>
          <a:p>
            <a:r>
              <a:rPr lang="en-US" i="1" dirty="0"/>
              <a:t>"When students travel, they don't carry grammar books, they carry dictionaries." (</a:t>
            </a:r>
            <a:r>
              <a:rPr lang="en-US" i="1" dirty="0" err="1"/>
              <a:t>Krashen</a:t>
            </a:r>
            <a:r>
              <a:rPr lang="en-US" i="1" dirty="0"/>
              <a:t> in Lewis 1993: iii</a:t>
            </a:r>
            <a:r>
              <a:rPr lang="en-US" i="1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69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Definition </a:t>
            </a:r>
            <a:r>
              <a:rPr lang="en-US" dirty="0"/>
              <a:t>of </a:t>
            </a: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Hornby (1989: 959) defines vocabulary as;</a:t>
            </a:r>
          </a:p>
          <a:p>
            <a:pPr lvl="0"/>
            <a:r>
              <a:rPr lang="en-US" dirty="0"/>
              <a:t>Total number of words, which make up a language.</a:t>
            </a:r>
          </a:p>
          <a:p>
            <a:pPr lvl="0"/>
            <a:r>
              <a:rPr lang="en-US" dirty="0"/>
              <a:t>(Range of) words known to or used by a person, in a trade, profession, etc.</a:t>
            </a:r>
          </a:p>
          <a:p>
            <a:pPr marL="0" indent="0">
              <a:buNone/>
            </a:pPr>
            <a:r>
              <a:rPr lang="en-US" dirty="0"/>
              <a:t>Thefreedictionary.com defines vocabulary as:</a:t>
            </a:r>
          </a:p>
          <a:p>
            <a:pPr lvl="0"/>
            <a:r>
              <a:rPr lang="en-US" dirty="0"/>
              <a:t>All the words of a language.</a:t>
            </a:r>
          </a:p>
          <a:p>
            <a:pPr lvl="0"/>
            <a:r>
              <a:rPr lang="en-US" dirty="0"/>
              <a:t>The sum of words used by, understood by, or at the command of a particular person or group.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93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3. Which </a:t>
            </a:r>
            <a:r>
              <a:rPr lang="en-US" dirty="0">
                <a:effectLst/>
              </a:rPr>
              <a:t>vocabulary should </a:t>
            </a:r>
            <a:r>
              <a:rPr lang="en-US" dirty="0" smtClean="0">
                <a:effectLst/>
              </a:rPr>
              <a:t>be </a:t>
            </a:r>
            <a:r>
              <a:rPr lang="en-US" dirty="0">
                <a:effectLst/>
              </a:rPr>
              <a:t>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According to linguists, vocabulary can be divided into 2 types: active and passive 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/>
              <a:t>Active vocabulary</a:t>
            </a:r>
            <a:r>
              <a:rPr lang="en-US" dirty="0"/>
              <a:t>: is vocabulary that we need to understand and </a:t>
            </a:r>
            <a:r>
              <a:rPr lang="en-US" dirty="0" smtClean="0"/>
              <a:t>use. 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/>
              <a:t>Passive vocabulary</a:t>
            </a:r>
            <a:r>
              <a:rPr lang="en-US" dirty="0"/>
              <a:t>: is vocabulary we need to understand (e.g. when reading a text), but we will not need to </a:t>
            </a:r>
            <a:r>
              <a:rPr lang="en-US" dirty="0" smtClean="0"/>
              <a:t>use.</a:t>
            </a:r>
          </a:p>
          <a:p>
            <a:pPr marL="292608" lvl="1" indent="0">
              <a:buNone/>
            </a:pPr>
            <a:r>
              <a:rPr lang="en-US" dirty="0" smtClean="0"/>
              <a:t>Which one should be spent more time teaching?</a:t>
            </a:r>
            <a:endParaRPr lang="en-US" dirty="0"/>
          </a:p>
        </p:txBody>
      </p:sp>
      <p:graphicFrame>
        <p:nvGraphicFramePr>
          <p:cNvPr id="4" name="Object 3">
            <a:hlinkClick r:id="rId3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772467"/>
              </p:ext>
            </p:extLst>
          </p:nvPr>
        </p:nvGraphicFramePr>
        <p:xfrm>
          <a:off x="7467600" y="5638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Document" showAsIcon="1" r:id="rId4" imgW="914400" imgH="771480" progId="Word.Document.12">
                  <p:embed/>
                </p:oleObj>
              </mc:Choice>
              <mc:Fallback>
                <p:oleObj name="Document" showAsIcon="1" r:id="rId4" imgW="914400" imgH="771480" progId="Word.Document.12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638800"/>
                        <a:ext cx="9144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736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What to teach while teaching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66688" y="1447800"/>
            <a:ext cx="8824912" cy="5264150"/>
            <a:chOff x="167185" y="1447801"/>
            <a:chExt cx="8824415" cy="5263485"/>
          </a:xfrm>
        </p:grpSpPr>
        <p:sp>
          <p:nvSpPr>
            <p:cNvPr id="5" name="Oval 4"/>
            <p:cNvSpPr/>
            <p:nvPr/>
          </p:nvSpPr>
          <p:spPr>
            <a:xfrm>
              <a:off x="2847833" y="2498678"/>
              <a:ext cx="3200400" cy="30480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0099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WORD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76800" y="2971800"/>
              <a:ext cx="18288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0099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SYNTAX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76800" y="4495800"/>
              <a:ext cx="18288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0099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MEANING(-S)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752600" y="4495800"/>
              <a:ext cx="18288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0099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FORM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0099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(MORPHOLOGY)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42364" y="2963839"/>
              <a:ext cx="18288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0099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SOUND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0099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(PHONOLOGY)</a:t>
              </a:r>
            </a:p>
          </p:txBody>
        </p:sp>
        <p:sp>
          <p:nvSpPr>
            <p:cNvPr id="10" name="Line Callout 2 9"/>
            <p:cNvSpPr/>
            <p:nvPr/>
          </p:nvSpPr>
          <p:spPr>
            <a:xfrm>
              <a:off x="7239099" y="1447801"/>
              <a:ext cx="1752501" cy="2049204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71522"/>
                <a:gd name="adj6" fmla="val -3511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How it combines with other words in phrases and sentences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Callout 2 10"/>
            <p:cNvSpPr/>
            <p:nvPr/>
          </p:nvSpPr>
          <p:spPr>
            <a:xfrm>
              <a:off x="7391490" y="4647797"/>
              <a:ext cx="1600110" cy="2049204"/>
            </a:xfrm>
            <a:prstGeom prst="borderCallout2">
              <a:avLst>
                <a:gd name="adj1" fmla="val 28739"/>
                <a:gd name="adj2" fmla="val -3216"/>
                <a:gd name="adj3" fmla="val 30071"/>
                <a:gd name="adj4" fmla="val -3874"/>
                <a:gd name="adj5" fmla="val 6261"/>
                <a:gd name="adj6" fmla="val -37103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The different things it can mean</a:t>
              </a:r>
            </a:p>
          </p:txBody>
        </p:sp>
        <p:sp>
          <p:nvSpPr>
            <p:cNvPr id="12" name="Line Callout 2 11"/>
            <p:cNvSpPr/>
            <p:nvPr/>
          </p:nvSpPr>
          <p:spPr>
            <a:xfrm>
              <a:off x="176709" y="1487484"/>
              <a:ext cx="1525501" cy="2049203"/>
            </a:xfrm>
            <a:prstGeom prst="borderCallout2">
              <a:avLst>
                <a:gd name="adj1" fmla="val 68029"/>
                <a:gd name="adj2" fmla="val 146593"/>
                <a:gd name="adj3" fmla="val 35398"/>
                <a:gd name="adj4" fmla="val 102437"/>
                <a:gd name="adj5" fmla="val 67527"/>
                <a:gd name="adj6" fmla="val 145584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How to pronounce it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Callout 2 12"/>
            <p:cNvSpPr/>
            <p:nvPr/>
          </p:nvSpPr>
          <p:spPr>
            <a:xfrm>
              <a:off x="167185" y="4662083"/>
              <a:ext cx="1523914" cy="2049203"/>
            </a:xfrm>
            <a:prstGeom prst="borderCallout2">
              <a:avLst>
                <a:gd name="adj1" fmla="val 22080"/>
                <a:gd name="adj2" fmla="val 155548"/>
                <a:gd name="adj3" fmla="val 62035"/>
                <a:gd name="adj4" fmla="val 102437"/>
                <a:gd name="adj5" fmla="val 22910"/>
                <a:gd name="adj6" fmla="val 154539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How it is made up of parts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912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What to teach while teaching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66688" y="1447800"/>
            <a:ext cx="8824912" cy="5264150"/>
            <a:chOff x="167185" y="1447801"/>
            <a:chExt cx="8824415" cy="5263485"/>
          </a:xfrm>
        </p:grpSpPr>
        <p:sp>
          <p:nvSpPr>
            <p:cNvPr id="5" name="Oval 4"/>
            <p:cNvSpPr/>
            <p:nvPr/>
          </p:nvSpPr>
          <p:spPr>
            <a:xfrm>
              <a:off x="2847833" y="2498678"/>
              <a:ext cx="3200400" cy="30480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all" dirty="0" err="1" smtClean="0">
                  <a:ln w="9000" cmpd="sng">
                    <a:solidFill>
                      <a:srgbClr val="8064A2">
                        <a:shade val="50000"/>
                        <a:satMod val="12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8064A2">
                          <a:shade val="20000"/>
                          <a:satMod val="245000"/>
                        </a:srgbClr>
                      </a:gs>
                      <a:gs pos="43000">
                        <a:srgbClr val="8064A2">
                          <a:satMod val="255000"/>
                        </a:srgbClr>
                      </a:gs>
                      <a:gs pos="48000">
                        <a:srgbClr val="8064A2">
                          <a:shade val="85000"/>
                          <a:satMod val="255000"/>
                        </a:srgbClr>
                      </a:gs>
                      <a:gs pos="100000">
                        <a:srgbClr val="8064A2">
                          <a:shade val="20000"/>
                          <a:satMod val="245000"/>
                        </a:srgb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CONCENTRATe</a:t>
              </a:r>
              <a:endPara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76800" y="2971800"/>
              <a:ext cx="18288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all" dirty="0">
                  <a:ln w="9000" cmpd="sng">
                    <a:solidFill>
                      <a:srgbClr val="8064A2">
                        <a:shade val="50000"/>
                        <a:satMod val="12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8064A2">
                          <a:shade val="20000"/>
                          <a:satMod val="245000"/>
                        </a:srgbClr>
                      </a:gs>
                      <a:gs pos="43000">
                        <a:srgbClr val="8064A2">
                          <a:satMod val="255000"/>
                        </a:srgbClr>
                      </a:gs>
                      <a:gs pos="48000">
                        <a:srgbClr val="8064A2">
                          <a:shade val="85000"/>
                          <a:satMod val="255000"/>
                        </a:srgbClr>
                      </a:gs>
                      <a:gs pos="100000">
                        <a:srgbClr val="8064A2">
                          <a:shade val="20000"/>
                          <a:satMod val="245000"/>
                        </a:srgb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SYNTAX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76800" y="4495800"/>
              <a:ext cx="18288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all" dirty="0">
                  <a:ln w="9000" cmpd="sng">
                    <a:solidFill>
                      <a:srgbClr val="8064A2">
                        <a:shade val="50000"/>
                        <a:satMod val="12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8064A2">
                          <a:shade val="20000"/>
                          <a:satMod val="245000"/>
                        </a:srgbClr>
                      </a:gs>
                      <a:gs pos="43000">
                        <a:srgbClr val="8064A2">
                          <a:satMod val="255000"/>
                        </a:srgbClr>
                      </a:gs>
                      <a:gs pos="48000">
                        <a:srgbClr val="8064A2">
                          <a:shade val="85000"/>
                          <a:satMod val="255000"/>
                        </a:srgbClr>
                      </a:gs>
                      <a:gs pos="100000">
                        <a:srgbClr val="8064A2">
                          <a:shade val="20000"/>
                          <a:satMod val="245000"/>
                        </a:srgb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MEANING(-S)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752600" y="4495800"/>
              <a:ext cx="18288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all" dirty="0">
                  <a:ln w="9000" cmpd="sng">
                    <a:solidFill>
                      <a:srgbClr val="8064A2">
                        <a:shade val="50000"/>
                        <a:satMod val="12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8064A2">
                          <a:shade val="20000"/>
                          <a:satMod val="245000"/>
                        </a:srgbClr>
                      </a:gs>
                      <a:gs pos="43000">
                        <a:srgbClr val="8064A2">
                          <a:satMod val="255000"/>
                        </a:srgbClr>
                      </a:gs>
                      <a:gs pos="48000">
                        <a:srgbClr val="8064A2">
                          <a:shade val="85000"/>
                          <a:satMod val="255000"/>
                        </a:srgbClr>
                      </a:gs>
                      <a:gs pos="100000">
                        <a:srgbClr val="8064A2">
                          <a:shade val="20000"/>
                          <a:satMod val="245000"/>
                        </a:srgb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FORM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all" dirty="0">
                  <a:ln w="9000" cmpd="sng">
                    <a:solidFill>
                      <a:srgbClr val="8064A2">
                        <a:shade val="50000"/>
                        <a:satMod val="12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8064A2">
                          <a:shade val="20000"/>
                          <a:satMod val="245000"/>
                        </a:srgbClr>
                      </a:gs>
                      <a:gs pos="43000">
                        <a:srgbClr val="8064A2">
                          <a:satMod val="255000"/>
                        </a:srgbClr>
                      </a:gs>
                      <a:gs pos="48000">
                        <a:srgbClr val="8064A2">
                          <a:shade val="85000"/>
                          <a:satMod val="255000"/>
                        </a:srgbClr>
                      </a:gs>
                      <a:gs pos="100000">
                        <a:srgbClr val="8064A2">
                          <a:shade val="20000"/>
                          <a:satMod val="245000"/>
                        </a:srgb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(MORPHOLOGY)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42364" y="2963839"/>
              <a:ext cx="18288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all" dirty="0">
                  <a:ln w="9000" cmpd="sng">
                    <a:solidFill>
                      <a:srgbClr val="8064A2">
                        <a:shade val="50000"/>
                        <a:satMod val="12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8064A2">
                          <a:shade val="20000"/>
                          <a:satMod val="245000"/>
                        </a:srgbClr>
                      </a:gs>
                      <a:gs pos="43000">
                        <a:srgbClr val="8064A2">
                          <a:satMod val="255000"/>
                        </a:srgbClr>
                      </a:gs>
                      <a:gs pos="48000">
                        <a:srgbClr val="8064A2">
                          <a:shade val="85000"/>
                          <a:satMod val="255000"/>
                        </a:srgbClr>
                      </a:gs>
                      <a:gs pos="100000">
                        <a:srgbClr val="8064A2">
                          <a:shade val="20000"/>
                          <a:satMod val="245000"/>
                        </a:srgb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SOUND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cap="all" dirty="0">
                  <a:ln w="9000" cmpd="sng">
                    <a:solidFill>
                      <a:srgbClr val="8064A2">
                        <a:shade val="50000"/>
                        <a:satMod val="12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8064A2">
                          <a:shade val="20000"/>
                          <a:satMod val="245000"/>
                        </a:srgbClr>
                      </a:gs>
                      <a:gs pos="43000">
                        <a:srgbClr val="8064A2">
                          <a:satMod val="255000"/>
                        </a:srgbClr>
                      </a:gs>
                      <a:gs pos="48000">
                        <a:srgbClr val="8064A2">
                          <a:shade val="85000"/>
                          <a:satMod val="255000"/>
                        </a:srgbClr>
                      </a:gs>
                      <a:gs pos="100000">
                        <a:srgbClr val="8064A2">
                          <a:shade val="20000"/>
                          <a:satMod val="245000"/>
                        </a:srgb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(PHONOLOGY)</a:t>
              </a:r>
            </a:p>
          </p:txBody>
        </p:sp>
        <p:sp>
          <p:nvSpPr>
            <p:cNvPr id="10" name="Line Callout 2 9"/>
            <p:cNvSpPr/>
            <p:nvPr/>
          </p:nvSpPr>
          <p:spPr>
            <a:xfrm>
              <a:off x="7239099" y="1447801"/>
              <a:ext cx="1752501" cy="2049204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71522"/>
                <a:gd name="adj6" fmla="val -34339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Concentrate on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Ex: I was so sleepy that I couldn’t concentrate on the lecture.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Callout 2 10"/>
            <p:cNvSpPr/>
            <p:nvPr/>
          </p:nvSpPr>
          <p:spPr>
            <a:xfrm>
              <a:off x="7391400" y="4648200"/>
              <a:ext cx="1600200" cy="2049438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261"/>
                <a:gd name="adj6" fmla="val -37103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focus</a:t>
              </a:r>
              <a:endParaRPr lang="en-US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Line Callout 2 11"/>
            <p:cNvSpPr/>
            <p:nvPr/>
          </p:nvSpPr>
          <p:spPr>
            <a:xfrm>
              <a:off x="176709" y="1487484"/>
              <a:ext cx="1525501" cy="2049203"/>
            </a:xfrm>
            <a:prstGeom prst="borderCallout2">
              <a:avLst>
                <a:gd name="adj1" fmla="val 68029"/>
                <a:gd name="adj2" fmla="val 146593"/>
                <a:gd name="adj3" fmla="val 35398"/>
                <a:gd name="adj4" fmla="val 102437"/>
                <a:gd name="adj5" fmla="val 67527"/>
                <a:gd name="adj6" fmla="val 145584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dirty="0"/>
                <a:t> </a:t>
              </a:r>
              <a:r>
                <a:rPr lang="vi-VN" sz="2000" b="1" dirty="0" smtClean="0">
                  <a:latin typeface="Times New Roman" pitchFamily="18" charset="0"/>
                  <a:cs typeface="Times New Roman" pitchFamily="18" charset="0"/>
                </a:rPr>
                <a:t>'kɔnsntreit</a:t>
              </a:r>
              <a:endParaRPr lang="vi-VN" sz="2000" b="1" dirty="0">
                <a:latin typeface="Times New Roman" pitchFamily="18" charset="0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Line Callout 2 12"/>
            <p:cNvSpPr/>
            <p:nvPr/>
          </p:nvSpPr>
          <p:spPr>
            <a:xfrm>
              <a:off x="167185" y="4662083"/>
              <a:ext cx="1523914" cy="2049203"/>
            </a:xfrm>
            <a:prstGeom prst="borderCallout2">
              <a:avLst>
                <a:gd name="adj1" fmla="val 22080"/>
                <a:gd name="adj2" fmla="val 155548"/>
                <a:gd name="adj3" fmla="val 62035"/>
                <a:gd name="adj4" fmla="val 102437"/>
                <a:gd name="adj5" fmla="val 22910"/>
                <a:gd name="adj6" fmla="val 154539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Verb</a:t>
              </a:r>
              <a:endPara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440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5. What is involved in Teaching Vocabulary</a:t>
            </a:r>
            <a:r>
              <a:rPr lang="en-US" b="1" dirty="0" smtClean="0">
                <a:effectLst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327525"/>
          </a:xfrm>
        </p:spPr>
        <p:txBody>
          <a:bodyPr/>
          <a:lstStyle/>
          <a:p>
            <a:r>
              <a:rPr lang="en-US" dirty="0" smtClean="0"/>
              <a:t>Presentation</a:t>
            </a:r>
          </a:p>
          <a:p>
            <a:r>
              <a:rPr lang="en-US" dirty="0" smtClean="0"/>
              <a:t>Practice and consolidation</a:t>
            </a:r>
          </a:p>
          <a:p>
            <a:r>
              <a:rPr lang="en-US" dirty="0"/>
              <a:t>Lexical/Semantic Development</a:t>
            </a:r>
          </a:p>
        </p:txBody>
      </p:sp>
    </p:spTree>
    <p:extLst>
      <p:ext uri="{BB962C8B-B14F-4D97-AF65-F5344CB8AC3E}">
        <p14:creationId xmlns:p14="http://schemas.microsoft.com/office/powerpoint/2010/main" val="5216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Practice and Consolidation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800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Matching  </a:t>
            </a:r>
            <a:endParaRPr lang="en-US" dirty="0" smtClean="0"/>
          </a:p>
          <a:p>
            <a:pPr lvl="0"/>
            <a:r>
              <a:rPr lang="en-US" dirty="0" smtClean="0"/>
              <a:t>Categorize </a:t>
            </a:r>
            <a:r>
              <a:rPr lang="en-US" dirty="0"/>
              <a:t>the </a:t>
            </a:r>
            <a:r>
              <a:rPr lang="en-US" dirty="0" smtClean="0"/>
              <a:t>words</a:t>
            </a:r>
            <a:endParaRPr lang="en-US" dirty="0"/>
          </a:p>
          <a:p>
            <a:pPr lvl="0"/>
            <a:r>
              <a:rPr lang="en-US" dirty="0"/>
              <a:t>Choose the odd one out</a:t>
            </a:r>
          </a:p>
          <a:p>
            <a:pPr lvl="0"/>
            <a:r>
              <a:rPr lang="en-US" dirty="0"/>
              <a:t>Drawing the </a:t>
            </a:r>
            <a:r>
              <a:rPr lang="en-US" dirty="0" smtClean="0"/>
              <a:t>word</a:t>
            </a:r>
          </a:p>
          <a:p>
            <a:pPr lvl="0"/>
            <a:r>
              <a:rPr lang="en-US" dirty="0" smtClean="0"/>
              <a:t>Circle </a:t>
            </a:r>
            <a:r>
              <a:rPr lang="en-US" dirty="0"/>
              <a:t>the word you hear </a:t>
            </a:r>
          </a:p>
          <a:p>
            <a:pPr lvl="0"/>
            <a:r>
              <a:rPr lang="en-US" dirty="0" smtClean="0"/>
              <a:t>Dictation</a:t>
            </a:r>
          </a:p>
          <a:p>
            <a:pPr lvl="0"/>
            <a:r>
              <a:rPr lang="en-US" dirty="0" smtClean="0"/>
              <a:t>Answering questions</a:t>
            </a:r>
          </a:p>
          <a:p>
            <a:pPr lvl="0"/>
            <a:r>
              <a:rPr lang="en-US" dirty="0" smtClean="0"/>
              <a:t>Picture description</a:t>
            </a:r>
          </a:p>
          <a:p>
            <a:pPr lvl="0"/>
            <a:r>
              <a:rPr lang="en-US" dirty="0" smtClean="0"/>
              <a:t>Miming</a:t>
            </a:r>
          </a:p>
          <a:p>
            <a:r>
              <a:rPr lang="en-US" dirty="0"/>
              <a:t>Using games/ </a:t>
            </a:r>
            <a:r>
              <a:rPr lang="en-US" dirty="0" smtClean="0"/>
              <a:t>songs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68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670</TotalTime>
  <Words>370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Franklin Gothic Book</vt:lpstr>
      <vt:lpstr>Franklin Gothic Medium</vt:lpstr>
      <vt:lpstr>Times New Roman</vt:lpstr>
      <vt:lpstr>Wingdings</vt:lpstr>
      <vt:lpstr>Wingdings 2</vt:lpstr>
      <vt:lpstr>Trek</vt:lpstr>
      <vt:lpstr>Document</vt:lpstr>
      <vt:lpstr>Vocabulary Development</vt:lpstr>
      <vt:lpstr>outline</vt:lpstr>
      <vt:lpstr>1. The importance of vocabulary</vt:lpstr>
      <vt:lpstr>2. Definition of vocabulary</vt:lpstr>
      <vt:lpstr>3. Which vocabulary should be learned?</vt:lpstr>
      <vt:lpstr>4. What to teach while teaching vocabulary</vt:lpstr>
      <vt:lpstr>4. What to teach while teaching vocabulary</vt:lpstr>
      <vt:lpstr>5. What is involved in Teaching Vocabulary?</vt:lpstr>
      <vt:lpstr>Practice and Consolidation</vt:lpstr>
      <vt:lpstr>Teaching activities</vt:lpstr>
      <vt:lpstr>Activity 1: Action 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vocabulary</dc:title>
  <dc:creator>THIEN BINH</dc:creator>
  <cp:lastModifiedBy>lenovo</cp:lastModifiedBy>
  <cp:revision>192</cp:revision>
  <dcterms:created xsi:type="dcterms:W3CDTF">2012-09-13T21:27:22Z</dcterms:created>
  <dcterms:modified xsi:type="dcterms:W3CDTF">2023-06-24T00:21:55Z</dcterms:modified>
</cp:coreProperties>
</file>