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5"/>
  </p:notesMasterIdLst>
  <p:sldIdLst>
    <p:sldId id="651" r:id="rId2"/>
    <p:sldId id="655" r:id="rId3"/>
    <p:sldId id="656" r:id="rId4"/>
    <p:sldId id="657" r:id="rId5"/>
    <p:sldId id="659" r:id="rId6"/>
    <p:sldId id="661" r:id="rId7"/>
    <p:sldId id="663" r:id="rId8"/>
    <p:sldId id="665" r:id="rId9"/>
    <p:sldId id="697" r:id="rId10"/>
    <p:sldId id="699" r:id="rId11"/>
    <p:sldId id="701" r:id="rId12"/>
    <p:sldId id="703" r:id="rId13"/>
    <p:sldId id="705" r:id="rId14"/>
    <p:sldId id="707" r:id="rId15"/>
    <p:sldId id="709" r:id="rId16"/>
    <p:sldId id="711" r:id="rId17"/>
    <p:sldId id="669" r:id="rId18"/>
    <p:sldId id="671" r:id="rId19"/>
    <p:sldId id="673" r:id="rId20"/>
    <p:sldId id="675" r:id="rId21"/>
    <p:sldId id="687" r:id="rId22"/>
    <p:sldId id="689" r:id="rId23"/>
    <p:sldId id="6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14" autoAdjust="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8510FB-8A82-49E2-86E5-3FA1763DB5FD}" type="datetimeFigureOut">
              <a:rPr lang="ar-IQ" smtClean="0"/>
              <a:t>23/11/1445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6B5BE1-5A1A-42FB-AD2C-EB4D9CD124A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561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3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1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3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8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7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7772400" cy="5562600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tx1"/>
                </a:solidFill>
              </a:rPr>
              <a:t>قسم إدارة الأعمال- الصف الرابع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المادة: ال</a:t>
            </a:r>
            <a:r>
              <a:rPr lang="ar-OM" sz="2800" dirty="0" smtClean="0">
                <a:solidFill>
                  <a:schemeClr val="tx1"/>
                </a:solidFill>
              </a:rPr>
              <a:t>عملیات</a:t>
            </a:r>
            <a:r>
              <a:rPr lang="ar-IQ" sz="2800" dirty="0" smtClean="0">
                <a:solidFill>
                  <a:schemeClr val="tx1"/>
                </a:solidFill>
              </a:rPr>
              <a:t> الإستراتيجية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الكورس الث</a:t>
            </a:r>
            <a:r>
              <a:rPr lang="ar-OM" sz="2800" dirty="0" smtClean="0">
                <a:solidFill>
                  <a:schemeClr val="tx1"/>
                </a:solidFill>
              </a:rPr>
              <a:t>ان</a:t>
            </a:r>
            <a:r>
              <a:rPr lang="ar-IQ" sz="2800" dirty="0" smtClean="0">
                <a:solidFill>
                  <a:schemeClr val="tx1"/>
                </a:solidFill>
              </a:rPr>
              <a:t>ي 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 العام الدراسي/ 2024-2025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مدرسة المادة: أ.م </a:t>
            </a:r>
            <a:r>
              <a:rPr lang="ar-OM" sz="2800" dirty="0" smtClean="0">
                <a:solidFill>
                  <a:schemeClr val="tx1"/>
                </a:solidFill>
              </a:rPr>
              <a:t>رازاو عبدالخالق حسین</a:t>
            </a:r>
            <a:endParaRPr lang="ar-IQ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3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" y="1600201"/>
            <a:ext cx="8983329" cy="27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633022"/>
            <a:ext cx="8773750" cy="55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" y="2428735"/>
            <a:ext cx="8745171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47"/>
            <a:ext cx="9144000" cy="55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" y="518706"/>
            <a:ext cx="8849961" cy="58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" y="880706"/>
            <a:ext cx="8907119" cy="50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" y="1309391"/>
            <a:ext cx="8849961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1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/>
            <a:r>
              <a:rPr lang="ar-SA" sz="2800" b="1" dirty="0">
                <a:solidFill>
                  <a:prstClr val="black"/>
                </a:solidFill>
              </a:rPr>
              <a:t>الخيار الأستراتيجي</a:t>
            </a:r>
            <a:r>
              <a:rPr lang="ar-SA" sz="2800" dirty="0">
                <a:solidFill>
                  <a:prstClr val="black"/>
                </a:solidFill>
              </a:rPr>
              <a:t>/ هو ذلك القرار الذي يتم أختياره من بين مجموعة من البدائل الاستراتيجية والذي يمثل أفضل طريق للوصول الى أهداف المنظمة بالإعتماد على مدخل اتخاذ </a:t>
            </a:r>
            <a:r>
              <a:rPr lang="ar-SA" sz="2800" dirty="0" smtClean="0">
                <a:solidFill>
                  <a:prstClr val="black"/>
                </a:solidFill>
              </a:rPr>
              <a:t>القرار،و</a:t>
            </a:r>
            <a:r>
              <a:rPr lang="ar-IQ" sz="2800" dirty="0" smtClean="0">
                <a:solidFill>
                  <a:prstClr val="black"/>
                </a:solidFill>
              </a:rPr>
              <a:t>ي</a:t>
            </a:r>
            <a:r>
              <a:rPr lang="ar-SA" sz="2800" dirty="0" smtClean="0">
                <a:solidFill>
                  <a:prstClr val="black"/>
                </a:solidFill>
              </a:rPr>
              <a:t>تكون </a:t>
            </a:r>
            <a:r>
              <a:rPr lang="ar-SA" sz="2800" dirty="0">
                <a:solidFill>
                  <a:prstClr val="black"/>
                </a:solidFill>
              </a:rPr>
              <a:t>من ثلاث عمليات أساسية:-</a:t>
            </a:r>
          </a:p>
          <a:p>
            <a:pPr lvl="0" algn="r"/>
            <a:r>
              <a:rPr lang="ar-SA" sz="2800" b="1" dirty="0">
                <a:solidFill>
                  <a:prstClr val="black"/>
                </a:solidFill>
              </a:rPr>
              <a:t>1-توليد </a:t>
            </a:r>
            <a:r>
              <a:rPr lang="ar-SA" sz="2800" b="1" dirty="0" smtClean="0">
                <a:solidFill>
                  <a:prstClr val="black"/>
                </a:solidFill>
              </a:rPr>
              <a:t>ال</a:t>
            </a:r>
            <a:r>
              <a:rPr lang="ar-IQ" sz="2800" b="1" dirty="0" smtClean="0">
                <a:solidFill>
                  <a:prstClr val="black"/>
                </a:solidFill>
              </a:rPr>
              <a:t>ب</a:t>
            </a:r>
            <a:r>
              <a:rPr lang="ar-SA" sz="2800" b="1" dirty="0" smtClean="0">
                <a:solidFill>
                  <a:prstClr val="black"/>
                </a:solidFill>
              </a:rPr>
              <a:t>دائل الأستراتيجية</a:t>
            </a:r>
            <a:r>
              <a:rPr lang="ar-SA" sz="2800" dirty="0" smtClean="0">
                <a:solidFill>
                  <a:prstClr val="black"/>
                </a:solidFill>
              </a:rPr>
              <a:t>:</a:t>
            </a:r>
            <a:r>
              <a:rPr lang="ar-IQ" sz="2800" dirty="0" smtClean="0">
                <a:solidFill>
                  <a:prstClr val="black"/>
                </a:solidFill>
              </a:rPr>
              <a:t> </a:t>
            </a:r>
            <a:r>
              <a:rPr lang="ar-SA" sz="2800" dirty="0" smtClean="0">
                <a:solidFill>
                  <a:prstClr val="black"/>
                </a:solidFill>
              </a:rPr>
              <a:t>قد </a:t>
            </a:r>
            <a:r>
              <a:rPr lang="ar-SA" sz="2800" dirty="0">
                <a:solidFill>
                  <a:prstClr val="black"/>
                </a:solidFill>
              </a:rPr>
              <a:t>تركز المنظمة على قيادة الكلفة أو التمييز أو قطاع سوقي محدد.</a:t>
            </a:r>
          </a:p>
          <a:p>
            <a:pPr lvl="0" algn="r"/>
            <a:r>
              <a:rPr lang="ar-SA" sz="2800" b="1" dirty="0">
                <a:solidFill>
                  <a:prstClr val="black"/>
                </a:solidFill>
              </a:rPr>
              <a:t>2-تقييم البدائل الأستراتيجبة</a:t>
            </a:r>
            <a:r>
              <a:rPr lang="ar-SA" sz="2800" b="1" dirty="0" smtClean="0">
                <a:solidFill>
                  <a:prstClr val="black"/>
                </a:solidFill>
              </a:rPr>
              <a:t>:</a:t>
            </a:r>
            <a:r>
              <a:rPr lang="ar-IQ" sz="2800" b="1" dirty="0" smtClean="0">
                <a:solidFill>
                  <a:prstClr val="black"/>
                </a:solidFill>
              </a:rPr>
              <a:t> </a:t>
            </a:r>
            <a:r>
              <a:rPr lang="ar-SA" sz="2800" dirty="0" smtClean="0">
                <a:solidFill>
                  <a:prstClr val="black"/>
                </a:solidFill>
              </a:rPr>
              <a:t>معايير </a:t>
            </a:r>
            <a:r>
              <a:rPr lang="ar-SA" sz="2800" dirty="0">
                <a:solidFill>
                  <a:prstClr val="black"/>
                </a:solidFill>
              </a:rPr>
              <a:t>كمية مثل صافي الربح،ونوعية مثل أن تكون ممكنة التطبيق أو مفيدة .</a:t>
            </a:r>
          </a:p>
          <a:p>
            <a:pPr lvl="0" algn="r"/>
            <a:r>
              <a:rPr lang="ar-SA" sz="2800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3-الخيار </a:t>
            </a:r>
            <a:r>
              <a:rPr lang="ar-SA" sz="2800" b="1" dirty="0">
                <a:solidFill>
                  <a:prstClr val="black"/>
                </a:solidFill>
              </a:rPr>
              <a:t>الأستراتيجي</a:t>
            </a:r>
            <a:r>
              <a:rPr lang="ar-SA" sz="2800" dirty="0" smtClean="0">
                <a:solidFill>
                  <a:prstClr val="black"/>
                </a:solidFill>
              </a:rPr>
              <a:t>:</a:t>
            </a:r>
            <a:r>
              <a:rPr lang="ar-IQ" sz="2800" dirty="0" smtClean="0">
                <a:solidFill>
                  <a:prstClr val="black"/>
                </a:solidFill>
              </a:rPr>
              <a:t> </a:t>
            </a:r>
            <a:r>
              <a:rPr lang="ar-SA" sz="2800" dirty="0" smtClean="0">
                <a:solidFill>
                  <a:prstClr val="black"/>
                </a:solidFill>
              </a:rPr>
              <a:t>إختيار </a:t>
            </a:r>
            <a:r>
              <a:rPr lang="ar-SA" sz="2800" dirty="0">
                <a:solidFill>
                  <a:prstClr val="black"/>
                </a:solidFill>
              </a:rPr>
              <a:t>البديل </a:t>
            </a:r>
            <a:r>
              <a:rPr lang="ar-SA" sz="2800" dirty="0" smtClean="0">
                <a:solidFill>
                  <a:prstClr val="black"/>
                </a:solidFill>
              </a:rPr>
              <a:t>ال</a:t>
            </a:r>
            <a:r>
              <a:rPr lang="ar-IQ" sz="2800" dirty="0" smtClean="0">
                <a:solidFill>
                  <a:prstClr val="black"/>
                </a:solidFill>
              </a:rPr>
              <a:t>أ</a:t>
            </a:r>
            <a:r>
              <a:rPr lang="ar-SA" sz="2800" dirty="0" smtClean="0">
                <a:solidFill>
                  <a:prstClr val="black"/>
                </a:solidFill>
              </a:rPr>
              <a:t>كثر </a:t>
            </a:r>
            <a:r>
              <a:rPr lang="ar-SA" sz="2800" dirty="0">
                <a:solidFill>
                  <a:prstClr val="black"/>
                </a:solidFill>
              </a:rPr>
              <a:t>ملائمة لتوجهات إدارة </a:t>
            </a:r>
            <a:r>
              <a:rPr lang="ar-SA" sz="2800" dirty="0" smtClean="0">
                <a:solidFill>
                  <a:prstClr val="black"/>
                </a:solidFill>
              </a:rPr>
              <a:t>المنظمة.</a:t>
            </a:r>
          </a:p>
          <a:p>
            <a:pPr lvl="0" algn="r"/>
            <a:r>
              <a:rPr lang="ar-IQ" sz="2800" dirty="0" smtClean="0">
                <a:solidFill>
                  <a:prstClr val="black"/>
                </a:solidFill>
              </a:rPr>
              <a:t> </a:t>
            </a:r>
            <a:endParaRPr lang="ar-SA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" y="1880971"/>
            <a:ext cx="9030961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" y="1856751"/>
            <a:ext cx="8983329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03"/>
            <a:ext cx="9144000" cy="61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dirty="0" smtClean="0"/>
              <a:t> </a:t>
            </a:r>
            <a:endParaRPr lang="ar-IQ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6" y="1233181"/>
            <a:ext cx="885948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" y="1204602"/>
            <a:ext cx="8849961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02"/>
            <a:ext cx="9144000" cy="53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6" y="1600201"/>
            <a:ext cx="8859487" cy="31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3" y="2366814"/>
            <a:ext cx="8621329" cy="21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" y="1671392"/>
            <a:ext cx="8697539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i="1" dirty="0" smtClean="0">
                <a:solidFill>
                  <a:prstClr val="black"/>
                </a:solidFill>
                <a:ea typeface="+mn-ea"/>
              </a:rPr>
              <a:t> </a:t>
            </a:r>
            <a:br>
              <a:rPr lang="ar-IQ" sz="3200" b="1" i="1" dirty="0" smtClean="0">
                <a:solidFill>
                  <a:prstClr val="black"/>
                </a:solidFill>
                <a:ea typeface="+mn-ea"/>
              </a:rPr>
            </a:br>
            <a:r>
              <a:rPr lang="ar-IQ" sz="3200" b="1" i="1" dirty="0" smtClean="0">
                <a:solidFill>
                  <a:prstClr val="black"/>
                </a:solidFill>
                <a:ea typeface="+mn-ea"/>
              </a:rPr>
              <a:t>الرقابة الإستراتيجية</a:t>
            </a:r>
            <a:endParaRPr lang="ar-IQ" sz="3200" b="1" i="1" dirty="0">
              <a:cs typeface="Ali__web_Sami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عبارة عن: تقييم شامل لأداء المنظمة وتكون مسؤولية تنفيذها محصورة بالأفراد الموجودين في مستوى الأدارة العليا في المنظمة وتهدف الى معرفة مدى التطابق بين النتائج المتحققة والخطة الأستراتيجية الموضوعة مسبقاً.</a:t>
            </a:r>
          </a:p>
          <a:p>
            <a:pPr marL="0" indent="0">
              <a:buNone/>
            </a:pP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هي: عملية مستمرة لأكتشاف وقياس الأنحراف عن النتائج المرغوب بها وأتخاذ الأجراءات التصحيحية.</a:t>
            </a:r>
          </a:p>
          <a:p>
            <a:pPr marL="0" indent="0">
              <a:buNone/>
            </a:pPr>
            <a:endParaRPr lang="ar-IQ" sz="2800" dirty="0" smtClean="0">
              <a:solidFill>
                <a:prstClr val="black"/>
              </a:solidFill>
              <a:cs typeface="Times New Roman"/>
            </a:endParaRPr>
          </a:p>
          <a:p>
            <a:pPr marL="0" indent="0" algn="ctr">
              <a:buNone/>
            </a:pPr>
            <a:r>
              <a:rPr lang="ar-IQ" sz="2800" b="1" dirty="0" smtClean="0">
                <a:solidFill>
                  <a:prstClr val="black"/>
                </a:solidFill>
                <a:cs typeface="Times New Roman"/>
              </a:rPr>
              <a:t>أنواع الرقابة الإستراتيجية</a:t>
            </a:r>
          </a:p>
          <a:p>
            <a:pPr marL="0" indent="0">
              <a:buNone/>
            </a:pP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أ</a:t>
            </a:r>
            <a:r>
              <a:rPr lang="ar-OM" sz="2800" b="1" i="1" dirty="0" smtClean="0">
                <a:solidFill>
                  <a:prstClr val="black"/>
                </a:solidFill>
                <a:cs typeface="Times New Roman"/>
              </a:rPr>
              <a:t>- </a:t>
            </a: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رقابة التغذية العكسية</a:t>
            </a: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: وهي الرقابة التي تزود المدراء بالمعلومات عن نتائج النشاطات التنظيمية ومن فوائدها:</a:t>
            </a:r>
          </a:p>
          <a:p>
            <a:pPr marL="0" indent="0">
              <a:buNone/>
            </a:pPr>
            <a:r>
              <a:rPr lang="ar-OM" sz="2800" b="1" dirty="0">
                <a:solidFill>
                  <a:prstClr val="black"/>
                </a:solidFill>
                <a:cs typeface="Times New Roman"/>
              </a:rPr>
              <a:t>ب</a:t>
            </a:r>
            <a:r>
              <a:rPr lang="ar-IQ" sz="2800" b="1" dirty="0" smtClean="0">
                <a:solidFill>
                  <a:prstClr val="black"/>
                </a:solidFill>
                <a:cs typeface="Times New Roman"/>
              </a:rPr>
              <a:t>-</a:t>
            </a:r>
            <a:r>
              <a:rPr lang="ar-OM" sz="2800" b="1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ar-IQ" sz="2800" b="1" dirty="0" smtClean="0">
                <a:solidFill>
                  <a:prstClr val="black"/>
                </a:solidFill>
                <a:cs typeface="Times New Roman"/>
              </a:rPr>
              <a:t>ضمان فهم المدراء في كل المستويات </a:t>
            </a: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للخطط والأستراتيجيات التي تحدد إطار القرارات الوظيفية.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05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ar-IQ" sz="2400" dirty="0" smtClean="0">
                <a:solidFill>
                  <a:prstClr val="black"/>
                </a:solidFill>
                <a:cs typeface="Times New Roman"/>
              </a:rPr>
              <a:t>-تحدد متى وكيف يتدخل المديرون في العمليات بتحديدهم النشاطات التي ستحتاج الى عناية مستقبلية.</a:t>
            </a:r>
          </a:p>
          <a:p>
            <a:pPr marL="0" lvl="0" indent="0">
              <a:buNone/>
            </a:pPr>
            <a:r>
              <a:rPr lang="ar-IQ" sz="2400" b="1" i="1" dirty="0" smtClean="0">
                <a:solidFill>
                  <a:prstClr val="black"/>
                </a:solidFill>
                <a:cs typeface="Times New Roman"/>
              </a:rPr>
              <a:t>أهم أنواع رقابة التغذية العكسية</a:t>
            </a:r>
          </a:p>
          <a:p>
            <a:pPr marL="0" lvl="0" indent="0">
              <a:buNone/>
            </a:pPr>
            <a:r>
              <a:rPr lang="ar-IQ" sz="2400" dirty="0" smtClean="0">
                <a:solidFill>
                  <a:prstClr val="black"/>
                </a:solidFill>
                <a:cs typeface="Times New Roman"/>
              </a:rPr>
              <a:t>1- الموازنات: هي صياغة الخطط بشكل رقمي وهي بيان بالنتائج المستقبلية في الميادين المالية مثل النفقات والإيرادات.</a:t>
            </a:r>
          </a:p>
          <a:p>
            <a:pPr marL="0" lvl="0" indent="0">
              <a:buNone/>
            </a:pPr>
            <a:r>
              <a:rPr lang="ar-IQ" sz="2400" dirty="0" smtClean="0">
                <a:solidFill>
                  <a:prstClr val="black"/>
                </a:solidFill>
                <a:cs typeface="Times New Roman"/>
              </a:rPr>
              <a:t>2-النسب المالية: مثل نسب الربحية(هامش الربح،المبيعات) ونسب السيولة(دوران المخزون،دوران الموجودات الثابتة) ونسب النمو(نمو المبيعات،نمو الدخل الصافي).</a:t>
            </a:r>
          </a:p>
          <a:p>
            <a:pPr marL="0" lvl="0" indent="0">
              <a:buNone/>
            </a:pPr>
            <a:endParaRPr lang="ar-IQ" sz="2400" dirty="0" smtClean="0">
              <a:solidFill>
                <a:prstClr val="black"/>
              </a:solidFill>
              <a:cs typeface="Times New Roman"/>
            </a:endParaRPr>
          </a:p>
          <a:p>
            <a:pPr marL="0" lvl="0" indent="0">
              <a:buNone/>
            </a:pPr>
            <a:r>
              <a:rPr lang="ar-IQ" sz="2400" b="1" i="1" dirty="0" smtClean="0">
                <a:solidFill>
                  <a:prstClr val="black"/>
                </a:solidFill>
                <a:cs typeface="Times New Roman"/>
              </a:rPr>
              <a:t>ب-الرقابة المتزامنة</a:t>
            </a:r>
            <a:r>
              <a:rPr lang="ar-IQ" sz="2400" dirty="0" smtClean="0">
                <a:solidFill>
                  <a:prstClr val="black"/>
                </a:solidFill>
                <a:cs typeface="Times New Roman"/>
              </a:rPr>
              <a:t>/ تمارس أثناء التنفيذ الاستراتيجي بشكل متزامن مثل عمليات السيطرة على خصائص الجودة والرقابة على مستوى المخزون والرقابة على السلوك.</a:t>
            </a:r>
            <a:endParaRPr lang="ar-IQ" sz="2400" b="1" i="1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9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ج- رقابة التغذية ال</a:t>
            </a:r>
            <a:r>
              <a:rPr lang="ar-OM" sz="2800" b="1" i="1" dirty="0">
                <a:solidFill>
                  <a:prstClr val="black"/>
                </a:solidFill>
                <a:cs typeface="Times New Roman"/>
              </a:rPr>
              <a:t>ا</a:t>
            </a: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مامية:</a:t>
            </a: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 تتضمن عملية التقييم الدوري للأفتراضات مثل التغيير التنظيمي بهدف مواكبة رؤية المنظمة ورسالتها وأهدافها للتغيرات الحاصلة في بيئتها الخارجية العامة والخاصة.</a:t>
            </a:r>
          </a:p>
          <a:p>
            <a:pPr marL="0" lvl="0" indent="0">
              <a:buNone/>
            </a:pPr>
            <a:endParaRPr lang="ar-IQ" sz="2800" dirty="0">
              <a:solidFill>
                <a:prstClr val="black"/>
              </a:solidFill>
              <a:cs typeface="Times New Roman"/>
            </a:endParaRPr>
          </a:p>
          <a:p>
            <a:pPr marL="0" lvl="0" indent="0">
              <a:buNone/>
            </a:pPr>
            <a:endParaRPr lang="ar-IQ" sz="2800" dirty="0">
              <a:solidFill>
                <a:prstClr val="black"/>
              </a:solidFill>
              <a:cs typeface="Times New Roman"/>
            </a:endParaRPr>
          </a:p>
          <a:p>
            <a:pPr marL="0" lvl="0" indent="0" algn="ctr">
              <a:buNone/>
            </a:pP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أشكال  الرقابة الأستراتيجية </a:t>
            </a:r>
            <a:endParaRPr lang="ar-IQ" sz="2800" dirty="0" smtClean="0">
              <a:solidFill>
                <a:prstClr val="black"/>
              </a:solidFill>
              <a:cs typeface="Times New Roman"/>
            </a:endParaRPr>
          </a:p>
          <a:p>
            <a:pPr marL="0" lvl="0" indent="0">
              <a:buNone/>
            </a:pP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1-</a:t>
            </a:r>
            <a:r>
              <a:rPr lang="ar-IQ" sz="2800" b="1" dirty="0" smtClean="0">
                <a:solidFill>
                  <a:prstClr val="black"/>
                </a:solidFill>
                <a:cs typeface="Times New Roman"/>
              </a:rPr>
              <a:t>الرقابة السابقة: </a:t>
            </a: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هدفها منع وقوع الخطأ وقد تسمى الرقابة الوقائية.</a:t>
            </a:r>
          </a:p>
          <a:p>
            <a:pPr marL="0" lvl="0" indent="0">
              <a:buNone/>
            </a:pP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2-</a:t>
            </a:r>
            <a:r>
              <a:rPr lang="ar-IQ" sz="2800" b="1" dirty="0" smtClean="0">
                <a:solidFill>
                  <a:prstClr val="black"/>
                </a:solidFill>
                <a:cs typeface="Times New Roman"/>
              </a:rPr>
              <a:t>الرقابة الجارية/المتزامنة</a:t>
            </a: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: بمثابة نقطة تفتيش للتأكد من أستمرار العملية وتوصف بالغربلة.</a:t>
            </a:r>
          </a:p>
          <a:p>
            <a:pPr marL="0" lvl="0" indent="0">
              <a:buNone/>
            </a:pPr>
            <a:r>
              <a:rPr lang="ar-IQ" sz="2800" b="1" i="1" dirty="0" smtClean="0">
                <a:solidFill>
                  <a:prstClr val="black"/>
                </a:solidFill>
                <a:cs typeface="Times New Roman"/>
              </a:rPr>
              <a:t>3-</a:t>
            </a:r>
            <a:r>
              <a:rPr lang="ar-IQ" sz="2800" b="1" dirty="0" smtClean="0">
                <a:solidFill>
                  <a:prstClr val="black"/>
                </a:solidFill>
                <a:cs typeface="Times New Roman"/>
              </a:rPr>
              <a:t>الرقابة اللاحقة: </a:t>
            </a:r>
            <a:r>
              <a:rPr lang="ar-IQ" sz="2800" dirty="0" smtClean="0">
                <a:solidFill>
                  <a:prstClr val="black"/>
                </a:solidFill>
                <a:cs typeface="Times New Roman"/>
              </a:rPr>
              <a:t>تتم بعد الأنتهاء من العملية أو إتمام الخدمة للتأكد من مطابقتها لما هو مخطط.</a:t>
            </a:r>
            <a:endParaRPr lang="ar-IQ" sz="2800" b="1" i="1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2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ar-IQ" sz="2800" b="1" i="1" dirty="0" smtClean="0">
                <a:solidFill>
                  <a:prstClr val="black"/>
                </a:solidFill>
                <a:ea typeface="+mn-ea"/>
              </a:rPr>
              <a:t>مراحل الرقابة الأستراتيجية</a:t>
            </a:r>
            <a:endParaRPr lang="ar-IQ" sz="2800" b="1" i="1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92" y="1295400"/>
            <a:ext cx="8229600" cy="4906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400" dirty="0" smtClean="0"/>
              <a:t>1-تحديد ما يجب عمله.</a:t>
            </a:r>
          </a:p>
          <a:p>
            <a:pPr marL="0" indent="0">
              <a:buNone/>
            </a:pPr>
            <a:r>
              <a:rPr lang="ar-IQ" sz="2400" dirty="0"/>
              <a:t>2</a:t>
            </a:r>
            <a:r>
              <a:rPr lang="ar-IQ" sz="2400" dirty="0" smtClean="0"/>
              <a:t>-وضع معايير القياس الخاصة بالأداء والتقويم.</a:t>
            </a:r>
          </a:p>
          <a:p>
            <a:pPr marL="0" indent="0">
              <a:buNone/>
            </a:pPr>
            <a:r>
              <a:rPr lang="ar-IQ" sz="2400" dirty="0"/>
              <a:t>3</a:t>
            </a:r>
            <a:r>
              <a:rPr lang="ar-IQ" sz="2400" dirty="0" smtClean="0"/>
              <a:t>-قياس الأداء الحالي.</a:t>
            </a:r>
          </a:p>
          <a:p>
            <a:pPr marL="0" indent="0">
              <a:buNone/>
            </a:pPr>
            <a:r>
              <a:rPr lang="ar-IQ" sz="2400" dirty="0"/>
              <a:t>4</a:t>
            </a:r>
            <a:r>
              <a:rPr lang="ar-IQ" sz="2400" dirty="0" smtClean="0"/>
              <a:t>-هل إن الأداء الحالي يتطابق مع المعايير الموضوعة؟</a:t>
            </a:r>
          </a:p>
          <a:p>
            <a:pPr marL="0" indent="0">
              <a:buNone/>
            </a:pPr>
            <a:r>
              <a:rPr lang="ar-IQ" sz="2400" dirty="0"/>
              <a:t>5</a:t>
            </a:r>
            <a:r>
              <a:rPr lang="ar-IQ" sz="2400" dirty="0" smtClean="0"/>
              <a:t>-إتخاذ الأجراءات التصحيحية في حالة عدم وجود تطابق بين الأداء الحالي والمعايير، أو التوقف في حالة التطابق.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43800" y="4833121"/>
            <a:ext cx="762000" cy="5007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dirty="0" smtClean="0"/>
              <a:t>توقف</a:t>
            </a:r>
            <a:endParaRPr lang="ar-IQ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5786251" y="4842665"/>
            <a:ext cx="768927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dirty="0" smtClean="0"/>
              <a:t>هل الأداء يتطابق مع المعايير؟</a:t>
            </a:r>
            <a:endParaRPr lang="ar-IQ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4134592" y="4775233"/>
            <a:ext cx="762000" cy="533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dirty="0" smtClean="0"/>
              <a:t>قياس الأداء</a:t>
            </a:r>
            <a:endParaRPr lang="ar-IQ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2438400" y="4806270"/>
            <a:ext cx="838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dirty="0" smtClean="0"/>
              <a:t>وضع معاببر القياس</a:t>
            </a:r>
            <a:endParaRPr lang="ar-IQ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4775234"/>
            <a:ext cx="838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dirty="0" smtClean="0"/>
              <a:t>تحديد مايجب عمله</a:t>
            </a:r>
            <a:endParaRPr lang="ar-IQ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5700402" y="5645711"/>
            <a:ext cx="94062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dirty="0" smtClean="0"/>
              <a:t>أتحاذ الأجراءات التصحيحية</a:t>
            </a:r>
            <a:endParaRPr lang="ar-IQ" sz="1200" dirty="0"/>
          </a:p>
        </p:txBody>
      </p:sp>
      <p:sp>
        <p:nvSpPr>
          <p:cNvPr id="13" name="Right Arrow 12"/>
          <p:cNvSpPr/>
          <p:nvPr/>
        </p:nvSpPr>
        <p:spPr>
          <a:xfrm>
            <a:off x="6705601" y="4903169"/>
            <a:ext cx="6858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dirty="0" smtClean="0"/>
              <a:t>نعم</a:t>
            </a:r>
            <a:endParaRPr lang="ar-IQ" sz="1200" dirty="0"/>
          </a:p>
        </p:txBody>
      </p:sp>
      <p:sp>
        <p:nvSpPr>
          <p:cNvPr id="14" name="Right Arrow 13"/>
          <p:cNvSpPr/>
          <p:nvPr/>
        </p:nvSpPr>
        <p:spPr>
          <a:xfrm>
            <a:off x="1600200" y="4896376"/>
            <a:ext cx="413004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ight Arrow 14"/>
          <p:cNvSpPr/>
          <p:nvPr/>
        </p:nvSpPr>
        <p:spPr>
          <a:xfrm>
            <a:off x="3550227" y="4871992"/>
            <a:ext cx="426027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Down Arrow 15"/>
          <p:cNvSpPr/>
          <p:nvPr/>
        </p:nvSpPr>
        <p:spPr>
          <a:xfrm>
            <a:off x="5928399" y="5333862"/>
            <a:ext cx="484632" cy="31184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100" dirty="0" smtClean="0"/>
              <a:t> لا</a:t>
            </a:r>
            <a:endParaRPr lang="ar-IQ" sz="1100" dirty="0"/>
          </a:p>
        </p:txBody>
      </p:sp>
      <p:sp>
        <p:nvSpPr>
          <p:cNvPr id="17" name="Right Arrow 16"/>
          <p:cNvSpPr/>
          <p:nvPr/>
        </p:nvSpPr>
        <p:spPr>
          <a:xfrm>
            <a:off x="5142501" y="4859276"/>
            <a:ext cx="38299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1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" y="1709497"/>
            <a:ext cx="9135751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2372</TotalTime>
  <Words>425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الرقابة الإستراتيجية</vt:lpstr>
      <vt:lpstr>PowerPoint Presentation</vt:lpstr>
      <vt:lpstr>PowerPoint Presentation</vt:lpstr>
      <vt:lpstr>مراحل الرقابة الأستراتيجية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DELL</cp:lastModifiedBy>
  <cp:revision>529</cp:revision>
  <dcterms:created xsi:type="dcterms:W3CDTF">2015-10-29T07:43:23Z</dcterms:created>
  <dcterms:modified xsi:type="dcterms:W3CDTF">2024-05-30T09:45:27Z</dcterms:modified>
</cp:coreProperties>
</file>