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8"/>
  </p:notesMasterIdLst>
  <p:sldIdLst>
    <p:sldId id="43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6" r:id="rId78"/>
    <p:sldId id="337" r:id="rId79"/>
    <p:sldId id="338" r:id="rId80"/>
    <p:sldId id="339"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 id="390" r:id="rId131"/>
    <p:sldId id="391" r:id="rId132"/>
    <p:sldId id="392" r:id="rId133"/>
    <p:sldId id="393" r:id="rId134"/>
    <p:sldId id="394" r:id="rId135"/>
    <p:sldId id="395" r:id="rId136"/>
    <p:sldId id="396" r:id="rId137"/>
    <p:sldId id="397" r:id="rId138"/>
    <p:sldId id="398" r:id="rId139"/>
    <p:sldId id="399" r:id="rId140"/>
    <p:sldId id="400" r:id="rId141"/>
    <p:sldId id="401" r:id="rId142"/>
    <p:sldId id="402" r:id="rId143"/>
    <p:sldId id="403" r:id="rId144"/>
    <p:sldId id="404" r:id="rId145"/>
    <p:sldId id="405" r:id="rId146"/>
    <p:sldId id="406" r:id="rId147"/>
    <p:sldId id="407" r:id="rId148"/>
    <p:sldId id="408" r:id="rId149"/>
    <p:sldId id="409" r:id="rId150"/>
    <p:sldId id="410" r:id="rId151"/>
    <p:sldId id="411" r:id="rId152"/>
    <p:sldId id="412" r:id="rId153"/>
    <p:sldId id="413" r:id="rId154"/>
    <p:sldId id="414" r:id="rId155"/>
    <p:sldId id="415" r:id="rId156"/>
    <p:sldId id="416" r:id="rId157"/>
    <p:sldId id="417" r:id="rId158"/>
    <p:sldId id="418" r:id="rId159"/>
    <p:sldId id="419" r:id="rId160"/>
    <p:sldId id="420" r:id="rId161"/>
    <p:sldId id="421" r:id="rId162"/>
    <p:sldId id="422" r:id="rId163"/>
    <p:sldId id="423" r:id="rId164"/>
    <p:sldId id="424" r:id="rId165"/>
    <p:sldId id="425" r:id="rId166"/>
    <p:sldId id="426" r:id="rId167"/>
    <p:sldId id="427" r:id="rId168"/>
    <p:sldId id="428" r:id="rId169"/>
    <p:sldId id="429" r:id="rId170"/>
    <p:sldId id="430" r:id="rId171"/>
    <p:sldId id="431" r:id="rId172"/>
    <p:sldId id="432" r:id="rId173"/>
    <p:sldId id="433" r:id="rId174"/>
    <p:sldId id="434" r:id="rId175"/>
    <p:sldId id="435" r:id="rId176"/>
    <p:sldId id="436" r:id="rId1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15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22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D1786-8EA0-4FC2-BF86-9682548E5ABF}" type="datetimeFigureOut">
              <a:rPr lang="en-US" smtClean="0"/>
              <a:pPr/>
              <a:t>4/16/2023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C903A5-AF8A-4FB5-A2B7-3DCDD0DD2222}" type="slidenum">
              <a:rPr lang="en-US" smtClean="0"/>
              <a:pPr/>
              <a:t>‹#›</a:t>
            </a:fld>
            <a:endParaRPr lang="en-US"/>
          </a:p>
        </p:txBody>
      </p:sp>
    </p:spTree>
    <p:extLst>
      <p:ext uri="{BB962C8B-B14F-4D97-AF65-F5344CB8AC3E}">
        <p14:creationId xmlns:p14="http://schemas.microsoft.com/office/powerpoint/2010/main" val="1281936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C903A5-AF8A-4FB5-A2B7-3DCDD0DD222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C903A5-AF8A-4FB5-A2B7-3DCDD0DD2222}" type="slidenum">
              <a:rPr lang="en-US" smtClean="0"/>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sz="6700" dirty="0" smtClean="0"/>
              <a:t>فقه الجنايات</a:t>
            </a:r>
            <a:r>
              <a:rPr lang="ar-IQ" dirty="0" smtClean="0"/>
              <a:t> </a:t>
            </a:r>
            <a:br>
              <a:rPr lang="ar-IQ" dirty="0" smtClean="0"/>
            </a:br>
            <a:r>
              <a:rPr lang="ar-IQ" dirty="0" smtClean="0"/>
              <a:t>للمرحلة الرابعة </a:t>
            </a:r>
            <a:br>
              <a:rPr lang="ar-IQ" dirty="0" smtClean="0"/>
            </a:br>
            <a:r>
              <a:rPr lang="ar-IQ" dirty="0" smtClean="0"/>
              <a:t>قسم الشّريعة</a:t>
            </a:r>
            <a:br>
              <a:rPr lang="ar-IQ" dirty="0" smtClean="0"/>
            </a:br>
            <a:r>
              <a:rPr lang="ar-IQ" dirty="0" smtClean="0"/>
              <a:t>للسنة الدّراسية: 2020-2021</a:t>
            </a:r>
            <a:endParaRPr lang="en-US" dirty="0"/>
          </a:p>
        </p:txBody>
      </p:sp>
      <p:sp>
        <p:nvSpPr>
          <p:cNvPr id="3" name="Subtitle 2"/>
          <p:cNvSpPr>
            <a:spLocks noGrp="1"/>
          </p:cNvSpPr>
          <p:nvPr>
            <p:ph type="subTitle" idx="1"/>
          </p:nvPr>
        </p:nvSpPr>
        <p:spPr>
          <a:xfrm>
            <a:off x="1447800" y="4876800"/>
            <a:ext cx="6400800" cy="1752600"/>
          </a:xfrm>
        </p:spPr>
        <p:txBody>
          <a:bodyPr/>
          <a:lstStyle/>
          <a:p>
            <a:endParaRPr lang="en-US" dirty="0"/>
          </a:p>
        </p:txBody>
      </p:sp>
    </p:spTree>
    <p:extLst>
      <p:ext uri="{BB962C8B-B14F-4D97-AF65-F5344CB8AC3E}">
        <p14:creationId xmlns:p14="http://schemas.microsoft.com/office/powerpoint/2010/main" val="261718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أما إذا قتل متعمداً، وهو غير مستحل لذلك: فإنه يحكم عليه بالفسق والفجور، ولا يحكم عليه بالكفر. وأمره بعدئذ إلى الله تعالى إن شاء عذبه وإن شاء عفا عنه، وتوبته إذا تاب توبة نصوحاً مقبولة عند الله تعالى ولا يستلزم إثمه التخليد في نار جهنم . </a:t>
            </a:r>
            <a:endParaRPr lang="en-US" dirty="0" smtClean="0"/>
          </a:p>
          <a:p>
            <a:pPr algn="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وأما إذا نقص مشيه ففي ذلك حكومة يحكم بها الحاكم بالاجتهاد.</a:t>
            </a:r>
            <a:endParaRPr lang="en-US" dirty="0" smtClean="0"/>
          </a:p>
          <a:p>
            <a:pPr rtl="1"/>
            <a:r>
              <a:rPr lang="ar-KW" dirty="0" smtClean="0"/>
              <a:t>	هذا ولا بد من الإشارة هنا أنه قد يجب على الجاني أكثر من دية، وذلك فيما إذا كانت الجناية على أكثر من موضع. </a:t>
            </a:r>
            <a:endParaRPr lang="en-US" dirty="0" smtClean="0"/>
          </a:p>
          <a:p>
            <a:pPr rtl="1"/>
            <a:r>
              <a:rPr lang="ar-KW" dirty="0" smtClean="0"/>
              <a:t> </a:t>
            </a:r>
            <a:endParaRPr lang="en-US" dirty="0" smtClean="0"/>
          </a:p>
          <a:p>
            <a:pPr rtl="1"/>
            <a:r>
              <a:rPr lang="ar-KW" dirty="0" smtClean="0"/>
              <a:t> </a:t>
            </a:r>
            <a:endParaRPr lang="en-US" dirty="0" smtClean="0"/>
          </a:p>
          <a:p>
            <a:pPr rtl="1"/>
            <a:r>
              <a:rPr lang="ar-KW" dirty="0" smtClean="0"/>
              <a:t> </a:t>
            </a:r>
            <a:endParaRPr lang="en-US" dirty="0" smtClean="0"/>
          </a:p>
          <a:p>
            <a:pPr rtl="1"/>
            <a:r>
              <a:rPr lang="ar-KW" dirty="0" smtClean="0"/>
              <a:t> </a:t>
            </a:r>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القصاص</a:t>
            </a:r>
            <a:endParaRPr lang="en-US" dirty="0" smtClean="0"/>
          </a:p>
          <a:p>
            <a:pPr rtl="1"/>
            <a:r>
              <a:rPr lang="ar-KW" b="1" dirty="0" smtClean="0"/>
              <a:t>معنى القصاص: </a:t>
            </a:r>
            <a:endParaRPr lang="en-US" dirty="0" smtClean="0"/>
          </a:p>
          <a:p>
            <a:pPr rtl="1"/>
            <a:r>
              <a:rPr lang="ar-KW" dirty="0" smtClean="0"/>
              <a:t>	القصاص مصدر قص يقص، من قص أثره إذا تتبع مواطئ أقدامه في المسير، والمقصود به أن يفعل بالشخص مثل ما فعل بغيره من وجوه الأذى الجسمي، سواء أكان الفعل قتلاً أو دونه من الأضرار الجسمية.</a:t>
            </a:r>
            <a:endParaRPr lang="en-US" dirty="0" smtClean="0"/>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8" rtl="1"/>
            <a:r>
              <a:rPr lang="ar-KW" b="1" dirty="0" smtClean="0"/>
              <a:t>شروط القصاص:</a:t>
            </a:r>
            <a:endParaRPr lang="en-US" dirty="0" smtClean="0"/>
          </a:p>
          <a:p>
            <a:pPr rtl="1"/>
            <a:r>
              <a:rPr lang="ar-KW" dirty="0" smtClean="0"/>
              <a:t>	يشترط في القصاص بالنفس شروط أربعة وهي:</a:t>
            </a:r>
            <a:endParaRPr lang="en-US" dirty="0" smtClean="0"/>
          </a:p>
          <a:p>
            <a:r>
              <a:rPr lang="ar-KW" dirty="0" smtClean="0"/>
              <a:t>	</a:t>
            </a:r>
            <a:r>
              <a:rPr lang="ar-KW" b="1" dirty="0" smtClean="0"/>
              <a:t>الشرط الأول:</a:t>
            </a:r>
            <a:r>
              <a:rPr lang="ar-KW" dirty="0" smtClean="0"/>
              <a:t> أن يكون المقتص منه مكلفاً، أي بالغاً عاقلاً، فلا قصاص على صبي ولا مجنون وإن صدر منهما ما يستوجب القصاص، لأن البلوغ والعقل أساس التكليف . والدليل على ذلك قوله عليه الصلاة والسلام:"رفع القلم عن ثلاثة: عن النائم حتى يستيقظ ، وعن الصبي حتى يعقل، وعن المجنون حتى يعقل أو يفيق" (رواه أبو داود[4399] في الحدود، باب: في المجنون يسرق أو يصيب حداً).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ولأن القصاص عقوبة مغلظة فلم يجب على الصبي والمجنون كالحدود، ولأنهم ليس لهم قصد صحيح فهم كالقاتل خطاً. والشرط أن يكون الصبا والجنون حال فعل الجناية، وعلى هذا لو قتل وهو صبي ثم بلغ فلا يقتص منه، ولو جنى وهو مجنون ثم أفاق فلا يقتص منه، أما لو جنى وهو عاقل ثم جن فإنه يقتص منه ولو أثناء جنونه. أما من قتل وهو سكران فإنه يقتص منه إذا كان متعدياً بسكره.</a:t>
            </a:r>
            <a:endParaRPr lang="en-US" dirty="0" smtClean="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الشرط الثاني:</a:t>
            </a:r>
            <a:r>
              <a:rPr lang="ar-KW" dirty="0" smtClean="0"/>
              <a:t> أن لا يكون أصلاً للمقتول بأن كان أباً أو أماً أو جداً أو جدة مهما علا الفرق بينهما، فلو قتل شخص ابنه لم يقتص من الأب القاتل.</a:t>
            </a:r>
            <a:endParaRPr lang="en-US" dirty="0" smtClean="0"/>
          </a:p>
          <a:p>
            <a:pPr rtl="1"/>
            <a:r>
              <a:rPr lang="ar-KW" dirty="0" smtClean="0"/>
              <a:t>	دليل ذلك:</a:t>
            </a:r>
            <a:endParaRPr lang="en-US" dirty="0" smtClean="0"/>
          </a:p>
          <a:p>
            <a:pPr rtl="1"/>
            <a:r>
              <a:rPr lang="ar-KW" dirty="0" smtClean="0"/>
              <a:t>	</a:t>
            </a:r>
            <a:r>
              <a:rPr lang="ar-KW" b="1" dirty="0" smtClean="0"/>
              <a:t>أولاً:</a:t>
            </a:r>
            <a:r>
              <a:rPr lang="ar-KW" dirty="0" smtClean="0"/>
              <a:t> ما رواه الترمذي [1399] في الديات، باب: ما جاء في الرجل يقتل ابنه يقاد منه أم لا ؟، عن سراقة بن مالك رضي الله عنه، قال : حضرت رسول الله </a:t>
            </a:r>
            <a:r>
              <a:rPr lang="en-US" dirty="0" smtClean="0">
                <a:sym typeface="AGA Arabesque"/>
              </a:rPr>
              <a:t></a:t>
            </a:r>
            <a:r>
              <a:rPr lang="ar-KW" dirty="0" smtClean="0"/>
              <a:t> يقيد الأب من ابنه، ولا يقيد الابن من أبيه.</a:t>
            </a:r>
            <a:endParaRPr lang="en-US"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dirty="0" smtClean="0"/>
              <a:t>وروي الترمذي أيضاً [1401] في الديات ، في نفس الباب السابق، عن عبدالله بن عباس رضي الله عنهما قال: سمعت رسول الله </a:t>
            </a:r>
            <a:r>
              <a:rPr lang="en-US" dirty="0" smtClean="0">
                <a:sym typeface="AGA Arabesque"/>
              </a:rPr>
              <a:t></a:t>
            </a:r>
            <a:r>
              <a:rPr lang="ar-KW" dirty="0" smtClean="0"/>
              <a:t> يقول : "لا تقام الحدود في المساجد، ولا يقتل الوالد بولده".</a:t>
            </a:r>
            <a:endParaRPr lang="en-US" dirty="0" smtClean="0"/>
          </a:p>
          <a:p>
            <a:pPr rtl="1"/>
            <a:r>
              <a:rPr lang="ar-KW" dirty="0" smtClean="0"/>
              <a:t>	وروى الترميذي [1400] في الديات، في نفس الباب السابق عن عمر رضي الله عنه قال: سمعت رسول الله </a:t>
            </a:r>
            <a:r>
              <a:rPr lang="en-US" dirty="0" smtClean="0">
                <a:sym typeface="AGA Arabesque"/>
              </a:rPr>
              <a:t></a:t>
            </a:r>
            <a:r>
              <a:rPr lang="ar-KW" dirty="0" smtClean="0"/>
              <a:t> يقول: "لا يقاد الوالد بالولد".</a:t>
            </a:r>
            <a:endParaRPr lang="en-US" dirty="0" smtClean="0"/>
          </a:p>
          <a:p>
            <a:pPr rtl="1"/>
            <a:r>
              <a:rPr lang="ar-KW" dirty="0" smtClean="0"/>
              <a:t>	وهذه الأحاديث الثلاثة وإن كان كل واحد منها ضعيف السند، إلا أن بعضها يشهد لبعض، فيقوي به. ولها شاهد عند البيهقي [8/38] بإسناد حسن عن عمرو بن شعيب عن أبيه عن جده.</a:t>
            </a:r>
            <a:endParaRPr lang="en-US" dirty="0" smtClean="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dirty="0" smtClean="0"/>
              <a:t>قال الشافعي رحمه الله تعالى: (حفظت عن عدد من أهل العلم لقيتهم: أنه لا يقتل الوالد بالولد، وبذلك أقول).</a:t>
            </a:r>
            <a:endParaRPr lang="en-US" dirty="0" smtClean="0"/>
          </a:p>
          <a:p>
            <a:pPr rtl="1"/>
            <a:r>
              <a:rPr lang="ar-KW" dirty="0" smtClean="0"/>
              <a:t>	</a:t>
            </a:r>
            <a:r>
              <a:rPr lang="ar-KW" b="1" dirty="0" smtClean="0"/>
              <a:t>وثانياً:</a:t>
            </a:r>
            <a:r>
              <a:rPr lang="ar-KW" dirty="0" smtClean="0"/>
              <a:t> رعاية حرمة الأب، فإنه كان سبباً في وجود ابنه، فما ينبغي أن يكون الابن سبباً في إعدام أبيه.</a:t>
            </a:r>
            <a:endParaRPr lang="en-US" dirty="0" smtClean="0"/>
          </a:p>
          <a:p>
            <a:pPr rtl="1"/>
            <a:r>
              <a:rPr lang="ar-KW" dirty="0" smtClean="0"/>
              <a:t>	</a:t>
            </a:r>
            <a:r>
              <a:rPr lang="ar-KW" b="1" dirty="0" smtClean="0"/>
              <a:t>الشرط الثالث:</a:t>
            </a:r>
            <a:r>
              <a:rPr lang="ar-KW" dirty="0" smtClean="0"/>
              <a:t> أن يكون المقتول معصوم الدم بإسلام، أو عهد ذمة، أو أمان، أما الحربي فيهدر دمه، وكذلك المرتد، فإنه حلال الدم، قال رسول الله </a:t>
            </a:r>
            <a:r>
              <a:rPr lang="en-US" dirty="0" smtClean="0">
                <a:sym typeface="AGA Arabesque"/>
              </a:rPr>
              <a:t></a:t>
            </a:r>
            <a:r>
              <a:rPr lang="ar-KW" dirty="0" smtClean="0"/>
              <a:t> : "من بدل دينه فاقتلوه" (رواه البخاري [2854] في الجهاد، باب: قتل النساء في الحرب). ويدل عليه أيضاً عموم قول الله تبارك وتعالى: ﴿ وَقَاتِلُواْ الْمُشْرِكِينَ كَآفَّةً كَمَا يُقَاتِلُونَكُمْ كَآفَّةً ﴾ ( التوبة: 36). فيدخل في هذا الحربي والمرتد.</a:t>
            </a:r>
            <a:endParaRPr lang="en-US"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b="1" dirty="0" smtClean="0"/>
              <a:t>الشرط الرابع:</a:t>
            </a:r>
            <a:r>
              <a:rPr lang="ar-KW" dirty="0" smtClean="0"/>
              <a:t> التكافؤ بين القاتل والمقتول، وذلك بأن لا يكون المقتول أنقص من القاتل بكفر أو رق، فلا يقتل مسلم بكافر، سواء كان ذمياً أو معاهداً أو حربياً أو لم تبلغه دعوة الإسلام ، ولا يقتل حر بعيد أيضاً سواء كان مدبراً أو مكاتباً أو قنأ أو مبعضاً . </a:t>
            </a:r>
            <a:endParaRPr lang="en-US" dirty="0" smtClean="0"/>
          </a:p>
          <a:p>
            <a:pPr rtl="1"/>
            <a:r>
              <a:rPr lang="ar-KW" dirty="0" smtClean="0"/>
              <a:t>	ودليل ذلك ما رواه البخاري [6507] في الديات، باب: العاقلة، عن علي رضي الله عنه عن رسول الله </a:t>
            </a:r>
            <a:r>
              <a:rPr lang="en-US" dirty="0" smtClean="0">
                <a:sym typeface="AGA Arabesque"/>
              </a:rPr>
              <a:t></a:t>
            </a:r>
            <a:r>
              <a:rPr lang="ar-KW" dirty="0" smtClean="0"/>
              <a:t> (نهى أن يقتل مسلم بكافر). ورواه الترميذي [1412] في الديات، باب: ما جاء لا يقتل مسلم بكافر، عن علي رضي الله عنه، وأبو دواد [4531] في الديات، باب: يقاد المسلم بالكافر؟ . وفي رواية لأبي داود [4517]: " لا يقتل حر بعبد" .</a:t>
            </a:r>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وقال عز وجل: ﴿ يَا أَيُّهَا الَّذِينَ آمَنُواْ كُتِبَ عَلَيْكُمُ الْقِصَاصُ فِي الْقَتْلَى الْحُرُّ بِالْحُرِّ وَالْعَبْدُ بِالْعَبْدِ . . . ﴾ ( سورة البقرة:78). فالآية تفيد أن الحر لا يقتل بالعبد . هذا والمعتبر في المكافأة المشروطة ساعة العدوان، فلا عبرة بما يطرأ بعد ذلك من تفاوت المتكافئين، أو تكافؤ المتفاوتين.</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شرائط القصاص بالأطراف: </a:t>
            </a:r>
            <a:endParaRPr lang="en-US" dirty="0" smtClean="0"/>
          </a:p>
          <a:p>
            <a:pPr rtl="1"/>
            <a:r>
              <a:rPr lang="ar-KW" dirty="0" smtClean="0"/>
              <a:t>	ما مر يتعلق في القصاص بالنفس، أما القصاص في الأطراف كاليد والرجل والأذن ونحو ذلك ؛ فيشترط منه ما ذكر في قصاص النفس دون أي فرق، ويضاف إلى ما مر من الشروط الشروط التالية:</a:t>
            </a:r>
            <a:endParaRPr lang="en-US" dirty="0" smtClean="0"/>
          </a:p>
          <a:p>
            <a:r>
              <a:rPr lang="ar-KW" dirty="0" smtClean="0"/>
              <a:t>	</a:t>
            </a:r>
            <a:r>
              <a:rPr lang="ar-KW" b="1" dirty="0" smtClean="0"/>
              <a:t>الشرط الأول:</a:t>
            </a:r>
            <a:r>
              <a:rPr lang="ar-KW" dirty="0" smtClean="0"/>
              <a:t> اشتراك العضو الذي يراد قطعة قصاصاً، مع العضو الذي قطع عدواناً في الاسم الخاص لكل منهما،</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ودليل ذلك</a:t>
            </a:r>
            <a:r>
              <a:rPr lang="ar-KW" dirty="0" smtClean="0"/>
              <a:t>: قول الله عز وجل:﴿ إِنَّ اللّهَ لاَ يَغْفِرُ أَن يُشْرَكَ بِهِ وَيَغْفِرُ مَا دُونَ ذَلِكَ لِمَن يَشَاءُ وَمَن يُشْرِكْ بِاللّهِ فَقَدِ افْتَرَى إِثْماً عَظِيماً ﴾ ( النساء48 ). </a:t>
            </a:r>
            <a:endParaRPr lang="en-US" dirty="0" smtClean="0"/>
          </a:p>
          <a:p>
            <a:pPr algn="r" rtl="1"/>
            <a:r>
              <a:rPr lang="ar-KW" dirty="0" smtClean="0"/>
              <a:t>وقول الله تبارك وتعالى:﴿ قُلْ يَا عِبَادِيَ الَّذِينَ أَسْرَفُوا عَلَى أَنفُسِهِمْ لَا تَقْنَطُوا مِن رَّحْمَةِ اللَّهِ إِنَّ اللَّهَ يَغْفِرُ الذُّنُوبَ جَمِيعاً ﴾ ( الزمر: 53 ) .</a:t>
            </a:r>
            <a:endParaRPr lang="en-US" dirty="0" smtClean="0"/>
          </a:p>
          <a:p>
            <a:pPr algn="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بأن تقطع اليمنى واليسرى باليسرى، والخنصر بالخنصر، فلا يجوز يسار بيمين أو عكسه، ولا يجوز إبهام بخنصر، أو أنملة بأنملة أصبع أخرى، وذلك لعدم تحقق معنى القصاص، الذي هو التساوي الدقيق في الأمر. ولا يضر تفاوت بكبر أو طول أو قوة بطش .</a:t>
            </a:r>
            <a:endParaRPr lang="en-US" dirty="0" smtClean="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الشرط الثاني:</a:t>
            </a:r>
            <a:r>
              <a:rPr lang="ar-KW" dirty="0" smtClean="0"/>
              <a:t> أن لا يكون بأحد الطرفين شلل مع صحة الطرف الآخر، فلا تقطع صحيحة بشلاء، وإن رضي بذلك الجاني، لكن يجوز قطع اليد الشلاء بصحيحة أو بما كان دونها شللاً، لأن هذه الصورة لا تضر بملاحظة المساواة التي هي أساس معنى القصاص. </a:t>
            </a:r>
            <a:endParaRPr lang="en-US" dirty="0" smtClean="0"/>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الشرط الثالث:</a:t>
            </a:r>
            <a:r>
              <a:rPr lang="ar-KW" dirty="0" smtClean="0"/>
              <a:t> أن يكون العضو الذي يراد القصاص عنه قد قطع من مفصل كمرفق وكوع، أو من حدود منضبطة كأذن، فلو لم يكن ذلك بأن كان خدشاً أو جرحاً أو قطعاً ولكن من غير مفصل وحدود معروفة؛ لم يجز القصاص فيه، لعدم إمكان التماثل الذي هو شرط أساسي في القصاص. </a:t>
            </a:r>
            <a:endParaRPr lang="en-US" dirty="0" smtClean="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روى ابن ماجه [2636] في الديات، باب ما لا قود فيه عن نمران بن جارية عن أبيه أن رجلاً ضرب على ساعده بالسيف فقطعها من غير مفصل ، فاستعدي عليه النبي </a:t>
            </a:r>
            <a:r>
              <a:rPr lang="en-US" dirty="0" smtClean="0">
                <a:sym typeface="AGA Arabesque"/>
              </a:rPr>
              <a:t></a:t>
            </a:r>
            <a:r>
              <a:rPr lang="ar-KW" dirty="0" smtClean="0"/>
              <a:t>، فأمر له بالدية، قال: إني أريد القصاص، قال: "خذ الدية بارك الله لك فيها" ولم يقض له بالقصاص.</a:t>
            </a:r>
            <a:endParaRPr lang="en-US" dirty="0" smtClean="0"/>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ملاحظة:</a:t>
            </a:r>
            <a:r>
              <a:rPr lang="ar-KW" dirty="0" smtClean="0"/>
              <a:t> لا يكون القصاص سواء أكان في النفس أم الطرف إلا بالعمد، وأما شبه العمد والخطأ؛ فلا قصاص فيه، بل يثبت فيه الدية.</a:t>
            </a:r>
            <a:endParaRPr lang="en-US" dirty="0" smtClean="0"/>
          </a:p>
          <a:p>
            <a:pPr rtl="1"/>
            <a:r>
              <a:rPr lang="ar-KW" dirty="0" smtClean="0"/>
              <a:t>	وإن اشترك جماعة في قطع طرف من شخص قطعوا جميعاً كما في اشتراك جماعة في قتل شخص واحد. </a:t>
            </a:r>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rtl="1"/>
            <a:r>
              <a:rPr lang="ar-KW" b="1" dirty="0" smtClean="0"/>
              <a:t>كيفية القصاص:</a:t>
            </a:r>
            <a:endParaRPr lang="en-US" dirty="0" smtClean="0"/>
          </a:p>
          <a:p>
            <a:pPr rtl="1"/>
            <a:r>
              <a:rPr lang="ar-KW" dirty="0" smtClean="0"/>
              <a:t>	الأصل في القصاص أن تتحقق فيه المساواة التامة للعمل العدواني ، في كل من الشكل والمضمون.</a:t>
            </a:r>
            <a:endParaRPr lang="en-US" dirty="0" smtClean="0"/>
          </a:p>
          <a:p>
            <a:pPr rtl="1"/>
            <a:r>
              <a:rPr lang="ar-KW" dirty="0" smtClean="0"/>
              <a:t>	أما المساواة بينهما في المضمون فواجب أساسي لا بد منه ، حتى إذا لم يمكن تحققها سقط القصاص. فقطع العضو قصاصه قطع عضو مثله من المكان الذي قطع، فإذا لم يتيسر تحقيق هذه المساواة سقط القصاص، اللهم إلا إذا كسر عضده وأبانه قطع من المرفق لأنه أقرب مفصل إلى الجناية، وله حكومة الباقي، وهكذا له القطع من كل مفصل هو أقرب إلى موضع الكسر وحكومة في الباقي.</a:t>
            </a:r>
            <a:endParaRPr lang="en-US" dirty="0" smtClean="0"/>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rtl="1"/>
            <a:r>
              <a:rPr lang="ar-KW" dirty="0" smtClean="0"/>
              <a:t>وأما المساواة بينهما في الشكل فحق ثابت لولي المقتول، يطالب بتحقيقها إذا شاء ، وهي أن يقتص من القاتل بنفس الأداة وبنفس الطريقة اللتين مارس المعتدي بهما عدوانه على المقتول، فإن قتل بسيف فالمساواة الشكلية هي أن يقتص منه بالسيف، أو قتله برصاص أو بحرق أو بخنق؛ فمن حق ولي المقتول أن يطالب بقتل الجاني بنفس الطريقة التي مارسها، وعلى الحاكم أن يستجيب لطلبه. </a:t>
            </a:r>
            <a:endParaRPr lang="en-US" dirty="0" smtClean="0"/>
          </a:p>
          <a:p>
            <a:pPr rtl="1"/>
            <a:r>
              <a:rPr lang="ar-KW" dirty="0" smtClean="0"/>
              <a:t>	هذا إذا كانت الوسيلة إلى القتل مما يجوز استعماله، أما إذا كانت لا يجوز استعمالها كأن قتله بسحر أو بأي عمل محرم، فعند ذلك لا يكون القصاص إلا بالسيف.</a:t>
            </a:r>
            <a:endParaRPr lang="en-US" dirty="0" smtClean="0"/>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من يقوم بتنفيذ القصاص؟ </a:t>
            </a:r>
            <a:endParaRPr lang="en-US" dirty="0" smtClean="0"/>
          </a:p>
          <a:p>
            <a:pPr rtl="1"/>
            <a:r>
              <a:rPr lang="ar-KW" dirty="0" smtClean="0"/>
              <a:t>	إذا نظر الحاكم في جناية الجاني؛ قتلاً كانت الجناية أو دون ذلك كالقطع ونحوه، ثم حكم عليه بالقصاص؛ فلولي المقتول أن يطلب من الحاكم تمكينه من استيفاء القصاص بنفسه، وعلى الحاكم أن يمكنه من ذلك، ليشفي ولي المقتول غليله بالقصاص. ويشترط لاستيفاء ولي المقتول القصاص بنفسه شرطان اثنان: </a:t>
            </a:r>
            <a:endParaRPr lang="en-US" dirty="0" smtClean="0"/>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الشرط الأول:</a:t>
            </a:r>
            <a:r>
              <a:rPr lang="ar-KW" dirty="0" smtClean="0"/>
              <a:t> أن يكون ذلك بإذن من الإمام، فلو بادر واقتص من الجاني دون أن يستأذن الإمام أو الحاكم أثم، وعلى الحاكم أن يعزره بالعقوبة التي يراها من حبس أو ضرب، ولكن لا يجوز له أن يقتص منه. </a:t>
            </a:r>
            <a:endParaRPr lang="en-US" dirty="0" smtClean="0"/>
          </a:p>
          <a:p>
            <a:pPr rtl="1"/>
            <a:r>
              <a:rPr lang="ar-KW" dirty="0" smtClean="0"/>
              <a:t>هذا إذا كان في البلدة إمام أو حاكم، أما إذا وقعت الجناية حيث لا يوجد إمام أو حاكم، وكان بوسع ولي المقتول أن يقتص منه دون اندلاع فتنة فله ذلك. </a:t>
            </a:r>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الشرط الثاني:</a:t>
            </a:r>
            <a:r>
              <a:rPr lang="ar-KW" dirty="0" smtClean="0"/>
              <a:t> أن يكون القصاص في قتل النفس، فأما إذا كان في الأطراف والأعضاء، فالصحيح أنه لا يجوز أن يستوفيها إلا الحاكم بنفسه، أو بنائب عنه مفوض من قبله، وعلة ذلك أنه لا يؤمن من مباشرة ولي المقتول لذلك أن يقع حيف وظلم عند الاقتصاص من الجاني، بسبب جهالته بأصول القطع وتحري المماثلة فيه. أما القتل فلا ترد فيه هذه المخاوف.</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ويدل على ذلك أيضاً</a:t>
            </a:r>
            <a:r>
              <a:rPr lang="ar-KW" dirty="0" smtClean="0"/>
              <a:t>: ما رواه أبو سعيد الخدري رضي الله عنه: أن رسول الله </a:t>
            </a:r>
            <a:r>
              <a:rPr lang="en-US" dirty="0" smtClean="0">
                <a:sym typeface="AGA Arabesque"/>
              </a:rPr>
              <a:t></a:t>
            </a:r>
            <a:r>
              <a:rPr lang="ar-KW" dirty="0" smtClean="0"/>
              <a:t> قال: "كان فيمن كان قبلكم رجل قتل تسعة وتسعين نفساً، فسأل عن أعلم أهل الأرض ، فدل على راهب، فأتاه فقال : إنه قتل تسعة وتسعين نفساً فهل له من توبة؟ فقال: لا،  فقتله فكمل به مائة، ثم سأل عن أعلم أهل الأرض ، فدل على رجل عالم، فقال: إنه قتل مائة نفس فهل له من توبة؟</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b="1" dirty="0" smtClean="0"/>
              <a:t>تعدد أولياء المقتول:</a:t>
            </a:r>
            <a:endParaRPr lang="en-US" dirty="0" smtClean="0"/>
          </a:p>
          <a:p>
            <a:pPr rtl="1"/>
            <a:r>
              <a:rPr lang="ar-KW" dirty="0" smtClean="0"/>
              <a:t>	وإذا كان المقتول أولياء متعددون، وأبوا إلا أن يستوفوا القصاص بأنفسهم وجب عليهم أن يفوضوا واحدا منهم بذلك نيابة عنهم، فإن اختلفوا وجب المصير إلى القرعة، ويقوم بتنفيذ القصاص من خرجت عليه القرعة من بينهم. .</a:t>
            </a:r>
            <a:endParaRPr lang="en-US" dirty="0" smtClean="0"/>
          </a:p>
          <a:p>
            <a:r>
              <a:rPr lang="ar-KW" dirty="0" smtClean="0"/>
              <a:t>	هذا ولا بد من البيان هنا أنه إذا كان أحد أولياء الدم غائباً ينتظر حتى يأتي، وإذا كان الجاني امرأة حاملاً انتظرها حتى تضع حملها وترضعه من لبنها حتى يستطيع الاستغناء عنها. أو كان هناك مجنون ينتظر حتى يفيق من جنونه، ويحبس القاتل حتى يبلغ الصبي ويفيق المجنون.</a:t>
            </a:r>
            <a:endParaRPr lang="en-US" dirty="0" smtClean="0"/>
          </a:p>
          <a:p>
            <a:r>
              <a:rPr lang="ar-KW" dirty="0" smtClean="0"/>
              <a:t>وكذلك إذا كان في الورثة صغير ينتظر حتى يبلغ، </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rtl="1"/>
            <a:r>
              <a:rPr lang="ar-KW" b="1" dirty="0" smtClean="0"/>
              <a:t>الديات</a:t>
            </a:r>
            <a:endParaRPr lang="en-US" dirty="0" smtClean="0"/>
          </a:p>
          <a:p>
            <a:pPr rtl="1"/>
            <a:r>
              <a:rPr lang="ar-KW" b="1" dirty="0" smtClean="0"/>
              <a:t>معني الدية:</a:t>
            </a:r>
            <a:endParaRPr lang="en-US" dirty="0" smtClean="0"/>
          </a:p>
          <a:p>
            <a:pPr rtl="1"/>
            <a:r>
              <a:rPr lang="ar-KW" b="1" dirty="0" smtClean="0"/>
              <a:t>الدية لغة:</a:t>
            </a:r>
            <a:r>
              <a:rPr lang="ar-KW" dirty="0" smtClean="0"/>
              <a:t> اسم مصدر من ودى يدي، وأصلها ودية على وزن فعلة، وهو دفع الدية. قال في مختار الصحاح: والدية واحدة الديات، والهاء عوض عن الواو، ووديت القتيل أدية دية: أعطيت ديته، واتديت أخذت ديته، وإذا أمرت منه قلت دفلاناً، وللاثنين ديا، وللجماعة دوا فلاناً.</a:t>
            </a:r>
            <a:endParaRPr lang="en-US" dirty="0" smtClean="0"/>
          </a:p>
          <a:p>
            <a:pPr rtl="1"/>
            <a:r>
              <a:rPr lang="ar-KW" dirty="0" smtClean="0"/>
              <a:t>	</a:t>
            </a:r>
            <a:r>
              <a:rPr lang="ar-KW" b="1" dirty="0" smtClean="0"/>
              <a:t>والدية شرعاً:</a:t>
            </a:r>
            <a:r>
              <a:rPr lang="ar-KW" dirty="0" smtClean="0"/>
              <a:t> اسم للمال الواجب دفعه بسبب جناية على النفس أو ما دونها، وتكون من الإبل أصالة، أو قيمتها بدلاً.</a:t>
            </a:r>
            <a:endParaRPr lang="en-US" dirty="0" smtClean="0"/>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rtl="1"/>
            <a:r>
              <a:rPr lang="ar-KW" b="1" dirty="0" smtClean="0"/>
              <a:t>أنواع الدية: </a:t>
            </a:r>
            <a:endParaRPr lang="en-US" dirty="0" smtClean="0"/>
          </a:p>
          <a:p>
            <a:pPr rtl="1"/>
            <a:r>
              <a:rPr lang="ar-KW" dirty="0" smtClean="0"/>
              <a:t>	تنقسم الدية من حيث نوع العدوان إلى النوعين التاليين: </a:t>
            </a:r>
            <a:endParaRPr lang="en-US" dirty="0" smtClean="0"/>
          </a:p>
          <a:p>
            <a:pPr rtl="1"/>
            <a:r>
              <a:rPr lang="ar-KW" dirty="0" smtClean="0"/>
              <a:t>أ  - دية نفس، وهي التي تكون في مقابل إزهاق للنفس عدواناً.</a:t>
            </a:r>
            <a:endParaRPr lang="en-US" dirty="0" smtClean="0"/>
          </a:p>
          <a:p>
            <a:pPr rtl="1"/>
            <a:r>
              <a:rPr lang="ar-KW" dirty="0" smtClean="0"/>
              <a:t>ب – دية أطراف أو أعضاء، وهي التي تكون في مقابل قطع طرف أو عضو.</a:t>
            </a:r>
            <a:endParaRPr lang="en-US" dirty="0" smtClean="0"/>
          </a:p>
          <a:p>
            <a:pPr rtl="1"/>
            <a:r>
              <a:rPr lang="ar-KW" dirty="0" smtClean="0"/>
              <a:t>	وتنقسم من حيث النظر إلى درجة القصد وعدمه في العدوان إلى النوعين التاليين:</a:t>
            </a:r>
            <a:endParaRPr lang="en-US" dirty="0" smtClean="0"/>
          </a:p>
          <a:p>
            <a:pPr rtl="1"/>
            <a:r>
              <a:rPr lang="ar-KW" dirty="0" smtClean="0"/>
              <a:t>أ  - دية مغلظة، وهي دية العمد أو شبه العمد.</a:t>
            </a:r>
            <a:endParaRPr lang="en-US" dirty="0" smtClean="0"/>
          </a:p>
          <a:p>
            <a:pPr rtl="1"/>
            <a:r>
              <a:rPr lang="ar-KW" dirty="0" smtClean="0"/>
              <a:t>ب – دية مخففة، وهي دية القتل الخطأ.</a:t>
            </a:r>
            <a:endParaRPr lang="en-US" dirty="0" smtClean="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rtl="1"/>
            <a:r>
              <a:rPr lang="ar-KW" b="1" dirty="0" smtClean="0"/>
              <a:t>مقدار الدية: </a:t>
            </a:r>
            <a:endParaRPr lang="en-US" dirty="0" smtClean="0"/>
          </a:p>
          <a:p>
            <a:pPr rtl="1"/>
            <a:r>
              <a:rPr lang="ar-KW" dirty="0" smtClean="0"/>
              <a:t>	الدية كما قلنا إما أن تكون في مقابل العدوان على النفس، أي إزهاق الروح، وإما أن تكون في مقابل العدوان على ما دون ذلك من الأعضاء والأطراف، أو في مقابل ما دون ذلك أيضاً ممن الجروح ونحوها.</a:t>
            </a:r>
            <a:endParaRPr lang="en-US" dirty="0" smtClean="0"/>
          </a:p>
          <a:p>
            <a:pPr rtl="1"/>
            <a:r>
              <a:rPr lang="ar-KW" b="1" dirty="0" smtClean="0"/>
              <a:t>مقدار الدية: </a:t>
            </a:r>
            <a:endParaRPr lang="en-US" dirty="0" smtClean="0"/>
          </a:p>
          <a:p>
            <a:pPr rtl="1"/>
            <a:r>
              <a:rPr lang="ar-KW" dirty="0" smtClean="0"/>
              <a:t>	الدية كما قلنا إما أن تكون في مقابل العدوان على النفس، أي إزهاق الروح، وإما أن تكون في مقابل العدوان على ما دون ذلك من الأعضاء والأطراف، أو في مقابل ما دون ذلك أيضاً ممن الجروح ونحوها.</a:t>
            </a:r>
            <a:endParaRPr lang="en-US" dirty="0" smtClean="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دية النفس: </a:t>
            </a:r>
            <a:endParaRPr lang="en-US" dirty="0" smtClean="0"/>
          </a:p>
          <a:p>
            <a:pPr rtl="1"/>
            <a:r>
              <a:rPr lang="ar-KW" dirty="0" smtClean="0"/>
              <a:t>	لقد ذكرنا فيما مضى أنواع القتل وهي: العمد ، وشبه العمد، والقتل الخطأ. وهذه الأنواع الثلاثة ديتها مائة من الإبل، إلا أن دفعها إلى أولياء القتيل يختلف من حيث الكيف، ولا يختلف من حيث الكم، وإليك بيان ذل:: </a:t>
            </a:r>
            <a:endParaRPr lang="en-US" dirty="0" smtClean="0"/>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أولاً: دية العمد: </a:t>
            </a:r>
            <a:endParaRPr lang="en-US" dirty="0" smtClean="0"/>
          </a:p>
          <a:p>
            <a:pPr rtl="1"/>
            <a:r>
              <a:rPr lang="ar-KW" dirty="0" smtClean="0"/>
              <a:t>	الأصل في القتل العمد القصاص، وبما أن القصاص من حق أولياء القتيل، فلهم أن يعفوا عن القصاص إلى الدية، فإن عفوا إلى الدية، وجب أن تكون الدية مقسمة على ثلاثة  أنواع: ثلاثون حقة، وهي ما لها ثلاث سنوات ودخلت في الرابعة، وثلاثون جذعة، وهي ما لها أربع سنوات وطعنت في الخامسة، وأربعون خلفة، أي حوامل.</a:t>
            </a:r>
            <a:endParaRPr lang="en-US" dirty="0" smtClean="0"/>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فان لم يكن هناك إبل، وجب أن تدفع قيمتها بالغة ما بلغت، ويجب أن تكون في مال الجاني، وتكون معجلة غير مؤجلة.</a:t>
            </a:r>
            <a:endParaRPr lang="en-US" dirty="0" smtClean="0"/>
          </a:p>
          <a:p>
            <a:pPr rtl="1"/>
            <a:r>
              <a:rPr lang="ar-KW" b="1" dirty="0" smtClean="0"/>
              <a:t>ثانياً: دية شبه التعمد:</a:t>
            </a:r>
            <a:endParaRPr lang="en-US" dirty="0" smtClean="0"/>
          </a:p>
          <a:p>
            <a:pPr rtl="1"/>
            <a:r>
              <a:rPr lang="ar-KW" dirty="0" smtClean="0"/>
              <a:t>	وهي مائة من إبل كما قلنا، وتقسم أثلاثاً: ثلاثون حقة، وثلاثون جذعة، وأربعون خلفة، والفرق بين العمد وشبه العمد، أن الدية في العمد على الجاني، أما دية شبه العمد فهي على العاقلة. وتدفع على ثلاث سنوات، في كل سنة ثلث الدية. والعاقلة هم عصبة الجاني ما عدا الأصول والفروع.</a:t>
            </a:r>
            <a:endParaRPr lang="en-US" dirty="0" smtClean="0"/>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ثالثاً: دية القتل الخطأ: </a:t>
            </a:r>
            <a:endParaRPr lang="en-US" dirty="0" smtClean="0"/>
          </a:p>
          <a:p>
            <a:pPr rtl="1"/>
            <a:r>
              <a:rPr lang="ar-KW" dirty="0" smtClean="0"/>
              <a:t>	وهي مائة من الإبل مقسمة على خمسة أنواع: عشرون بنت مخاض، وهي ما لها سنة ودخلت في الثانية، وعشرون بنت لبون، وهي ما لها سنتان ودخلت في الثانية، وعشرون ابن لبون، وعشرون حقة، وعشرون جذعة. وهي أيضاً على العاقلة، وموزعة على ثلاث سنوات. </a:t>
            </a:r>
            <a:endParaRPr lang="en-US" dirty="0" smtClean="0"/>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العفو عن الدية: </a:t>
            </a:r>
            <a:endParaRPr lang="en-US" dirty="0" smtClean="0"/>
          </a:p>
          <a:p>
            <a:r>
              <a:rPr lang="ar-KW" dirty="0" smtClean="0"/>
              <a:t>	هذا ولا بد من البيان هنا أن الدية بما أنها حق لأولياء القتيل فلهم العفو عنها كلاً أو جزءاً، لأن الله تعالى شرعها حقاً للعبد، وتسوية للعلاقات الإنسانية أن لا يتهددها الضغائن والأحقاد، فإذا عفا صاحب الحق عن حقه؛ فذلك هو الأفضل، قال الله تعالى: ﴿ يَا أَيُّهَا الَّذِينَ آمَنُواْ كُتِبَ عَلَيْكُمُ الْقِصَاصُ فِي الْقَتْلَى الْحُرُّ بِالْحُرِّ وَالْعَبْدُ </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بِالْعَبْدِ وَالأُنثَى بِالأُنثَى فَمَنْ عُفِيَ لَهُ مِنْ أَخِيهِ شَيْءٌ فَاتِّبَاعٌ بِالْمَعْرُوفِ وَأَدَاء إِلَيْهِ بِإِحْسَانٍ ذَلِكَ تَخْفِيفٌ مِّن رَّبِّكُمْ وَرَحْمَةٌ فَمَنِ اعْتَدَى بَعْدَ ذَلِكَ فَلَهُ عَذَابٌ أَلِيمٌ . وَلَكُمْ فِي الْقِصَاصِ حَيَاةٌ يَاْ أُولِيْ الأَلْبَابِ لَعَلَّكُمْ تَتَّقُونَ  ﴾ ( سورة البقرة:178 – 179 ).</a:t>
            </a:r>
            <a:endParaRPr lang="en-US" dirty="0" smtClean="0"/>
          </a:p>
          <a:p>
            <a:pPr rtl="1"/>
            <a:r>
              <a:rPr lang="ar-KW" dirty="0" smtClean="0"/>
              <a:t>	وقال سبحانه: ﴿ وَأَن تَعْفُواْ أَقْرَبُ لِلتَّقْوَى وَلاَ تَنسَوُاْ الْفَضْلَ بَيْنَكُمْ إِنَّ اللّهَ بِمَا تَعْمَلُونَ بَصِيرٌ  ﴾ ( سورة البقرة: 237 ).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فقال: نعم، ومن يحول بينه وبين التوبة؟ انطلق إلي أرض كذا وكذا، فإن بها أناساً يعبدون الله تعالى فاعبد الله معهم، ولا ترجع إلي أرضك فإنها أرض سوء، فانطلق حتى إذا نصف الطريق أتاه الموت، فاختصمت فيه ملائكة الرحمة ". (أخرجه البخاري [3283] في الأنبياء، باب : ما ذكر عن بني إسرائيل؛ ومسلم [2766] في التوبة، باب: قبول توبة القاتل). </a:t>
            </a:r>
            <a:endParaRPr lang="en-US" dirty="0" smtClean="0"/>
          </a:p>
          <a:p>
            <a:pPr algn="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rtl="1"/>
            <a:r>
              <a:rPr lang="ar-KW" b="1" dirty="0" smtClean="0"/>
              <a:t>دية الأعضاء والأطراف:</a:t>
            </a:r>
            <a:endParaRPr lang="en-US" dirty="0" smtClean="0"/>
          </a:p>
          <a:p>
            <a:pPr rtl="1"/>
            <a:r>
              <a:rPr lang="ar-KW" dirty="0" smtClean="0"/>
              <a:t>	في مقدار الدية ينظر إلى خطورة العضو المقطوع وأهميته، وهي بالنظر إلى ذلك إما أن تكون دية كاملة، أو بعضاً من الدية.</a:t>
            </a:r>
            <a:endParaRPr lang="en-US" dirty="0" smtClean="0"/>
          </a:p>
          <a:p>
            <a:pPr rtl="1"/>
            <a:r>
              <a:rPr lang="ar-KW" dirty="0" smtClean="0"/>
              <a:t>	فأما وجوب الدية كاملة فتثبت في قطع كلتا اليدين من مفصليهما، والرجلين، والأنف، أي قطع ما لان منه وهو المنخران والحاجز بينهما، والأنثيين، والعينين، والجفون الأربعة، واللسان، والشفتين، وقد مر بك إذهاب منافع الأعضاء وحكم ذلك.</a:t>
            </a:r>
            <a:endParaRPr lang="en-US" dirty="0" smtClean="0"/>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عن أبي بكر بن محمد عمرو بن حزم عن أبيه عن جده أن النبي </a:t>
            </a:r>
            <a:r>
              <a:rPr lang="en-US" dirty="0" smtClean="0">
                <a:sym typeface="AGA Arabesque"/>
              </a:rPr>
              <a:t></a:t>
            </a:r>
            <a:r>
              <a:rPr lang="ar-KW" dirty="0" smtClean="0"/>
              <a:t> كتب إلى أهل اليمن وفيه: " أن من اعتبط مؤمناً قتلاً عن بينة، فإنه قود إلا أن يرضى أولياء المقتول، وإن في النفس الدية مائة من الإبل ، وفي الأنف إذا أوعب جدعه الدية، وفي اللسان الدية، وفي الشفتين الدية، وفي الذكر الدية، وفي البيضتين الدية، وفي الصلب الدية، وفي العينين الدية، وفي الرجل الواحدة نصف الدية، وفي المأمومة ثلث الدية، وفي الجائفة ثلث الدية، وفي المنقلة خمس عشرة من الإبل، وفي كل أصبع من أصابع اليد والرجل عشر من الإبل،</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وفي السن خمس من الإبل، وفي كل أصبع من أصابع اليد والرجل عشر من الإبل، وفي السن خمس من الإبل، وفي الموضحة خمس من الإبل، وإن الرجل يقتل بالمرأة’، وعلى أهل الذهب ألف دينار" ( سنن النسائي [8/57] كتاب القسامة، باب: ذكر حديث عمرو بن حزم في العقول واختلاف الناقلين له، مسند الإمام أحمد [2/217] عن عمرو بن شعيب عن أبيه عن جده عبدالله بن عمرو بن العاص رضي الله عنهما).</a:t>
            </a:r>
            <a:endParaRPr lang="en-US" dirty="0" smtClean="0"/>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ar-KW" dirty="0" smtClean="0"/>
              <a:t>وأما وجوب بعض الدية فما ذكر بعضه في الحديث الأنف الذكر، فاليد الواحدة، والرجل الواحدة، والعين الواحدة، والأذن الواحدة، والجفنان ، في كل واحد كما ذكر نصف الدية خمسون من الإبل. وفي كل أصبع من أصابع اليدين والرجلين عشر من الإبل، كما مر. وفي كل جفن ربع الدية خمسة وعشرون من الإبل. وفي الموضحة خمس من الإبل، وفي قلع السن الواحدة الأصلية الثابتة خمس من الإبل أيضاً . وأما دية الجروح ونحوها مما لا ضابط له، كقطع عضو لا مثل اليد الزائدة ففي ذلك حكومة كما مر .</a:t>
            </a:r>
            <a:endParaRPr lang="en-US" dirty="0" smtClean="0"/>
          </a:p>
          <a:p>
            <a:pPr>
              <a:buNone/>
            </a:pP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معنى الحكومة : </a:t>
            </a:r>
            <a:endParaRPr lang="en-US" dirty="0" smtClean="0"/>
          </a:p>
          <a:p>
            <a:pPr algn="r" rtl="1"/>
            <a:r>
              <a:rPr lang="ar-KW" dirty="0" smtClean="0"/>
              <a:t>	لقد مر بنا أن بعض الجنايات يترتب عليها حكومة، فما هي الحكومة؟</a:t>
            </a:r>
            <a:endParaRPr lang="en-US" dirty="0" smtClean="0"/>
          </a:p>
          <a:p>
            <a:pPr algn="r" rtl="1"/>
            <a:r>
              <a:rPr lang="ar-KW" dirty="0" smtClean="0"/>
              <a:t>	</a:t>
            </a:r>
            <a:r>
              <a:rPr lang="ar-KW" b="1" dirty="0" smtClean="0"/>
              <a:t>الحكومة:</a:t>
            </a:r>
            <a:r>
              <a:rPr lang="ar-KW" dirty="0" smtClean="0"/>
              <a:t> هي جزء من الدية يدفع للمجني عليه، وتقدير هذا الجزء يكون بأن يقوم المجني عليه بتقديره رقيقاً بصفاته التي هو عليها، ويقوم بعد الاندمال مع الجناية، فما نقص ممن ذلك وجب بقسطه من الدية، لأن الجملة مضمونة بجميع الدية، فتضمن الأجزاء بالأجزاء. </a:t>
            </a:r>
            <a:endParaRPr lang="en-US" dirty="0" smtClean="0"/>
          </a:p>
          <a:p>
            <a:pPr algn="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فلو كانت قيمته قبل الجناية مائة، فيقال: كم قيمته بعد الجناية؟ فإذا قيل تسعون، فالتفاوت العشر، فيجب عشر دية النفس ، وهو عشر من الإبل، إذا كان المجني عليه بلغت نقص القاضي منها شيئاً، وإن لم يكن مقدراً اشترط أن لا يبلغ بها مبلغ دية النفس.</a:t>
            </a:r>
            <a:endParaRPr lang="en-US" dirty="0" smtClean="0"/>
          </a:p>
          <a:p>
            <a:pPr algn="r" rtl="1"/>
            <a:r>
              <a:rPr lang="ar-KW" dirty="0" smtClean="0"/>
              <a:t>	وإنما سمي ذلك حكومة لاستقرارها بحكم الحاكم دون غيره، حتى لو اجتهد غيره بذلك لم يكن له أثر.</a:t>
            </a:r>
            <a:endParaRPr lang="en-US" dirty="0" smtClean="0"/>
          </a:p>
          <a:p>
            <a:pPr algn="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دية المرأة: </a:t>
            </a:r>
            <a:endParaRPr lang="en-US" dirty="0" smtClean="0"/>
          </a:p>
          <a:p>
            <a:pPr algn="r" rtl="1"/>
            <a:r>
              <a:rPr lang="ar-KW" dirty="0" smtClean="0"/>
              <a:t>	إن دية المرأة في كل ما ذكر على النصف من دية الرجل، سواء أكان ذلك في دية النفس أم كان ذلك في دية الأعضاء والأطراف، أم كان في الجروح والمنافع.</a:t>
            </a:r>
            <a:endParaRPr lang="en-US" dirty="0" smtClean="0"/>
          </a:p>
          <a:p>
            <a:pPr algn="r" rtl="1"/>
            <a:r>
              <a:rPr lang="ar-KW" dirty="0" smtClean="0"/>
              <a:t>	دليل ذلك: حديث البيهقي [8/95] في الديات، باب ما جاء في دية المرأة: "دية المرأة نصف دية الرجل" .</a:t>
            </a:r>
            <a:endParaRPr lang="en-US" dirty="0" smtClean="0"/>
          </a:p>
          <a:p>
            <a:pPr algn="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وعن ابن شهاب وعن مكحول وعطاء قالوا : (أدركنا الناس على أن دية المسلم الحر على عهد رسول الله </a:t>
            </a:r>
            <a:r>
              <a:rPr lang="en-US" dirty="0" smtClean="0">
                <a:sym typeface="AGA Arabesque"/>
              </a:rPr>
              <a:t></a:t>
            </a:r>
            <a:r>
              <a:rPr lang="ar-KW" dirty="0" smtClean="0"/>
              <a:t> مائة من الإبل، فقوم عمر بن الخطاب تلك الدية على أهل القرى ألف دينار، أو اثني عشر ألف درهم، ودية الحرة المسلمة إذا كانت من أهل القرى خمسمائة دينار أو ستة آلاف درهم، فإذا كان الذي أصابها من الأعراب فديتها خمسون من الإبل ، لا يكلف الأعرابي الذهب ولا الورق) ( سنن </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البيهقي [8/95] كتاب الديات، باب: ما جاء في دية المرأة، عن معاذ بن جبل رضي الله عنه). والحكمة في كون دية المرأة نصف دية الرجل، أن الدية منفعة مالية، والشرع قد اعتبر المنافع المالية بالنسبة للمرأة على النصف من الرجل، كالميراث مثلاً، وهذا عدل يتلاءم مع واقع كل من الرجل والمرأة وطبيعتهما. </a:t>
            </a:r>
            <a:endParaRPr lang="en-US" dirty="0" smtClean="0"/>
          </a:p>
          <a:p>
            <a:pPr algn="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دية الجنين: </a:t>
            </a:r>
            <a:endParaRPr lang="en-US" dirty="0" smtClean="0"/>
          </a:p>
          <a:p>
            <a:pPr algn="r" rtl="1"/>
            <a:r>
              <a:rPr lang="ar-KW" dirty="0" smtClean="0"/>
              <a:t>	الجنين هو الحمل الذي في بطن الأم قبل الولادة، إذا بدأ بمرحلة التصور والتخلق، فإن جنى الجاني على جنين حر مسلم سواء أكان ذكراً أو أنثى، بأن ضرب بطن الأم فانفصل الجنين ميتاً بسبب الجناية على أمه، وجب على الجاني غرة، وهي عبد أو أمة، أو نصف عشر الدية، وهي خمس من الإبل، فإن لم يجد الإبل وجب دفع قيمتها، وقيل يدفع خمسين ديناراً . </a:t>
            </a:r>
            <a:endParaRPr lang="en-US" dirty="0" smtClean="0"/>
          </a:p>
          <a:p>
            <a:pPr algn="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dirty="0" smtClean="0"/>
              <a:t>هذا ، وإذا كانت التوبة تصح وتقبل من الكافر ، فقبولها من الفاسق والعاصي أولى. </a:t>
            </a:r>
            <a:endParaRPr lang="en-US" dirty="0" smtClean="0"/>
          </a:p>
          <a:p>
            <a:pPr algn="r" rtl="1"/>
            <a:r>
              <a:rPr lang="ar-KW" dirty="0" smtClean="0"/>
              <a:t>وأما قوله تعالى:﴿ وَمَن يَقْتُلْ مُؤْمِناً مُّتَعَمِّداً فَجَزَآؤُهُ جَهَنَّمُ خَالِداً فِيهَا .. ﴾ (النساء: 93). فمحمول على من استحل القتل عمداً بغير حق، أو على أن هذا جزاؤه لو لم يتب، أو لم يغفر الله له . </a:t>
            </a:r>
            <a:endParaRPr lang="en-US" dirty="0" smtClean="0"/>
          </a:p>
          <a:p>
            <a:pPr algn="r" rtl="1"/>
            <a:r>
              <a:rPr lang="ar-KW" dirty="0" smtClean="0"/>
              <a:t>وقيل : هذا من باب المطلق الذي قيده قوله عز وجل: ﴿ إِنَّ اللّهَ لاَ يَغْفِرُ أَن يُشْرَكَ بِهِ وَيَغْفِرُ مَا دُونَ ذَلِكَ لِمَن يَشَاءُ ﴾ ( النساء :48 ).</a:t>
            </a:r>
            <a:endParaRPr lang="en-US" dirty="0" smtClean="0"/>
          </a:p>
          <a:p>
            <a:pPr algn="r"/>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ودليل وجوب دية الجنين ما رواه الشيخان أنه </a:t>
            </a:r>
            <a:r>
              <a:rPr lang="en-US" dirty="0" smtClean="0">
                <a:sym typeface="AGA Arabesque"/>
              </a:rPr>
              <a:t></a:t>
            </a:r>
            <a:r>
              <a:rPr lang="ar-KW" dirty="0" smtClean="0"/>
              <a:t> قضى في الجنين بغرة. (رواه البخاري  [6511] في الديات، باب: جنين المرأة؛ ورواه مسلم [1681] في القسامة، باب: دية الجنين).</a:t>
            </a:r>
            <a:endParaRPr lang="en-US" dirty="0" smtClean="0"/>
          </a:p>
          <a:p>
            <a:pPr algn="r" rtl="1"/>
            <a:r>
              <a:rPr lang="ar-KW" dirty="0" smtClean="0"/>
              <a:t>	[والغرة: عبد أو أمة تساوي قيمته نصف عشر الدية، وهو خمس من الإبل].</a:t>
            </a:r>
            <a:endParaRPr lang="en-US" dirty="0" smtClean="0"/>
          </a:p>
          <a:p>
            <a:pPr algn="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وفي البخاري أن أبا هريرة رضي الله عنه قال: اقتتلت امرأتان من هذيل فرمت إحداهما الأخرى بحجر قتلتها وما في بطنها، فاختصموا إلى النبي </a:t>
            </a:r>
            <a:r>
              <a:rPr lang="en-US" dirty="0" smtClean="0">
                <a:sym typeface="AGA Arabesque"/>
              </a:rPr>
              <a:t></a:t>
            </a:r>
            <a:r>
              <a:rPr lang="ar-KW" dirty="0" smtClean="0"/>
              <a:t> فقضى أن دية جنينها غرة عبد أو وليدة، وقضى دية المرأة على عاقلتها. ( رواه البخاري [6511] في الديات، باب: جنين المرأة).</a:t>
            </a:r>
            <a:endParaRPr lang="en-US" dirty="0" smtClean="0"/>
          </a:p>
          <a:p>
            <a:pPr algn="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وفي البخاري أيضاً [6509] في الديات، باب: جنين المرأة، عن المغيرة بن شعبة عن رضي الله عنه: أنه استشارهم في إملاص المرأة فقال المغيرة: قضي النبي </a:t>
            </a:r>
            <a:r>
              <a:rPr lang="en-US" dirty="0" smtClean="0">
                <a:sym typeface="AGA Arabesque"/>
              </a:rPr>
              <a:t></a:t>
            </a:r>
            <a:r>
              <a:rPr lang="ar-KW" dirty="0" smtClean="0"/>
              <a:t> بالغرة عبد أو أمة، قال: ائت من يشهد معك، فشهد محمد بن مسلمة أن النبي </a:t>
            </a:r>
            <a:r>
              <a:rPr lang="en-US" dirty="0" smtClean="0">
                <a:sym typeface="AGA Arabesque"/>
              </a:rPr>
              <a:t></a:t>
            </a:r>
            <a:r>
              <a:rPr lang="ar-KW" dirty="0" smtClean="0"/>
              <a:t> قضى به.</a:t>
            </a:r>
            <a:endParaRPr lang="en-US" dirty="0" smtClean="0"/>
          </a:p>
          <a:p>
            <a:pPr algn="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وعن أبي هريرة رضي الله عنه قال: اقتتلت امرأتان من هذيل، فرمت إحداهما الأخرى بحجر فقتلتها وما في بطنها، فاختصموا إلى رسول الله </a:t>
            </a:r>
            <a:r>
              <a:rPr lang="en-US" dirty="0" smtClean="0">
                <a:sym typeface="AGA Arabesque"/>
              </a:rPr>
              <a:t></a:t>
            </a:r>
            <a:r>
              <a:rPr lang="ar-KW" dirty="0" smtClean="0"/>
              <a:t> فقضى رسول الله </a:t>
            </a:r>
            <a:r>
              <a:rPr lang="en-US" dirty="0" smtClean="0">
                <a:sym typeface="AGA Arabesque"/>
              </a:rPr>
              <a:t></a:t>
            </a:r>
            <a:r>
              <a:rPr lang="ar-KW" dirty="0" smtClean="0"/>
              <a:t> أن دية جنينها غرة عبد أو وليدة، وقضى بدية المرأة على عاقلتها، وورثها ولدها ومن معهم. فقال حمل بن النابغة الهذلي: يا رسول الله كيف أغرم من لا شرب ولا </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أكل ولا نطق ولا استهل؟ فمثل ذلك يطل، فقال رسول الله </a:t>
            </a:r>
            <a:r>
              <a:rPr lang="en-US" dirty="0" smtClean="0">
                <a:sym typeface="AGA Arabesque"/>
              </a:rPr>
              <a:t></a:t>
            </a:r>
            <a:r>
              <a:rPr lang="ar-KW" dirty="0" smtClean="0"/>
              <a:t> : "إنما هذا من إخوان الكهان" من أجل سجعه الذي سجع. (أخرجه البخاري [5426] في الطب، باب: الكهانة؛ ومسلم [1681] في القسام، باب: دية الجنين ). </a:t>
            </a:r>
            <a:endParaRPr lang="en-US" dirty="0" smtClean="0"/>
          </a:p>
          <a:p>
            <a:pPr algn="r" rtl="1"/>
            <a:r>
              <a:rPr lang="ar-KW" dirty="0" smtClean="0"/>
              <a:t>	وقد مر بك أن عمر رضي الله عنه قوم الدية بألف دينار، فيكون نصف عشر الدية مساوياً لخمسين ديناراً.</a:t>
            </a:r>
            <a:endParaRPr lang="en-US" dirty="0" smtClean="0"/>
          </a:p>
          <a:p>
            <a:pPr algn="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ومثل الضرب التخويف والإرعاب، فقد ورد أن عمر بن الخطاب استدعى امرأة فخافت، وكانت حاملاً فأسقطت منم الخوف، فاستشار الصحابة في ذلك، فأفتاه بعضهم بأنه لا يجب عليه شيء وقال له: أنت مؤدب، ولكن علي بن أبي طالب أفتاه بوجوب الدية فعمل عمر برأي علي رضي الله عنهما. </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وإذا فعلت الأم بنفسها ما سبب موت الجنين، بأن تناولت بعض الأدوية المسقطة للجنين من غير ضرورة وجب عليها نصف عشر الدية تدفعه لورثته، ولا تشترك معهم فيه لأنها قاتلة والقاتل لا يرث. وكذلك الطبيب الذي يسقط الجنين من غير ضرورة. </a:t>
            </a:r>
            <a:endParaRPr lang="en-US" dirty="0" smtClean="0"/>
          </a:p>
          <a:p>
            <a:pPr algn="r"/>
            <a:r>
              <a:rPr lang="ar-KW" dirty="0" smtClean="0"/>
              <a:t>	هذا ولا بد من البيان أنه يجب إلى جانب الدية الكفارة كما سيأتي . </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شروط وجوب دية الجنين: </a:t>
            </a:r>
            <a:endParaRPr lang="en-US" dirty="0" smtClean="0"/>
          </a:p>
          <a:p>
            <a:pPr algn="r" rtl="1"/>
            <a:r>
              <a:rPr lang="ar-KW" dirty="0" smtClean="0"/>
              <a:t>	يشترط لوجوب الدية في الجنين شروط هي: </a:t>
            </a:r>
            <a:endParaRPr lang="en-US" dirty="0" smtClean="0"/>
          </a:p>
          <a:p>
            <a:pPr algn="r" rtl="1"/>
            <a:r>
              <a:rPr lang="ar-KW" dirty="0" smtClean="0"/>
              <a:t>	</a:t>
            </a:r>
            <a:r>
              <a:rPr lang="ar-KW" b="1" dirty="0" smtClean="0"/>
              <a:t>أولاً:</a:t>
            </a:r>
            <a:r>
              <a:rPr lang="ar-KW" dirty="0" smtClean="0"/>
              <a:t> أن تكون الجناية مما يؤثر في الجنين كضرب وإيجار دواء ونحوهما، ولا أثر للطمة خفيفة ونحوها.</a:t>
            </a:r>
            <a:endParaRPr lang="en-US" dirty="0" smtClean="0"/>
          </a:p>
          <a:p>
            <a:pPr algn="r" rtl="1"/>
            <a:r>
              <a:rPr lang="ar-KW" dirty="0" smtClean="0"/>
              <a:t>	</a:t>
            </a:r>
            <a:r>
              <a:rPr lang="ar-KW" b="1" dirty="0" smtClean="0"/>
              <a:t>ثانياً:</a:t>
            </a:r>
            <a:r>
              <a:rPr lang="ar-KW" dirty="0" smtClean="0"/>
              <a:t> الانفصال ، فلو ماتت الأم ولم ينفصل جنين على الضارب شيء من دية الجنين. ويعد الانفصال بانفصال جزء منه لتحقق وجوده. </a:t>
            </a:r>
            <a:endParaRPr lang="en-US" dirty="0" smtClean="0"/>
          </a:p>
          <a:p>
            <a:pPr algn="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b="1" dirty="0" smtClean="0"/>
              <a:t>ثالثاً:</a:t>
            </a:r>
            <a:r>
              <a:rPr lang="ar-KW" dirty="0" smtClean="0"/>
              <a:t> كون المنفصل ميتاً، فلو انفصل حياً نظر، فإن بقي سالماً زماناً غير متألم ثم مات فلا ضمان على الضارب، لأن الظاهر أنه مات بسبب آخر، وإن مات عند خروجه أو بقي متألماً حتى مات؛ وجبت فيه دية كاملة لأنا تيقنا حياته، فأشبه سائر الأحياء، وسواء استهل أو وجد ما يدل على حياته كتنفس وامتصاص ثدي وحركة قوية.</a:t>
            </a:r>
            <a:endParaRPr lang="en-US" dirty="0" smtClean="0"/>
          </a:p>
          <a:p>
            <a:pPr algn="r"/>
            <a:r>
              <a:rPr lang="ar-KW" dirty="0" smtClean="0"/>
              <a:t>ولو انفصل ميتاً بعد موت الأم من الضرب وجبت دية الجنين.</a:t>
            </a:r>
            <a:endParaRPr lang="en-US" dirty="0" smtClean="0"/>
          </a:p>
          <a:p>
            <a:pPr algn="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b="1" dirty="0" smtClean="0"/>
              <a:t>دية الكتابي: </a:t>
            </a:r>
            <a:endParaRPr lang="en-US" dirty="0" smtClean="0"/>
          </a:p>
          <a:p>
            <a:pPr algn="r" rtl="1"/>
            <a:r>
              <a:rPr lang="ar-KW" b="1" dirty="0" smtClean="0"/>
              <a:t>	</a:t>
            </a:r>
            <a:r>
              <a:rPr lang="ar-KW" dirty="0" smtClean="0"/>
              <a:t>الكتابي هو اليهودي والنصراني، فإذا كان الكتابي معصوم الدم بذمة أو عهد أو أمان فقتل فديته ثلث دية المسلم في النفس فما دونها.</a:t>
            </a:r>
            <a:endParaRPr lang="en-US" dirty="0" smtClean="0"/>
          </a:p>
          <a:p>
            <a:pPr algn="r" rtl="1"/>
            <a:r>
              <a:rPr lang="ar-KW" dirty="0" smtClean="0"/>
              <a:t>	ودليل ذلك ما رواه عبد الرزاق في مصنفه عن عمرو بن شعيب عن أبيه عن جده أنه </a:t>
            </a:r>
            <a:r>
              <a:rPr lang="en-US" dirty="0" smtClean="0">
                <a:sym typeface="AGA Arabesque"/>
              </a:rPr>
              <a:t></a:t>
            </a:r>
            <a:r>
              <a:rPr lang="ar-KW" dirty="0" smtClean="0"/>
              <a:t> " فرض على كل مسلم قتل رجلاً من أهل الكتاب أربعة آلاف درهم" وقد كانت مقدرة إذ ذاك بثلث كامل دية المسلم. وقد روي ذلك عن عمر وعثمان.</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b="1" dirty="0" smtClean="0"/>
              <a:t>أقسام الجناية : </a:t>
            </a:r>
            <a:endParaRPr lang="en-US" dirty="0" smtClean="0"/>
          </a:p>
          <a:p>
            <a:pPr algn="r" rtl="1"/>
            <a:r>
              <a:rPr lang="ar-KW" dirty="0" smtClean="0"/>
              <a:t>	قلنا فيما سبق: إن الجناية شرعاً هي التعدي علي البدن، وهذا التعدي: </a:t>
            </a:r>
            <a:endParaRPr lang="en-US" dirty="0" smtClean="0"/>
          </a:p>
          <a:p>
            <a:pPr lvl="0" algn="r" rtl="1"/>
            <a:r>
              <a:rPr lang="ar-KW" dirty="0" smtClean="0"/>
              <a:t>إما أن يكون بإزهاق الروح، وهو القتل .</a:t>
            </a:r>
            <a:endParaRPr lang="en-US" dirty="0" smtClean="0"/>
          </a:p>
          <a:p>
            <a:pPr lvl="0" algn="r" rtl="1"/>
            <a:r>
              <a:rPr lang="ar-KW" dirty="0" smtClean="0"/>
              <a:t>وإما أن يكون واقعاً على عضو من الأعضاء ، دون إزهاق روح : كقطع يد، أو قلع عين ، أو قطع أذن أو أنف، أو ما شابه ذلك .</a:t>
            </a:r>
            <a:endParaRPr lang="en-US" dirty="0" smtClean="0"/>
          </a:p>
          <a:p>
            <a:pPr algn="r" rtl="1"/>
            <a:r>
              <a:rPr lang="ar-KW" dirty="0" smtClean="0"/>
              <a:t>ولكل قسم من هذين القسمين أحكام تتعلق به، سنبينها إن شاء الله تعالى .</a:t>
            </a:r>
            <a:endParaRPr lang="en-US" dirty="0" smtClean="0"/>
          </a:p>
          <a:p>
            <a:pPr algn="r"/>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وروى الشافعي في الأم [6/92] قال: قضى عمر بن الخطاب وعثمان بن عفان رضي الله عنهما في دية اليهودي والنصراني بثلث دية المسلم، وانظر: سنن أبي داود [4542].</a:t>
            </a:r>
            <a:endParaRPr lang="en-US" dirty="0" smtClean="0"/>
          </a:p>
          <a:p>
            <a:pPr algn="r"/>
            <a:r>
              <a:rPr lang="ar-KW" dirty="0" smtClean="0"/>
              <a:t>	ومما يجب أن يعلم أن العدوان على الذمي حرام ، وهو معصية كبيرة، روي الترمذي [1403] في الديات،</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باب: ما جاء فيمن يقتل نفساً معاهدة عن أبي هريرة رضي الله عنه عن النبي </a:t>
            </a:r>
            <a:r>
              <a:rPr lang="en-US" dirty="0" smtClean="0">
                <a:sym typeface="AGA Arabesque"/>
              </a:rPr>
              <a:t></a:t>
            </a:r>
            <a:r>
              <a:rPr lang="ar-KW" dirty="0" smtClean="0"/>
              <a:t> قال: " ألا من قتل نفساً معاهدة له ذمة الله وذمة رسوله فقد أخفر بذمة الله فلا يرح رائحة الجنة، وإن ريحها ليوجد من مسيرة سبعين خريفاً" .</a:t>
            </a:r>
            <a:endParaRPr lang="en-US" dirty="0" smtClean="0"/>
          </a:p>
          <a:p>
            <a:pPr algn="r" rtl="1"/>
            <a:r>
              <a:rPr lang="ar-KW" dirty="0" smtClean="0"/>
              <a:t>	[أخفر ذمة الله: نقض عهده، وغدر به]. </a:t>
            </a:r>
            <a:endParaRPr lang="en-US" dirty="0" smtClean="0"/>
          </a:p>
          <a:p>
            <a:pPr algn="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دية المجوسي: </a:t>
            </a:r>
            <a:endParaRPr lang="en-US" dirty="0" smtClean="0"/>
          </a:p>
          <a:p>
            <a:pPr algn="r" rtl="1"/>
            <a:r>
              <a:rPr lang="ar-KW" dirty="0" smtClean="0"/>
              <a:t>	ودية المجوسي وكذلك الوثني المستأمن ثلثا عشر دية المسلم وهي تساوي 1/15 من دية المسلم، وهي تساوي أيضاً ثمانمائة درهم من اثني عشر ألف درهم، وذلك لما روي عن عمر أنه قال: دية اليهودي والنصراني أربعة آلاف، ودية المجوسي ثمانمائة درهم. </a:t>
            </a:r>
            <a:endParaRPr lang="en-US" dirty="0" smtClean="0"/>
          </a:p>
          <a:p>
            <a:pPr algn="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قال الشافعي في الأم [6/92] وقضى عمر في دية المجوسي بثمانمائة درهم. وذلك ثلثا عشر دية المسلم، لأنه كان يقول: تقوم الدية اثني عشر ألف درهم. وروي مثل ذلك عن عثمان وابن مسعود، وانتشر ذلك في الصحابة، فكان إجماعاً . ( تكملة المجموع: [17/375].</a:t>
            </a:r>
            <a:endParaRPr lang="en-US" dirty="0" smtClean="0"/>
          </a:p>
          <a:p>
            <a:pPr algn="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بم يثبت موجب القصاص؟</a:t>
            </a:r>
            <a:endParaRPr lang="en-US" dirty="0" smtClean="0"/>
          </a:p>
          <a:p>
            <a:pPr algn="r" rtl="1"/>
            <a:r>
              <a:rPr lang="ar-KW" dirty="0" smtClean="0"/>
              <a:t>	إنما يثبت موجب القصاص بأحد أمرين: </a:t>
            </a:r>
            <a:endParaRPr lang="en-US" dirty="0" smtClean="0"/>
          </a:p>
          <a:p>
            <a:pPr algn="r" rtl="1"/>
            <a:r>
              <a:rPr lang="ar-KW" dirty="0" smtClean="0"/>
              <a:t>	</a:t>
            </a:r>
            <a:r>
              <a:rPr lang="ar-KW" b="1" dirty="0" smtClean="0"/>
              <a:t>الأول:</a:t>
            </a:r>
            <a:r>
              <a:rPr lang="ar-KW" dirty="0" smtClean="0"/>
              <a:t> الإقرار فإذا أقر الشخص بما يوجب قصاصاً ثبت القصاص في حقه، سواء أكان موجب القصاص قتلاً أو جرحاً.</a:t>
            </a:r>
            <a:endParaRPr lang="en-US" dirty="0" smtClean="0"/>
          </a:p>
          <a:p>
            <a:pPr algn="r" rtl="1"/>
            <a:r>
              <a:rPr lang="ar-KW" dirty="0" smtClean="0"/>
              <a:t>	</a:t>
            </a:r>
            <a:r>
              <a:rPr lang="ar-KW" b="1" dirty="0" smtClean="0"/>
              <a:t>الثاني:</a:t>
            </a:r>
            <a:r>
              <a:rPr lang="ar-KW" dirty="0" smtClean="0"/>
              <a:t> البينة، وذلك يكون بشهادة عدلين ذكرين، ولا يكتفي في ذلك بشهادة رجل وامرأتين.</a:t>
            </a:r>
            <a:endParaRPr lang="en-US" dirty="0" smtClean="0"/>
          </a:p>
          <a:p>
            <a:pPr algn="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بم يثبت موجب المال؟ </a:t>
            </a:r>
            <a:endParaRPr lang="en-US" dirty="0" smtClean="0"/>
          </a:p>
          <a:p>
            <a:pPr algn="r" rtl="1"/>
            <a:r>
              <a:rPr lang="ar-KW" dirty="0" smtClean="0"/>
              <a:t>	يثبت موجب المال بأمور: </a:t>
            </a:r>
            <a:endParaRPr lang="en-US" dirty="0" smtClean="0"/>
          </a:p>
          <a:p>
            <a:pPr algn="r" rtl="1"/>
            <a:r>
              <a:rPr lang="ar-KW" dirty="0" smtClean="0"/>
              <a:t>	</a:t>
            </a:r>
            <a:r>
              <a:rPr lang="ar-KW" b="1" dirty="0" smtClean="0"/>
              <a:t>أحدها:</a:t>
            </a:r>
            <a:r>
              <a:rPr lang="ar-KW" dirty="0" smtClean="0"/>
              <a:t> الإقرار فإن أقر بقتل شبه عمد أو خطأ أو جرح لا قصاص فيه ثبت ذلك في حقه.</a:t>
            </a:r>
            <a:endParaRPr lang="en-US" dirty="0" smtClean="0"/>
          </a:p>
          <a:p>
            <a:pPr algn="r" rtl="1"/>
            <a:r>
              <a:rPr lang="ar-KW" dirty="0" smtClean="0"/>
              <a:t>	</a:t>
            </a:r>
            <a:r>
              <a:rPr lang="ar-KW" b="1" dirty="0" smtClean="0"/>
              <a:t>الثاني:</a:t>
            </a:r>
            <a:r>
              <a:rPr lang="ar-KW" dirty="0" smtClean="0"/>
              <a:t> شهادة عدلين ذكرين كما سبق.</a:t>
            </a:r>
            <a:endParaRPr lang="en-US" dirty="0" smtClean="0"/>
          </a:p>
          <a:p>
            <a:pPr algn="r" rtl="1"/>
            <a:r>
              <a:rPr lang="ar-KW" dirty="0" smtClean="0"/>
              <a:t>	</a:t>
            </a:r>
            <a:r>
              <a:rPr lang="ar-KW" b="1" dirty="0" smtClean="0"/>
              <a:t>الثالث:</a:t>
            </a:r>
            <a:r>
              <a:rPr lang="ar-KW" dirty="0" smtClean="0"/>
              <a:t> شهادة رجل وامرأتين، لأن النساء تقبل شهادتهن في الأموال ويكون شهادة امرأتين تقوم مقام شهادة عدل واحد.</a:t>
            </a:r>
            <a:endParaRPr lang="en-US" dirty="0" smtClean="0"/>
          </a:p>
          <a:p>
            <a:pPr algn="r"/>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الرابع:</a:t>
            </a:r>
            <a:r>
              <a:rPr lang="ar-KW" dirty="0" smtClean="0"/>
              <a:t> شهادة رجل ويمين المدعي، وذلك لأن الرسول علية الصلاة والسلام قضي بيمين وشاهد. (رواه مسلم [1712] في الأقضية، باب: القضاء باليمين والشاهد، عن ابن عباس رضي الله عنهما).</a:t>
            </a:r>
            <a:endParaRPr lang="en-US" dirty="0" smtClean="0"/>
          </a:p>
          <a:p>
            <a:pPr algn="r" rtl="1"/>
            <a:r>
              <a:rPr lang="ar-KW" dirty="0" smtClean="0"/>
              <a:t>	</a:t>
            </a:r>
            <a:r>
              <a:rPr lang="ar-KW" b="1" dirty="0" smtClean="0"/>
              <a:t>الخامس:</a:t>
            </a:r>
            <a:r>
              <a:rPr lang="ar-KW" dirty="0" smtClean="0"/>
              <a:t> علم القاضي فإذا علم القاضي بذلك جاز حكمه وثبت على المدعي عليه ما يستحق من المال. </a:t>
            </a:r>
            <a:endParaRPr lang="en-US" dirty="0" smtClean="0"/>
          </a:p>
          <a:p>
            <a:pPr algn="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b="1" dirty="0" smtClean="0"/>
              <a:t>أحكام القسامة</a:t>
            </a:r>
            <a:endParaRPr lang="en-US" dirty="0" smtClean="0"/>
          </a:p>
          <a:p>
            <a:pPr algn="r" rtl="1"/>
            <a:r>
              <a:rPr lang="ar-KW" dirty="0" smtClean="0"/>
              <a:t> </a:t>
            </a:r>
            <a:endParaRPr lang="en-US" dirty="0" smtClean="0"/>
          </a:p>
          <a:p>
            <a:pPr algn="r" rtl="1"/>
            <a:r>
              <a:rPr lang="ar-KW" b="1" dirty="0" smtClean="0"/>
              <a:t>معنى القسامة: </a:t>
            </a:r>
            <a:r>
              <a:rPr lang="ar-KW" dirty="0" smtClean="0"/>
              <a:t>بفتح القاف: اسم للأيمان التي تقسم على أولياء الدم، مأخوذة من القسم وهو اليمين، وقيل تطلق على الأولياء أنفسهم.</a:t>
            </a:r>
            <a:endParaRPr lang="en-US" dirty="0" smtClean="0"/>
          </a:p>
          <a:p>
            <a:pPr algn="r" rtl="1"/>
            <a:r>
              <a:rPr lang="ar-KW" dirty="0" smtClean="0"/>
              <a:t>	والمقصود بها هنا خمسون يميناً يقسمها ولي المقتول عندما يتهم شخصاً بقتله، مع وجود قرينة ما تقرب احتمال صدقه، أو يقسمها المدعي عليه عندما لا يكون ثمة قرينة لاتهامه.</a:t>
            </a:r>
            <a:endParaRPr lang="en-US" dirty="0" smtClean="0"/>
          </a:p>
          <a:p>
            <a:pPr algn="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وقد كانت القسامة معروفة في الجاهلية، وأول من قضى بها الوليد بن المغيرة، ثم جاء الإسلام فأقرها بقيود وضوابط وشروط نبينها فيما يلي:</a:t>
            </a:r>
            <a:endParaRPr lang="en-US" dirty="0" smtClean="0"/>
          </a:p>
          <a:p>
            <a:pPr algn="r" rtl="1"/>
            <a:r>
              <a:rPr lang="ar-KW" b="1" dirty="0" smtClean="0"/>
              <a:t>دليل تشريع القسامة: </a:t>
            </a:r>
            <a:endParaRPr lang="en-US" dirty="0" smtClean="0"/>
          </a:p>
          <a:p>
            <a:pPr algn="r"/>
            <a:r>
              <a:rPr lang="ar-KW" dirty="0" smtClean="0"/>
              <a:t>	القسامة واردة على خلاف الأصل، إذ الأصل أن تكون البينة على المدعي واليمين على من أنكر، كما جاء في الحديث "البينة على المدعي، واليمين على المدعى عليه". روى البخاري [4277] في التفسير، </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باب: اليمين على المدعي عليه، عن ابن عباس رضي الله عنهما، أن النبي </a:t>
            </a:r>
            <a:r>
              <a:rPr lang="en-US" dirty="0" smtClean="0">
                <a:sym typeface="AGA Arabesque"/>
              </a:rPr>
              <a:t></a:t>
            </a:r>
            <a:r>
              <a:rPr lang="ar-KW" dirty="0" smtClean="0"/>
              <a:t> قال: "لو يعطى الناس بدعواهم لادعى ناس دماء رجال وأموالهم، ولكن اليمين على المدعى عليه".</a:t>
            </a:r>
            <a:endParaRPr lang="en-US" dirty="0" smtClean="0"/>
          </a:p>
          <a:p>
            <a:pPr algn="r" rtl="1"/>
            <a:r>
              <a:rPr lang="ar-KW" dirty="0" smtClean="0"/>
              <a:t>	وروى مسلم [138] في الإيمان، باب: وعيد من اقتطع حق مسلم بيمين فاجرة بالنار، عن الأشعث بن قيس رضي الله عنه، قال : كان بيني وبين رجل أرض باليمن، فخاصمته إلى النبي </a:t>
            </a:r>
            <a:r>
              <a:rPr lang="en-US" dirty="0" smtClean="0">
                <a:sym typeface="AGA Arabesque"/>
              </a:rPr>
              <a:t></a:t>
            </a:r>
            <a:r>
              <a:rPr lang="ar-KW" dirty="0" smtClean="0"/>
              <a:t> ، فقال: "هل لك بين’"؟ فقلت: لا. قال: "فيمينه"، وفي رواية: "شاهداك أو يمينه".</a:t>
            </a:r>
            <a:endParaRPr lang="en-US" dirty="0" smtClean="0"/>
          </a:p>
          <a:p>
            <a:pPr algn="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الجناية علي النفس: </a:t>
            </a:r>
            <a:endParaRPr lang="en-US" dirty="0" smtClean="0"/>
          </a:p>
          <a:p>
            <a:pPr algn="r" rtl="1"/>
            <a:r>
              <a:rPr lang="ar-KW" dirty="0" smtClean="0"/>
              <a:t>ويقصد بالجناية على النفس هنا القتل وإزهاق الروح، وهي أنواع ثلاثة، لكل نوع منها حكم يبين في حينه.</a:t>
            </a:r>
            <a:endParaRPr lang="en-US" dirty="0" smtClean="0"/>
          </a:p>
          <a:p>
            <a:pPr algn="r" rtl="1"/>
            <a:r>
              <a:rPr lang="ar-KW" b="1" dirty="0" smtClean="0"/>
              <a:t>	أنواع القتل: </a:t>
            </a:r>
            <a:endParaRPr lang="en-US" dirty="0" smtClean="0"/>
          </a:p>
          <a:p>
            <a:pPr algn="r" rtl="1"/>
            <a:r>
              <a:rPr lang="ar-KW" dirty="0" smtClean="0"/>
              <a:t>القتل ثلاثة أنواع: القتل العمد، القتل شبه العمد ، القتل الخطأ. ولكل نوع من هذه الأنواع الثلاثة حقيقة وحكم يتعلق به. </a:t>
            </a:r>
            <a:endParaRPr lang="en-US" dirty="0" smtClean="0"/>
          </a:p>
          <a:p>
            <a:pPr algn="r"/>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والدليل الذي اقتضي التخصيص ما رواه البخاري ومسلم عن رافع بن خديج وسهل بن أبي حثمة أنهما حدثا أن عبدالله بن سهل ومحيصة بن مسعود أتيا خيبر فتفرقا في النخل، فقتل عبدالله بن سهل، فجاء عبدالرحمن بن سهل وخويصة ومحيصة ابنا مسعود إلى النبي </a:t>
            </a:r>
            <a:r>
              <a:rPr lang="en-US" dirty="0" smtClean="0">
                <a:sym typeface="AGA Arabesque"/>
              </a:rPr>
              <a:t></a:t>
            </a:r>
            <a:r>
              <a:rPr lang="ar-KW" dirty="0" smtClean="0"/>
              <a:t> فتكلموا في أمر صاحبهم، فبدأ عبدالرحمن وكان أصغر القوم، فقال له النبي </a:t>
            </a:r>
            <a:r>
              <a:rPr lang="en-US" dirty="0" smtClean="0">
                <a:sym typeface="AGA Arabesque"/>
              </a:rPr>
              <a:t></a:t>
            </a:r>
            <a:r>
              <a:rPr lang="ar-KW" dirty="0" smtClean="0"/>
              <a:t> : </a:t>
            </a:r>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 كبر الكبر" قال يحيى : يعني ليل الكلام الأكبر، فتكلموا في أمر صاحبهم، فقال النبي </a:t>
            </a:r>
            <a:r>
              <a:rPr lang="en-US" dirty="0" smtClean="0">
                <a:sym typeface="AGA Arabesque"/>
              </a:rPr>
              <a:t></a:t>
            </a:r>
            <a:r>
              <a:rPr lang="ar-KW" dirty="0" smtClean="0"/>
              <a:t> : "أتستحقون قتيلكم أو قال صاحبكم بأيمان خمسين منهم؟" قالوا: يا رسول الله قوم كفار، ففداهم رسول الله </a:t>
            </a:r>
            <a:r>
              <a:rPr lang="en-US" dirty="0" smtClean="0">
                <a:sym typeface="AGA Arabesque"/>
              </a:rPr>
              <a:t></a:t>
            </a:r>
            <a:r>
              <a:rPr lang="ar-KW" dirty="0" smtClean="0"/>
              <a:t> من قبله، قال سهل: فأدركت ناقة من تلك الإبل فدخلت مربدا لهم فركضتني برجلها.</a:t>
            </a:r>
            <a:r>
              <a:rPr lang="ar-SA" dirty="0" smtClean="0"/>
              <a:t>(رواه البخاري [5791] </a:t>
            </a:r>
            <a:r>
              <a:rPr lang="ar-KW" dirty="0" smtClean="0"/>
              <a:t>في الأدب، باب إكرام الكبير؛ ومسلم [1669] في القسامة، باب: القسامة).</a:t>
            </a:r>
            <a:endParaRPr lang="en-US" dirty="0" smtClean="0"/>
          </a:p>
          <a:p>
            <a:pPr algn="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ولهذا الحديث روايات أخرى وألفاظ أخري ولكنها كلها تتفق على غرض واحد.  </a:t>
            </a:r>
            <a:endParaRPr lang="en-US" dirty="0" smtClean="0"/>
          </a:p>
          <a:p>
            <a:pPr algn="r" rtl="1"/>
            <a:r>
              <a:rPr lang="ar-KW" dirty="0" smtClean="0"/>
              <a:t>	فكان هذا الحديث مخصصاً لعموم قوله عليه الصلاة والسلام: "البينة على المدعي . ." فقد أجاز النبي </a:t>
            </a:r>
            <a:r>
              <a:rPr lang="en-US" dirty="0" smtClean="0">
                <a:sym typeface="AGA Arabesque"/>
              </a:rPr>
              <a:t></a:t>
            </a:r>
            <a:r>
              <a:rPr lang="en-US" dirty="0" smtClean="0"/>
              <a:t> </a:t>
            </a:r>
            <a:r>
              <a:rPr lang="ar-KW" dirty="0" smtClean="0"/>
              <a:t>في دعوى الدم الاعتماد على أيمان المدعي، إن لم يكن معه بينة، وكان ثمة لوث يقوي دليل الاتهام.</a:t>
            </a:r>
            <a:endParaRPr lang="en-US" dirty="0" smtClean="0"/>
          </a:p>
          <a:p>
            <a:pPr algn="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كيفية القسامة: </a:t>
            </a:r>
            <a:endParaRPr lang="en-US" dirty="0" smtClean="0"/>
          </a:p>
          <a:p>
            <a:pPr algn="r" rtl="1"/>
            <a:r>
              <a:rPr lang="ar-KW" dirty="0" smtClean="0"/>
              <a:t>	يثبت حكم القسامة في ظل الأمور التالية: </a:t>
            </a:r>
            <a:endParaRPr lang="en-US" dirty="0" smtClean="0"/>
          </a:p>
          <a:p>
            <a:pPr algn="r" rtl="1"/>
            <a:r>
              <a:rPr lang="ar-KW" dirty="0" smtClean="0"/>
              <a:t>	</a:t>
            </a:r>
            <a:r>
              <a:rPr lang="ar-KW" b="1" dirty="0" smtClean="0"/>
              <a:t>أولا:</a:t>
            </a:r>
            <a:r>
              <a:rPr lang="ar-KW" dirty="0" smtClean="0"/>
              <a:t> أن يوجد قتيل في مكان، ولم يتيسر معرفة قاتله بيقين.</a:t>
            </a:r>
            <a:endParaRPr lang="en-US" dirty="0" smtClean="0"/>
          </a:p>
          <a:p>
            <a:pPr algn="r" rtl="1"/>
            <a:r>
              <a:rPr lang="ar-KW" dirty="0" smtClean="0"/>
              <a:t>	</a:t>
            </a:r>
            <a:r>
              <a:rPr lang="ar-KW" b="1" dirty="0" smtClean="0"/>
              <a:t>ثانياً:</a:t>
            </a:r>
            <a:r>
              <a:rPr lang="ar-KW" dirty="0" smtClean="0"/>
              <a:t> أن يدعي أولياؤه أن رجلاً معيناً أو جماعة معينة قتلوه، وليس مع أوليائه بينة تثبت صحة دعواهم.</a:t>
            </a:r>
            <a:endParaRPr lang="en-US" dirty="0" smtClean="0"/>
          </a:p>
          <a:p>
            <a:pPr algn="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b="1" dirty="0" smtClean="0"/>
              <a:t>ثالثاً:</a:t>
            </a:r>
            <a:r>
              <a:rPr lang="ar-KW" dirty="0" smtClean="0"/>
              <a:t> أن يكون هناك لوث (أي قرينة) يقرب احتمال الصدق في دعوى أولياء المقتول، كأن وجد قتيلاً بين أعدائه وليس فيهم غيرهم، أو وجد على ثوب المتهم رشاش دم، أو عثر في يده على سكين ملوثة بالدم، أو اجتمع قوم في بيت أو صحراء وتفرقوا عن قتيل، أو شهد عدل واحد أن فلاناً قتله، </a:t>
            </a: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dirty="0" smtClean="0"/>
              <a:t>أو قاله جماعة من العبيد والنسوان جاؤوا متفرقين بحيث يؤمن تواطؤهم على الكذب أو نحو ذلك من أمارات وعلامات يغلب على القلب صدق المدعي بما ادعاه . </a:t>
            </a:r>
            <a:endParaRPr lang="en-US" dirty="0" smtClean="0"/>
          </a:p>
          <a:p>
            <a:pPr algn="r" rtl="1"/>
            <a:r>
              <a:rPr lang="ar-KW" dirty="0" smtClean="0"/>
              <a:t>	فعندئذ يستغني عن البينة التي يطالب بها المدعي، بأن يحلف خمسين يميناً أن هذا هو القاتل، أو هؤلاء هم القتلة لفلان، يسمي كلاً باسمه أو يشير إليه باسم الإشارة.</a:t>
            </a:r>
            <a:endParaRPr lang="en-US" dirty="0" smtClean="0"/>
          </a:p>
          <a:p>
            <a:pPr algn="r" rtl="1"/>
            <a:r>
              <a:rPr lang="ar-KW" dirty="0" smtClean="0"/>
              <a:t>	فإذا حلف المدعي ـ وهو ولي المقتول ـ هذه الأيمان استحق الدية من المدعى عليه، وكانت هذه الأيمان بمثابة البينة.</a:t>
            </a:r>
            <a:endParaRPr lang="en-US" dirty="0" smtClean="0"/>
          </a:p>
          <a:p>
            <a:pPr algn="r"/>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وإذا كان للقتيل أولياء متعددون يرثون منه، واتهموا شخصاً أو جماعة بالقتل ووجد لوث يؤيدهم في اتهامهم ؛ اشتركوا جميعاً في الحلف ووزعت الأيمان بينهم على حسب ميراثهم من المقتول، لأن ما يثبت بأيمانهم من الدية يوزع عليهم، فوجب على كل منهم من الأيمان بقدر نسبة ما يرثه من المقتول.</a:t>
            </a:r>
            <a:endParaRPr lang="en-US" dirty="0" smtClean="0"/>
          </a:p>
          <a:p>
            <a:pPr algn="r"/>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فأما إن اتهم ولي المقتول شخصاً أو جماعة، ولم يكن هناك لوث يرجح صدق المدعي في اتهامه؛ فاليمين تحول إلى المدعى عليه ـ أي المتهم ـ عملاً بالفقرة الثانية من قاعدة "البينة على المدعى واليمين على من أنكر" . فيحلف المدعى عليه خمسين يميناً أنه لم يقتل فلاناً، ويسميه باسمه أو يشير إليه معبراً عنه باسم الإشارة </a:t>
            </a:r>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فإن حلف الأيمان برئت ساحته، وإن لم يحلف أعيدت الأيمان إلى المدعى فحلفها بدلاً عنه، واستحق بذلك الدية . </a:t>
            </a:r>
            <a:endParaRPr lang="en-US" dirty="0" smtClean="0"/>
          </a:p>
          <a:p>
            <a:pPr algn="r" rtl="1"/>
            <a:r>
              <a:rPr lang="ar-KW" dirty="0" smtClean="0"/>
              <a:t>	وعلى المدعى وهو يحلف أن يبين نوع القتل هل كان خطأ أو عمداً أو شبه عمد، فإن لم يبين ذلك لم يعتد بأيمانه.</a:t>
            </a:r>
            <a:endParaRPr lang="en-US" dirty="0" smtClean="0"/>
          </a:p>
          <a:p>
            <a:pPr algn="r"/>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ولا يثبت بالقسامة القصاص، لقيام نوع من الشبهة فيها، بل تثبت بها الدية، فإن كان القتل عمداً استحقها المدعي في مال المدعى عليه، وإن كان القتل خطاً أو شبه عمد استحقها المدعى على عاقلة المدعى عليه. </a:t>
            </a:r>
            <a:endParaRPr lang="en-US" dirty="0" smtClean="0"/>
          </a:p>
          <a:p>
            <a:pPr algn="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1 – القتل العمد: </a:t>
            </a:r>
            <a:endParaRPr lang="en-US" dirty="0" smtClean="0"/>
          </a:p>
          <a:p>
            <a:pPr algn="r" rtl="1"/>
            <a:r>
              <a:rPr lang="ar-KW" dirty="0" smtClean="0"/>
              <a:t>	وحقيقة القتل العمد: أن يقصد قتل شخص بما يقتل غالباً . ومن هذا التعريف لحقيقة القتل العمد يتبين أنه لا يسمى قتل عمد، إلا إذا تحقق فيه أمران: </a:t>
            </a:r>
            <a:endParaRPr lang="en-US" dirty="0" smtClean="0"/>
          </a:p>
          <a:p>
            <a:pPr algn="r" rtl="1"/>
            <a:r>
              <a:rPr lang="ar-KW" b="1" dirty="0" smtClean="0"/>
              <a:t>أحدهما :</a:t>
            </a:r>
            <a:r>
              <a:rPr lang="ar-KW" dirty="0" smtClean="0"/>
              <a:t> قصد الشخص بالقتل، فلو كان غير قاصد لقتله، فإنه لا يسمي عمداً:    كمن رمي سهماً يريد صيداً، فأصاب شخصاً، فقتله. </a:t>
            </a:r>
            <a:endParaRPr lang="en-US" dirty="0" smtClean="0"/>
          </a:p>
          <a:p>
            <a:pPr algn="r"/>
            <a:r>
              <a:rPr lang="ar-KW" b="1" dirty="0" smtClean="0"/>
              <a:t>ثانيهما :</a:t>
            </a:r>
            <a:r>
              <a:rPr lang="ar-KW" dirty="0" smtClean="0"/>
              <a:t> أن تكون الوسيلة في القتل مما يقتل غالباً</a:t>
            </a:r>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كفارة القتل</a:t>
            </a:r>
            <a:endParaRPr lang="en-US" dirty="0" smtClean="0"/>
          </a:p>
          <a:p>
            <a:pPr algn="r" rtl="1"/>
            <a:r>
              <a:rPr lang="ar-KW" b="1" dirty="0" smtClean="0"/>
              <a:t>حكمها ودليله: </a:t>
            </a:r>
            <a:endParaRPr lang="en-US" dirty="0" smtClean="0"/>
          </a:p>
          <a:p>
            <a:pPr algn="r" rtl="1"/>
            <a:r>
              <a:rPr lang="ar-KW" dirty="0" smtClean="0"/>
              <a:t>	يجب على قاتل النفس المحرمة ولو جنيناً، كفارة لحق الله  عز وجل، سواء أكان القاتل عمداً أو خطأ أو شبه عمد، وسواء عفي عن الدية المستحقة عليه أم لا ، وسواء كان القاتل صبياً أو مجنوناً أو راشداً. </a:t>
            </a:r>
            <a:endParaRPr lang="en-US" dirty="0" smtClean="0"/>
          </a:p>
          <a:p>
            <a:pPr algn="r"/>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دليل وجوبها قوله تعالى: ﴿ وَمَن قَتَلَ مُؤْمِناً خَطَئاً فَتَحْرِيرُ رَقَبَةٍ مُّؤْمِنَةٍ وَدِيَةٌ مُّسَلَّمَةٌ إِلَى أَهْلِهِ إِلاَّ أَن يَصَّدَّقُواْ فَإِن كَانَ مِن قَوْمٍ عَدُوٍّ لَّكُمْ وَهُوَ مْؤْمِنٌ فَتَحْرِيرُ رَقَبَةٍ مُّؤْمِنَةٍ وَإِن كَانَ مِن قَوْمٍ بَيْنَكُمْ وَبَيْنَهُمْ مِّيثَاقٌ فَدِيَةٌ مُّسَلَّمَةٌ إِلَى أَهْلِهِ وَتَحْرِيرُ رَقَبَةٍ مُّؤْمِنَةً فَمَن لَّمْ يَجِدْ فَصِيَامُ شَهْرَيْنِ مُتَتَابِعَيْنِ تَوْبَةً مِّنَ اللّهِ وَكَانَ اللّهُ عَلِيماً حَكِيماً ﴾ ( سورة النساء: 92).</a:t>
            </a:r>
            <a:endParaRPr lang="en-US" dirty="0" smtClean="0"/>
          </a:p>
          <a:p>
            <a:pPr algn="r"/>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ولخبر أبي داود [3964] في العتق، باب: في ثواب العتق، وصححه الحاكم وغيره عن واثلة بن الأسقع قال: أتينا النبي </a:t>
            </a:r>
            <a:r>
              <a:rPr lang="en-US" dirty="0" smtClean="0">
                <a:sym typeface="AGA Arabesque"/>
              </a:rPr>
              <a:t></a:t>
            </a:r>
            <a:r>
              <a:rPr lang="ar-KW" dirty="0" smtClean="0"/>
              <a:t> في صاحب لنا قد استوجب النار بالقتل، فقال: "أعتقوا عنه رقبة يعتق الله بكل عضو منها عضو منها عضواً من النار". فدل هذا الحديث على أن الكفارة تجب في القتل العمد، </a:t>
            </a:r>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لأنه لا يستوجب القاتل النار إلا إذا كان عامداً، أخذاً من قوله تعالى: ﴿ وَمَن يَقْتُلْ مُؤْمِناً مُّتَعَمِّداً فَجَزَآؤُهُ جَهَنَّمُ خَالِداً فِيهَا وَغَضِبَ اللّهُ عَلَيْهِ وَلَعَنَهُ وَأَعَدَّ لَهُ عَذَاباً عَظِيماً ﴾ ( سورة النساء: 93).</a:t>
            </a:r>
            <a:endParaRPr lang="en-US" dirty="0" smtClean="0"/>
          </a:p>
          <a:p>
            <a:pPr algn="r" rtl="1"/>
            <a:r>
              <a:rPr lang="ar-KW" dirty="0" smtClean="0"/>
              <a:t>	وإذا دلت الآية السابقة على وجوب الكفارة على قاتل الخطأ فمن الأولى أن تجب على قاتل العمد وشبهه، لأن الكفارة للجبر وهؤلاء أحوج إليها. </a:t>
            </a:r>
            <a:endParaRPr lang="en-US" dirty="0" smtClean="0"/>
          </a:p>
          <a:p>
            <a:pPr algn="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كيفية كفارة القتل: </a:t>
            </a:r>
            <a:endParaRPr lang="en-US" dirty="0" smtClean="0"/>
          </a:p>
          <a:p>
            <a:pPr algn="r" rtl="1"/>
            <a:r>
              <a:rPr lang="ar-KW" dirty="0" smtClean="0"/>
              <a:t>	يجب على القاتل عتق رقبة مؤمنة تفضل عن كفايته من تلزمه نفقته كما نصت الآية الآنفة الذكر، ويشترط في هذه الرقبة أن تكون سليمة من العيوب، كما في كفارة الظهار. </a:t>
            </a:r>
            <a:endParaRPr lang="en-US" dirty="0" smtClean="0"/>
          </a:p>
          <a:p>
            <a:pPr algn="r" rtl="1"/>
            <a:r>
              <a:rPr lang="ar-KW" dirty="0" smtClean="0"/>
              <a:t>	فإن لم يتمكن من عتق رقبة لفقره أو لعدم وجود رقيق وجب عليه أن يصوم شهرين متتابعين، أخذاً من الآية السابقة: ﴿ فَمَن لَّمْ يَجِدْ فَصِيَامُ شَهْرَيْنِ مُتَتَابِعَيْنِ تَوْبَةً مِّنَ اللّهِ ﴾ .</a:t>
            </a:r>
            <a:endParaRPr lang="en-US" dirty="0" smtClean="0"/>
          </a:p>
          <a:p>
            <a:pPr algn="r"/>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فإن عجز عن صيام شهرين لمرض، بقيت الكفارة متعلقة بذمته حتى وجود القدرة على واحد مما سبق، ولا ينتقل عند العجز إلى الإطعام، كما ينتقل في كفارة الإفطار بالجماع في نهار رمضان، وكما ينتقل أيضاً في كفارة الظهار، لأن ذلك قياس، والقياس غير جائز في الكفارات . </a:t>
            </a:r>
            <a:endParaRPr lang="en-US" dirty="0" smtClean="0"/>
          </a:p>
          <a:p>
            <a:pPr algn="r"/>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b="1" dirty="0" smtClean="0"/>
              <a:t>ملاحظة:</a:t>
            </a:r>
            <a:r>
              <a:rPr lang="ar-KW" dirty="0" smtClean="0"/>
              <a:t> لا تجب الكفارة على قاتل الباغي والصائل، لأنها لا يضمنان فأشبها الحربي والمرتد والزاني المحصن، وكذلك لا تجب على قتل من يقتص منه لأنه مباح الدم بالنسبة إليه.</a:t>
            </a:r>
            <a:endParaRPr lang="en-US" dirty="0" smtClean="0"/>
          </a:p>
          <a:p>
            <a:pPr algn="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فلو أنه ضربه بعصاً صغيرة، أو بحصاة صغيرة في غير مقتل، فمات من ذلك الضرب، فإنه لا يسمى ذلك القتل قتل عمد، لأن تلك الوسيلة لا تقتل في الغالب. </a:t>
            </a:r>
            <a:endParaRPr lang="en-US" dirty="0" smtClean="0"/>
          </a:p>
          <a:p>
            <a:pPr algn="r" rtl="1"/>
            <a:r>
              <a:rPr lang="ar-KW" b="1" dirty="0" smtClean="0"/>
              <a:t>صور من القتل العمد: </a:t>
            </a:r>
            <a:endParaRPr lang="en-US" dirty="0" smtClean="0"/>
          </a:p>
          <a:p>
            <a:pPr algn="r" rtl="1"/>
            <a:r>
              <a:rPr lang="ar-KW" dirty="0" smtClean="0"/>
              <a:t>	وللقتل العمد صور كثيرة يتحقق فيها كلها الأمران المذكوران آنفاً، ومن هذه الصور :</a:t>
            </a:r>
            <a:endParaRPr lang="en-US" dirty="0" smtClean="0"/>
          </a:p>
          <a:p>
            <a:pPr algn="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أ  - ضربه بحد سيف فمات من ذلك الضرب، أو أطلق عليه رصاصاً، فأصابه فمات منه .</a:t>
            </a:r>
            <a:endParaRPr lang="en-US" dirty="0" smtClean="0"/>
          </a:p>
          <a:p>
            <a:pPr algn="r"/>
            <a:r>
              <a:rPr lang="ar-KW" dirty="0" smtClean="0"/>
              <a:t>ب – غرز إبرة في مقتل : كدماغ، وعين، وخاصرة، ومثانة وما أشبه ذلك، مما يقول عنه أهل الاختصاص: إنه مقتل، فإذا مات بسبب شئ من ذلك كان قتله عمداً.</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943600"/>
          </a:xfrm>
        </p:spPr>
        <p:txBody>
          <a:bodyPr>
            <a:noAutofit/>
          </a:bodyPr>
          <a:lstStyle/>
          <a:p>
            <a:pPr algn="r" rtl="1"/>
            <a:r>
              <a:rPr lang="ar-KW" sz="3600" b="1" dirty="0" smtClean="0"/>
              <a:t>الجنايا</a:t>
            </a:r>
            <a:r>
              <a:rPr lang="ar-IQ" sz="3600" b="1" dirty="0" smtClean="0"/>
              <a:t>ت</a:t>
            </a:r>
            <a:r>
              <a:rPr lang="en-US" sz="3600" dirty="0" smtClean="0"/>
              <a:t/>
            </a:r>
            <a:br>
              <a:rPr lang="en-US" sz="3600" dirty="0" smtClean="0"/>
            </a:br>
            <a:r>
              <a:rPr lang="ar-KW" sz="3600" b="1" dirty="0" smtClean="0"/>
              <a:t>تعريف الجنايات لغة واصطلاحاً:</a:t>
            </a:r>
            <a:r>
              <a:rPr lang="en-US" sz="3600" dirty="0" smtClean="0"/>
              <a:t/>
            </a:r>
            <a:br>
              <a:rPr lang="en-US" sz="3600" dirty="0" smtClean="0"/>
            </a:br>
            <a:r>
              <a:rPr lang="ar-KW" sz="3600" b="1" dirty="0" smtClean="0"/>
              <a:t>الجنايات :</a:t>
            </a:r>
            <a:r>
              <a:rPr lang="ar-KW" sz="3600" dirty="0" smtClean="0"/>
              <a:t> جمع جناية، وهي في اللغة مصدر جنى يجني ، إذا أذنب، وجني على نفسه : أساء إليها، وجني على قومه: أذنب ذنباً يؤخذ به .</a:t>
            </a:r>
            <a:r>
              <a:rPr lang="en-US" sz="3600" dirty="0" smtClean="0"/>
              <a:t/>
            </a:r>
            <a:br>
              <a:rPr lang="en-US" sz="3600" dirty="0" smtClean="0"/>
            </a:br>
            <a:r>
              <a:rPr lang="ar-KW" sz="3600" dirty="0" smtClean="0"/>
              <a:t>	وتطلق الجناية على التعدي على بدن، أو مال ، أو عرض . </a:t>
            </a:r>
            <a:r>
              <a:rPr lang="en-US" sz="3600" dirty="0" smtClean="0"/>
              <a:t/>
            </a:r>
            <a:br>
              <a:rPr lang="en-US" sz="3600" dirty="0" smtClean="0"/>
            </a:br>
            <a:r>
              <a:rPr lang="ar-KW" sz="3600" dirty="0" smtClean="0"/>
              <a:t>	</a:t>
            </a:r>
            <a:r>
              <a:rPr lang="ar-KW" sz="3600" b="1" dirty="0" smtClean="0"/>
              <a:t>وأما الجناية في الاصطلاح</a:t>
            </a:r>
            <a:r>
              <a:rPr lang="ar-KW" sz="3600" dirty="0" smtClean="0"/>
              <a:t>: فهي التعدي على البدن بما يوجب قصاصاً، أو مالاً .</a:t>
            </a:r>
            <a:r>
              <a:rPr lang="en-US" sz="3600" dirty="0" smtClean="0"/>
              <a:t/>
            </a:r>
            <a:br>
              <a:rPr lang="en-US" sz="3600" dirty="0" smtClean="0"/>
            </a:br>
            <a:r>
              <a:rPr lang="ar-KW" sz="3600" dirty="0" smtClean="0"/>
              <a:t>فالجناية إذا في اصطلاح الفقهاء أخص مما هي في اللغة .</a:t>
            </a:r>
            <a:r>
              <a:rPr lang="en-US" sz="3600" dirty="0" smtClean="0"/>
              <a:t/>
            </a:r>
            <a:br>
              <a:rPr lang="en-US" sz="3600" dirty="0" smtClean="0"/>
            </a:br>
            <a:endParaRPr lang="en-US" sz="3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جـ - ضربه بمثقل كبير يقتل مثله غالباً، سواء كان من حديد، كمطرقة وشبهها، أم كان من غير الحديد، كالحجر الكبير، والخشبة الكبيرة. ويدل لهذا كله ما رواه أنس رضي الله عنه؛ أن جارية وجد رأسها قد رض بين حجرين، فسألوها: من صنع بك هذا؟ فلان فلان؟ حتى ذكروا يهودياً، فأومأت برأسها، فأخذ اليهودي فأقر، فأمر رسول الله </a:t>
            </a:r>
            <a:r>
              <a:rPr lang="en-US" dirty="0" smtClean="0">
                <a:sym typeface="AGA Arabesque"/>
              </a:rPr>
              <a:t></a:t>
            </a:r>
            <a:r>
              <a:rPr lang="ar-KW" dirty="0" smtClean="0"/>
              <a:t> أن يرض رأسه بين حجرين. وفي رواية: فجيء بها، وبها رمق.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(أخرجه البخاري [2595] في الوصايا، باب: إذا أومأ المريض برأسه إشارة بينة جازت؛ ومسلم [1672] في القسامة، باب : ثبوت القصاص في القتل بالحجر وغيره ؛ وأبو داود [4528،4527] في الديات، باب: يقاد من القاتل، وباب : القود بغير حديد؛ والترمذي [1394] في الديات، باب : فيمن رضخ رأسه بحجر؛ والنسائي [22/8] في القسامة، باب : القود من الرجل للمرأة ).</a:t>
            </a:r>
            <a:endParaRPr lang="en-US" dirty="0" smtClean="0"/>
          </a:p>
          <a:p>
            <a:pPr algn="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[[رض رأسها: دق رأسها. والرض: دق الشيء بين حجرين وما جري مجراهما. فأومأت برأسها: أشارت به ].</a:t>
            </a:r>
            <a:endParaRPr lang="en-US" dirty="0" smtClean="0"/>
          </a:p>
          <a:p>
            <a:pPr algn="r" rtl="1"/>
            <a:r>
              <a:rPr lang="ar-KW" dirty="0" smtClean="0"/>
              <a:t>د  - حرقه بالنار، أو هدم عليه حائطاً، أو سقفاً، أو وطأه بدابة أو سيارة، أو دفنه حياً، أو عصر خصيتيه عصراً شديداً فمات، وكذلك أمثال هذه الحالات؛ فإن قتله بها يكون عمداً .</a:t>
            </a:r>
            <a:endParaRPr lang="en-US" dirty="0" smtClean="0"/>
          </a:p>
          <a:p>
            <a:pPr algn="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هـ - خنقه: بأن وضع يده على فمه، أو وضع مخدة على فمه حتى مات من انقطاع النفس.</a:t>
            </a:r>
            <a:endParaRPr lang="en-US" dirty="0" smtClean="0"/>
          </a:p>
          <a:p>
            <a:pPr algn="r" rtl="1"/>
            <a:r>
              <a:rPr lang="ar-KW" dirty="0" smtClean="0"/>
              <a:t>	فإن خلاه قبل أن يموت، فإن انتهي إلي حركة المذبوح، أو ضعف وبقي متألماً حتى مات، فذلك كله من قبيل القتل العمد.</a:t>
            </a:r>
            <a:endParaRPr lang="en-US" dirty="0" smtClean="0"/>
          </a:p>
          <a:p>
            <a:pPr algn="r" rtl="1"/>
            <a:r>
              <a:rPr lang="ar-KW" dirty="0" smtClean="0"/>
              <a:t>و  - أوجره سماً قاتلاً، أو حسب ومنعه الطعام والشراب حتى مات، أو سحره، وكان السحر مما يقتل غالباً، فكل هذا من القتل العمد.</a:t>
            </a:r>
            <a:endParaRPr lang="en-US" dirty="0" smtClean="0"/>
          </a:p>
          <a:p>
            <a:pPr algn="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dirty="0" smtClean="0"/>
              <a:t>ز  - ضربه بعصاً صغيرة، أو رماه بحجر صغير، إلا أنه والى بين الضرب أو الرمي حتى مات، أو اشتد به الألم وبقي متألماً حتى مات، فهذا أيضاً قتل عمد.</a:t>
            </a:r>
            <a:endParaRPr lang="en-US" dirty="0" smtClean="0"/>
          </a:p>
          <a:p>
            <a:pPr algn="r" rtl="1"/>
            <a:r>
              <a:rPr lang="ar-KW" dirty="0" smtClean="0"/>
              <a:t>حـ - شهد رجلان عند القاضي على شخص بأنه قتل عمداً، فقتل ، ثم رجعا عن الشهادة، وقالا تعمدنا الكذب لزمهما القصاص، لأنهما تسببا بإهلاكه، فكان ذلك بمنزلة القتل العمد منهما.</a:t>
            </a:r>
            <a:endParaRPr lang="en-US" dirty="0" smtClean="0"/>
          </a:p>
          <a:p>
            <a:pPr algn="r" rtl="1"/>
            <a:r>
              <a:rPr lang="ar-KW" dirty="0" smtClean="0"/>
              <a:t>	وهناك صور أخرى للقتل العمد مذكورة في كتب الفقه المطولة. </a:t>
            </a:r>
            <a:endParaRPr lang="en-US" dirty="0" smtClean="0"/>
          </a:p>
          <a:p>
            <a:pPr algn="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KW" b="1" dirty="0" smtClean="0"/>
              <a:t>2 – القتل شبه العمد:</a:t>
            </a:r>
            <a:endParaRPr lang="en-US" dirty="0" smtClean="0"/>
          </a:p>
          <a:p>
            <a:pPr algn="r" rtl="1"/>
            <a:r>
              <a:rPr lang="ar-KW" dirty="0" smtClean="0"/>
              <a:t>	وحقيقة القتل شبه العمد: أن يستعمل في القتل أداة لا تقتل غالباً، قاصداً بها الشخص عدواناً من غير حق، إلا أن الشخص قد مات بذلك الفعل.</a:t>
            </a:r>
            <a:endParaRPr lang="en-US" dirty="0" smtClean="0"/>
          </a:p>
          <a:p>
            <a:pPr algn="r" rtl="1"/>
            <a:r>
              <a:rPr lang="ar-KW" dirty="0" smtClean="0"/>
              <a:t>	وللقتل شبه العمد صور كثيرة ، نذكر منها:</a:t>
            </a:r>
            <a:endParaRPr lang="en-US" dirty="0" smtClean="0"/>
          </a:p>
          <a:p>
            <a:pPr algn="r" rtl="1"/>
            <a:r>
              <a:rPr lang="ar-KW" dirty="0" smtClean="0"/>
              <a:t>أ  - ضربه بعصا صغيرة ضرباً خفيفاً، فأصاب منه مقتلاً فمات من ذلك الضرب.</a:t>
            </a:r>
            <a:endParaRPr lang="en-US" dirty="0" smtClean="0"/>
          </a:p>
          <a:p>
            <a:pPr algn="r" rtl="1"/>
            <a:r>
              <a:rPr lang="ar-KW" dirty="0" smtClean="0"/>
              <a:t>ب – ألقاه في ماء مغرق إلا أن ذلك الشخص يحسن السباحة، ولكنه فاجأه ريح شديد، أو موج، فغرق ومات. أما إذا كان لا يحسن السباحة ، فإنه عندئذ يكون قتل عمد.</a:t>
            </a:r>
            <a:endParaRPr lang="en-US" dirty="0" smtClean="0"/>
          </a:p>
          <a:p>
            <a:pPr algn="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جـ - أن يربطه ويلقيه إلي جانب ماء، قد يزيد، فزاد الماء، ومات الشخص. أما إذا كانت الزيادة متيقنة، فحصلت، ومات، كان ذلك قتل عمد.</a:t>
            </a:r>
            <a:endParaRPr lang="en-US" dirty="0" smtClean="0"/>
          </a:p>
          <a:p>
            <a:pPr algn="r" rtl="1"/>
            <a:r>
              <a:rPr lang="ar-KW" dirty="0" smtClean="0"/>
              <a:t>	وهناك صور كثير أمسكنا عنها خشية الإطالة، وسوف تجدها إن شئت في المطولات من كتب الفقه.</a:t>
            </a:r>
            <a:endParaRPr lang="en-US" dirty="0" smtClean="0"/>
          </a:p>
          <a:p>
            <a:pPr algn="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en-US" b="1" dirty="0" smtClean="0"/>
              <a:t> </a:t>
            </a:r>
            <a:r>
              <a:rPr lang="ar-KW" b="1" dirty="0" smtClean="0"/>
              <a:t>– القتل الخطأ: </a:t>
            </a:r>
            <a:endParaRPr lang="en-US" dirty="0" smtClean="0"/>
          </a:p>
          <a:p>
            <a:pPr algn="r" rtl="1"/>
            <a:r>
              <a:rPr lang="ar-KW" dirty="0" smtClean="0"/>
              <a:t>	وحقيقة القتل الخطأ: أن يقع من الشخص من غير أن يقصده، ولا يريده؛ وذلك: كمن زلقت رجله فوقع على إنسان فقتله، أو رمى صيداً، فأصاب إنساناً، الخطأ، الذي لم توجد فيه حقيقة القتل العمد، ولا شبه العمد.</a:t>
            </a:r>
            <a:endParaRPr lang="en-US" dirty="0" smtClean="0"/>
          </a:p>
          <a:p>
            <a:pPr algn="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حكم أنواع القتل الثلاثة:</a:t>
            </a:r>
            <a:endParaRPr lang="en-US" dirty="0" smtClean="0"/>
          </a:p>
          <a:p>
            <a:pPr algn="r" rtl="1"/>
            <a:r>
              <a:rPr lang="ar-KW" dirty="0" smtClean="0"/>
              <a:t>قلنا: إن لكل نوع من أنواع القتل حكماً يخصه، بل أحكام، هذا ما سنتحدث عنه في العجالة الآتية:</a:t>
            </a:r>
            <a:endParaRPr lang="en-US" dirty="0" smtClean="0"/>
          </a:p>
          <a:p>
            <a:pPr algn="r" rtl="1"/>
            <a:r>
              <a:rPr lang="ar-KW" b="1" dirty="0" smtClean="0"/>
              <a:t>حكم النوع الأول، وهو القتل العمد:</a:t>
            </a:r>
            <a:endParaRPr lang="en-US" dirty="0" smtClean="0"/>
          </a:p>
          <a:p>
            <a:pPr algn="r" rtl="1"/>
            <a:r>
              <a:rPr lang="ar-KW" dirty="0" smtClean="0"/>
              <a:t>القتل العمد له حكمان : حكم دياني (أي في الآخرة)، وحكم قضائي (أي في الدنيا).</a:t>
            </a:r>
            <a:endParaRPr lang="en-US" dirty="0" smtClean="0"/>
          </a:p>
          <a:p>
            <a:pPr algn="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أما حكمه الديني الأخروي: فهو التحريم، ويترتب عليه إثم عظيم يلي درجة الكفر، والعياذ بالله، والعذاب الأليم في جهنم، إن لم يلجأ ذلك القاتل إلى التوبة، وتتداركه عناية الله بالعفو والرحمة. وإلى هذا تشير الآية الكريمة: :﴿ وَمَن يَقْتُلْ مُؤْمِناً مُّتَعَمِّداً فَجَزَآؤُهُ جَهَنَّمُ خَالِداً فِيهَا وَغَضِبَ اللّهُ عَلَيْهِ وَلَعَنَهُ وَأَعَدَّ لَهُ عَذَاباً عَظِيماً ﴾ (سورة النساء:93). ولقد مرت هذه الآية، ومر القول فيها. </a:t>
            </a:r>
            <a:endParaRPr lang="en-US" dirty="0" smtClean="0"/>
          </a:p>
          <a:p>
            <a:pPr algn="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حكم الجناية شرعاً ، ودليله</a:t>
            </a:r>
            <a:r>
              <a:rPr lang="ar-KW" dirty="0" smtClean="0"/>
              <a:t>:</a:t>
            </a:r>
            <a:endParaRPr lang="en-US" dirty="0" smtClean="0"/>
          </a:p>
          <a:p>
            <a:pPr algn="r" rtl="1"/>
            <a:r>
              <a:rPr lang="ar-KW" dirty="0" smtClean="0"/>
              <a:t>	الجناية على البدن حرام شرعاً ومنهي عنها، فلا يجوز التعدي علي الأبدان، ولا توجيه الأذى إليها. </a:t>
            </a:r>
            <a:endParaRPr lang="en-US" dirty="0" smtClean="0"/>
          </a:p>
          <a:p>
            <a:pPr algn="r" rtl="1"/>
            <a:r>
              <a:rPr lang="ar-KW" dirty="0" smtClean="0"/>
              <a:t>	وقد انعقد إجماع المسلمين على تحريم القتل بغير حق ، ولم يخالف بذلك أحد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KW" dirty="0" smtClean="0"/>
              <a:t>وأما الحكم القضائي الدنيوي، فهو القصاص "القود"، ويسمى القصاص قوداً، لأنهم كانوا يقودون الجاني بحبل ونحوه إلى موضع قتله والقصاص منه.</a:t>
            </a:r>
            <a:endParaRPr lang="en-US" dirty="0" smtClean="0"/>
          </a:p>
          <a:p>
            <a:pPr algn="r" rtl="1"/>
            <a:r>
              <a:rPr lang="ar-KW" dirty="0" smtClean="0"/>
              <a:t>	ودليل هذا الحكم الذي هو القصاص قول الله عز وجل: ﴿يَا أَيُّهَا الَّذِينَ آمَنُواْ كُتِبَ عَلَيْكُمُ الْقِصَاصُ فِي الْقَتْلَى الْحُرُّ بِالْحُرِّ وَالْعَبْدُ بِالْعَبْدِ وَالأُنثَى بِالأُنثَى فَمَنْ عُفِيَ لَهُ مِنْ أَخِيهِ شَيْءٌ فَاتِّبَاعٌ بِالْمَعْرُوفِ وَأَدَاء إِلَيْهِ بِإِحْسَانٍ ذَلِكَ تَخْفِيفٌ مِّن رَّبِّكُمْ وَرَحْمَةٌ فَمَنِ اعْتَدَى بَعْدَ ذَلِكَ فَلَهُ عَذَابٌ أَلِيمٌ. وَلَكُمْ فِي الْقِصَاصِ حَيَاةٌ يَاْ أُولِيْ الأَلْبَابِ لَعَلَّكُمْ تَتَّقُونَ ﴾ (سورة البقرة: 178 -179) .</a:t>
            </a:r>
            <a:endParaRPr lang="en-US" dirty="0" smtClean="0"/>
          </a:p>
          <a:p>
            <a:pPr algn="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KW" dirty="0" smtClean="0"/>
              <a:t>[ كتب: فرض. القصاص : الجزاء على الذنب، وهو أن يفعل بالفاعل مثل ما فعل، وسمي قصاصاً لأن المقتص يتتبع جناية الجاني ليأخذ مثلها. عفي له من أخيه: ترك القصاص منه، وفي ذكر "أخيه" تعطف داع إلى العفو. فاتباع بالمعروف: مطالبة القاتل بالدية من غير عنف. وأداء إليه بإحسان: على القاتل أداء الدية إلى الوارث بلا مطل ولا بخس. ذلك تخفيف : العفو عن القصاص إلى الدية تيسير من الله ورحمة بعباده حيث لم يضيق عليهم بتشريع حكم واحد وهو القصاص. فمن اعتدي بعد ذلك: أي ظلم القاتل، واعتدي عليه بالقتل بعد العفو، فله عذاب أليم في الآخرة بالنار، أو في الدنيا بالقتل ].</a:t>
            </a:r>
            <a:endParaRPr lang="en-US" dirty="0" smtClean="0"/>
          </a:p>
          <a:p>
            <a:pPr algn="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b="1" dirty="0" smtClean="0"/>
              <a:t>ترك القصاص والعفو عنه: </a:t>
            </a:r>
            <a:endParaRPr lang="en-US" dirty="0" smtClean="0"/>
          </a:p>
          <a:p>
            <a:pPr algn="r"/>
            <a:r>
              <a:rPr lang="ar-KW" dirty="0" smtClean="0"/>
              <a:t>	القصاص هو الحكم الأصلي المترتب على القتل العمد، وهو حق أولياء القتيل، فإن شاؤوا استوفوه، وعلى القاضي مساعدتهم، وتمكينهم من نيل حقهم، كما قال عز وجل: ﴿ وَلاَ تَقْتُلُواْ النَّفْسَ الَّتِي حَرَّمَ اللّهُ إِلاَّ بِالحَقِّ وَمَن قُتِلَ مَظْلُوماً فَقَدْ جَعَلْنَا لِوَلِيِّهِ سُلْطَاناً فَلاَ يُسْرِف فِّي الْقَتْلِ إِنَّهُ كَانَ مَنْصُوراً ﴾ ( سورة الإسراء: 33) أي: معاناً من قبل القضاء. وإن شاؤوا عفوا عن القصاص، أو عفا بعضهم إلى الدية، فإن فعلوا، أو فعل بعضهم ذلك، وجبت لهم الدية حالة في مال القاتل ،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وكان عليه أداؤها إليهم دون مماطلة أو بخس. وإلى هذا الحكم: وهو وجوب الدية، يشير قول الله تبارك وتعالى: ﴿ َمَنْ عُفِيَ لَهُ مِنْ أَخِيهِ شَيْءٌ فَاتِّبَاعٌ بِالْمَعْرُوفِ وَأَدَاء إِلَيْهِ بِإِحْسَانٍ ﴾ ( سورة البقرة: 178).</a:t>
            </a:r>
            <a:endParaRPr lang="en-US" dirty="0" smtClean="0"/>
          </a:p>
          <a:p>
            <a:pPr algn="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dirty="0" smtClean="0"/>
              <a:t>قال عبدالله بن عباس رضي الله عنهما في تفسير هذه الآية: ( فالعفو أن يقبل الدية في العمد، قال :﴿ فَاتِّبَاعٌ بِالْمَعْرُوفِ وَأَدَاء إِلَيْهِ بِإِحْسَانٍ ﴾ يتبع هذا بالمعروف، ويؤدي هذا بإحسان). (أخرجه البخاري [4228] عن ابن عباس رضي الله عنهما في تفسير سورة البقرة، باب: قوله تعالى: ﴿ يَا أَيُّهَا الَّذِينَ آمَنُواْ كُتِبَ عَلَيْكُمُ الْقِصَاصُ ﴾ ؛ والنسائي [8/37] في القسامة، باب : تأويل قوله عز وجل:﴿ َمَنْ عُفِيَ لَهُ مِنْ أَخِيهِ شَيْءٌ فَاتِّبَاعٌ بِالْمَعْرُوفِ وَأَدَاء إِلَيْهِ بِإِحْسَانٍ ﴾ ).</a:t>
            </a:r>
            <a:endParaRPr lang="en-US" dirty="0" smtClean="0"/>
          </a:p>
          <a:p>
            <a:pPr algn="r" rtl="1">
              <a:buNone/>
            </a:pPr>
            <a:r>
              <a:rPr lang="ar-KW" dirty="0" smtClean="0"/>
              <a:t>	وقد مرت الآية مستوفاة . </a:t>
            </a:r>
            <a:endParaRPr lang="en-US" dirty="0" smtClean="0"/>
          </a:p>
          <a:p>
            <a:pPr algn="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وقد بين النبي </a:t>
            </a:r>
            <a:r>
              <a:rPr lang="en-US" dirty="0" smtClean="0">
                <a:sym typeface="AGA Arabesque"/>
              </a:rPr>
              <a:t></a:t>
            </a:r>
            <a:r>
              <a:rPr lang="en-US" dirty="0" smtClean="0"/>
              <a:t> </a:t>
            </a:r>
            <a:r>
              <a:rPr lang="ar-KW" dirty="0" smtClean="0"/>
              <a:t>أن للولي الحق في القصاص، أو العفو عنه إلي الدية: روى أبو هريرة رضي الله عنه قال: قال رسول الله </a:t>
            </a:r>
            <a:r>
              <a:rPr lang="en-US" dirty="0" smtClean="0">
                <a:sym typeface="AGA Arabesque"/>
              </a:rPr>
              <a:t></a:t>
            </a:r>
            <a:r>
              <a:rPr lang="ar-KW" dirty="0" smtClean="0"/>
              <a:t>: " من قتل له قتيل فهو بخير النظرين: إما أن يعفو وإما أن يقتل" . وفي رواية: " إما أن يقاد وإما أن يفدى". (أخرج الترمذي الأولي [1405] في الديات، باب: ما جاء في حكم ولي القتيل في القصاص والعفو؛ وأخرج الثانية النسائي [8/38] في القسامة، باب: هل يؤخذ من قاتل العمد الدية إذا عفا ولي المقتول عن القود؟). </a:t>
            </a:r>
            <a:endParaRPr lang="en-US" dirty="0" smtClean="0"/>
          </a:p>
          <a:p>
            <a:pPr algn="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ومما ينبغي أن يعلم أن عفو بعض أولياء القتيل عن القصاص كعفو جميعهم لأن القصاص لا يتجزأ، فإذا عفا بعضهم انتقل حق الجميع إلى الدية، وليس لأحدهم أن يطالب بالقصاص.</a:t>
            </a:r>
            <a:endParaRPr lang="en-US" dirty="0" smtClean="0"/>
          </a:p>
          <a:p>
            <a:pPr algn="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جـ - كونها في مال الجاني وحده، فلا تجب على أحد من أوليائه. ودليل ذلك : أن النبي </a:t>
            </a:r>
            <a:r>
              <a:rPr lang="en-US" dirty="0" smtClean="0">
                <a:sym typeface="AGA Arabesque"/>
              </a:rPr>
              <a:t></a:t>
            </a:r>
            <a:r>
              <a:rPr lang="ar-KW" dirty="0" smtClean="0"/>
              <a:t> قال: "لا تعقل العاقلة عمداً ولا صلحاً . .". (رواه البيهقي [8/104]، عن ابن عباس رضي الله عنهما).</a:t>
            </a:r>
            <a:endParaRPr lang="en-US" dirty="0" smtClean="0"/>
          </a:p>
          <a:p>
            <a:pPr algn="r" rtl="1"/>
            <a:r>
              <a:rPr lang="ar-KW" dirty="0" smtClean="0"/>
              <a:t>	وروي مالك في الموطأ [2/865] عن ابن شهاب أنه قال: (مضت السنة أن العاقلة لا تحمل شيئاً من دية العمد إلا أن يشاؤوا).</a:t>
            </a:r>
            <a:endParaRPr lang="en-US" dirty="0" smtClean="0"/>
          </a:p>
          <a:p>
            <a:pPr algn="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دليل تغليظ الدية: </a:t>
            </a:r>
            <a:endParaRPr lang="en-US" dirty="0" smtClean="0"/>
          </a:p>
          <a:p>
            <a:pPr algn="r" rtl="1"/>
            <a:r>
              <a:rPr lang="ar-KW" dirty="0" smtClean="0"/>
              <a:t>ودليل تغليظ الدية في القتل العمد، مارواه الترمذي (رقم[1387] في الديات، باب: كمهي من الإبل؟)، عن عمرو بن شعيب عن أبيه عن جده أن النبي </a:t>
            </a:r>
            <a:r>
              <a:rPr lang="en-US" dirty="0" smtClean="0">
                <a:sym typeface="AGA Arabesque"/>
              </a:rPr>
              <a:t></a:t>
            </a:r>
            <a:r>
              <a:rPr lang="ar-KW" dirty="0" smtClean="0"/>
              <a:t> قال: "من قتل متعمداً دفع إلى أولياء المقتول ، فإن شاؤوا قتلوه، وإن شاؤوا أخذوا الدية، وهي ثلاثون حقة، وثلاثون جذعة، وأربعون خلفة، وما صالحوا عليه فهو لهم، وذلك لتشديد العقل.  </a:t>
            </a:r>
            <a:endParaRPr lang="en-US" dirty="0" smtClean="0"/>
          </a:p>
          <a:p>
            <a:pPr algn="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[حقة: الحقة من الإبل ما استكملت ثلاث سنين، ودخلت في الرابعة، سميت بذلك، لأنها استحقت أن تركب ويحمل عليها. جذعة: الجذعة ما استكملت أربع سنين، ودخلت في الخامسة ، سميت بذلك ، لأنها أجذعت مقدم أسنانها، أي أسقطته. خلفة: الخلفة هي التي تكون أولادها في بطونها].</a:t>
            </a:r>
            <a:endParaRPr lang="en-US" dirty="0" smtClean="0"/>
          </a:p>
          <a:p>
            <a:pPr algn="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ودليل هذا الإجماع الكتاب والسنة : </a:t>
            </a:r>
            <a:endParaRPr lang="en-US" dirty="0" smtClean="0"/>
          </a:p>
          <a:p>
            <a:pPr algn="r" rtl="1"/>
            <a:r>
              <a:rPr lang="ar-KW" dirty="0" smtClean="0"/>
              <a:t>	</a:t>
            </a:r>
            <a:r>
              <a:rPr lang="ar-KW" b="1" dirty="0" smtClean="0"/>
              <a:t>أما الكتاب</a:t>
            </a:r>
            <a:r>
              <a:rPr lang="ar-KW" dirty="0" smtClean="0"/>
              <a:t>: فقول الله تبارك وتعالي: ﴿ وَلاَ تَقْتُلُواْ النَّفْسَ الَّتِي حَرَّمَ اللّهُ إِلاَّ بِالحَقِّ وَمَن قُتِلَ مَظْلُوماً فَقَدْ جَعَلْنَا لِوَلِيِّهِ سُلْطَاناً فَلاَ يُسْرِف فِّي الْقَتْلِ إِنَّهُ كَانَ مَنْصُوراً ﴾ ( الإسراء33 ) .</a:t>
            </a:r>
            <a:endParaRPr lang="en-US" dirty="0" smtClean="0"/>
          </a:p>
          <a:p>
            <a:pPr algn="r" rtl="1"/>
            <a:r>
              <a:rPr lang="ar-KW" dirty="0" smtClean="0"/>
              <a:t>	[ لوليه: لوارثه. سلطاناً: تسلطاً على القاتل. فلا يسرف في القتل : فلا يتجاوز الحد، فيقتل غير قاتل مورثه. منصوراً : معاناً على أخذ حقه] . </a:t>
            </a:r>
            <a:endParaRPr lang="en-US" dirty="0" smtClean="0"/>
          </a:p>
          <a:p>
            <a:pPr algn="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b="1" dirty="0" smtClean="0"/>
              <a:t>العفو عن الدية:</a:t>
            </a:r>
            <a:endParaRPr lang="en-US" dirty="0" smtClean="0"/>
          </a:p>
          <a:p>
            <a:pPr algn="r" rtl="1"/>
            <a:r>
              <a:rPr lang="ar-KW" dirty="0" smtClean="0"/>
              <a:t>	لولي المقتول أن يعفو عن القصاص، وينتقل إلي الدية، كما قلنا، وكذلك له أن يعفو عن الدية، أو يعفو عن بعضها، فإذا عفا عنها، أو عن بعضها سقط المعفو عنه من الدية، لأن الله عز وجل، شرع الدية حقاً للعبد، وتسوية للعلاقات الإنسانية حتى لا يتهددها الخطر والضغائن والأحقاد، فإذا عفا صاحب الحق عن حقه، كان ذلك له، بل هو الأفضل والأنفع له ولغيره. قال الله عز وجل: ﴿ وأن تعفوا أقرب للتقوى ﴾ ( سورة البقرة :237).</a:t>
            </a:r>
            <a:endParaRPr lang="en-US" dirty="0" smtClean="0"/>
          </a:p>
          <a:p>
            <a:pPr algn="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حكم النوع الثاني، وهو القتل شبه العمد:</a:t>
            </a:r>
            <a:endParaRPr lang="en-US" dirty="0" smtClean="0"/>
          </a:p>
          <a:p>
            <a:pPr algn="r" rtl="1"/>
            <a:r>
              <a:rPr lang="ar-KW" dirty="0" smtClean="0"/>
              <a:t>	وللقتل شبه العمد ـ وقد عرفت حقيقته ـ أيضاً حكمان، ديني أخروي، وهو الحرمة، والإثم، واستحقاق العذاب في الآخرة، لأنه قتل بقصد، لكن عقابه دون عقاب القتل العمد.</a:t>
            </a:r>
            <a:endParaRPr lang="en-US" dirty="0" smtClean="0"/>
          </a:p>
          <a:p>
            <a:pPr algn="r" rtl="1"/>
            <a:r>
              <a:rPr lang="ar-KW" dirty="0" smtClean="0"/>
              <a:t>	وأما حكمه القضائي الدنيوي، فهو الدية مغلظة من بعض الوجوه، وقد مر معنا معنى تغليظ الدية.</a:t>
            </a:r>
            <a:endParaRPr lang="en-US" dirty="0" smtClean="0"/>
          </a:p>
          <a:p>
            <a:pPr algn="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KW" dirty="0" smtClean="0"/>
              <a:t>فإن هذا النوع من القتل لا يستوجب قصاصاً، كالقتل العمد، وإن طالب به ولي المقتول. وإنما تثبت به الدية على عاقلة القاتل مؤجلة، تستوفى خلال ثلاث سنوات. فكونها على العاقلة ومؤجلة تخالف دية العمد العدوان، وكونها مثلثة ذات أعمار معينة تشبه دية العمد، فهي مغلظة من هذين الوجهين .</a:t>
            </a:r>
            <a:endParaRPr lang="en-US" dirty="0" smtClean="0"/>
          </a:p>
          <a:p>
            <a:pPr algn="r" rtl="1"/>
            <a:r>
              <a:rPr lang="ar-KW" dirty="0" smtClean="0"/>
              <a:t>	ودليل هذا الحكم ما رواه أبو داود [4547] في الديات، باب: في الخطأ شبه العمد ، عن عبدالله بن عمر رضي الله عنهما أن رسول الله </a:t>
            </a:r>
            <a:r>
              <a:rPr lang="en-US" dirty="0" smtClean="0">
                <a:sym typeface="AGA Arabesque"/>
              </a:rPr>
              <a:t></a:t>
            </a:r>
            <a:r>
              <a:rPr lang="ar-KW" dirty="0" smtClean="0"/>
              <a:t> قال: " عقل شبه العمد مغلظة مثل عقل العمد، ولا يقتل صاحبه" .</a:t>
            </a:r>
            <a:endParaRPr lang="en-US" dirty="0" smtClean="0"/>
          </a:p>
          <a:p>
            <a:pPr algn="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 العقل: الدية. وأصلها أن القاتل كان إذا قتل قتيلاً جمع الدية من الإبل، فعقلها بفناء أولياء المقتول ليقبلوها منه، فسميت الدية عقلاً. والعاقلة: هم العصبة والأقارب من قبل الأب الذين يعطون دية قتيل الخطأ، وشبه العمد].</a:t>
            </a:r>
            <a:endParaRPr lang="en-US" dirty="0" smtClean="0"/>
          </a:p>
          <a:p>
            <a:pPr algn="r" rtl="1"/>
            <a:r>
              <a:rPr lang="ar-KW" dirty="0" smtClean="0"/>
              <a:t>	وروي النسائي [8/40] في القسامة، باب : كم دية شبه العمد؟، عن ابن عمر رضي الله عنهما أن رسول الله </a:t>
            </a:r>
            <a:r>
              <a:rPr lang="en-US" dirty="0" smtClean="0">
                <a:sym typeface="AGA Arabesque"/>
              </a:rPr>
              <a:t></a:t>
            </a:r>
            <a:r>
              <a:rPr lang="ar-KW" dirty="0" smtClean="0"/>
              <a:t> قال: " شبه العمد قتيل السوط والعصا، فيه مائة من الإبل، منها أربعون في بطونها أولادها". </a:t>
            </a:r>
            <a:endParaRPr lang="en-US" dirty="0" smtClean="0"/>
          </a:p>
          <a:p>
            <a:pPr algn="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وأما كون الدية في قتل شبه العمد علي العاقلة، فلما رواه مسلم [1681] في القسامة ، باب: دية الجنين، عن المغيرة بن شعبة رضي الله عنه، قال : ضربت امرأة ضرة لها بعمود فسطاط ، وهي حبلى فقتلتها، فجعل رسول الله </a:t>
            </a:r>
            <a:r>
              <a:rPr lang="en-US" dirty="0" smtClean="0">
                <a:sym typeface="AGA Arabesque"/>
              </a:rPr>
              <a:t></a:t>
            </a:r>
            <a:r>
              <a:rPr lang="ar-KW" dirty="0" smtClean="0"/>
              <a:t> دية المقتولة على عصبة القاتلة.</a:t>
            </a:r>
            <a:endParaRPr lang="en-US" dirty="0" smtClean="0"/>
          </a:p>
          <a:p>
            <a:pPr algn="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KW" dirty="0" smtClean="0"/>
              <a:t>وروى البخاري [6521] في الديات، باب: جنين المرأة . . ؛ ومسلم [1681] في القسامة، باب: دية الجنين ووجوب الدية في قتل الخطأ عن أبي هريرة رضي الله عنه: أن رسول الله </a:t>
            </a:r>
            <a:r>
              <a:rPr lang="en-US" dirty="0" smtClean="0">
                <a:sym typeface="AGA Arabesque"/>
              </a:rPr>
              <a:t></a:t>
            </a:r>
            <a:r>
              <a:rPr lang="ar-KW" dirty="0" smtClean="0"/>
              <a:t> قضى أن دية المرأة على عاقلتها.</a:t>
            </a:r>
            <a:endParaRPr lang="en-US" dirty="0" smtClean="0"/>
          </a:p>
          <a:p>
            <a:pPr algn="r" rtl="1"/>
            <a:r>
              <a:rPr lang="ar-KW" dirty="0" smtClean="0"/>
              <a:t>	هذا ولقد قلنا: إن العاقلة هم عصبة الإنسان وأقاربه من جهة أبيه، ونقول هنا: إن المقصود بالعاقلة الذين يلزمهم أداء الدية إلي ولي المقتول إنما هم عصبة الجاني الذكور، ما عدا الأصول والفروعـ أما هم، فلا يتحملون من الدية شيئاً.</a:t>
            </a:r>
            <a:endParaRPr lang="en-US" dirty="0" smtClean="0"/>
          </a:p>
          <a:p>
            <a:pPr algn="r" rtl="1"/>
            <a:r>
              <a:rPr lang="ar-KW" dirty="0" smtClean="0"/>
              <a:t>  ويقدم الأقرب فالأقرب من عصبة الجاني، في تحمل الدية.</a:t>
            </a:r>
            <a:endParaRPr lang="en-US" dirty="0" smtClean="0"/>
          </a:p>
          <a:p>
            <a:pPr algn="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والدليل على أن الأصول والفروع لا يدخلون في العاقلة، ولا يتحملون من الدية شيئاً: ما رواه أبو رمثة رضي الله عنه، قال : أتيت النبي </a:t>
            </a:r>
            <a:r>
              <a:rPr lang="en-US" dirty="0" smtClean="0">
                <a:sym typeface="AGA Arabesque"/>
              </a:rPr>
              <a:t></a:t>
            </a:r>
            <a:r>
              <a:rPr lang="ar-KW" dirty="0" smtClean="0"/>
              <a:t> ومعي ابني، فقال: " من هذا "؟ فقلت : ابني وأشهد به، قال: "أما إنه لا يجني عليك ولا تجني عليه". (أخرجه أبو دادو [4206] في الترجل، باب: في الخضاب، والنسائي [8/53] في القسامة، باب: هل يؤخذ أحد بجريرة غيره؟).</a:t>
            </a:r>
            <a:endParaRPr lang="en-US" dirty="0" smtClean="0"/>
          </a:p>
          <a:p>
            <a:pPr algn="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 لا يجني عليك ولا تجني عليه: أي الوالد لا يضمن من جناية ابنه شيئاً، ولا يضمن الولد من جناية أبيه شيئاً[.</a:t>
            </a:r>
            <a:endParaRPr lang="en-US" dirty="0" smtClean="0"/>
          </a:p>
          <a:p>
            <a:pPr algn="r" rtl="1"/>
            <a:r>
              <a:rPr lang="ar-KW" dirty="0" smtClean="0"/>
              <a:t>	وروي النسائي [7/176] في تحريم الدم، باب: تحريم القتل، عن عبدالله بن عمر رضي الله عنهما: أن رسول الله </a:t>
            </a:r>
            <a:r>
              <a:rPr lang="en-US" dirty="0" smtClean="0">
                <a:sym typeface="AGA Arabesque"/>
              </a:rPr>
              <a:t></a:t>
            </a:r>
            <a:r>
              <a:rPr lang="ar-KW" dirty="0" smtClean="0"/>
              <a:t> قال: "لا يؤخذ الرجل بجناية أبيه".</a:t>
            </a:r>
            <a:endParaRPr lang="en-US" dirty="0" smtClean="0"/>
          </a:p>
          <a:p>
            <a:pPr algn="r" rtl="1"/>
            <a:r>
              <a:rPr lang="ar-KW" dirty="0" smtClean="0"/>
              <a:t>	وقد روى أبو داود أن النبي </a:t>
            </a:r>
            <a:r>
              <a:rPr lang="en-US" dirty="0" smtClean="0">
                <a:sym typeface="AGA Arabesque"/>
              </a:rPr>
              <a:t></a:t>
            </a:r>
            <a:r>
              <a:rPr lang="ar-KW" dirty="0" smtClean="0"/>
              <a:t> برأ الولد من عقل أبيه.</a:t>
            </a:r>
            <a:endParaRPr lang="en-US" dirty="0" smtClean="0"/>
          </a:p>
          <a:p>
            <a:pPr algn="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حكم النوع الثالث، وهو القتل الخطأ:</a:t>
            </a:r>
            <a:endParaRPr lang="en-US" dirty="0" smtClean="0"/>
          </a:p>
          <a:p>
            <a:pPr algn="r" rtl="1"/>
            <a:r>
              <a:rPr lang="ar-KW" dirty="0" smtClean="0"/>
              <a:t>	وللقتل الخطأ ـ وقد عرفت حقيقته ـ حكمان: الأول ديني أخروي، والثاني دنيوي قضائي.</a:t>
            </a:r>
            <a:endParaRPr lang="en-US" dirty="0" smtClean="0"/>
          </a:p>
          <a:p>
            <a:pPr algn="r"/>
            <a:r>
              <a:rPr lang="ar-KW" dirty="0" smtClean="0"/>
              <a:t>	أما حكمه الديني الأخروي فعفو لا إثم فيه ولا عقاب، لأنه عمل وقع خطأ من غير قصد، وقد جاء في الحديث: "إن الله تجاوز عن أمتي الخطأ والنسيان، وما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استكرهوا عليه". رواه ابن ماجه[2045] في الطلاق، باب طلاق المكره والناسي عن ابن عباس.</a:t>
            </a:r>
            <a:endParaRPr lang="en-US" dirty="0" smtClean="0"/>
          </a:p>
          <a:p>
            <a:pPr algn="r" rtl="1"/>
            <a:r>
              <a:rPr lang="ar-KW" dirty="0" smtClean="0"/>
              <a:t>	وأما حكمه في الدنيا فهو وجوب الدية على عاقلة القاتل، مؤجلة إلى ثلاث سنوات، ومخففة: أي مقسمة إلى خمسة أنواع: عشرون بنت مخاض، وعشرون بنت لبون، وعشرون ابن لبون، وعشرون حقة، وعشرون جذعة.</a:t>
            </a:r>
            <a:endParaRPr lang="en-US" dirty="0" smtClean="0"/>
          </a:p>
          <a:p>
            <a:pPr algn="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r" rtl="1"/>
            <a:r>
              <a:rPr lang="ar-KW" dirty="0" smtClean="0"/>
              <a:t>وقول الله عز وجل: ﴿ وَمَا كَانَ لِمُؤْمِنٍ أَن يَقْتُلَ مُؤْمِناً إِلاَّ خَطَئاً ﴾ (النساء:92) أي : ما ينبغي أن يصدر منه قتل له . </a:t>
            </a:r>
            <a:endParaRPr lang="en-US" dirty="0" smtClean="0"/>
          </a:p>
          <a:p>
            <a:pPr algn="r" rtl="1"/>
            <a:r>
              <a:rPr lang="ar-KW" dirty="0" smtClean="0"/>
              <a:t>	وقوله ـ أيضاً _ عز من قائل:﴿ وَمَن يَقْتُلْ مُؤْمِناً مُّتَعَمِّداً فَجَزَآؤُهُ جَهَنَّمُ خَالِداً فِيهَا وَغَضِبَ اللّهُ عَلَيْهِ وَلَعَنَهُ وَأَعَدَّ لَهُ عَذَاباً عَظِيماً ﴾ (النساء93).</a:t>
            </a:r>
            <a:endParaRPr lang="en-US" dirty="0" smtClean="0"/>
          </a:p>
          <a:p>
            <a:pPr algn="r" rtl="1"/>
            <a:r>
              <a:rPr lang="ar-KW" dirty="0" smtClean="0"/>
              <a:t>وقول الله عز وجل: ﴿ وَمَا كَانَ لِمُؤْمِنٍ أَن يَقْتُلَ مُؤْمِناً إِلاَّ خَطَئاً ﴾ (النساء:92) أي : ما ينبغي أن يصدر منه قتل له . </a:t>
            </a:r>
            <a:endParaRPr lang="en-US" dirty="0" smtClean="0"/>
          </a:p>
          <a:p>
            <a:pPr algn="r" rtl="1"/>
            <a:r>
              <a:rPr lang="ar-KW" dirty="0" smtClean="0"/>
              <a:t>	وقوله ـ أيضاً _ عز من قائل:﴿ وَمَن يَقْتُلْ مُؤْمِناً مُّتَعَمِّداً فَجَزَآؤُهُ جَهَنَّمُ خَالِداً فِيهَا وَغَضِبَ اللّهُ عَلَيْهِ وَلَعَنَهُ وَأَعَدَّ لَهُ عَذَاباً عَظِيماً ﴾ (النساء93).</a:t>
            </a:r>
            <a:endParaRPr lang="en-US" dirty="0" smtClean="0"/>
          </a:p>
          <a:p>
            <a:pPr algn="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أما وجوب الدية في القتل الخطأ، فيدل عليه قول الله عز وجل: ﴿ وَمَا كَانَ لِمُؤْمِنٍ أَن يَقْتُلَ مُؤْمِناً إِلاَّ خَطَئاً وَمَن قَتَلَ مُؤْمِناً خَطَئاً فَتَحْرِيرُ رَقَبَةٍ مُّؤْمِنَةٍ وَدِيَةٌ مُّسَلَّمَةٌ إِلَى أَهْلِهِ إِلاَّ أَن يَصَّدَّقُواْ ﴾ ( سورة النساء:92).</a:t>
            </a:r>
            <a:endParaRPr lang="en-US" dirty="0" smtClean="0"/>
          </a:p>
          <a:p>
            <a:pPr algn="r" rtl="1"/>
            <a:r>
              <a:rPr lang="ar-KW" dirty="0" smtClean="0"/>
              <a:t>	أما كون الدية في القتل الخطأ على العاقلة فلما قلنا إنها في القتل شبه العمد على العاقلة، فهي في الخطأ أولي أن تكون عليهم.</a:t>
            </a:r>
            <a:endParaRPr lang="en-US" dirty="0" smtClean="0"/>
          </a:p>
          <a:p>
            <a:pPr algn="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وأما كون الدية مخففة: أي في خمسة أسنان،فلما رواه الدار قطني [3/172] عن ابن مسعود رضي الله عنه، موقوفاً، أنه قال : (دية الخطأ أخماساً: عشرون جذعة، وعشرون حقة، وعشرون بنت لبون، وعشرون ابن لبون، وعشرون بنت مخاض).</a:t>
            </a:r>
            <a:endParaRPr lang="en-US" dirty="0" smtClean="0"/>
          </a:p>
          <a:p>
            <a:pPr rtl="1"/>
            <a:r>
              <a:rPr lang="ar-KW" dirty="0" smtClean="0"/>
              <a:t>	ومثل هذا الكلام من ابن مسعود رضي الله عنه، له حكم الحديث المرفوع إلى النبي</a:t>
            </a:r>
            <a:r>
              <a:rPr lang="en-US" dirty="0" smtClean="0">
                <a:sym typeface="AGA Arabesque"/>
              </a:rPr>
              <a:t></a:t>
            </a:r>
            <a:r>
              <a:rPr lang="ar-KW" dirty="0" smtClean="0"/>
              <a:t> ، لأنه من المقدرات، وهي ليست مما يقال بالرأي.</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ar-KW" dirty="0" smtClean="0"/>
              <a:t>وأما كون الدية في قتل الخطأ مقسطة في ثلاث سنوات، فلما روي عن عمر وعلي وابن عمر وابن عباس رضي الله عنهم، أنهم قضوا بذلك ولم ينكر عليهم أحد من الصحابة، فكان إجماعاً، وهم رضي الله عنهم لا يقولون مثل هذا إلا بتوقيف عن رسول الله </a:t>
            </a:r>
            <a:r>
              <a:rPr lang="en-US" dirty="0" smtClean="0">
                <a:sym typeface="AGA Arabesque"/>
              </a:rPr>
              <a:t></a:t>
            </a:r>
            <a:r>
              <a:rPr lang="ar-KW" dirty="0" smtClean="0"/>
              <a:t>، بل قال الشافعي رحمه الله تعالى: ولم أعلم مخالفاً أن رسول الله </a:t>
            </a:r>
            <a:r>
              <a:rPr lang="en-US" dirty="0" smtClean="0">
                <a:sym typeface="AGA Arabesque"/>
              </a:rPr>
              <a:t></a:t>
            </a:r>
            <a:r>
              <a:rPr lang="ar-KW" dirty="0" smtClean="0"/>
              <a:t> بالدية قضى بالدية على العاقلة في ثلاث سنين. وقال الترمذي [1386] في أول كتاب الديات، باب: ما جاء في الدية كم هي؟: وقد أجمع أهل العلم على أن الدية تؤخذ في ثلاث سنين في كل سنة ثلث الدية، ورأوا أن دية الخطأ على العاقلة. </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بنت مخاض : هي التي لها سنة من الإبل، وطعنت في السنة الثانية، وسميت بنت مخاض، لأن أمها بعد سنة تحمل مرة أخري، فتصير من المخاض : أي الحوامل. </a:t>
            </a:r>
            <a:endParaRPr lang="en-US" dirty="0" smtClean="0"/>
          </a:p>
          <a:p>
            <a:pPr rtl="1"/>
            <a:r>
              <a:rPr lang="ar-KW" dirty="0" smtClean="0"/>
              <a:t>	بنت لبون: هي التي لها سنتان من الإبل وطعنت في الثالثة، سميت بنت لبون، لأن أمها آن لها أن تلد فتصير لبوناً.</a:t>
            </a:r>
            <a:endParaRPr lang="en-US" dirty="0" smtClean="0"/>
          </a:p>
          <a:p>
            <a:pPr rtl="1"/>
            <a:r>
              <a:rPr lang="ar-KW" dirty="0" smtClean="0"/>
              <a:t>	وقد مر بيان الحقة والجذعة. </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rtl="1"/>
            <a:r>
              <a:rPr lang="ar-KW" b="1" dirty="0" smtClean="0"/>
              <a:t>الحكمة في تخفيف الدية في القتل الخطأ وجعلها على العاقلة: </a:t>
            </a:r>
            <a:endParaRPr lang="en-US" dirty="0" smtClean="0"/>
          </a:p>
          <a:p>
            <a:pPr rtl="1"/>
            <a:r>
              <a:rPr lang="ar-KW" dirty="0" smtClean="0"/>
              <a:t>	قلنا إن القتل الخطأ وقع بغير قصد، ولم يكن مراداً للقاتل، فلذلك ناسب أن تخفف الدية فيه، ولا يكلف المخطئ ما يكلفه المعتدي، الذي باشر القتل قصداً.</a:t>
            </a:r>
            <a:endParaRPr lang="en-US" dirty="0" smtClean="0"/>
          </a:p>
          <a:p>
            <a:r>
              <a:rPr lang="ar-KW" dirty="0" smtClean="0"/>
              <a:t>	ولما كان هذا شأن المخطئ، كان من الحكمة أن يواسيه الأدنون من عصباته، ويحملون عنه هذا الغرم الموجع، ويكفيه هو ما يحمله من الكفارة، وهي عتق رقبة مؤمنة، فإن لم يجد فصيام شهرين متتابعين. قال الله عز وجل:</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 وَمَا كَانَ لِمُؤْمِنٍ أَن يَقْتُلَ مُؤْمِناً إِلاَّ خَطَئاً وَمَن قَتَلَ مُؤْمِناً خَطَئاً فَتَحْرِيرُ رَقَبَةٍ مُّؤْمِنَةٍ وَدِيَةٌ مُّسَلَّمَةٌ إِلَى أَهْلِهِ إِلاَّ أَن يَصَّدَّقُواْ . . ﴾  ثم قال عز وجل: ﴿ َمَن لَّمْ يَجِدْ فَصِيَامُ شَهْرَيْنِ مُتَتَابِعَيْنِ تَوْبَةً مِّنَ اللّهِ وَكَانَ اللّهُ عَلِيماً حَكِيماً ﴾ ( سورة النساء:92).</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تغليظ الدية في القتل الخطأ في  بعض الأحوال: </a:t>
            </a:r>
            <a:endParaRPr lang="en-US" dirty="0" smtClean="0"/>
          </a:p>
          <a:p>
            <a:pPr rtl="1"/>
            <a:r>
              <a:rPr lang="ar-KW" dirty="0" smtClean="0"/>
              <a:t>	ذكر علماء الشافعية أن الدية في القتل الخطأ تغلظ في بعض الحالات، ويكون تغليظها من حيث وجوب التثليث فيها فقط (ثلاثون حقة، ثلاثون جذعة، أربعون خلفة).</a:t>
            </a:r>
            <a:endParaRPr lang="en-US" dirty="0" smtClean="0"/>
          </a:p>
          <a:p>
            <a:pPr rtl="1"/>
            <a:r>
              <a:rPr lang="ar-KW" dirty="0" smtClean="0"/>
              <a:t>	وهذه الحالات التي تغلظ فيها هي:</a:t>
            </a:r>
            <a:endParaRPr lang="en-US"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وهذه الحالات التي تغلظ فيها هي:</a:t>
            </a:r>
            <a:endParaRPr lang="en-US" dirty="0" smtClean="0"/>
          </a:p>
          <a:p>
            <a:pPr rtl="1"/>
            <a:r>
              <a:rPr lang="ar-KW" dirty="0" smtClean="0"/>
              <a:t>أ  - إذا وقع القتل في حرم مكة، وحدود الحرم مذكورة في كتاب الحج ، وهي الحدود التي يحرم الاصطياد داخلها، وذلك احتراماً لهذا البيت، ورعاية لزيادة الأمن فيه. قال الله عز وجل: ﴿ وَمَن يُرِدْ فِيهِ بِإِلْحَادٍ بِظُلْمٍ نُذِقْهُ مِنْ عَذَابٍ أَلِيمٍ ﴾  ( سورة الحج: 25).</a:t>
            </a:r>
            <a:endParaRPr lang="en-US" dirty="0" smtClean="0"/>
          </a:p>
          <a:p>
            <a:pPr rtl="1"/>
            <a:r>
              <a:rPr lang="ar-KW" dirty="0" smtClean="0"/>
              <a:t>	[بإلحاد بظلم: ميل عن الحق بسبب الظلم].</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rtl="1"/>
            <a:r>
              <a:rPr lang="ar-KW" dirty="0" smtClean="0"/>
              <a:t>ب – إذا وقع القتل في الأشهر الحرم ، وهي: ذو القعدة، وذو الحجة، والمحرم، ورجب، لحرمة هذه الأشهر، ومنع ابتداء القتال فيها.</a:t>
            </a:r>
            <a:endParaRPr lang="en-US" dirty="0" smtClean="0"/>
          </a:p>
          <a:p>
            <a:pPr rtl="1"/>
            <a:r>
              <a:rPr lang="ar-KW" dirty="0" smtClean="0"/>
              <a:t>	قال الله عز وجل : ﴿ يَسْأَلُونَكَ عَنِ الشَّهْرِ الْحَرَامِ قِتَالٍ فِيهِ قُلْ قِتَالٌ فِيهِ كَبِير﴾ ( سورة البقرة : 217) أي: كبير إثمه.</a:t>
            </a:r>
            <a:endParaRPr lang="en-US" dirty="0" smtClean="0"/>
          </a:p>
          <a:p>
            <a:pPr rtl="1"/>
            <a:r>
              <a:rPr lang="ar-KW" dirty="0" smtClean="0"/>
              <a:t>	وقال تبارك وتعالى: ﴿ يا أيها الذين آمنوا لا تحلوا شعائر الله ولا الشهر الحرام﴾ ( سورة المائدة: 2).</a:t>
            </a:r>
            <a:endParaRPr lang="en-US" dirty="0" smtClean="0"/>
          </a:p>
          <a:p>
            <a:pPr rtl="1"/>
            <a:r>
              <a:rPr lang="ar-KW" dirty="0" smtClean="0"/>
              <a:t>	[ى تحلوا: لا تستحلوا وتجيزوا. شعائر الله : جمع شعيرة، أي معالم دينه، وأحكام شرعه، مثل الصيد في الحرم. ولا الشهر الحرام: أي بالقتال فيه]. </a:t>
            </a:r>
            <a:endParaRPr lang="en-US" dirty="0" smtClean="0"/>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جـ - إذا وقع القتل الخطأ على محرم ذي رحم، كالأم، والأخت، والعم، والخال، ونحوهم من كل ذي رحم محرم. </a:t>
            </a:r>
            <a:endParaRPr lang="en-US" dirty="0" smtClean="0"/>
          </a:p>
          <a:p>
            <a:pPr rtl="1"/>
            <a:r>
              <a:rPr lang="ar-KW" dirty="0" smtClean="0"/>
              <a:t>	ودليل التغليظ في هذه المواضع عمل الصحابة رضي الله عنهم، وإن اختلفوا في كيفية التغليظ ـ وقد عرفت مذهب الشافعي في ذلك ـ ومثل هذا الحكم منهم لا يدرك بالاجتهاد، بل بالتوقيف من النبي </a:t>
            </a:r>
            <a:r>
              <a:rPr lang="en-US" dirty="0" smtClean="0">
                <a:sym typeface="AGA Arabesque"/>
              </a:rPr>
              <a:t></a:t>
            </a:r>
            <a:r>
              <a:rPr lang="ar-KW" dirty="0" smtClean="0"/>
              <a:t> .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وأما الأدلة من السنة فكثيرة :</a:t>
            </a:r>
            <a:endParaRPr lang="en-US" dirty="0" smtClean="0"/>
          </a:p>
          <a:p>
            <a:pPr algn="r" rtl="1"/>
            <a:r>
              <a:rPr lang="ar-KW" b="1" dirty="0" smtClean="0"/>
              <a:t>	</a:t>
            </a:r>
            <a:r>
              <a:rPr lang="ar-KW" dirty="0" smtClean="0"/>
              <a:t>منها: ما رواه عبدالله بن مسعود رضي الله عنه، قال : قال رسول الله </a:t>
            </a:r>
            <a:r>
              <a:rPr lang="en-US" dirty="0" smtClean="0">
                <a:sym typeface="AGA Arabesque"/>
              </a:rPr>
              <a:t></a:t>
            </a:r>
            <a:r>
              <a:rPr lang="ar-KW" dirty="0" smtClean="0"/>
              <a:t> : " لا يحل دم امرئ مسلم يشهد أن لا إله إلا الله وأني رسول الله إلا بإحدى ثلاث : الثيب الزاني، والنفس بالنفس ،والتارك لدينه المفارق للجماعة" . (رواه البخاري [6484] في الديات . باب : قول الله تعالى﴿ أن النفس بالنفس . . ﴾ ؛ ومسلم [1676] في القسامة، باب : ما يباح به دم المسلم ) . </a:t>
            </a:r>
            <a:endParaRPr lang="en-US" dirty="0" smtClean="0"/>
          </a:p>
          <a:p>
            <a:pPr algn="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rtl="1"/>
            <a:r>
              <a:rPr lang="ar-KW" b="1" dirty="0" smtClean="0"/>
              <a:t>اشتراك جماعة بقتل شخص واحد: </a:t>
            </a:r>
            <a:endParaRPr lang="en-US" dirty="0" smtClean="0"/>
          </a:p>
          <a:p>
            <a:pPr rtl="1"/>
            <a:r>
              <a:rPr lang="ar-KW" dirty="0" smtClean="0"/>
              <a:t>	إذا اشترك جماعة ـ اثنان أو أكثر ـ في قتل شخص واحد من المسلمين، وذلك بأن كان عمل كل واحد منهم ـ لو انفرد ـ مزهقاً للروح وقاتلاً ، ثبت القصاص على كل واحد من أولئك المشتركين في قتله.  </a:t>
            </a:r>
            <a:endParaRPr lang="en-US" dirty="0" smtClean="0"/>
          </a:p>
          <a:p>
            <a:r>
              <a:rPr lang="ar-KW" dirty="0" smtClean="0"/>
              <a:t>	أما إذا جرحه واحد منهم، وكان الجرح غير قاتل ، ثم قتله الآخر، فأجهز عليه، كان الثاني هو القاتل، وثبت عليه القصاص، وأما الجارح الأول ، فعليه ما يستحق من قصاص جرح، أوديته. ولو جرحه أحدهم جرحاً، فأنهاه إلى حركة مذبوح،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وذلك بأن لم يبق معها إبصار، ولا نطق ولا حركة اختبار، وأصبح يقطع بموته من ذلك الجرح، ولو بعد أيام، ثم جنى عليه شخص آخر، فالأول هو القاتل ، لأنه صيره إلى حالة الموت. ويعزر الثاني لهتكه حرمة الميت، كما لو قطع عضواً من ميت . </a:t>
            </a:r>
            <a:endParaRPr lang="en-US" dirty="0" smtClean="0"/>
          </a:p>
          <a:p>
            <a:pPr rtl="1"/>
            <a:r>
              <a:rPr lang="ar-KW" dirty="0" smtClean="0"/>
              <a:t>	ويستدل على ثبوت القصاص في حق الجماعة بقتل شخص واحد بالأدلة الآتية: </a:t>
            </a:r>
            <a:endParaRPr lang="en-US" dirty="0" smtClean="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أ  - روى البخاري تعليقاً، في الديات، باب: إذا أصاب قوم من رجل ، هل يعاقب أو يقتص منهم كلهم؟، عن ابن عمر رضي الله عنهما: أن غلاماً قتل غيلة، فقال عمر رضي الله عنه: ( لو اشترك فيها أهل صنعاء لقتلتهم). وفي البخاري في نفس الباب؛ قال مغيرة بن حكيم عن أبيه: إن أربعة قتلوا صبياً، فقال عمر مثله. </a:t>
            </a:r>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rtl="1"/>
            <a:r>
              <a:rPr lang="ar-KW" dirty="0" smtClean="0"/>
              <a:t>ب – روي مالك رحمه الله في الموطأ [2/871] عن سعيد بن المسيب</a:t>
            </a:r>
            <a:r>
              <a:rPr lang="ar-SA" dirty="0" smtClean="0"/>
              <a:t> أن عمر بن الخطاب رضي الله عنه قتل نفراً ـ خمسة أو سبعة ـ برجل واحد قتلوه غلية، وقال: (لو تمالا عليه أهل صنعاء لقتلتهم جميعاُ). </a:t>
            </a:r>
            <a:endParaRPr lang="en-US" dirty="0" smtClean="0"/>
          </a:p>
          <a:p>
            <a:pPr rtl="1"/>
            <a:r>
              <a:rPr lang="ar-KW" dirty="0" smtClean="0"/>
              <a:t>	[قتل غيلة: خديعة ومكراً من غير أن يعلم. تمالأ: اتفق وتواطأ على قتله]. </a:t>
            </a:r>
            <a:endParaRPr lang="en-US" dirty="0" smtClean="0"/>
          </a:p>
          <a:p>
            <a:r>
              <a:rPr lang="ar-KW" dirty="0" smtClean="0"/>
              <a:t>	وهناك قصة ذكرها الطحاوي والبيهقي في سبب هذه الأحاديث، وهي أن المغيرة بن حكيم الصنعاني حدث عن أبيه أن امرأة بصنعاء غاب عنها زوجها،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وترك في حجرها ابنا له من غيرها غلاماً يقال له أصيل ، فاتخذت المرأة بعد زوجها خليلاً، فقالت له: إن هذا الغلام يفضحنا فاقتله فأبي، فامتنعت منه فطاوعها، فاجتمع على قتل الغلام الرجل ورجل آخر والمرأة وخادمها، فقتلوه ثم قطعوه أعضاء ، وجعلوه في عيبة (وعاء من أدم) فطر حوه في ركية ـ البئر التي لم تطو ـ ليس فيها ماء، فذكر القصة، وفيه فأخذ خليلها فاعترف ، ثم اعترف الباقون، فكتب يعلى ـ وهو يومئذ أمير ـ بشأنهم إلى عمر، فكتب إليه عمر بقتلهم جميعاً، قال: والله لو أن أهل صنعاء اشتركوا في قتله لقتلتهم أجمعين. </a:t>
            </a:r>
            <a:endParaRPr lang="en-US" dirty="0" smtClean="0"/>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جـ - إن حد القذف يثبت للواحد على الجماعة إذا اشتركوا في قذفه، فكذلك ينبغي أن يثبت قصاص القتل للواحد على الجماعة إذا صدر من كل منهم من العدوان عليه ما لو انفرد به لكان قاتلاً بحسب الظاهر، لعدم الفرق بين الصورتين.</a:t>
            </a:r>
            <a:endParaRPr lang="en-US" dirty="0" smtClean="0"/>
          </a:p>
          <a:p>
            <a:pPr rtl="1"/>
            <a:r>
              <a:rPr lang="ar-KW" dirty="0" smtClean="0"/>
              <a:t>د – يتعين القصاص من الجميع سداً للذرائع، فإن المعتدي إذا علم أن الشركة في العدوان تنجيه وتنجي المشتركين من القصاص التجأ إليها لإنفاذ جريمته، والفرار بعد ذلك من القصاص. </a:t>
            </a:r>
            <a:endParaRPr lang="en-US" dirty="0" smtClean="0"/>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قال ابن قدامة: ولأن القصاص لو سقط بالاشتراك أدى إلى التسارع إلى القتل به، فيؤدي إلى إسقاط حكمة الردع والزجر.</a:t>
            </a:r>
            <a:endParaRPr lang="en-US" dirty="0" smtClean="0"/>
          </a:p>
          <a:p>
            <a:pPr rtl="1"/>
            <a:r>
              <a:rPr lang="ar-KW" b="1" dirty="0" smtClean="0"/>
              <a:t>اجتماع المباشرة والسبب في القتل: </a:t>
            </a:r>
            <a:endParaRPr lang="en-US" dirty="0" smtClean="0"/>
          </a:p>
          <a:p>
            <a:pPr rtl="1"/>
            <a:r>
              <a:rPr lang="ar-KW" dirty="0" smtClean="0"/>
              <a:t>	إذا اجتمع في القتل الواحد المباشرة والسبب، فتارة يقدم السبب على المباشرة فيقتص من المتسبب، وتارة تقدم المباشرة على السبب فيقتص من المباشرة . وقد يستوي السبب والمباشرة ، فهذه ثلاثة أنواع: </a:t>
            </a:r>
            <a:endParaRPr lang="en-US" dirty="0" smtClean="0"/>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النوع الأول</a:t>
            </a:r>
            <a:r>
              <a:rPr lang="ar-KW" dirty="0" smtClean="0"/>
              <a:t>: أن يشهد على الرجل شهود زور بأنه قاتل، فيقتله القاضي، فاعترف الشهود بتعمد الكذب وأنهم شهدوا زوراً، فعليهم القصاص دون القاضي أو الولي إذا باشر القصاص وكان جاهلاً بكذب الشهود. فهنا قدم السبب على المباشرة.</a:t>
            </a:r>
            <a:endParaRPr lang="en-US" dirty="0" smtClean="0"/>
          </a:p>
          <a:p>
            <a:r>
              <a:rPr lang="ar-KW" dirty="0" smtClean="0"/>
              <a:t>	</a:t>
            </a:r>
            <a:r>
              <a:rPr lang="ar-KW" b="1" dirty="0" smtClean="0"/>
              <a:t>النوع الثاني:</a:t>
            </a:r>
            <a:r>
              <a:rPr lang="ar-KW" dirty="0" smtClean="0"/>
              <a:t> غلبة المباشرة على السبب، وذلك كأن يرميه رام من شاهق </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rtl="1"/>
            <a:r>
              <a:rPr lang="ar-KW" dirty="0" smtClean="0"/>
              <a:t>فيتلقاه آخر بسيف فيقده نصفين، أو يضرب رقبته قبل وصوله إلى الأرض، فالقصاص على القاد، ولا شيء على الملقي سوى التعزيز، سواء عرف الحال أم لم يعرف . </a:t>
            </a:r>
            <a:endParaRPr lang="en-US" dirty="0" smtClean="0"/>
          </a:p>
          <a:p>
            <a:pPr rtl="1"/>
            <a:r>
              <a:rPr lang="ar-KW" dirty="0" smtClean="0"/>
              <a:t>	ومثل ذلك إذا أمسكه شخص فقتله آخر، فالقصاص على القاتل، وليس على الممسك قصاص أو دية، وإنما عليه التعزير . </a:t>
            </a:r>
            <a:endParaRPr lang="en-US" dirty="0" smtClean="0"/>
          </a:p>
          <a:p>
            <a:pPr rtl="1"/>
            <a:r>
              <a:rPr lang="ar-KW" dirty="0" smtClean="0"/>
              <a:t>	روى الدار قطني [3/140] عن ابن عمر رضي الله عنهما عن النبي </a:t>
            </a:r>
            <a:r>
              <a:rPr lang="en-US" dirty="0" smtClean="0">
                <a:sym typeface="AGA Arabesque"/>
              </a:rPr>
              <a:t></a:t>
            </a:r>
            <a:r>
              <a:rPr lang="ar-KW" dirty="0" smtClean="0"/>
              <a:t> قال: "إذا أمسك الرجل الرجل وقتله الآخر، يقتل الذي قتل ويحبس الذي أمسك|.</a:t>
            </a:r>
            <a:endParaRPr lang="en-US" dirty="0" smtClean="0"/>
          </a:p>
          <a:p>
            <a:pPr rtl="1"/>
            <a:r>
              <a:rPr lang="ar-KW" dirty="0" smtClean="0"/>
              <a:t>	قال في بلوغ المرام: رجاله ثقات وصححه ابن القطان.</a:t>
            </a:r>
            <a:endParaRPr lang="en-US"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ويشترط في حال الإمساك هذه أن يكون القاتل مكلفاً ، أما إذا كان القاتل صبياً أو مجنوناً فإن القصاص على الممسك ، وكذلك إذا عرضه لسبع ضار، ومث</a:t>
            </a:r>
            <a:r>
              <a:rPr lang="ar-IQ" dirty="0" smtClean="0"/>
              <a:t>ا</a:t>
            </a:r>
            <a:r>
              <a:rPr lang="ar-KW" dirty="0" smtClean="0"/>
              <a:t>ل ذلك لو ألقاه في ماء مغرق كلجة بحر، فالتقمه حوت، سواء أكان الا لتقام قبل الوصول إلى الماء أو بعده، فالقصاص على الملقي. أما ألقاه في ماء غير مغرق فالتقمه حوت، فلا قصاص في هذه الحالة، لكن تجب عليه في هذه الحالة دية شبه العمد.</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 الثيب الزاني: هو من سبق له زاج، ذكراً كان أم أنثى. المفارق لدينه: التارك له، وهو المرتد] .</a:t>
            </a:r>
            <a:endParaRPr lang="en-US" dirty="0" smtClean="0"/>
          </a:p>
          <a:p>
            <a:pPr algn="r"/>
            <a:r>
              <a:rPr lang="ar-KW" dirty="0" smtClean="0"/>
              <a:t>	ومنها: أيضاً ما رواه أبو هريرة رضي الله عنه: أن رسول الله </a:t>
            </a:r>
            <a:r>
              <a:rPr lang="en-US" dirty="0" smtClean="0">
                <a:sym typeface="AGA Arabesque"/>
              </a:rPr>
              <a:t></a:t>
            </a:r>
            <a:r>
              <a:rPr lang="ar-KW" dirty="0" smtClean="0"/>
              <a:t> قال : "اجتنبوا السبع الموبقات ، قيل: يا رسول الله، وما هن ؟ قال: الشرك بالله، والسحر، وقتل النفس التي حرم الله إلا بالحق، وأكل مال اليتيم، وأكل الربا، والتولي يوم الزحف، وقذف المحصنات الغافلات المؤمنات" . (أخرجه البخاري [2615] في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النوع الثالث:</a:t>
            </a:r>
            <a:r>
              <a:rPr lang="ar-KW" dirty="0" smtClean="0"/>
              <a:t> أن يتساوى السبب والمباشرة، كأن أكره إنساناً على قتل آخر، وجب القصاص عليهما، أما وجوب القصاص على المكره فلأنه أهلكه بما يقصد به الإهلاك غالباً، فأشبه ما لو رماه بسهم فقتله، وأما وجوب القصاص على المكره لأنه قتله عمداً عدواناً لاستبقاء نفسه.</a:t>
            </a:r>
            <a:endParaRPr lang="en-US" dirty="0" smtClean="0"/>
          </a:p>
          <a:p>
            <a:pPr rtl="1"/>
            <a:r>
              <a:rPr lang="ar-KW" dirty="0" smtClean="0"/>
              <a:t>	هذا ولا فرق بين أن يكون المكره هو الإمام أو غيره.</a:t>
            </a:r>
            <a:endParaRPr lang="en-US" dirty="0" smtClean="0"/>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أما لو أمره بقتل نفسه بأن قال له: اقتل نفسك وإلا قتلتك ، فقتل نفسه لم يجب القصاص في هذه الحالة، لأن هذا لا يعد إكراهاً حقيقة، لاتحاد المأمور به والمخوف منه، فصار كأنه مختار له. أما لو خوفه بشيء أشد من القتل كالإحراق بالنار مثلاً فهو إكراه يجب فيه القصاص على المكره.</a:t>
            </a:r>
            <a:endParaRPr lang="en-US" dirty="0" smtClean="0"/>
          </a:p>
          <a:p>
            <a:pPr rtl="1"/>
            <a:r>
              <a:rPr lang="ar-KW" dirty="0" smtClean="0"/>
              <a:t>	وكذلك إذا قال له اقتلني وإلا قتلتك فلا قصاص إذا قتله، لأن الإكراه شبهة يدرأ بها الحد. </a:t>
            </a:r>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هذا ولو أمر السلطان شخصاً بقتل آخر بغير حق، والمأمور لا يعلم ظلم السلطان ولا خطأه وجب القود أو الدية والكفارة على السلطان، ولا شيء على المأمور، لأنه آلته ولا بد منه في السياسة، فلو ضمناه لم يتول تنفيذ الحد أحد، ولأن الظاهر أن الإمام لا يأمر إلا بالحق، ولأن طاعته واجبة فيما لا يعلم أنه معصيته، وليس للمأمور أن يكفر لمباشرة القتل. </a:t>
            </a:r>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وإن علم بظلمه أو خطئه وجب القود على المأمور، إن لم يخف قهر السلطان بالبطش بما يحصل به الإكراه، لأنه لا يجوز طاعته حينئذ لقوله عليه الصلاة والسلام : "لا طاعة في معصية الله ، إنما الطاعة في المعروف" (رواه البخاري [4085] في المغازي، باب : سرية عبدالله بن حذافة السهمي ؛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ومسلم [1840] في الإمارة، باب: وجوب طاعة الأمراء في غير معصية وتحريمها في المعصية). فصار كما لو قتله بغير إذن، ولا شيء على السلطان إلا الإثم فقط فيما إذا كان ظالماً، وأما إن اعتقد وجوب طاعته في المعصية فالضمان على الإمام لا عليه، لأن ذلك مما يخفي . فإن خاف قهره فكالمكره فالضمان بالقصاص وغيره عليهما.  </a:t>
            </a:r>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فائدة: فيما يباح بالإكراه: </a:t>
            </a:r>
            <a:endParaRPr lang="en-US" dirty="0" smtClean="0"/>
          </a:p>
          <a:p>
            <a:pPr rtl="1"/>
            <a:r>
              <a:rPr lang="ar-KW" dirty="0" smtClean="0"/>
              <a:t>	ذكر النووي في كتابه " روضة الطالبين" فصلاً يوضح فيه ما يباح بالإكراه وما لا يباح، فقال رحمه الله تعالى: </a:t>
            </a:r>
            <a:endParaRPr lang="en-US" dirty="0" smtClean="0"/>
          </a:p>
          <a:p>
            <a:r>
              <a:rPr lang="ar-KW" dirty="0" smtClean="0"/>
              <a:t>	(فصل: الإكراه على القتل المحرم لا يبيحه، بل يأثم بالاتفاق إذا قتل، وكذا لا يباح الزنى بالإكراه. ويباح بالإكراه شرب الخمر، والإفطار في رمضان، والخروج من صلاة الفرض، وإتلاف مال الغير، ويباح أيضاً كلمة الكفر،</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وفي وجوب التلفظ بها وجهان، أحدهما: وهو الصحيح، لا يجب للأحاديث الصحيحة في الحث على الصبر على الدين، واقتداءً بالسلف</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وهناك صور أخري كثيرة تطلب في المطولات من الكتب.</a:t>
            </a:r>
            <a:endParaRPr lang="en-US" dirty="0" smtClean="0"/>
          </a:p>
          <a:p>
            <a:pPr rtl="1"/>
            <a:r>
              <a:rPr lang="ar-KW" b="1" dirty="0" smtClean="0"/>
              <a:t>الجناية على ما دون النفس: </a:t>
            </a:r>
            <a:endParaRPr lang="en-US" dirty="0" smtClean="0"/>
          </a:p>
          <a:p>
            <a:pPr rtl="1"/>
            <a:r>
              <a:rPr lang="ar-KW" dirty="0" smtClean="0"/>
              <a:t>	لقد مر بنا أن الجناية على البدن إما أن تكون بإزهاق الروح، وهو القتل، وهذا هو الذي سبق الحديث عنه، وإما أن تكون فيما دون ذلك من قطع يد أو قلع عين أو قطع أنف وأذن وما شاكل ذلك، وهذا هو الذي نريد أن نتحدث عنه فيما يلي:</a:t>
            </a:r>
            <a:endParaRPr lang="en-US" dirty="0" smtClean="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b="1" dirty="0" smtClean="0"/>
              <a:t>أنواع الجناية على ما دون النفس: </a:t>
            </a:r>
            <a:endParaRPr lang="en-US" dirty="0" smtClean="0"/>
          </a:p>
          <a:p>
            <a:pPr rtl="1"/>
            <a:r>
              <a:rPr lang="ar-KW" dirty="0" smtClean="0"/>
              <a:t>	الجناية على ما دون النفس على ثلاثة أنواع:</a:t>
            </a:r>
            <a:endParaRPr lang="en-US" dirty="0" smtClean="0"/>
          </a:p>
          <a:p>
            <a:pPr rtl="1"/>
            <a:r>
              <a:rPr lang="ar-KW" dirty="0" smtClean="0"/>
              <a:t>	الأول : الجناية بالجرح.</a:t>
            </a:r>
            <a:endParaRPr lang="en-US" dirty="0" smtClean="0"/>
          </a:p>
          <a:p>
            <a:pPr rtl="1"/>
            <a:r>
              <a:rPr lang="ar-KW" dirty="0" smtClean="0"/>
              <a:t>	الثاني : قطع الطرف.</a:t>
            </a:r>
            <a:endParaRPr lang="en-US" dirty="0" smtClean="0"/>
          </a:p>
          <a:p>
            <a:pPr rtl="1"/>
            <a:r>
              <a:rPr lang="ar-KW" dirty="0" smtClean="0"/>
              <a:t>	الثالث : إبطال المنافع.</a:t>
            </a:r>
            <a:endParaRPr lang="en-US" dirty="0" smtClean="0"/>
          </a:p>
          <a:p>
            <a:pPr rtl="1"/>
            <a:r>
              <a:rPr lang="ar-KW" b="1" dirty="0" smtClean="0"/>
              <a:t>النوع الأول : الجناية بالجرح:</a:t>
            </a:r>
            <a:endParaRPr lang="en-US" dirty="0" smtClean="0"/>
          </a:p>
          <a:p>
            <a:pPr rtl="1"/>
            <a:r>
              <a:rPr lang="ar-KW" dirty="0" smtClean="0"/>
              <a:t>	الجراح الواقعة على البدن على ضربين: </a:t>
            </a:r>
            <a:endParaRPr lang="en-US" dirty="0" smtClean="0"/>
          </a:p>
          <a:p>
            <a:pPr rtl="1"/>
            <a:r>
              <a:rPr lang="ar-KW" dirty="0" smtClean="0"/>
              <a:t> 	</a:t>
            </a:r>
            <a:r>
              <a:rPr lang="ar-KW" b="1" dirty="0" smtClean="0"/>
              <a:t>أحدهما :</a:t>
            </a:r>
            <a:r>
              <a:rPr lang="ar-KW" dirty="0" smtClean="0"/>
              <a:t> الواقعة على الوجه والرأس، وتسمى الشجاع.</a:t>
            </a:r>
            <a:endParaRPr lang="en-US" dirty="0" smtClean="0"/>
          </a:p>
          <a:p>
            <a:pPr rtl="1"/>
            <a:r>
              <a:rPr lang="ar-KW" dirty="0" smtClean="0"/>
              <a:t>	</a:t>
            </a:r>
            <a:r>
              <a:rPr lang="ar-KW" b="1" dirty="0" smtClean="0"/>
              <a:t>والثاني :</a:t>
            </a:r>
            <a:r>
              <a:rPr lang="ar-KW" dirty="0" smtClean="0"/>
              <a:t> الجراحات في سائر البدن.</a:t>
            </a:r>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dirty="0" smtClean="0"/>
              <a:t>وفيما يلي نوضح كل ضرب من هذين، ونبين ما يتعلق به من أحكام. </a:t>
            </a:r>
            <a:endParaRPr lang="en-US" dirty="0" smtClean="0"/>
          </a:p>
          <a:p>
            <a:pPr rtl="1"/>
            <a:r>
              <a:rPr lang="ar-KW" dirty="0" smtClean="0"/>
              <a:t>أ  - الشجاج الواقعة على الرأس والوجه، وهي عشر:</a:t>
            </a:r>
            <a:endParaRPr lang="en-US" dirty="0" smtClean="0"/>
          </a:p>
          <a:p>
            <a:pPr rtl="1"/>
            <a:r>
              <a:rPr lang="ar-KW" dirty="0" smtClean="0"/>
              <a:t>	</a:t>
            </a:r>
            <a:r>
              <a:rPr lang="ar-KW" b="1" dirty="0" smtClean="0"/>
              <a:t>إحداها:</a:t>
            </a:r>
            <a:r>
              <a:rPr lang="ar-KW" dirty="0" smtClean="0"/>
              <a:t> ال</a:t>
            </a:r>
            <a:r>
              <a:rPr lang="ar-IQ" dirty="0" smtClean="0"/>
              <a:t>خ</a:t>
            </a:r>
            <a:r>
              <a:rPr lang="ar-KW" dirty="0" smtClean="0"/>
              <a:t>ارصة، وهي التي تشق الجلد قليلاً كالخدش ، وتسمى القاشرة.</a:t>
            </a:r>
            <a:endParaRPr lang="en-US" dirty="0" smtClean="0"/>
          </a:p>
          <a:p>
            <a:pPr rtl="1"/>
            <a:r>
              <a:rPr lang="ar-KW" dirty="0" smtClean="0"/>
              <a:t>	</a:t>
            </a:r>
            <a:r>
              <a:rPr lang="ar-KW" b="1" dirty="0" smtClean="0"/>
              <a:t>ثانيها:</a:t>
            </a:r>
            <a:r>
              <a:rPr lang="ar-KW" dirty="0" smtClean="0"/>
              <a:t>  الدامية، وهي التي تدمي موضعها من الشق والخدش، ولا يقطر منها دم، فإن سال فهي دام</a:t>
            </a:r>
            <a:r>
              <a:rPr lang="ar-IQ" dirty="0"/>
              <a:t>غ</a:t>
            </a:r>
            <a:r>
              <a:rPr lang="ar-KW" dirty="0" smtClean="0"/>
              <a:t>ة، وهذه قسم آخر يزيد على العشر.</a:t>
            </a:r>
            <a:endParaRPr lang="en-US" dirty="0" smtClean="0"/>
          </a:p>
          <a:p>
            <a:pPr rtl="1"/>
            <a:r>
              <a:rPr lang="ar-KW" dirty="0" smtClean="0"/>
              <a:t>	</a:t>
            </a:r>
            <a:r>
              <a:rPr lang="ar-KW" b="1" dirty="0" smtClean="0"/>
              <a:t>الثالثة:</a:t>
            </a:r>
            <a:r>
              <a:rPr lang="ar-KW" dirty="0" smtClean="0"/>
              <a:t> الباضعة، وهي التي تبضع اللحم بعد الجلد، أي تشق اللحم بعد الجلد شقاً خفيفاً، مأخوذ من البضع وهو القطع.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KW" dirty="0" smtClean="0"/>
              <a:t>الوصايا، باب: قول الله تعالى ﴿ إن الذين يأكلون أموال اليتامى ظلماً . . ﴾؛ ومسلم [89] في كتاب الإيمان، باب : تحريم الكبائر وبيانه . ورواه أيضاً أبو داود [2874] في الوصايا، باب : ما جاء في التشديد في أكل مال اليتيم ؛ والنسائي [6/257] في الوصايا، باب: اجتناب أكل مال اليتيم) . </a:t>
            </a:r>
            <a:endParaRPr lang="en-US" dirty="0" smtClean="0"/>
          </a:p>
          <a:p>
            <a:pPr algn="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الرابعة:</a:t>
            </a:r>
            <a:r>
              <a:rPr lang="ar-KW" dirty="0" smtClean="0"/>
              <a:t> المتلاحمة، وهي التي تغوص في اللحم ولا تبلغ الجلدة بين اللحم والعظم، سميت بذلك تفاؤلاً بما يؤول إليه من الالتحام. وتسمي أيضا اللاحمة..</a:t>
            </a:r>
            <a:endParaRPr lang="en-US" dirty="0" smtClean="0"/>
          </a:p>
          <a:p>
            <a:pPr rtl="1"/>
            <a:r>
              <a:rPr lang="ar-KW" dirty="0" smtClean="0"/>
              <a:t>	</a:t>
            </a:r>
            <a:r>
              <a:rPr lang="ar-KW" b="1" dirty="0" smtClean="0"/>
              <a:t>السادسة:</a:t>
            </a:r>
            <a:r>
              <a:rPr lang="ar-KW" dirty="0" smtClean="0"/>
              <a:t> الموضحة، وهي التي تخرق السمحاق، وتوضح العظم، أي تكشفه، بحيث يقرع بالمرود، وإن لم يشاهد العظم من أجل الدم الذي يستره.</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rtl="1"/>
            <a:r>
              <a:rPr lang="ar-KW" dirty="0" smtClean="0"/>
              <a:t>إذا علمت ذلك فالعلم أن القصاص يجب في الموضحة فقط، لتيسر ضبطها واستيفاء مثلها، ولا قصاص فيما عداها من الهاشمة والمنقلة وغيرهما إذ لا يؤمن فيها الزيادة والنقصان في طول الجراحة وعرضها، ولا يوثق باستيفاء المثل.</a:t>
            </a:r>
            <a:endParaRPr lang="en-US" dirty="0" smtClean="0"/>
          </a:p>
          <a:p>
            <a:pPr rtl="1"/>
            <a:r>
              <a:rPr lang="ar-KW" dirty="0" smtClean="0"/>
              <a:t>ب – الجراحات في سائر البدن: فما لا قصاص فيه إذا كان في الرأس أو الوجه، لا قصاص فيه إذا كان على غيرهما، فالموضحة التي تقع في جزء من أجزاء البدن كالصدر والعنق والساعد والأصابع هي التي يكون فيها القصاص، وما لا فلا قصاص فيه لما ذكرنا آنفاً من صعوبة الحصول على المماثلة. </a:t>
            </a:r>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النوع الثاني: الجناية بقطع الطرف: </a:t>
            </a:r>
            <a:endParaRPr lang="en-US" dirty="0" smtClean="0"/>
          </a:p>
          <a:p>
            <a:pPr rtl="1"/>
            <a:r>
              <a:rPr lang="ar-KW" dirty="0" smtClean="0"/>
              <a:t>	أقسام قطع الطرف ثلاثة أقسام كالقتل، فكما أن القتل ثلاثة أقسام عمد وشبه عمد وخطأ، كذلك ينقسم قطع الطرف إلى ثلاثة أقسام عمد وشبه عمد وخطأ، وكما أنه لا يجب القصاص في النفس إلا بالعمد فكذلك قطع الطرف لا يجب إلا بالعمد، وأما شبه العمد بقطع الطرف والخطأ به فلا يجب فيه القصاص.</a:t>
            </a:r>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rtl="1"/>
            <a:r>
              <a:rPr lang="ar-KW" b="1" dirty="0" smtClean="0"/>
              <a:t>شروط القصاص بالطرف: </a:t>
            </a:r>
            <a:endParaRPr lang="en-US" dirty="0" smtClean="0"/>
          </a:p>
          <a:p>
            <a:pPr rtl="1"/>
            <a:r>
              <a:rPr lang="ar-KW" dirty="0" smtClean="0"/>
              <a:t>	يجري القصاص بقطع الطرف بشرط إمكان المماثلة وأمن استيفاء الزيادة، ويحصل ذلك بطريقتين:</a:t>
            </a:r>
            <a:endParaRPr lang="en-US" dirty="0" smtClean="0"/>
          </a:p>
          <a:p>
            <a:pPr rtl="1"/>
            <a:r>
              <a:rPr lang="ar-KW" dirty="0" smtClean="0"/>
              <a:t>	أحدهما: أن يكون للعضو مفصل توضع عليه الحديدة وبيان، والمفصل موضع اتصال عضو بعضو على منقطع عظمين، وقد يكون ذلك بمجاورة محضة وقد يكون مع دخول عضو في عضو ، كالمرفق والركبة، فمن المفاصل: الأنامل، والكوع وهو مفصل الكف، والمرفق، ومفصل القدم، والركبة، فإذا وقع القطع على بعضها، اقتص من الجاني، ومن المفاصل أصل الفخذ والمنكب. </a:t>
            </a:r>
            <a:endParaRPr lang="en-US" dirty="0" smtClean="0"/>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KW" dirty="0" smtClean="0"/>
              <a:t>الطريق الثاني، أن يكون للعضو حد مضبوط ينقاد لآلة الإبانة، فيجب القصاص من فقء العين، وفي الأذن، وفي الجفن، وفي المارن وهو ما لان من الأنف، وفي الشفة، وفي اللسان . </a:t>
            </a:r>
            <a:endParaRPr lang="en-US" dirty="0" smtClean="0"/>
          </a:p>
          <a:p>
            <a:pPr algn="r" rtl="1"/>
            <a:r>
              <a:rPr lang="ar-KW" dirty="0" smtClean="0"/>
              <a:t>	وعلى هذا لو قطع بعض الأذن أو بعض المارن من غير إبانة وجب القصاص لإحاطة الهواء بهما وإمكان الاطلاع عليهما من الجانبين</a:t>
            </a:r>
            <a:r>
              <a:rPr lang="ar-IQ" dirty="0" smtClean="0"/>
              <a:t>.</a:t>
            </a:r>
            <a:r>
              <a:rPr lang="ar-KW" dirty="0" smtClean="0"/>
              <a:t> </a:t>
            </a:r>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b="1" dirty="0" smtClean="0"/>
              <a:t>القصاص بكسر العظام:</a:t>
            </a:r>
            <a:endParaRPr lang="en-US" dirty="0" smtClean="0"/>
          </a:p>
          <a:p>
            <a:r>
              <a:rPr lang="ar-KW" dirty="0" smtClean="0"/>
              <a:t>	لا قصاص بكسر العظام لعدم الوثوق بالمماثلة ، بل عليه الدية كما سيأتي، لكن لو كسر عظماً وأبانه فللمجني عليه قطع أقرب مفصل إلى المكسور، وأخذ حكومة عن الباقي ـ</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dirty="0" smtClean="0"/>
              <a:t>والحكومة هي مال مقدر على حسب الجناية يقدره الخبراء وأصحاب المعرفة بهذا الشأن ـ وعلى هذا فلو كسر يده من العضد كان له أن يقطع يده من المرفق، وله على الباقي حكومة . ولو كسر يده من الساعد فله قطع اليد من الكف، وله على الباقي حكومة، وهكذا.</a:t>
            </a:r>
            <a:endParaRPr lang="en-US" dirty="0" smtClean="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b="1" dirty="0" smtClean="0"/>
              <a:t>النوع الثالث: إبطال منافع العضو:</a:t>
            </a:r>
            <a:endParaRPr lang="en-US" dirty="0" smtClean="0"/>
          </a:p>
          <a:p>
            <a:pPr rtl="1"/>
            <a:r>
              <a:rPr lang="ar-KW" dirty="0" smtClean="0"/>
              <a:t>	قد تكون الجناية بإبطال منفعة عضو من الأعضاء، أو قسم منها، فعند ذلك يجب فيها دية، على حسب ما يلي: </a:t>
            </a:r>
            <a:endParaRPr lang="en-US" dirty="0" smtClean="0"/>
          </a:p>
          <a:p>
            <a:r>
              <a:rPr lang="ar-KW" dirty="0" smtClean="0"/>
              <a:t>	</a:t>
            </a:r>
            <a:r>
              <a:rPr lang="ar-KW" b="1" dirty="0" smtClean="0"/>
              <a:t>أولاً:</a:t>
            </a:r>
            <a:r>
              <a:rPr lang="ar-KW" dirty="0" smtClean="0"/>
              <a:t> إزالة العقل، فإذا أزال إنسان عقل إنسان بسبب ما، وجب كمال الدية في ذلك، وسيأتي بيان كمال الدية. ولا يجب فيه قصاص لعدم إمكان ذلك، ولو نقص عقله ولم تستقم أحواله نظر في ذلك، فإن أمكن الضبط، وجب قسط الزائل، والضبط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قد يأتي بالزمان بأن يجن يوماً ويفيق يوماً، فيجب نصف الدية، أو يجن يوماً ويفيق يومين فيجب ثلث الدية، وقد يتأتي الضبط بغير الزمان، بأن يقابل صواب قوله ومنظوم فعله بالخطأ المطروح منهما، وتعرف النسبة بينهما، فيجب قسط الزائل.   </a:t>
            </a:r>
            <a:endParaRPr lang="en-US" dirty="0" smtClean="0"/>
          </a:p>
          <a:p>
            <a:pPr rtl="1"/>
            <a:r>
              <a:rPr lang="ar-KW" dirty="0" smtClean="0"/>
              <a:t>	وإن لم يمكن الضبط بأن كان يفزع أحياناً مما يفزع، أو يستوحش إذا خلا وجبت حكومة يقدرها الحاكم باجتهاده.</a:t>
            </a:r>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وهذا الحكم إذا قال أهل الخبرة إن هذا العارض لا يتوقع زواله، أما إذا ذكر أهل الخبرة أن هذا العارض قد يزول، فيتوقف في الدية، فإن عاد إليه عقله سقطت الدية، وإن لم يعد وجبت الدية.</a:t>
            </a:r>
            <a:endParaRPr lang="en-US" dirty="0" smtClean="0"/>
          </a:p>
          <a:p>
            <a:pPr rtl="1"/>
            <a:r>
              <a:rPr lang="ar-KW" dirty="0" smtClean="0"/>
              <a:t>	</a:t>
            </a:r>
            <a:r>
              <a:rPr lang="ar-KW" b="1" dirty="0" smtClean="0"/>
              <a:t>ثانياً:</a:t>
            </a:r>
            <a:r>
              <a:rPr lang="ar-KW" dirty="0" smtClean="0"/>
              <a:t> السمع، فإذا أبطل السمع من الأذنين وجب كمال الدية، وإن أبطله من أذن واحدة وجب نصف الدية، ولو قطع الأذن وأبطل السمع وجب ديتان، دية للقطع ودية لإبطال السمع. وذلك لأن السمع ليس في الأذن.</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KW" dirty="0" smtClean="0"/>
              <a:t>[الموبقات : المهلكات . التولي يوم الزحف: الفرار عن القتال عند لقاء الأعداء . قذف المحصنات: اتهام العفيفات بالزنى] . </a:t>
            </a:r>
            <a:endParaRPr lang="en-US" dirty="0" smtClean="0"/>
          </a:p>
          <a:p>
            <a:pPr algn="r"/>
            <a:r>
              <a:rPr lang="ar-KW" dirty="0" smtClean="0"/>
              <a:t>	هذا ولا خلاف بين الأمة في تحريم القتل بغير حق، وأنه من أكبر الكبائر بعد الشرك ، وفاعله المستحل له كافر من غير خلاف، ومخلد في نار جهنم.</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ولو قال أهل الخبرة: لطيفة السمع باقية في مقرها، ولكن ارتتق داخل الأذن بالجناية، وامتنع نفوذ الصوت، ولم يتوقعوا زوال الارتتاق فالواجب حكومة ، وقيل دية. </a:t>
            </a:r>
            <a:endParaRPr lang="en-US" dirty="0" smtClean="0"/>
          </a:p>
          <a:p>
            <a:pPr rtl="1"/>
            <a:r>
              <a:rPr lang="ar-KW" dirty="0" smtClean="0"/>
              <a:t>	هذا إذا ذهب السمع، أما إذا نقص السمع من الأذنين أو من أحدهما، نظر فإن عرف مقدار النقص وجب قسطه من الدية، وإن لم يعلم وجب في ذلك حكومة يقدرها الحاكم باجتهاده.</a:t>
            </a:r>
            <a:endParaRPr lang="en-US" dirty="0" smtClean="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ثالثاً:</a:t>
            </a:r>
            <a:r>
              <a:rPr lang="ar-KW" dirty="0" smtClean="0"/>
              <a:t> البصر، ففي إذهابه من العينين دية كاملة، وفي إذهابه من واحدة منهما يجب نصف الدية، سواء في ذلك ضعيف البصر وغيره، وسواء في ذلك الأحول والأخفش وغيرهم (والخفش صغر في العين وضعف البصر خلقة). ولو فقأ عينيه لم يجب إلا دية واحدة، كما لو قطع يديه، وهذا بخلاف الأذن كما مر. ويمتحنه أهل الخبرة لمعرفة زوال البصر إذا ادعي ذلك المجني عليه، وأنكر ذلك الجاني.</a:t>
            </a:r>
            <a:endParaRPr lang="en-US"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هذا إذا ذهب البصر بالكلية، وأما إذا نقص ولم يذهب، فإن عرف قدره بأن كان يرى الشخص من مسافة فصار لا يراه إلا من بعضها، وجب ممن الدية قسط الذاهب، وإن لم يعرف قدره وجب في ذلك حكومة يقدرها الحاكم باجتهاده.</a:t>
            </a:r>
            <a:endParaRPr lang="en-US" dirty="0" smtClean="0"/>
          </a:p>
          <a:p>
            <a:pPr rtl="1"/>
            <a:r>
              <a:rPr lang="ar-KW" dirty="0" smtClean="0"/>
              <a:t>	هذا وإذا كان الجني عليه أعشى ـ وهو من يبصر بالنهار دون الليل ـ فذهب ضوء عينيه، وجبت الدية كاملة، وفي ذهاب ضوء إحداهما نصف الدية، ولو جنى عليه فصار أعشى وجب نصف الدية .</a:t>
            </a:r>
            <a:endParaRPr lang="en-US" dirty="0" smtClean="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رابعاً:</a:t>
            </a:r>
            <a:r>
              <a:rPr lang="ar-KW" dirty="0" smtClean="0"/>
              <a:t> إبطال الشم، وفي إبطال بالكلية الدية كاملة ، وأن أبطال الشم من أحد المنخرين وجب نصف الدية، وإن نقص الشم وأمكن ضبطه وجب قسط الناقص من الدية، وإن لم يمكن ضبطه وجب فيه حكومة يقدرها الحاكم باجتهاده، كما مر مثل ذلك في السمع والبصر .</a:t>
            </a:r>
            <a:endParaRPr lang="en-US" dirty="0" smtClean="0"/>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خامساً:</a:t>
            </a:r>
            <a:r>
              <a:rPr lang="ar-KW" dirty="0" smtClean="0"/>
              <a:t> ذهاب النطق، إذا جنى على لسانه فأبطل كلامه، وجبت الدية كاملة هذا إذا قال أهل الخبرة إنه لا يعود نطقه. ولو بطل بالجناية بعض الحروف وزعت الدية عليها، وسواء في ذلك ما خف على اللسان من الحروف وما ثقل. والحروف مختلفة في اللغات، فكل من تكلم بلغة فالنظر عند التوزيع إلي حروف تلك اللغة فإن تكلم بلغتين فبطل بالجناية حروف من هذه، وحروف من تلك، وجب التوزيع على أكثرهما حروفاً.</a:t>
            </a:r>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rtl="1"/>
            <a:r>
              <a:rPr lang="ar-KW" dirty="0" smtClean="0"/>
              <a:t>هذا إذا ذهب بعض الحروف، وبقي في البقية كلام مفهوم، أما إذا لم يبق في البقية كلام مفهوم كان ذلك كذهاب جميع النطق، فيجب في ذلك الدية كاملة. </a:t>
            </a:r>
            <a:endParaRPr lang="en-US" dirty="0" smtClean="0"/>
          </a:p>
          <a:p>
            <a:pPr rtl="1"/>
            <a:r>
              <a:rPr lang="ar-KW" dirty="0" smtClean="0"/>
              <a:t>	وإذا جنى عليه جناية فصار يبدل حرفاً بحرف وجب قسط الحرف الذي أبطله، ولو ثقل لسانه بالجناية أ, حدث به عيب فالواجب حكومة لبقاء المنفعة.</a:t>
            </a:r>
            <a:endParaRPr lang="en-US" dirty="0" smtClean="0"/>
          </a:p>
          <a:p>
            <a:pPr rtl="1"/>
            <a:r>
              <a:rPr lang="ar-KW" dirty="0" smtClean="0"/>
              <a:t>	وإن كان لا يحسن بعض الحروف كالأرت والألثغ الذي لا يتكلم إلا بعشرين حرفاً مثلاً إذا ذهب بالجناية كلامه وجبت الدية كاملة.</a:t>
            </a:r>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rtl="1"/>
            <a:r>
              <a:rPr lang="ar-KW" b="1" dirty="0" smtClean="0"/>
              <a:t>سادساً:</a:t>
            </a:r>
            <a:r>
              <a:rPr lang="ar-KW" dirty="0" smtClean="0"/>
              <a:t> ذهاب الصوت، فإذا جنى على شخص فأبطل صوته وبقي اللسان على اعتداله ويمكنه من التقطيع والترديد، لزمه لإبطال الصوت كمال الدية، فإن أبطل معه حركة اللسان حتى عجز عن التقطيع والترديد وجب ديتان: دية للصوت ودية للسان.</a:t>
            </a:r>
            <a:endParaRPr lang="en-US" dirty="0" smtClean="0"/>
          </a:p>
          <a:p>
            <a:r>
              <a:rPr lang="ar-KW" dirty="0" smtClean="0"/>
              <a:t>	</a:t>
            </a:r>
            <a:r>
              <a:rPr lang="ar-KW" b="1" dirty="0" smtClean="0"/>
              <a:t>سابعاً:</a:t>
            </a:r>
            <a:r>
              <a:rPr lang="ar-KW" dirty="0" smtClean="0"/>
              <a:t> ذهاب الذوق، فإذا أذهبه شخص بجناية وجبت الدية كاملة. والمدرك بالذوق خمسة أشياء: الحلاوة والحموضة والمرارة والملوحة والعذوبة، والدية تتوزع عليها، فإذا أبطل إدراك واحد منها، وجب فيه خمس الدية، ولو نقص الإحساس فلم </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KW" dirty="0" smtClean="0"/>
              <a:t>يدرك الطعوم على كمالها، فالواجب حينذاك حكومة يقدرها الحاكم. ولو ضربه ضربة فزال بها ذوقه ونطقه وجب ديتان.</a:t>
            </a:r>
            <a:endParaRPr lang="en-US" dirty="0" smtClean="0"/>
          </a:p>
          <a:p>
            <a:pPr rtl="1"/>
            <a:r>
              <a:rPr lang="ar-KW" dirty="0" smtClean="0"/>
              <a:t>	</a:t>
            </a:r>
            <a:r>
              <a:rPr lang="ar-KW" b="1" dirty="0" smtClean="0"/>
              <a:t>ثامناً:</a:t>
            </a:r>
            <a:r>
              <a:rPr lang="ar-KW" dirty="0" smtClean="0"/>
              <a:t> زوال المضغ، فإذا زال مضغه بالجناية وجبت الدية كاملة. </a:t>
            </a:r>
            <a:endParaRPr lang="en-US" dirty="0" smtClean="0"/>
          </a:p>
          <a:p>
            <a:pPr rtl="1"/>
            <a:r>
              <a:rPr lang="ar-KW" dirty="0" smtClean="0"/>
              <a:t>	</a:t>
            </a:r>
            <a:r>
              <a:rPr lang="ar-KW" b="1" dirty="0" smtClean="0"/>
              <a:t>تاسعاً:</a:t>
            </a:r>
            <a:r>
              <a:rPr lang="ar-KW" dirty="0" smtClean="0"/>
              <a:t> زوال الإمناء، فإذا كسر صلبه فأبطل قوة إمنائه وجبت الدية كاملة، ولو قطع أنثييه فذهب ماؤه وجب في ذلك ديتان: إحداهما للماء والأخرى للأنثيين، لما سيأتي في الديات من أن قطع الأنثيين يوجب الدية.</a:t>
            </a:r>
            <a:endParaRPr lang="en-US" dirty="0" smtClean="0"/>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KW" b="1" dirty="0" smtClean="0"/>
              <a:t>العاشر:</a:t>
            </a:r>
            <a:r>
              <a:rPr lang="ar-KW" dirty="0" smtClean="0"/>
              <a:t> إبطال قوة الإحبال، إذا أبطل في المرأة قوة الإحبال لزمه ديتها، ولو جنى على ثديها فانقطع لبنها لزمه حكومة، فإن نقص وجب حكومة تليق به، وإن لم يكن لها لبن عند الجناية، ثم ولدت ولم يدر لها لبن، وامتنع به الإرضاع وجبت حكومة إذا قال أهل الخبرة إن الانقطاع بجنايته، أو جوزوا أن يكون هو سببها.</a:t>
            </a:r>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rtl="1"/>
            <a:r>
              <a:rPr lang="ar-KW" b="1" dirty="0" smtClean="0"/>
              <a:t>الحادي عشر:</a:t>
            </a:r>
            <a:r>
              <a:rPr lang="ar-KW" dirty="0" smtClean="0"/>
              <a:t> إبطال الجماع، إذا جنى جناية على صلبه فذهب جماعه وجبت الدية، لأن الجماع من المنافع المقصودة.</a:t>
            </a:r>
            <a:endParaRPr lang="en-US" dirty="0" smtClean="0"/>
          </a:p>
          <a:p>
            <a:pPr rtl="1"/>
            <a:r>
              <a:rPr lang="ar-KW" dirty="0" smtClean="0"/>
              <a:t>	</a:t>
            </a:r>
            <a:r>
              <a:rPr lang="ar-KW" b="1" dirty="0" smtClean="0"/>
              <a:t>الثاني عشر:</a:t>
            </a:r>
            <a:r>
              <a:rPr lang="ar-KW" dirty="0" smtClean="0"/>
              <a:t> إفضاء المرأة، وهو إزالة الحاجز بين مسلك الجماع والدبر، وقيل رفع الحاجز بين مسلك الجماع ومخرج البول. والواقع أ، كلا منهما إفضاء، وفي هذا الإفضاء كمال الدية.</a:t>
            </a:r>
            <a:endParaRPr lang="en-US" dirty="0" smtClean="0"/>
          </a:p>
          <a:p>
            <a:pPr rtl="1"/>
            <a:r>
              <a:rPr lang="ar-KW" dirty="0" smtClean="0"/>
              <a:t>	</a:t>
            </a:r>
            <a:r>
              <a:rPr lang="ar-KW" b="1" dirty="0" smtClean="0"/>
              <a:t>الثالث عشر: </a:t>
            </a:r>
            <a:r>
              <a:rPr lang="ar-KW" dirty="0" smtClean="0"/>
              <a:t>زوال البطش والمشي، فإذا ضرب يديه فشلتا وجبت الدية كاملة، ولو ضرب رجليه فزال المشي وجبت الدية كاملة أيضاً.</a:t>
            </a:r>
            <a:endParaRPr lang="en-US" dirty="0" smtClean="0"/>
          </a:p>
          <a:p>
            <a:pPr rtl="1"/>
            <a:r>
              <a:rPr lang="ar-KW" dirty="0" smtClean="0"/>
              <a:t>	ولو ضربه فبطلت منفعة أصبع وجب دية الأصبع، وهو عشر الدية كما سيأتي إن شاء الله تعالى.</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74629</TotalTime>
  <Words>7141</Words>
  <Application>Microsoft Office PowerPoint</Application>
  <PresentationFormat>On-screen Show (4:3)</PresentationFormat>
  <Paragraphs>392</Paragraphs>
  <Slides>176</Slides>
  <Notes>2</Notes>
  <HiddenSlides>0</HiddenSlides>
  <MMClips>0</MMClips>
  <ScaleCrop>false</ScaleCrop>
  <HeadingPairs>
    <vt:vector size="4" baseType="variant">
      <vt:variant>
        <vt:lpstr>Theme</vt:lpstr>
      </vt:variant>
      <vt:variant>
        <vt:i4>1</vt:i4>
      </vt:variant>
      <vt:variant>
        <vt:lpstr>Slide Titles</vt:lpstr>
      </vt:variant>
      <vt:variant>
        <vt:i4>176</vt:i4>
      </vt:variant>
    </vt:vector>
  </HeadingPairs>
  <TitlesOfParts>
    <vt:vector size="177" baseType="lpstr">
      <vt:lpstr>Office Theme</vt:lpstr>
      <vt:lpstr>فقه الجنايات  للمرحلة الرابعة  قسم الشّريعة للسنة الدّراسية: 2020-2021</vt:lpstr>
      <vt:lpstr>الجنايات تعريف الجنايات لغة واصطلاحاً: الجنايات : جمع جناية، وهي في اللغة مصدر جنى يجني ، إذا أذنب، وجني على نفسه : أساء إليها، وجني على قومه: أذنب ذنباً يؤخذ به .  وتطلق الجناية على التعدي على بدن، أو مال ، أو عرض .   وأما الجناية في الاصطلاح: فهي التعدي على البدن بما يوجب قصاصاً، أو مالاً . فالجناية إذا في اصطلاح الفقهاء أخص مما هي في اللغة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الجنايات   تعريف الجنايات لغة واصطلاحاً: الجنايات : جمع جناية، وهي في اللغة مصدر جنى يجني ، إذا أذنب، وجني على نفسه : أساء إليها، وجني على قومه: أذنب ذنباً يؤخذ به .  وتطلق الجناية على التعدي على بدن، أو مال ، أو عرض .   وأما الجناية في الاصطلاح: فهي التعدي على البدن بما يوجب قصاصاً، أو مالاً . فالجناية إذا في اصطلاح الفقهاء أخص مما هي في اللغة .</dc:title>
  <dc:creator>Hawcharx</dc:creator>
  <cp:lastModifiedBy>DIDAR</cp:lastModifiedBy>
  <cp:revision>42</cp:revision>
  <dcterms:created xsi:type="dcterms:W3CDTF">2006-08-16T00:00:00Z</dcterms:created>
  <dcterms:modified xsi:type="dcterms:W3CDTF">2023-04-27T16:14:01Z</dcterms:modified>
</cp:coreProperties>
</file>