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1AE63-C421-4767-863E-B0EDAF8FF91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3061180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1AE63-C421-4767-863E-B0EDAF8FF91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208942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1AE63-C421-4767-863E-B0EDAF8FF91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171842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1AE63-C421-4767-863E-B0EDAF8FF91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150165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1AE63-C421-4767-863E-B0EDAF8FF91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205573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1AE63-C421-4767-863E-B0EDAF8FF913}"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287239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1AE63-C421-4767-863E-B0EDAF8FF913}"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391370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1AE63-C421-4767-863E-B0EDAF8FF913}"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80355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1AE63-C421-4767-863E-B0EDAF8FF913}"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334528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1AE63-C421-4767-863E-B0EDAF8FF913}"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2890594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1AE63-C421-4767-863E-B0EDAF8FF913}"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93EF0-0F3F-4B4D-AFA1-260152CDFB2D}" type="slidenum">
              <a:rPr lang="en-US" smtClean="0"/>
              <a:t>‹#›</a:t>
            </a:fld>
            <a:endParaRPr lang="en-US"/>
          </a:p>
        </p:txBody>
      </p:sp>
    </p:spTree>
    <p:extLst>
      <p:ext uri="{BB962C8B-B14F-4D97-AF65-F5344CB8AC3E}">
        <p14:creationId xmlns:p14="http://schemas.microsoft.com/office/powerpoint/2010/main" val="301871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1AE63-C421-4767-863E-B0EDAF8FF913}" type="datetimeFigureOut">
              <a:rPr lang="en-US" smtClean="0"/>
              <a:t>10/16/2023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93EF0-0F3F-4B4D-AFA1-260152CDFB2D}" type="slidenum">
              <a:rPr lang="en-US" smtClean="0"/>
              <a:t>‹#›</a:t>
            </a:fld>
            <a:endParaRPr lang="en-US"/>
          </a:p>
        </p:txBody>
      </p:sp>
    </p:spTree>
    <p:extLst>
      <p:ext uri="{BB962C8B-B14F-4D97-AF65-F5344CB8AC3E}">
        <p14:creationId xmlns:p14="http://schemas.microsoft.com/office/powerpoint/2010/main" val="215030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0"/>
            <a:ext cx="7772400" cy="2520280"/>
          </a:xfrm>
        </p:spPr>
        <p:txBody>
          <a:bodyPr>
            <a:normAutofit fontScale="90000"/>
          </a:bodyPr>
          <a:lstStyle/>
          <a:p>
            <a:r>
              <a:rPr lang="ar-IQ" dirty="0" smtClean="0"/>
              <a:t/>
            </a:r>
            <a:br>
              <a:rPr lang="ar-IQ" dirty="0" smtClean="0"/>
            </a:br>
            <a:r>
              <a:rPr lang="ar-IQ" dirty="0" smtClean="0"/>
              <a:t/>
            </a:r>
            <a:br>
              <a:rPr lang="ar-IQ" dirty="0" smtClean="0"/>
            </a:br>
            <a:r>
              <a:rPr lang="ar-IQ" dirty="0" smtClean="0"/>
              <a:t/>
            </a:r>
            <a:br>
              <a:rPr lang="ar-IQ" dirty="0" smtClean="0"/>
            </a:br>
            <a:r>
              <a:rPr lang="ar-SA" dirty="0" smtClean="0"/>
              <a:t>الدبلوم العالي</a:t>
            </a:r>
            <a:r>
              <a:rPr lang="ar-IQ" dirty="0" smtClean="0"/>
              <a:t/>
            </a:r>
            <a:br>
              <a:rPr lang="ar-IQ" dirty="0" smtClean="0"/>
            </a:br>
            <a:r>
              <a:rPr lang="ar-IQ" dirty="0" smtClean="0"/>
              <a:t>مقدمات في أصول الفقه</a:t>
            </a:r>
            <a:r>
              <a:rPr lang="ku-Arab-IQ" dirty="0" smtClean="0"/>
              <a:t/>
            </a:r>
            <a:br>
              <a:rPr lang="ku-Arab-IQ" dirty="0" smtClean="0"/>
            </a:br>
            <a:r>
              <a:rPr lang="ar-IQ" dirty="0" smtClean="0"/>
              <a:t/>
            </a:r>
            <a:br>
              <a:rPr lang="ar-IQ" dirty="0" smtClean="0"/>
            </a:br>
            <a:r>
              <a:rPr lang="ar-IQ" dirty="0" smtClean="0"/>
              <a:t>د. ريباز صديق إسماعيل</a:t>
            </a:r>
            <a:br>
              <a:rPr lang="ar-IQ" dirty="0" smtClean="0"/>
            </a:br>
            <a:endParaRPr lang="en-US" dirty="0"/>
          </a:p>
        </p:txBody>
      </p:sp>
      <p:sp>
        <p:nvSpPr>
          <p:cNvPr id="3" name="Subtitle 2"/>
          <p:cNvSpPr>
            <a:spLocks noGrp="1"/>
          </p:cNvSpPr>
          <p:nvPr>
            <p:ph type="subTitle" idx="1"/>
          </p:nvPr>
        </p:nvSpPr>
        <p:spPr/>
        <p:txBody>
          <a:bodyPr/>
          <a:lstStyle/>
          <a:p>
            <a:r>
              <a:rPr lang="ar-IQ" dirty="0" smtClean="0"/>
              <a:t>الكورس الأول</a:t>
            </a:r>
          </a:p>
          <a:p>
            <a:r>
              <a:rPr lang="ar-IQ" dirty="0" smtClean="0"/>
              <a:t>2023- 2024م</a:t>
            </a:r>
          </a:p>
          <a:p>
            <a:endParaRPr lang="en-US" dirty="0"/>
          </a:p>
        </p:txBody>
      </p:sp>
    </p:spTree>
    <p:extLst>
      <p:ext uri="{BB962C8B-B14F-4D97-AF65-F5344CB8AC3E}">
        <p14:creationId xmlns:p14="http://schemas.microsoft.com/office/powerpoint/2010/main" val="336655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الفرع الأول: أهمية علم  أصول الفقه:</a:t>
            </a:r>
            <a:endParaRPr lang="en-US" dirty="0"/>
          </a:p>
        </p:txBody>
      </p:sp>
      <p:sp>
        <p:nvSpPr>
          <p:cNvPr id="3" name="Content Placeholder 2"/>
          <p:cNvSpPr>
            <a:spLocks noGrp="1"/>
          </p:cNvSpPr>
          <p:nvPr>
            <p:ph idx="1"/>
          </p:nvPr>
        </p:nvSpPr>
        <p:spPr/>
        <p:txBody>
          <a:bodyPr>
            <a:normAutofit fontScale="92500"/>
          </a:bodyPr>
          <a:lstStyle/>
          <a:p>
            <a:pPr algn="r" rtl="1"/>
            <a:r>
              <a:rPr lang="ar-IQ" dirty="0" smtClean="0"/>
              <a:t> إن معرفة العلوم التي يقوم عليها أصول الفقه أمر ضروري ، فهي الأساس الرصين الذي يقوم عليه هذا العلم ، ولعل أهميتها مستمدة من أنها الأساس في استنباط الأحكام الشرعية المختلفة، والقدرة على فهمها ، والوصول الى المصالح التي شُرعت من أجلها.</a:t>
            </a:r>
          </a:p>
          <a:p>
            <a:pPr algn="r" rtl="1"/>
            <a:r>
              <a:rPr lang="ar-IQ" dirty="0" smtClean="0"/>
              <a:t>   وإذا أردنا تكوين الملكة الفقهية عند العالم والمتعلم فالركيزة الأساسية لذلك هو علم أصول الفقه، لذلك قال الأصوليون: إن أصول الفقه هو قاعدة الأحكام الشرعية وأساس الفتاوى الفرعية وركيزة التخريج وقانون العقل والترجيح .</a:t>
            </a:r>
            <a:endParaRPr lang="en-US" dirty="0"/>
          </a:p>
        </p:txBody>
      </p:sp>
    </p:spTree>
    <p:extLst>
      <p:ext uri="{BB962C8B-B14F-4D97-AF65-F5344CB8AC3E}">
        <p14:creationId xmlns:p14="http://schemas.microsoft.com/office/powerpoint/2010/main" val="68053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الفرع الثاني: الفرق بين الفقه و أصول الفقه:</a:t>
            </a:r>
            <a:endParaRPr lang="en-US" dirty="0"/>
          </a:p>
        </p:txBody>
      </p:sp>
      <p:sp>
        <p:nvSpPr>
          <p:cNvPr id="3" name="Content Placeholder 2"/>
          <p:cNvSpPr>
            <a:spLocks noGrp="1"/>
          </p:cNvSpPr>
          <p:nvPr>
            <p:ph idx="1"/>
          </p:nvPr>
        </p:nvSpPr>
        <p:spPr/>
        <p:txBody>
          <a:bodyPr>
            <a:normAutofit fontScale="92500"/>
          </a:bodyPr>
          <a:lstStyle/>
          <a:p>
            <a:pPr algn="r" rtl="1"/>
            <a:r>
              <a:rPr lang="ar-IQ" dirty="0" smtClean="0"/>
              <a:t> ذكر القرافي -رحمه الله- في كتابه نفائس الأصول ثلاثة فروق بين الفقه وأصول الفقه في كتابه نفائس الأصول نقلها عن أبي الحسين البصري من كتابه (شرح العُمَد ) وهذه الفروق هي:</a:t>
            </a:r>
          </a:p>
          <a:p>
            <a:pPr algn="r" rtl="1"/>
            <a:r>
              <a:rPr lang="ar-IQ" dirty="0" smtClean="0"/>
              <a:t>أولاً : أنه لا يجوز التقليد في أصول الفقه ، بخلاف الفقه فإنه يجوز التقليد فيه .</a:t>
            </a:r>
          </a:p>
          <a:p>
            <a:pPr algn="r" rtl="1"/>
            <a:r>
              <a:rPr lang="ar-IQ" dirty="0" smtClean="0"/>
              <a:t>ثانياً : أنه لا يكون كل مجتهد في أصول الفقه مصيباً ، بخلاف الفقه فإن كل مجتهد فيه نصيب.</a:t>
            </a:r>
          </a:p>
          <a:p>
            <a:pPr algn="r" rtl="1"/>
            <a:r>
              <a:rPr lang="ar-IQ" dirty="0" smtClean="0"/>
              <a:t>ثالثاً : إن المخطئ في أصول الفقه مَلوم ، بخلاف المخطئ في الفقه فإنه مأجور .</a:t>
            </a:r>
            <a:endParaRPr lang="en-US" dirty="0"/>
          </a:p>
        </p:txBody>
      </p:sp>
    </p:spTree>
    <p:extLst>
      <p:ext uri="{BB962C8B-B14F-4D97-AF65-F5344CB8AC3E}">
        <p14:creationId xmlns:p14="http://schemas.microsoft.com/office/powerpoint/2010/main" val="285043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100" dirty="0" smtClean="0"/>
              <a:t>الفرع الثالث: الفرق بين القواعد الأصولية </a:t>
            </a:r>
            <a:r>
              <a:rPr lang="ar-IQ" sz="3100" dirty="0"/>
              <a:t>والقواعد الفقهية:</a:t>
            </a:r>
            <a:br>
              <a:rPr lang="ar-IQ" sz="3100" dirty="0"/>
            </a:br>
            <a:endParaRPr lang="en-US" sz="3100" dirty="0"/>
          </a:p>
        </p:txBody>
      </p:sp>
      <p:sp>
        <p:nvSpPr>
          <p:cNvPr id="3" name="Content Placeholder 2"/>
          <p:cNvSpPr>
            <a:spLocks noGrp="1"/>
          </p:cNvSpPr>
          <p:nvPr>
            <p:ph idx="1"/>
          </p:nvPr>
        </p:nvSpPr>
        <p:spPr/>
        <p:txBody>
          <a:bodyPr>
            <a:normAutofit fontScale="77500" lnSpcReduction="20000"/>
          </a:bodyPr>
          <a:lstStyle/>
          <a:p>
            <a:pPr algn="r" rtl="1"/>
            <a:r>
              <a:rPr lang="ar-IQ" dirty="0" smtClean="0"/>
              <a:t>1-	إن أصول الفقه ميزان وضابط للاستنباط الصحيح، وقواعد هذا الفن هي وسط بين الأدلة والأحكام؛ فهي التي يستنبط منها الحكم من الدليل التفصيلي، وموضوعها دائمًا: أ- الدليل، ب- الحُكم.</a:t>
            </a:r>
          </a:p>
          <a:p>
            <a:pPr algn="r" rtl="1"/>
            <a:r>
              <a:rPr lang="ar-IQ" dirty="0" smtClean="0"/>
              <a:t>    وأما القواعد الفقهية: فهي قضية كلية أو أكثرية، جزئيتها بعض مسائل الفقه، وموضوعها دائمًا: هو فعل المكلف.</a:t>
            </a:r>
          </a:p>
          <a:p>
            <a:pPr algn="r" rtl="1"/>
            <a:r>
              <a:rPr lang="ar-IQ" dirty="0" smtClean="0"/>
              <a:t>2-	القواعد الأصولية: هي قواعد كلية، تنطبق على جميع جزئياتها وموضوعاتها.</a:t>
            </a:r>
          </a:p>
          <a:p>
            <a:pPr algn="r" rtl="1"/>
            <a:r>
              <a:rPr lang="ar-IQ" dirty="0" smtClean="0"/>
              <a:t>     أما القواعد الفقهية فإنها أغلبية، يكون الحكم فيها على أغلب الجزئيات، وتكون لها مستثنيات.</a:t>
            </a:r>
          </a:p>
          <a:p>
            <a:pPr algn="r" rtl="1"/>
            <a:r>
              <a:rPr lang="ar-IQ" dirty="0" smtClean="0"/>
              <a:t>3-	القواعد الأصولية ذريعة لاستنباط الأحكام الشرعية العملية، القواعد الفقهية: عبارة عن مجموعة الأحكام المتشابهة التي ترجع إلى علة واحدة تجمعها، أو ضابط فقهي يحيط بها؛ فالغرض منها تقريب المسائل الفقهية، وتسهيلها.</a:t>
            </a:r>
          </a:p>
          <a:p>
            <a:pPr algn="r" rtl="1"/>
            <a:endParaRPr lang="ar-IQ" dirty="0" smtClean="0"/>
          </a:p>
          <a:p>
            <a:pPr algn="r" rtl="1"/>
            <a:endParaRPr lang="en-US" dirty="0"/>
          </a:p>
        </p:txBody>
      </p:sp>
    </p:spTree>
    <p:extLst>
      <p:ext uri="{BB962C8B-B14F-4D97-AF65-F5344CB8AC3E}">
        <p14:creationId xmlns:p14="http://schemas.microsoft.com/office/powerpoint/2010/main" val="331061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الفرع الرابع: مبادئ  علم أصول الفقه:</a:t>
            </a:r>
            <a:endParaRPr lang="en-US" dirty="0"/>
          </a:p>
        </p:txBody>
      </p:sp>
      <p:sp>
        <p:nvSpPr>
          <p:cNvPr id="3" name="Content Placeholder 2"/>
          <p:cNvSpPr>
            <a:spLocks noGrp="1"/>
          </p:cNvSpPr>
          <p:nvPr>
            <p:ph idx="1"/>
          </p:nvPr>
        </p:nvSpPr>
        <p:spPr/>
        <p:txBody>
          <a:bodyPr/>
          <a:lstStyle/>
          <a:p>
            <a:pPr algn="r" rtl="1"/>
            <a:r>
              <a:rPr lang="ar-IQ" dirty="0" smtClean="0"/>
              <a:t>أولاً : حد أصول الفقه:</a:t>
            </a:r>
          </a:p>
          <a:p>
            <a:pPr algn="r" rtl="1"/>
            <a:r>
              <a:rPr lang="ar-IQ" dirty="0" smtClean="0"/>
              <a:t>يذكر العلماء تعريفين لعلم أصول الفقه:</a:t>
            </a:r>
          </a:p>
          <a:p>
            <a:pPr algn="r" rtl="1"/>
            <a:r>
              <a:rPr lang="ar-IQ" dirty="0" smtClean="0"/>
              <a:t>أحدهما: يعرفه على أنه مركب إضافي مكون من ثلاث كلمات، فيعرف كلًّا منها على حده.</a:t>
            </a:r>
          </a:p>
          <a:p>
            <a:pPr algn="r" rtl="1"/>
            <a:r>
              <a:rPr lang="ar-IQ" dirty="0" smtClean="0"/>
              <a:t>وثانيهما: ينظر إليه على أنه علم مستقل، وأن هذا الاسم لقب له، وأصبح حقيقة عرفية دون النظر إلى أجزائه المركب منها، مثل عبد الله وركن الدين، إذا جُعل كل منهما علمًا أو لقبًا لإنسان.</a:t>
            </a:r>
          </a:p>
          <a:p>
            <a:pPr algn="r" rtl="1"/>
            <a:endParaRPr lang="en-US" dirty="0"/>
          </a:p>
        </p:txBody>
      </p:sp>
    </p:spTree>
    <p:extLst>
      <p:ext uri="{BB962C8B-B14F-4D97-AF65-F5344CB8AC3E}">
        <p14:creationId xmlns:p14="http://schemas.microsoft.com/office/powerpoint/2010/main" val="187043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r" rtl="1"/>
            <a:r>
              <a:rPr lang="ar-IQ" dirty="0" smtClean="0"/>
              <a:t>-	علم أصول الفقه باعتباره مركبا إضافيا: </a:t>
            </a:r>
          </a:p>
          <a:p>
            <a:pPr algn="r" rtl="1"/>
            <a:r>
              <a:rPr lang="ar-IQ" dirty="0" smtClean="0"/>
              <a:t>والأصول : جمع أصل وهو لغة، ما يبنى عليه غيره سواء كان هذا البناء حسياً أم معنوياً</a:t>
            </a:r>
          </a:p>
          <a:p>
            <a:pPr algn="r" rtl="1"/>
            <a:r>
              <a:rPr lang="ar-IQ" dirty="0" smtClean="0"/>
              <a:t>والفقه في اللغة: هو الفهم العميق الذي يتعرف على غايات الأقوال و الأفعال ، ومن ذلك قوله تعالى: (فما لهولاء القوم لا يكادون يفقهون حديثاً) و قوله ( صلى الله عليه وسلم )  : من يرد الله به خيراً يفقهه في الدين ، و قوله تعالى : و لقد ذرأنا لجهنم كثيراً من الجن و الإنس لهم قلوب لا يفقهون بها، و لهم أعين لا يبصرون بها ، و لهم آذان لا يسمعون بها ، أولئك كالأنعام ، بل هم أضل س، أولئك هم الغافلون ) ، هذا معنى الفقه في اللغة .</a:t>
            </a:r>
          </a:p>
          <a:p>
            <a:pPr algn="r" rtl="1"/>
            <a:r>
              <a:rPr lang="ar-IQ" dirty="0" smtClean="0"/>
              <a:t>وفي الاصطلاح الشرعي: وهو معرفة الأحكام الشرعية التي طريقها الاجتهاد.</a:t>
            </a:r>
          </a:p>
          <a:p>
            <a:pPr algn="r" rtl="1"/>
            <a:endParaRPr lang="en-US" dirty="0"/>
          </a:p>
        </p:txBody>
      </p:sp>
    </p:spTree>
    <p:extLst>
      <p:ext uri="{BB962C8B-B14F-4D97-AF65-F5344CB8AC3E}">
        <p14:creationId xmlns:p14="http://schemas.microsoft.com/office/powerpoint/2010/main" val="413417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	</a:t>
            </a:r>
            <a:r>
              <a:rPr lang="ar-IQ" b="1" dirty="0" smtClean="0"/>
              <a:t>علم أصول الفقه باعتباره عَلما ولقبا: </a:t>
            </a:r>
          </a:p>
          <a:p>
            <a:pPr algn="r" rtl="1"/>
            <a:r>
              <a:rPr lang="ar-IQ" dirty="0" smtClean="0"/>
              <a:t>1-	 عرف القاضي البيضاوي ( ت :658 هــــ ) بأنه "معرفة دلائل الفقه اجمالاً و كيفية الاستفادة منها ، و حال المستفيد".</a:t>
            </a:r>
          </a:p>
          <a:p>
            <a:pPr algn="r" rtl="1"/>
            <a:r>
              <a:rPr lang="ar-IQ" dirty="0" smtClean="0"/>
              <a:t>2-	 الإمام الشوكاني رحمه الله ( ت 1250 هـــــ ) عرفه : بأنه: "إدراك القواعد التي يتوصل بها الى استنباط الاحكام الشرعية الفرعية من أدلتها التفصيلية" .</a:t>
            </a:r>
          </a:p>
          <a:p>
            <a:pPr algn="r" rtl="1"/>
            <a:endParaRPr lang="en-US" dirty="0"/>
          </a:p>
        </p:txBody>
      </p:sp>
    </p:spTree>
    <p:extLst>
      <p:ext uri="{BB962C8B-B14F-4D97-AF65-F5344CB8AC3E}">
        <p14:creationId xmlns:p14="http://schemas.microsoft.com/office/powerpoint/2010/main" val="62884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موضوع علم أصول الفقه :</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ar-IQ" dirty="0" smtClean="0"/>
              <a:t>و قد كان للفقهاء رحمهم الله وجهات نظر ٍ ثلاث حول مفهوم الموضوع :</a:t>
            </a:r>
          </a:p>
          <a:p>
            <a:pPr algn="r" rtl="1"/>
            <a:r>
              <a:rPr lang="ar-IQ" dirty="0" smtClean="0"/>
              <a:t>الرأي الأول: ذهب بعضهم إلى أن موضوعه هو الدليل الشرعي الكلي من حيث ما يثبت به من الأحكام الكلية ، فالأصولي يبحث مثلاً في القياس وحجيته والعام وما يفيده والأمر وما يدل عليه وهكذا  .</a:t>
            </a:r>
          </a:p>
          <a:p>
            <a:pPr algn="r" rtl="1"/>
            <a:r>
              <a:rPr lang="ar-IQ" dirty="0" smtClean="0"/>
              <a:t> هذا رأي الامام الغزالي  -رحمه الله- ، الذي نص على: إن هذا العلم هو أدلة الأحكام الشرعية ومعرفة وجوه دلالتها على الأحكام من حيث الجملة .</a:t>
            </a:r>
          </a:p>
          <a:p>
            <a:pPr algn="r" rtl="1"/>
            <a:r>
              <a:rPr lang="ar-IQ" dirty="0" smtClean="0"/>
              <a:t>الرأي الثاني: وذهب بعض العلماء الى أن موضوع أصول الفقه هو الاحكام الشرعية من حيث ثبوتها بالأدلة، وكان هذا الرأي في الحقيقة قد حجّر واسعاً، لأنه جعل موضوع أصول الفقه الأحكام التكليفية فقط : ( واجب و مندوب و مباح و حرام و مكروه).</a:t>
            </a:r>
          </a:p>
          <a:p>
            <a:pPr algn="r" rtl="1"/>
            <a:r>
              <a:rPr lang="ar-IQ" dirty="0" smtClean="0"/>
              <a:t>الرأي الثالث: وذهب آخرون إلى أن موضوعه الأدلة و المرجحات و صفات المجتهد، والراجح عند الفقهاء رحمهم الله هو الرأي الأول على إعتبار أن الأصول إنما تبحث عن العوارض الذاتية للأدلة، أما الأمور الأخرى فإنها تأتي بالتبع نظرا ً لتوقف كثير من المباحث عليها</a:t>
            </a:r>
            <a:endParaRPr lang="en-US" dirty="0"/>
          </a:p>
        </p:txBody>
      </p:sp>
    </p:spTree>
    <p:extLst>
      <p:ext uri="{BB962C8B-B14F-4D97-AF65-F5344CB8AC3E}">
        <p14:creationId xmlns:p14="http://schemas.microsoft.com/office/powerpoint/2010/main" val="86061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ثمرة أصول الفقه :</a:t>
            </a:r>
            <a:endParaRPr lang="en-US" dirty="0"/>
          </a:p>
        </p:txBody>
      </p:sp>
      <p:sp>
        <p:nvSpPr>
          <p:cNvPr id="3" name="Content Placeholder 2"/>
          <p:cNvSpPr>
            <a:spLocks noGrp="1"/>
          </p:cNvSpPr>
          <p:nvPr>
            <p:ph idx="1"/>
          </p:nvPr>
        </p:nvSpPr>
        <p:spPr/>
        <p:txBody>
          <a:bodyPr>
            <a:normAutofit fontScale="62500" lnSpcReduction="20000"/>
          </a:bodyPr>
          <a:lstStyle/>
          <a:p>
            <a:pPr algn="r" rtl="1"/>
            <a:r>
              <a:rPr lang="ar-IQ" dirty="0" smtClean="0"/>
              <a:t>إن لأصول الفقه ثمرات و فوائد كثيرة لعل أبرزها :</a:t>
            </a:r>
          </a:p>
          <a:p>
            <a:pPr algn="r" rtl="1"/>
            <a:r>
              <a:rPr lang="ar-IQ" dirty="0" smtClean="0"/>
              <a:t>1-	ضبط أصول الاستدلال ، وذلك ببيان الأدلة الصحيحة من الزائفة .</a:t>
            </a:r>
          </a:p>
          <a:p>
            <a:pPr algn="r" rtl="1"/>
            <a:r>
              <a:rPr lang="ar-IQ" dirty="0" smtClean="0"/>
              <a:t>2-	إيضاح الوجه الجديد للاستدلال ، فليس كل دليل يكون الاستدلال به صحيحًا .</a:t>
            </a:r>
          </a:p>
          <a:p>
            <a:pPr algn="r" rtl="1"/>
            <a:r>
              <a:rPr lang="ar-IQ" dirty="0" smtClean="0"/>
              <a:t>3-	تيسير عملية الإجتهاد ، وإعطاء الحوادث الجديدة ما يناسبها من الأحكام.</a:t>
            </a:r>
          </a:p>
          <a:p>
            <a:pPr algn="r" rtl="1"/>
            <a:r>
              <a:rPr lang="ar-IQ" dirty="0" smtClean="0"/>
              <a:t>4-	بيان ضوابط الفتوى وشروط المفتى وآدابه .</a:t>
            </a:r>
          </a:p>
          <a:p>
            <a:pPr algn="r" rtl="1"/>
            <a:r>
              <a:rPr lang="ar-IQ" dirty="0" smtClean="0"/>
              <a:t>5-	معرفة الأسباب التي أدت الى وقوع الخلاف بين العلماء والتماس الأعذار لهم .</a:t>
            </a:r>
          </a:p>
          <a:p>
            <a:pPr algn="r" rtl="1"/>
            <a:r>
              <a:rPr lang="ar-IQ" dirty="0" smtClean="0"/>
              <a:t>6-	الدعوة إلى اتباع الدليل حيثما كان وترك التعصب والتقليد الأعمى .</a:t>
            </a:r>
          </a:p>
          <a:p>
            <a:pPr algn="r" rtl="1"/>
            <a:r>
              <a:rPr lang="ar-IQ" dirty="0" smtClean="0"/>
              <a:t>7-	حفظ العقيدة الاسلامية بحماية اصول الاستدلال والرد على شبه المنحرفين .</a:t>
            </a:r>
          </a:p>
          <a:p>
            <a:pPr algn="r" rtl="1"/>
            <a:r>
              <a:rPr lang="ar-IQ" dirty="0" smtClean="0"/>
              <a:t>8-	صيانة الفقه الاسلامي من الانفتاح المترتب على وضع مصادر جديدة للتشريع، ومن الجمود المترتب على دعوى إغلاق باب الاجتهاد .</a:t>
            </a:r>
          </a:p>
          <a:p>
            <a:pPr algn="r" rtl="1"/>
            <a:r>
              <a:rPr lang="ar-IQ" dirty="0" smtClean="0"/>
              <a:t>9-	ضبط قواعد الحوار والمناظرة، وذلك بالرجوع الى الأدلة الصحيحة المعتبرة .</a:t>
            </a:r>
          </a:p>
          <a:p>
            <a:pPr algn="r" rtl="1"/>
            <a:r>
              <a:rPr lang="ar-IQ" dirty="0" smtClean="0"/>
              <a:t>10-	الوقوف على سماحة الشريعة الاسلامية ويسرها والإطلاع على محاسن الدين الإسلامي.</a:t>
            </a:r>
          </a:p>
          <a:p>
            <a:pPr algn="r" rtl="1"/>
            <a:r>
              <a:rPr lang="ar-IQ" dirty="0" smtClean="0"/>
              <a:t>11-	  التمكن من فهم الأدلة الشرعية فهمًا صحيحًا .</a:t>
            </a:r>
          </a:p>
          <a:p>
            <a:pPr algn="r"/>
            <a:r>
              <a:rPr lang="ar-IQ" dirty="0" smtClean="0"/>
              <a:t>12-	 معرفة الراجح و المرجوح من أقوال العلماء .</a:t>
            </a:r>
          </a:p>
          <a:p>
            <a:pPr algn="r"/>
            <a:endParaRPr lang="en-US" dirty="0"/>
          </a:p>
        </p:txBody>
      </p:sp>
    </p:spTree>
    <p:extLst>
      <p:ext uri="{BB962C8B-B14F-4D97-AF65-F5344CB8AC3E}">
        <p14:creationId xmlns:p14="http://schemas.microsoft.com/office/powerpoint/2010/main" val="1763485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478</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الدبلوم العالي مقدمات في أصول الفقه  د. ريباز صديق إسماعيل </vt:lpstr>
      <vt:lpstr>الفرع الأول: أهمية علم  أصول الفقه:</vt:lpstr>
      <vt:lpstr>الفرع الثاني: الفرق بين الفقه و أصول الفقه:</vt:lpstr>
      <vt:lpstr>الفرع الثالث: الفرق بين القواعد الأصولية والقواعد الفقهية: </vt:lpstr>
      <vt:lpstr>الفرع الرابع: مبادئ  علم أصول الفقه:</vt:lpstr>
      <vt:lpstr>PowerPoint Presentation</vt:lpstr>
      <vt:lpstr>PowerPoint Presentation</vt:lpstr>
      <vt:lpstr>موضوع علم أصول الفقه :</vt:lpstr>
      <vt:lpstr>ثمرة أصول الفقه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العالي مقدمات في أصول الفقه  د. ريباز صديق إسماعيل</dc:title>
  <dc:creator>DIDAR</dc:creator>
  <cp:lastModifiedBy>DIDAR</cp:lastModifiedBy>
  <cp:revision>2</cp:revision>
  <dcterms:created xsi:type="dcterms:W3CDTF">2023-10-16T07:47:33Z</dcterms:created>
  <dcterms:modified xsi:type="dcterms:W3CDTF">2023-10-16T07:58:23Z</dcterms:modified>
</cp:coreProperties>
</file>