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sldIdLst>
    <p:sldId id="378" r:id="rId3"/>
    <p:sldId id="280" r:id="rId4"/>
    <p:sldId id="281" r:id="rId5"/>
    <p:sldId id="285" r:id="rId6"/>
    <p:sldId id="282" r:id="rId7"/>
    <p:sldId id="283" r:id="rId8"/>
    <p:sldId id="297" r:id="rId9"/>
    <p:sldId id="328" r:id="rId10"/>
    <p:sldId id="329" r:id="rId11"/>
    <p:sldId id="298" r:id="rId12"/>
    <p:sldId id="284" r:id="rId13"/>
    <p:sldId id="300" r:id="rId14"/>
    <p:sldId id="286" r:id="rId15"/>
    <p:sldId id="301" r:id="rId16"/>
    <p:sldId id="302" r:id="rId17"/>
    <p:sldId id="33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1BC7"/>
    <a:srgbClr val="008000"/>
    <a:srgbClr val="B80000"/>
    <a:srgbClr val="160C5C"/>
    <a:srgbClr val="2C14DE"/>
    <a:srgbClr val="39DFE7"/>
    <a:srgbClr val="27558D"/>
    <a:srgbClr val="D20000"/>
    <a:srgbClr val="4F5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AC187-C0AA-4A6A-BF8E-10F3D85C1A15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8B042-BBAA-416E-A5FB-5C419256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11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12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13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14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15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8B042-BBAA-416E-A5FB-5C41925677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E277D-74A9-418D-92E0-E29C2E7268F6}" type="slidenum">
              <a:rPr lang="en-US"/>
              <a:pPr/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474410-A3CD-4930-835E-FFCA3D92A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2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9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13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69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6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3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7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88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26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192B-E1F2-4D51-9245-C9CE8F612D86}" type="datetimeFigureOut">
              <a:rPr lang="en-US" smtClean="0"/>
              <a:pPr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CBD0-4E8A-462D-9424-859647FC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baz.taha@su.edu.kr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822983-ZWJmY/loop_in_c/?p=ppt-tr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B05159FB-DB5B-4645-92B8-6EB685DFF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404" y="1174828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2" descr="Salahaddin University-Erbil">
            <a:extLst>
              <a:ext uri="{FF2B5EF4-FFF2-40B4-BE49-F238E27FC236}">
                <a16:creationId xmlns:a16="http://schemas.microsoft.com/office/drawing/2014/main" id="{57CC5F98-B605-49BD-8167-D909424B4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717" y="1188327"/>
            <a:ext cx="1129013" cy="112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E374AC47-7BFD-4053-996A-B0806F31D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97" y="942135"/>
            <a:ext cx="6103146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Kurdistan Regional Government-Iraq</a:t>
            </a:r>
            <a:endParaRPr lang="en-US" altLang="en-US" sz="2100" dirty="0"/>
          </a:p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Higher Education &amp; Scientific Research</a:t>
            </a:r>
            <a:endParaRPr lang="en-US" altLang="en-US" sz="2100" dirty="0"/>
          </a:p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Salahaddin University</a:t>
            </a:r>
            <a:endParaRPr lang="en-US" altLang="en-US" sz="2100" dirty="0"/>
          </a:p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Education</a:t>
            </a:r>
            <a:endParaRPr lang="en-US" altLang="en-US" sz="2100" dirty="0"/>
          </a:p>
          <a:p>
            <a:pPr algn="justLow" defTabSz="685800" eaLnBrk="0" hangingPunct="0"/>
            <a:r>
              <a:rPr lang="en-US" altLang="en-US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Mathematics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2100" dirty="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7012F6-55D6-4CD6-8CFB-A538465553A2}"/>
              </a:ext>
            </a:extLst>
          </p:cNvPr>
          <p:cNvSpPr txBox="1"/>
          <p:nvPr/>
        </p:nvSpPr>
        <p:spPr>
          <a:xfrm>
            <a:off x="762000" y="2745221"/>
            <a:ext cx="6952592" cy="11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Advanced Programming</a:t>
            </a:r>
          </a:p>
          <a:p>
            <a:pPr algn="ctr"/>
            <a:r>
              <a:rPr lang="en-US" sz="2800" dirty="0">
                <a:solidFill>
                  <a:srgbClr val="160C5C"/>
                </a:solidFill>
                <a:latin typeface="Arial Black" pitchFamily="34" charset="0"/>
              </a:rPr>
              <a:t>loop</a:t>
            </a:r>
            <a:endParaRPr lang="ar-IQ" sz="2800" dirty="0">
              <a:latin typeface="Arial Black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204196-101D-49F6-9B28-83A82809E5B2}"/>
              </a:ext>
            </a:extLst>
          </p:cNvPr>
          <p:cNvSpPr txBox="1"/>
          <p:nvPr/>
        </p:nvSpPr>
        <p:spPr>
          <a:xfrm>
            <a:off x="1923393" y="4043362"/>
            <a:ext cx="5060730" cy="1666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Lecture : Rebaz Yaseen Taha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u="sng" dirty="0" err="1">
                <a:solidFill>
                  <a:srgbClr val="005274"/>
                </a:solidFill>
                <a:latin typeface="Open Sans" panose="020B0606030504020204" pitchFamily="34" charset="0"/>
                <a:hlinkClick r:id="rId3" tooltip="Link to email address"/>
              </a:rPr>
              <a:t>rebaz.taha@su.edu.krd</a:t>
            </a:r>
            <a:endParaRPr lang="en-US" sz="2400" b="1" u="sng" dirty="0">
              <a:solidFill>
                <a:srgbClr val="005274"/>
              </a:solidFill>
              <a:latin typeface="Open Sans" panose="020B0606030504020204" pitchFamily="34" charset="0"/>
            </a:endParaRPr>
          </a:p>
          <a:p>
            <a:pPr algn="ctr"/>
            <a:endParaRPr lang="en-US" sz="2400" dirty="0">
              <a:solidFill>
                <a:srgbClr val="8B8B8B"/>
              </a:solidFill>
              <a:latin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2022 -2023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01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843597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for loop – Multiple Expressions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760" y="914400"/>
            <a:ext cx="89154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rgbClr val="2C14DE"/>
                </a:solidFill>
              </a:rPr>
              <a:t> </a:t>
            </a:r>
          </a:p>
          <a:p>
            <a:pPr>
              <a:buNone/>
            </a:pPr>
            <a:endParaRPr lang="en-US" sz="3600" dirty="0">
              <a:solidFill>
                <a:srgbClr val="2C14DE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rgbClr val="2C14DE"/>
                </a:solidFill>
              </a:rPr>
              <a:t>		</a:t>
            </a:r>
          </a:p>
          <a:p>
            <a:pPr>
              <a:buNone/>
            </a:pPr>
            <a:r>
              <a:rPr lang="en-US" sz="3600" dirty="0">
                <a:solidFill>
                  <a:srgbClr val="2C14DE"/>
                </a:solidFill>
              </a:rPr>
              <a:t>		 for </a:t>
            </a:r>
            <a:r>
              <a:rPr lang="en-US" sz="3600" dirty="0"/>
              <a:t>(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 j=0, k=9;</a:t>
            </a:r>
            <a:r>
              <a:rPr lang="en-US" sz="3600" dirty="0"/>
              <a:t>  </a:t>
            </a:r>
            <a:r>
              <a:rPr lang="en-US" sz="3600" b="1" dirty="0">
                <a:solidFill>
                  <a:srgbClr val="00B050"/>
                </a:solidFill>
              </a:rPr>
              <a:t>j&lt;10;</a:t>
            </a:r>
            <a:r>
              <a:rPr lang="en-US" sz="3600" dirty="0"/>
              <a:t> 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j++,k--</a:t>
            </a:r>
            <a:r>
              <a:rPr lang="en-US" sz="3600" dirty="0"/>
              <a:t>)</a:t>
            </a:r>
          </a:p>
          <a:p>
            <a:pPr>
              <a:buNone/>
            </a:pPr>
            <a:r>
              <a:rPr lang="en-US" sz="3600" dirty="0"/>
              <a:t>			     </a:t>
            </a:r>
            <a:r>
              <a:rPr lang="en-US" sz="3600" dirty="0" err="1"/>
              <a:t>cout</a:t>
            </a:r>
            <a:r>
              <a:rPr lang="en-US" sz="3600" dirty="0"/>
              <a:t> &lt;&lt; j * j &lt;&lt;</a:t>
            </a:r>
            <a:r>
              <a:rPr lang="en-US" sz="3600" dirty="0" err="1"/>
              <a:t>endl</a:t>
            </a:r>
            <a:r>
              <a:rPr lang="en-US" sz="3600" dirty="0"/>
              <a:t>;</a:t>
            </a:r>
          </a:p>
          <a:p>
            <a:pPr>
              <a:buNone/>
            </a:pPr>
            <a:r>
              <a:rPr lang="en-US" sz="3600" dirty="0"/>
              <a:t>			      </a:t>
            </a:r>
            <a:r>
              <a:rPr lang="en-US" sz="3600" dirty="0" err="1"/>
              <a:t>cout</a:t>
            </a:r>
            <a:r>
              <a:rPr lang="en-US" sz="3600" dirty="0"/>
              <a:t>&lt;&lt; k*k &lt;&lt;</a:t>
            </a:r>
            <a:r>
              <a:rPr lang="en-US" sz="3600" dirty="0" err="1"/>
              <a:t>endl</a:t>
            </a:r>
            <a:r>
              <a:rPr lang="en-US" sz="3600" dirty="0"/>
              <a:t>;</a:t>
            </a:r>
          </a:p>
          <a:p>
            <a:pPr>
              <a:buNone/>
            </a:pPr>
            <a:r>
              <a:rPr lang="en-US" sz="3600" dirty="0"/>
              <a:t>	</a:t>
            </a:r>
          </a:p>
          <a:p>
            <a:pPr>
              <a:buNone/>
            </a:pPr>
            <a:r>
              <a:rPr lang="en-US" sz="3600" dirty="0"/>
              <a:t>	</a:t>
            </a:r>
          </a:p>
          <a:p>
            <a:pPr>
              <a:buNone/>
            </a:pPr>
            <a:r>
              <a:rPr lang="en-US" sz="3600" dirty="0">
                <a:solidFill>
                  <a:srgbClr val="2C14DE"/>
                </a:solidFill>
              </a:rPr>
              <a:t>   </a:t>
            </a: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0" y="1371600"/>
            <a:ext cx="2698368" cy="1676402"/>
            <a:chOff x="571018" y="1516559"/>
            <a:chExt cx="1710409" cy="1676402"/>
          </a:xfrm>
        </p:grpSpPr>
        <p:cxnSp>
          <p:nvCxnSpPr>
            <p:cNvPr id="10" name="Straight Arrow Connector 9"/>
            <p:cNvCxnSpPr/>
            <p:nvPr/>
          </p:nvCxnSpPr>
          <p:spPr>
            <a:xfrm rot="16200000" flipH="1">
              <a:off x="1415142" y="2394858"/>
              <a:ext cx="983160" cy="61304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71018" y="1516559"/>
              <a:ext cx="171040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B80000"/>
                  </a:solidFill>
                </a:rPr>
                <a:t>Multiple Initialization</a:t>
              </a:r>
            </a:p>
            <a:p>
              <a:pPr algn="ctr"/>
              <a:r>
                <a:rPr lang="en-US" sz="2200" b="1" dirty="0">
                  <a:solidFill>
                    <a:srgbClr val="B80000"/>
                  </a:solidFill>
                </a:rPr>
                <a:t>expressions</a:t>
              </a: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3048000" y="1447800"/>
            <a:ext cx="1854739" cy="1600201"/>
            <a:chOff x="2971800" y="1600200"/>
            <a:chExt cx="1854739" cy="1600201"/>
          </a:xfrm>
        </p:grpSpPr>
        <p:cxnSp>
          <p:nvCxnSpPr>
            <p:cNvPr id="15" name="Straight Arrow Connector 14"/>
            <p:cNvCxnSpPr>
              <a:stCxn id="17" idx="2"/>
            </p:cNvCxnSpPr>
            <p:nvPr/>
          </p:nvCxnSpPr>
          <p:spPr>
            <a:xfrm rot="16200000" flipH="1">
              <a:off x="3858305" y="2410506"/>
              <a:ext cx="830761" cy="7490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971800" y="1600200"/>
              <a:ext cx="185473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B80000"/>
                  </a:solidFill>
                </a:rPr>
                <a:t>Only one </a:t>
              </a:r>
            </a:p>
            <a:p>
              <a:pPr algn="ctr"/>
              <a:r>
                <a:rPr lang="en-US" sz="2200" b="1" dirty="0">
                  <a:solidFill>
                    <a:srgbClr val="B80000"/>
                  </a:solidFill>
                </a:rPr>
                <a:t>Test Condition</a:t>
              </a:r>
            </a:p>
          </p:txBody>
        </p:sp>
      </p:grpSp>
      <p:grpSp>
        <p:nvGrpSpPr>
          <p:cNvPr id="4" name="Group 22"/>
          <p:cNvGrpSpPr/>
          <p:nvPr/>
        </p:nvGrpSpPr>
        <p:grpSpPr>
          <a:xfrm>
            <a:off x="6172204" y="1295400"/>
            <a:ext cx="2514596" cy="1676400"/>
            <a:chOff x="5100264" y="1752600"/>
            <a:chExt cx="3687052" cy="1676400"/>
          </a:xfrm>
        </p:grpSpPr>
        <p:cxnSp>
          <p:nvCxnSpPr>
            <p:cNvPr id="18" name="Straight Arrow Connector 17"/>
            <p:cNvCxnSpPr/>
            <p:nvPr/>
          </p:nvCxnSpPr>
          <p:spPr>
            <a:xfrm rot="10800000" flipV="1">
              <a:off x="5100264" y="2514600"/>
              <a:ext cx="1787660" cy="914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715000" y="1752600"/>
              <a:ext cx="307231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B80000"/>
                  </a:solidFill>
                </a:rPr>
                <a:t>Multiple Increment/Dec </a:t>
              </a:r>
            </a:p>
            <a:p>
              <a:pPr algn="ctr"/>
              <a:r>
                <a:rPr lang="en-US" sz="2200" b="1" dirty="0">
                  <a:solidFill>
                    <a:srgbClr val="B80000"/>
                  </a:solidFill>
                </a:rPr>
                <a:t>expressions</a:t>
              </a: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1143000" y="3581400"/>
            <a:ext cx="914400" cy="2438400"/>
            <a:chOff x="1143000" y="3581400"/>
            <a:chExt cx="1438566" cy="2438400"/>
          </a:xfrm>
        </p:grpSpPr>
        <p:sp>
          <p:nvSpPr>
            <p:cNvPr id="24" name="Left Brace 23"/>
            <p:cNvSpPr/>
            <p:nvPr/>
          </p:nvSpPr>
          <p:spPr>
            <a:xfrm>
              <a:off x="1143000" y="3581400"/>
              <a:ext cx="304800" cy="685800"/>
            </a:xfrm>
            <a:prstGeom prst="leftBrace">
              <a:avLst/>
            </a:prstGeom>
            <a:ln w="31750">
              <a:solidFill>
                <a:srgbClr val="2C14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6835" y="4135580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dirty="0"/>
            </a:p>
          </p:txBody>
        </p:sp>
        <p:sp>
          <p:nvSpPr>
            <p:cNvPr id="26" name="Left Brace 25"/>
            <p:cNvSpPr/>
            <p:nvPr/>
          </p:nvSpPr>
          <p:spPr>
            <a:xfrm flipH="1">
              <a:off x="1295400" y="5334000"/>
              <a:ext cx="304800" cy="685800"/>
            </a:xfrm>
            <a:prstGeom prst="leftBrace">
              <a:avLst/>
            </a:prstGeom>
            <a:ln w="31750">
              <a:solidFill>
                <a:srgbClr val="2C14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11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904009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(1) for loop - Variable Visibility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760" y="914400"/>
            <a:ext cx="89154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solidFill>
                  <a:srgbClr val="2C14DE"/>
                </a:solidFill>
              </a:rPr>
              <a:t> </a:t>
            </a:r>
            <a:r>
              <a:rPr lang="en-US" dirty="0"/>
              <a:t>void main()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j;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2C14DE"/>
                </a:solidFill>
              </a:rPr>
              <a:t>for</a:t>
            </a:r>
            <a:r>
              <a:rPr lang="en-US" dirty="0"/>
              <a:t>(j=0; j&lt;10; j++) </a:t>
            </a:r>
            <a:r>
              <a:rPr lang="en-US" b="1" dirty="0">
                <a:solidFill>
                  <a:srgbClr val="2C14DE"/>
                </a:solidFill>
              </a:rPr>
              <a:t>{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2C14DE"/>
                </a:solidFill>
              </a:rPr>
              <a:t>int</a:t>
            </a:r>
            <a:r>
              <a:rPr lang="en-US" dirty="0">
                <a:solidFill>
                  <a:srgbClr val="2C14DE"/>
                </a:solidFill>
              </a:rPr>
              <a:t> k=0;</a:t>
            </a:r>
          </a:p>
          <a:p>
            <a:pPr>
              <a:buNone/>
            </a:pPr>
            <a:r>
              <a:rPr lang="en-US" dirty="0"/>
              <a:t>			k = j*j;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dirty="0" err="1"/>
              <a:t>cout</a:t>
            </a:r>
            <a:r>
              <a:rPr lang="en-US" dirty="0"/>
              <a:t>&lt;&lt;“\</a:t>
            </a:r>
            <a:r>
              <a:rPr lang="en-US" dirty="0" err="1"/>
              <a:t>nValue</a:t>
            </a:r>
            <a:r>
              <a:rPr lang="en-US" dirty="0"/>
              <a:t> of k: “&lt;&lt;k;		</a:t>
            </a:r>
          </a:p>
          <a:p>
            <a:pPr>
              <a:buNone/>
            </a:pPr>
            <a:r>
              <a:rPr lang="en-US" b="1" dirty="0">
                <a:solidFill>
                  <a:srgbClr val="2C14DE"/>
                </a:solidFill>
              </a:rPr>
              <a:t>		}</a:t>
            </a:r>
          </a:p>
          <a:p>
            <a:pPr>
              <a:buNone/>
            </a:pPr>
            <a:r>
              <a:rPr lang="en-US" dirty="0"/>
              <a:t>   		// </a:t>
            </a:r>
            <a:r>
              <a:rPr lang="en-US" b="1" dirty="0">
                <a:solidFill>
                  <a:srgbClr val="B80000"/>
                </a:solidFill>
              </a:rPr>
              <a:t>k = 23; </a:t>
            </a:r>
            <a:r>
              <a:rPr lang="en-US" dirty="0"/>
              <a:t>Cannot do this! 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39108"/>
            <a:ext cx="904009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(1) for loop – optional expressions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340" y="803560"/>
            <a:ext cx="8797640" cy="152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/>
              <a:t>int</a:t>
            </a:r>
            <a:r>
              <a:rPr lang="en-US" sz="2800" dirty="0"/>
              <a:t> j=0;</a:t>
            </a:r>
          </a:p>
          <a:p>
            <a:pPr>
              <a:buNone/>
            </a:pPr>
            <a:r>
              <a:rPr lang="en-US" sz="2800" dirty="0">
                <a:solidFill>
                  <a:srgbClr val="2C14DE"/>
                </a:solidFill>
              </a:rPr>
              <a:t>for</a:t>
            </a:r>
            <a:r>
              <a:rPr lang="en-US" sz="2800" dirty="0"/>
              <a:t>(; j&lt;10; j++) </a:t>
            </a:r>
            <a:endParaRPr lang="en-US" sz="2800" b="1" dirty="0">
              <a:solidFill>
                <a:srgbClr val="2C14DE"/>
              </a:solidFill>
            </a:endParaRPr>
          </a:p>
          <a:p>
            <a:pPr>
              <a:buNone/>
            </a:pPr>
            <a:r>
              <a:rPr lang="en-US" sz="2800" dirty="0"/>
              <a:t>		</a:t>
            </a:r>
            <a:r>
              <a:rPr lang="en-US" sz="2800" dirty="0" err="1"/>
              <a:t>cout</a:t>
            </a:r>
            <a:r>
              <a:rPr lang="en-US" sz="2800" dirty="0"/>
              <a:t>&lt;&lt;“\</a:t>
            </a:r>
            <a:r>
              <a:rPr lang="en-US" sz="2800" dirty="0" err="1"/>
              <a:t>nHello</a:t>
            </a:r>
            <a:r>
              <a:rPr lang="en-US" sz="2800" dirty="0"/>
              <a:t> world“;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16276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200" y="2438400"/>
            <a:ext cx="8797640" cy="3013360"/>
            <a:chOff x="76200" y="2438400"/>
            <a:chExt cx="8797640" cy="3013360"/>
          </a:xfrm>
        </p:grpSpPr>
        <p:sp>
          <p:nvSpPr>
            <p:cNvPr id="8" name="Rectangle 3"/>
            <p:cNvSpPr txBox="1">
              <a:spLocks noChangeArrowheads="1"/>
            </p:cNvSpPr>
            <p:nvPr/>
          </p:nvSpPr>
          <p:spPr>
            <a:xfrm>
              <a:off x="76200" y="2479960"/>
              <a:ext cx="8797640" cy="29718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j=0;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2C14D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(; j&lt;10;)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{		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800" dirty="0"/>
                <a:t>	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cout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&lt;&lt;“\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nHello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world“;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800" dirty="0"/>
                <a:t>	j++;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800" dirty="0"/>
                <a:t>}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83130" y="2438400"/>
              <a:ext cx="8763000" cy="1588"/>
            </a:xfrm>
            <a:prstGeom prst="line">
              <a:avLst/>
            </a:prstGeom>
            <a:ln w="317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1560" y="5715000"/>
            <a:ext cx="8797640" cy="1066800"/>
            <a:chOff x="41560" y="5715000"/>
            <a:chExt cx="8797640" cy="1066800"/>
          </a:xfrm>
        </p:grpSpPr>
        <p:sp>
          <p:nvSpPr>
            <p:cNvPr id="9" name="Rectangle 3"/>
            <p:cNvSpPr txBox="1">
              <a:spLocks noChangeArrowheads="1"/>
            </p:cNvSpPr>
            <p:nvPr/>
          </p:nvSpPr>
          <p:spPr>
            <a:xfrm>
              <a:off x="41560" y="5791200"/>
              <a:ext cx="8797640" cy="9906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2C14D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(; ;) 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C14D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	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cout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&lt;&lt;“\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nHello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world“;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6200" y="5715000"/>
              <a:ext cx="8763000" cy="1588"/>
            </a:xfrm>
            <a:prstGeom prst="line">
              <a:avLst/>
            </a:prstGeom>
            <a:ln w="317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219200" y="5943600"/>
            <a:ext cx="7026940" cy="646331"/>
            <a:chOff x="1219200" y="5943600"/>
            <a:chExt cx="7026940" cy="646331"/>
          </a:xfrm>
        </p:grpSpPr>
        <p:cxnSp>
          <p:nvCxnSpPr>
            <p:cNvPr id="16" name="Straight Arrow Connector 15"/>
            <p:cNvCxnSpPr/>
            <p:nvPr/>
          </p:nvCxnSpPr>
          <p:spPr>
            <a:xfrm rot="10800000">
              <a:off x="1219200" y="6096000"/>
              <a:ext cx="5105400" cy="76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096000" y="5943600"/>
              <a:ext cx="21501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Infinite loop </a:t>
              </a:r>
            </a:p>
            <a:p>
              <a:pPr algn="ctr"/>
              <a:r>
                <a:rPr lang="en-US" b="1" dirty="0"/>
                <a:t>(it never terminates)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13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904009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(1) for loop - Variable Visibility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760" y="914400"/>
            <a:ext cx="89154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solidFill>
                  <a:srgbClr val="2C14DE"/>
                </a:solidFill>
              </a:rPr>
              <a:t> </a:t>
            </a:r>
            <a:r>
              <a:rPr lang="en-US" dirty="0"/>
              <a:t>void main()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2C14DE"/>
                </a:solidFill>
              </a:rPr>
              <a:t>for</a:t>
            </a:r>
            <a:r>
              <a:rPr lang="en-US" dirty="0"/>
              <a:t>(</a:t>
            </a:r>
            <a:r>
              <a:rPr lang="en-US" dirty="0" err="1">
                <a:solidFill>
                  <a:srgbClr val="B80000"/>
                </a:solidFill>
              </a:rPr>
              <a:t>int</a:t>
            </a:r>
            <a:r>
              <a:rPr lang="en-US" dirty="0">
                <a:solidFill>
                  <a:srgbClr val="B80000"/>
                </a:solidFill>
              </a:rPr>
              <a:t> j=0</a:t>
            </a:r>
            <a:r>
              <a:rPr lang="en-US" dirty="0"/>
              <a:t>; j&lt;5; j++) </a:t>
            </a:r>
            <a:endParaRPr lang="en-US" b="1" dirty="0">
              <a:solidFill>
                <a:srgbClr val="2C14DE"/>
              </a:solidFill>
            </a:endParaRPr>
          </a:p>
          <a:p>
            <a:pPr>
              <a:buNone/>
            </a:pPr>
            <a:r>
              <a:rPr lang="en-US" dirty="0"/>
              <a:t>			</a:t>
            </a:r>
            <a:r>
              <a:rPr lang="en-US" dirty="0" err="1"/>
              <a:t>cout</a:t>
            </a:r>
            <a:r>
              <a:rPr lang="en-US" dirty="0"/>
              <a:t>&lt;&lt;“\</a:t>
            </a:r>
            <a:r>
              <a:rPr lang="en-US" dirty="0" err="1"/>
              <a:t>nValue</a:t>
            </a:r>
            <a:r>
              <a:rPr lang="en-US" dirty="0"/>
              <a:t> of j: “&lt;&lt;j;		</a:t>
            </a:r>
          </a:p>
          <a:p>
            <a:pPr>
              <a:buNone/>
            </a:pPr>
            <a:r>
              <a:rPr lang="en-US" b="1" dirty="0">
                <a:solidFill>
                  <a:srgbClr val="2C14DE"/>
                </a:solidFill>
              </a:rPr>
              <a:t>		</a:t>
            </a:r>
          </a:p>
          <a:p>
            <a:pPr>
              <a:buNone/>
            </a:pPr>
            <a:r>
              <a:rPr lang="en-US" b="1" dirty="0">
                <a:solidFill>
                  <a:srgbClr val="2C14DE"/>
                </a:solidFill>
              </a:rPr>
              <a:t>		</a:t>
            </a:r>
            <a:r>
              <a:rPr lang="en-US" dirty="0" err="1"/>
              <a:t>cout</a:t>
            </a:r>
            <a:r>
              <a:rPr lang="en-US" dirty="0"/>
              <a:t>&lt;&lt;“\</a:t>
            </a:r>
            <a:r>
              <a:rPr lang="en-US" dirty="0" err="1"/>
              <a:t>nValue</a:t>
            </a:r>
            <a:r>
              <a:rPr lang="en-US" dirty="0"/>
              <a:t> of j: “&lt;&lt;j; // </a:t>
            </a:r>
            <a:r>
              <a:rPr lang="en-US" b="1" dirty="0">
                <a:solidFill>
                  <a:srgbClr val="B80000"/>
                </a:solidFill>
              </a:rPr>
              <a:t>ERROR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172200" y="2057400"/>
            <a:ext cx="1870740" cy="762000"/>
            <a:chOff x="6172200" y="2057400"/>
            <a:chExt cx="1870740" cy="762000"/>
          </a:xfrm>
        </p:grpSpPr>
        <p:cxnSp>
          <p:nvCxnSpPr>
            <p:cNvPr id="10" name="Straight Arrow Connector 9"/>
            <p:cNvCxnSpPr/>
            <p:nvPr/>
          </p:nvCxnSpPr>
          <p:spPr>
            <a:xfrm rot="10800000" flipV="1">
              <a:off x="6172200" y="2362200"/>
              <a:ext cx="762000" cy="457200"/>
            </a:xfrm>
            <a:prstGeom prst="straightConnector1">
              <a:avLst/>
            </a:prstGeom>
            <a:ln w="34925">
              <a:solidFill>
                <a:srgbClr val="2F1BC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58000" y="205740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2F1BC7"/>
                  </a:solidFill>
                </a:rPr>
                <a:t>Loop body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904009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while loop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760" y="914400"/>
            <a:ext cx="8915400" cy="5943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F1BC7"/>
                </a:solidFill>
              </a:rPr>
              <a:t>for loop </a:t>
            </a:r>
            <a:r>
              <a:rPr lang="en-US" dirty="0"/>
              <a:t>does </a:t>
            </a:r>
            <a:r>
              <a:rPr lang="en-US" dirty="0">
                <a:solidFill>
                  <a:srgbClr val="2F1BC7"/>
                </a:solidFill>
              </a:rPr>
              <a:t>something</a:t>
            </a:r>
            <a:r>
              <a:rPr lang="en-US" dirty="0"/>
              <a:t> </a:t>
            </a:r>
            <a:r>
              <a:rPr lang="en-US" dirty="0">
                <a:solidFill>
                  <a:srgbClr val="2F1BC7"/>
                </a:solidFill>
              </a:rPr>
              <a:t>a fixed number of times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If you </a:t>
            </a:r>
            <a:r>
              <a:rPr lang="en-US" dirty="0">
                <a:solidFill>
                  <a:srgbClr val="2F1BC7"/>
                </a:solidFill>
              </a:rPr>
              <a:t>don’t know </a:t>
            </a:r>
            <a:r>
              <a:rPr lang="en-US" dirty="0"/>
              <a:t>how many </a:t>
            </a:r>
            <a:r>
              <a:rPr lang="en-US" dirty="0">
                <a:solidFill>
                  <a:srgbClr val="2F1BC7"/>
                </a:solidFill>
              </a:rPr>
              <a:t>times</a:t>
            </a:r>
            <a:r>
              <a:rPr lang="en-US" dirty="0"/>
              <a:t> you </a:t>
            </a:r>
            <a:r>
              <a:rPr lang="en-US" dirty="0">
                <a:solidFill>
                  <a:srgbClr val="2F1BC7"/>
                </a:solidFill>
              </a:rPr>
              <a:t>want to do something</a:t>
            </a:r>
            <a:r>
              <a:rPr lang="en-US" dirty="0"/>
              <a:t> before you start the loop? </a:t>
            </a:r>
          </a:p>
          <a:p>
            <a:endParaRPr lang="en-US" dirty="0"/>
          </a:p>
          <a:p>
            <a:r>
              <a:rPr lang="en-US" dirty="0"/>
              <a:t>In this case a different kind of loop may be used: the </a:t>
            </a:r>
            <a:r>
              <a:rPr lang="en-US" b="1" dirty="0">
                <a:solidFill>
                  <a:srgbClr val="B80000"/>
                </a:solidFill>
              </a:rPr>
              <a:t>while loop</a:t>
            </a:r>
            <a:r>
              <a:rPr lang="en-US" dirty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904009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while loop - syntax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0" y="838200"/>
            <a:ext cx="8534400" cy="1617643"/>
            <a:chOff x="0" y="838200"/>
            <a:chExt cx="8534400" cy="16176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3200" y="990600"/>
              <a:ext cx="5791200" cy="1465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1" name="Group 20"/>
            <p:cNvGrpSpPr/>
            <p:nvPr/>
          </p:nvGrpSpPr>
          <p:grpSpPr>
            <a:xfrm>
              <a:off x="0" y="838200"/>
              <a:ext cx="2667000" cy="914400"/>
              <a:chOff x="0" y="838200"/>
              <a:chExt cx="2667000" cy="91440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rot="16200000" flipH="1">
                <a:off x="2400300" y="1485900"/>
                <a:ext cx="304800" cy="2286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0" y="838200"/>
                <a:ext cx="260904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2F1BC7"/>
                    </a:solidFill>
                  </a:rPr>
                  <a:t>Loop body contain </a:t>
                </a:r>
              </a:p>
              <a:p>
                <a:pPr algn="ctr"/>
                <a:r>
                  <a:rPr lang="en-US" sz="2400" b="1" dirty="0">
                    <a:solidFill>
                      <a:srgbClr val="2F1BC7"/>
                    </a:solidFill>
                  </a:rPr>
                  <a:t>single statement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152400" y="2895600"/>
            <a:ext cx="7848600" cy="3733800"/>
            <a:chOff x="152400" y="2895600"/>
            <a:chExt cx="7848600" cy="37338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43200" y="2895600"/>
              <a:ext cx="5257800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3" name="Group 22"/>
            <p:cNvGrpSpPr/>
            <p:nvPr/>
          </p:nvGrpSpPr>
          <p:grpSpPr>
            <a:xfrm>
              <a:off x="152400" y="3581400"/>
              <a:ext cx="2650085" cy="1447799"/>
              <a:chOff x="152400" y="3581400"/>
              <a:chExt cx="2650085" cy="1447799"/>
            </a:xfrm>
          </p:grpSpPr>
          <p:cxnSp>
            <p:nvCxnSpPr>
              <p:cNvPr id="19" name="Straight Arrow Connector 18"/>
              <p:cNvCxnSpPr>
                <a:stCxn id="20" idx="2"/>
              </p:cNvCxnSpPr>
              <p:nvPr/>
            </p:nvCxnSpPr>
            <p:spPr>
              <a:xfrm rot="16200000" flipH="1">
                <a:off x="1763820" y="4126019"/>
                <a:ext cx="616803" cy="118955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52400" y="3581400"/>
                <a:ext cx="265008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2F1BC7"/>
                    </a:solidFill>
                  </a:rPr>
                  <a:t>Loop body contain </a:t>
                </a:r>
              </a:p>
              <a:p>
                <a:pPr algn="ctr"/>
                <a:r>
                  <a:rPr lang="en-US" sz="2400" b="1" dirty="0">
                    <a:solidFill>
                      <a:srgbClr val="2F1BC7"/>
                    </a:solidFill>
                  </a:rPr>
                  <a:t>Multiple statement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110155"/>
            <a:ext cx="7886700" cy="1500187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20" y="3839370"/>
            <a:ext cx="7945367" cy="1500187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p:transition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843597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Loops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8140700" cy="55626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3600" dirty="0">
                <a:solidFill>
                  <a:srgbClr val="B80000"/>
                </a:solidFill>
              </a:rPr>
              <a:t>Loops</a:t>
            </a:r>
            <a:r>
              <a:rPr lang="en-US" sz="3600" dirty="0"/>
              <a:t> cause a </a:t>
            </a:r>
            <a:r>
              <a:rPr lang="en-US" sz="3600" dirty="0">
                <a:solidFill>
                  <a:srgbClr val="2C14DE"/>
                </a:solidFill>
              </a:rPr>
              <a:t>section of your program </a:t>
            </a:r>
            <a:r>
              <a:rPr lang="en-US" sz="3600" dirty="0"/>
              <a:t>to be </a:t>
            </a:r>
            <a:r>
              <a:rPr lang="en-US" sz="3600" dirty="0">
                <a:solidFill>
                  <a:srgbClr val="2C14DE"/>
                </a:solidFill>
              </a:rPr>
              <a:t>repeated</a:t>
            </a:r>
            <a:r>
              <a:rPr lang="en-US" sz="3600" dirty="0"/>
              <a:t> a </a:t>
            </a:r>
            <a:r>
              <a:rPr lang="en-US" sz="3600" dirty="0">
                <a:solidFill>
                  <a:srgbClr val="2C14DE"/>
                </a:solidFill>
              </a:rPr>
              <a:t>certain number of times</a:t>
            </a:r>
          </a:p>
          <a:p>
            <a:pPr>
              <a:spcBef>
                <a:spcPts val="2400"/>
              </a:spcBef>
            </a:pPr>
            <a:r>
              <a:rPr lang="en-US" sz="3600" dirty="0">
                <a:solidFill>
                  <a:srgbClr val="2C14DE"/>
                </a:solidFill>
              </a:rPr>
              <a:t>Repeats</a:t>
            </a:r>
            <a:r>
              <a:rPr lang="en-US" sz="3600" dirty="0"/>
              <a:t> until the </a:t>
            </a:r>
            <a:r>
              <a:rPr lang="en-US" sz="3600" dirty="0">
                <a:solidFill>
                  <a:srgbClr val="2C14DE"/>
                </a:solidFill>
              </a:rPr>
              <a:t>condition remains true</a:t>
            </a:r>
          </a:p>
          <a:p>
            <a:pPr>
              <a:spcBef>
                <a:spcPts val="2400"/>
              </a:spcBef>
            </a:pPr>
            <a:r>
              <a:rPr lang="en-US" sz="3600" dirty="0">
                <a:solidFill>
                  <a:srgbClr val="2C14DE"/>
                </a:solidFill>
              </a:rPr>
              <a:t>Terminates</a:t>
            </a:r>
            <a:r>
              <a:rPr lang="en-US" sz="3600" dirty="0"/>
              <a:t> when the </a:t>
            </a:r>
            <a:r>
              <a:rPr lang="en-US" sz="3600" dirty="0">
                <a:solidFill>
                  <a:srgbClr val="2C14DE"/>
                </a:solidFill>
              </a:rPr>
              <a:t>condition</a:t>
            </a:r>
            <a:r>
              <a:rPr lang="en-US" sz="3600" dirty="0"/>
              <a:t> becomes </a:t>
            </a:r>
            <a:r>
              <a:rPr lang="en-US" sz="3600" dirty="0">
                <a:solidFill>
                  <a:srgbClr val="2C14DE"/>
                </a:solidFill>
              </a:rPr>
              <a:t>false</a:t>
            </a:r>
            <a:endParaRPr lang="en-US" sz="3400" dirty="0">
              <a:solidFill>
                <a:srgbClr val="2C14D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843597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Loops in C++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8140700" cy="5562600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2400"/>
              </a:spcBef>
              <a:buFont typeface="+mj-lt"/>
              <a:buAutoNum type="arabicPeriod"/>
            </a:pPr>
            <a:r>
              <a:rPr lang="en-US" sz="3600" dirty="0">
                <a:solidFill>
                  <a:srgbClr val="B80000"/>
                </a:solidFill>
              </a:rPr>
              <a:t>for </a:t>
            </a:r>
            <a:r>
              <a:rPr lang="en-US" sz="3600" dirty="0"/>
              <a:t>loop</a:t>
            </a:r>
          </a:p>
          <a:p>
            <a:pPr marL="742950" indent="-742950">
              <a:spcBef>
                <a:spcPts val="2400"/>
              </a:spcBef>
              <a:buFont typeface="+mj-lt"/>
              <a:buAutoNum type="arabicPeriod"/>
            </a:pPr>
            <a:r>
              <a:rPr lang="en-US" sz="3600" dirty="0">
                <a:solidFill>
                  <a:srgbClr val="B80000"/>
                </a:solidFill>
              </a:rPr>
              <a:t>while </a:t>
            </a:r>
            <a:r>
              <a:rPr lang="en-US" sz="3600" dirty="0"/>
              <a:t>loop</a:t>
            </a:r>
          </a:p>
          <a:p>
            <a:pPr marL="742950" indent="-742950">
              <a:spcBef>
                <a:spcPts val="2400"/>
              </a:spcBef>
              <a:buFont typeface="+mj-lt"/>
              <a:buAutoNum type="arabicPeriod"/>
            </a:pPr>
            <a:r>
              <a:rPr lang="en-US" sz="3600" dirty="0">
                <a:solidFill>
                  <a:srgbClr val="B80000"/>
                </a:solidFill>
              </a:rPr>
              <a:t>do </a:t>
            </a:r>
            <a:r>
              <a:rPr lang="en-US" sz="3600" dirty="0"/>
              <a:t>loop</a:t>
            </a:r>
            <a:endParaRPr lang="en-US" sz="3400" dirty="0"/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6264275" cy="6477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  <a:ea typeface="宋体" charset="-122"/>
              </a:rPr>
              <a:t>Loops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124" y="997525"/>
            <a:ext cx="8832275" cy="563187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3000" b="1" dirty="0">
                <a:solidFill>
                  <a:srgbClr val="B80000"/>
                </a:solidFill>
                <a:latin typeface="+mj-lt"/>
                <a:ea typeface="宋体" charset="-122"/>
              </a:rPr>
              <a:t>Counter-controlled Loops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2C14DE"/>
                </a:solidFill>
                <a:latin typeface="+mj-lt"/>
                <a:ea typeface="宋体" charset="-122"/>
              </a:rPr>
              <a:t>Depends</a:t>
            </a:r>
            <a:r>
              <a:rPr lang="en-US" sz="2800" dirty="0">
                <a:latin typeface="+mj-lt"/>
                <a:ea typeface="宋体" charset="-122"/>
              </a:rPr>
              <a:t> on the </a:t>
            </a:r>
            <a:r>
              <a:rPr lang="en-US" sz="2800" dirty="0">
                <a:solidFill>
                  <a:srgbClr val="2C14DE"/>
                </a:solidFill>
                <a:latin typeface="+mj-lt"/>
                <a:ea typeface="宋体" charset="-122"/>
              </a:rPr>
              <a:t>value</a:t>
            </a:r>
            <a:r>
              <a:rPr lang="en-US" sz="2800" dirty="0">
                <a:latin typeface="+mj-lt"/>
                <a:ea typeface="宋体" charset="-122"/>
              </a:rPr>
              <a:t> of a </a:t>
            </a:r>
            <a:r>
              <a:rPr lang="en-US" sz="2800" dirty="0">
                <a:solidFill>
                  <a:srgbClr val="2C14DE"/>
                </a:solidFill>
                <a:latin typeface="+mj-lt"/>
                <a:ea typeface="宋体" charset="-122"/>
              </a:rPr>
              <a:t>variable</a:t>
            </a:r>
            <a:r>
              <a:rPr lang="en-US" sz="2800" dirty="0">
                <a:latin typeface="+mj-lt"/>
                <a:ea typeface="宋体" charset="-122"/>
              </a:rPr>
              <a:t> known as </a:t>
            </a:r>
            <a:r>
              <a:rPr lang="en-US" sz="2800" dirty="0">
                <a:solidFill>
                  <a:srgbClr val="2C14DE"/>
                </a:solidFill>
                <a:latin typeface="+mj-lt"/>
                <a:ea typeface="宋体" charset="-122"/>
              </a:rPr>
              <a:t>counter</a:t>
            </a:r>
            <a:r>
              <a:rPr lang="en-US" sz="2800" dirty="0">
                <a:latin typeface="+mj-lt"/>
                <a:ea typeface="宋体" charset="-122"/>
              </a:rPr>
              <a:t> variable. The value of the variable is </a:t>
            </a:r>
            <a:r>
              <a:rPr lang="en-US" sz="2800" dirty="0">
                <a:solidFill>
                  <a:srgbClr val="2C14DE"/>
                </a:solidFill>
                <a:latin typeface="+mj-lt"/>
                <a:ea typeface="宋体" charset="-122"/>
              </a:rPr>
              <a:t>incremented or decremented </a:t>
            </a:r>
            <a:r>
              <a:rPr lang="en-US" sz="2800" dirty="0">
                <a:latin typeface="+mj-lt"/>
                <a:ea typeface="宋体" charset="-122"/>
              </a:rPr>
              <a:t>in each iteration.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>
                <a:latin typeface="+mj-lt"/>
                <a:ea typeface="宋体" charset="-122"/>
              </a:rPr>
              <a:t>	</a:t>
            </a:r>
            <a:r>
              <a:rPr lang="en-US" sz="2800" dirty="0">
                <a:solidFill>
                  <a:srgbClr val="B80000"/>
                </a:solidFill>
                <a:latin typeface="+mj-lt"/>
                <a:ea typeface="宋体" charset="-122"/>
              </a:rPr>
              <a:t>Example</a:t>
            </a:r>
            <a:r>
              <a:rPr lang="en-US" sz="2800" dirty="0">
                <a:latin typeface="+mj-lt"/>
                <a:ea typeface="宋体" charset="-122"/>
              </a:rPr>
              <a:t>: </a:t>
            </a:r>
            <a:r>
              <a:rPr lang="en-US" sz="2800" b="1" i="1" dirty="0">
                <a:latin typeface="+mj-lt"/>
                <a:ea typeface="宋体" charset="-122"/>
              </a:rPr>
              <a:t>for</a:t>
            </a:r>
            <a:r>
              <a:rPr lang="en-US" sz="2800" dirty="0">
                <a:latin typeface="+mj-lt"/>
                <a:ea typeface="宋体" charset="-122"/>
              </a:rPr>
              <a:t> loop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+mj-lt"/>
              <a:ea typeface="宋体" charset="-122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+mj-lt"/>
              <a:ea typeface="宋体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sz="3000" b="1" dirty="0">
                <a:solidFill>
                  <a:srgbClr val="B80000"/>
                </a:solidFill>
                <a:latin typeface="+mj-lt"/>
                <a:ea typeface="宋体" charset="-122"/>
              </a:rPr>
              <a:t>Sentinel-Controlled Loops / Conditional loop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+mj-lt"/>
                <a:ea typeface="宋体" charset="-122"/>
              </a:rPr>
              <a:t>A </a:t>
            </a:r>
            <a:r>
              <a:rPr lang="en-US" sz="2800" dirty="0">
                <a:solidFill>
                  <a:srgbClr val="2F1BC7"/>
                </a:solidFill>
                <a:latin typeface="+mj-lt"/>
                <a:ea typeface="宋体" charset="-122"/>
              </a:rPr>
              <a:t>loop</a:t>
            </a:r>
            <a:r>
              <a:rPr lang="en-US" sz="2800" dirty="0">
                <a:latin typeface="+mj-lt"/>
                <a:ea typeface="宋体" charset="-122"/>
              </a:rPr>
              <a:t> that </a:t>
            </a:r>
            <a:r>
              <a:rPr lang="en-US" sz="2800" dirty="0">
                <a:solidFill>
                  <a:srgbClr val="2F1BC7"/>
                </a:solidFill>
                <a:latin typeface="+mj-lt"/>
                <a:ea typeface="宋体" charset="-122"/>
              </a:rPr>
              <a:t>terminates</a:t>
            </a:r>
            <a:r>
              <a:rPr lang="en-US" sz="2800" dirty="0">
                <a:latin typeface="+mj-lt"/>
                <a:ea typeface="宋体" charset="-122"/>
              </a:rPr>
              <a:t> when </a:t>
            </a:r>
            <a:r>
              <a:rPr lang="en-US" sz="2800" dirty="0">
                <a:solidFill>
                  <a:srgbClr val="2F1BC7"/>
                </a:solidFill>
                <a:latin typeface="+mj-lt"/>
                <a:ea typeface="宋体" charset="-122"/>
              </a:rPr>
              <a:t>something happens inside the loop body</a:t>
            </a:r>
            <a:r>
              <a:rPr lang="en-US" sz="2800" dirty="0">
                <a:latin typeface="+mj-lt"/>
                <a:ea typeface="宋体" charset="-122"/>
              </a:rPr>
              <a:t> indicating that loop should be exited. Also known as </a:t>
            </a:r>
            <a:r>
              <a:rPr lang="en-US" sz="2800" dirty="0">
                <a:solidFill>
                  <a:srgbClr val="2F1BC7"/>
                </a:solidFill>
                <a:latin typeface="+mj-lt"/>
                <a:ea typeface="宋体" charset="-122"/>
              </a:rPr>
              <a:t>conditional loops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>
                <a:solidFill>
                  <a:srgbClr val="2F1BC7"/>
                </a:solidFill>
                <a:latin typeface="+mj-lt"/>
                <a:ea typeface="宋体" charset="-122"/>
              </a:rPr>
              <a:t>	</a:t>
            </a:r>
            <a:r>
              <a:rPr lang="en-US" sz="2800" dirty="0">
                <a:solidFill>
                  <a:srgbClr val="B80000"/>
                </a:solidFill>
                <a:latin typeface="+mj-lt"/>
                <a:ea typeface="宋体" charset="-122"/>
              </a:rPr>
              <a:t>Example:</a:t>
            </a:r>
            <a:r>
              <a:rPr lang="en-US" sz="2800" dirty="0">
                <a:solidFill>
                  <a:srgbClr val="2F1BC7"/>
                </a:solidFill>
                <a:latin typeface="+mj-lt"/>
                <a:ea typeface="宋体" charset="-122"/>
              </a:rPr>
              <a:t> </a:t>
            </a:r>
            <a:r>
              <a:rPr lang="en-US" sz="2800" b="1" i="1" dirty="0">
                <a:latin typeface="+mj-lt"/>
                <a:ea typeface="宋体" charset="-122"/>
              </a:rPr>
              <a:t>while</a:t>
            </a:r>
            <a:r>
              <a:rPr lang="en-US" sz="2800" dirty="0">
                <a:latin typeface="+mj-lt"/>
                <a:ea typeface="宋体" charset="-122"/>
              </a:rPr>
              <a:t> and </a:t>
            </a:r>
            <a:r>
              <a:rPr lang="en-US" sz="2800" b="1" i="1" dirty="0">
                <a:latin typeface="+mj-lt"/>
                <a:ea typeface="宋体" charset="-122"/>
              </a:rPr>
              <a:t>do</a:t>
            </a:r>
            <a:r>
              <a:rPr lang="en-US" sz="2800" dirty="0">
                <a:latin typeface="+mj-lt"/>
                <a:ea typeface="宋体" charset="-122"/>
              </a:rPr>
              <a:t> loops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843597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(1) for loop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760" y="914400"/>
            <a:ext cx="89154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/>
              <a:t>#include &lt;</a:t>
            </a:r>
            <a:r>
              <a:rPr lang="en-US" sz="3600" dirty="0" err="1"/>
              <a:t>iostream</a:t>
            </a:r>
            <a:r>
              <a:rPr lang="en-US" sz="3600" dirty="0"/>
              <a:t>&gt;</a:t>
            </a:r>
          </a:p>
          <a:p>
            <a:pPr>
              <a:buNone/>
            </a:pPr>
            <a:r>
              <a:rPr lang="en-US" sz="3600" dirty="0"/>
              <a:t>using namespace std;</a:t>
            </a:r>
          </a:p>
          <a:p>
            <a:pPr>
              <a:buNone/>
            </a:pPr>
            <a:r>
              <a:rPr lang="en-US" sz="3600" dirty="0" err="1"/>
              <a:t>int</a:t>
            </a:r>
            <a:r>
              <a:rPr lang="en-US" sz="3600" dirty="0"/>
              <a:t> main()</a:t>
            </a:r>
          </a:p>
          <a:p>
            <a:pPr>
              <a:buNone/>
            </a:pPr>
            <a:r>
              <a:rPr lang="en-US" sz="3600" dirty="0"/>
              <a:t>{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err="1"/>
              <a:t>int</a:t>
            </a:r>
            <a:r>
              <a:rPr lang="en-US" sz="3600" dirty="0"/>
              <a:t> j; </a:t>
            </a:r>
          </a:p>
          <a:p>
            <a:pPr>
              <a:buNone/>
            </a:pPr>
            <a:r>
              <a:rPr lang="en-US" sz="3600" dirty="0"/>
              <a:t>	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2C14DE"/>
                </a:solidFill>
              </a:rPr>
              <a:t>for </a:t>
            </a:r>
            <a:r>
              <a:rPr lang="en-US" sz="3600" dirty="0"/>
              <a:t>(j=0; j&lt;10; j++)</a:t>
            </a:r>
          </a:p>
          <a:p>
            <a:pPr>
              <a:buNone/>
            </a:pPr>
            <a:r>
              <a:rPr lang="en-US" sz="3600" dirty="0"/>
              <a:t>		</a:t>
            </a:r>
            <a:r>
              <a:rPr lang="en-US" sz="3600" dirty="0" err="1"/>
              <a:t>cout</a:t>
            </a:r>
            <a:r>
              <a:rPr lang="en-US" sz="3600" dirty="0"/>
              <a:t> &lt;&lt; j * j &lt;&lt;</a:t>
            </a:r>
            <a:r>
              <a:rPr lang="en-US" sz="3600" dirty="0" err="1"/>
              <a:t>endl</a:t>
            </a:r>
            <a:r>
              <a:rPr lang="en-US" sz="3600" dirty="0"/>
              <a:t>;</a:t>
            </a:r>
          </a:p>
          <a:p>
            <a:pPr>
              <a:buNone/>
            </a:pPr>
            <a:r>
              <a:rPr lang="en-US" sz="3600" dirty="0"/>
              <a:t>		</a:t>
            </a:r>
          </a:p>
          <a:p>
            <a:pPr>
              <a:buNone/>
            </a:pPr>
            <a:r>
              <a:rPr lang="en-US" sz="3600" dirty="0"/>
              <a:t>	return 0;</a:t>
            </a:r>
          </a:p>
          <a:p>
            <a:pPr>
              <a:buNone/>
            </a:pPr>
            <a:r>
              <a:rPr lang="en-US" sz="3600" dirty="0"/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843597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(1) for loop - Syntax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760" y="914400"/>
            <a:ext cx="89154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rgbClr val="2C14DE"/>
                </a:solidFill>
              </a:rPr>
              <a:t> </a:t>
            </a:r>
          </a:p>
          <a:p>
            <a:pPr>
              <a:buNone/>
            </a:pPr>
            <a:endParaRPr lang="en-US" sz="3600" dirty="0">
              <a:solidFill>
                <a:srgbClr val="2C14DE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rgbClr val="2C14DE"/>
                </a:solidFill>
              </a:rPr>
              <a:t>		</a:t>
            </a:r>
          </a:p>
          <a:p>
            <a:pPr>
              <a:buNone/>
            </a:pPr>
            <a:r>
              <a:rPr lang="en-US" sz="3600" dirty="0">
                <a:solidFill>
                  <a:srgbClr val="2C14DE"/>
                </a:solidFill>
              </a:rPr>
              <a:t>		 for </a:t>
            </a:r>
            <a:r>
              <a:rPr lang="en-US" sz="3600" dirty="0"/>
              <a:t>(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 j=0;</a:t>
            </a:r>
            <a:r>
              <a:rPr lang="en-US" sz="3600" dirty="0"/>
              <a:t>  </a:t>
            </a:r>
            <a:r>
              <a:rPr lang="en-US" sz="3600" b="1" dirty="0">
                <a:solidFill>
                  <a:srgbClr val="00B050"/>
                </a:solidFill>
              </a:rPr>
              <a:t>j&lt;10;</a:t>
            </a:r>
            <a:r>
              <a:rPr lang="en-US" sz="3600" dirty="0"/>
              <a:t> 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j++</a:t>
            </a:r>
            <a:r>
              <a:rPr lang="en-US" sz="3600" dirty="0"/>
              <a:t>)</a:t>
            </a:r>
          </a:p>
          <a:p>
            <a:pPr>
              <a:buNone/>
            </a:pPr>
            <a:r>
              <a:rPr lang="en-US" sz="3600" dirty="0"/>
              <a:t>			     </a:t>
            </a:r>
            <a:r>
              <a:rPr lang="en-US" sz="3600" dirty="0" err="1"/>
              <a:t>cout</a:t>
            </a:r>
            <a:r>
              <a:rPr lang="en-US" sz="3600" dirty="0"/>
              <a:t> &lt;&lt; j * j &lt;&lt;</a:t>
            </a:r>
            <a:r>
              <a:rPr lang="en-US" sz="3600" dirty="0" err="1"/>
              <a:t>endl</a:t>
            </a:r>
            <a:r>
              <a:rPr lang="en-US" sz="3600" dirty="0"/>
              <a:t>;</a:t>
            </a:r>
          </a:p>
          <a:p>
            <a:pPr>
              <a:buNone/>
            </a:pPr>
            <a:r>
              <a:rPr lang="en-US" sz="3600" dirty="0"/>
              <a:t>	</a:t>
            </a:r>
          </a:p>
          <a:p>
            <a:pPr>
              <a:buNone/>
            </a:pPr>
            <a:r>
              <a:rPr lang="en-US" sz="3600" dirty="0"/>
              <a:t>	</a:t>
            </a:r>
          </a:p>
          <a:p>
            <a:pPr>
              <a:buNone/>
            </a:pPr>
            <a:r>
              <a:rPr lang="en-US" sz="3600" dirty="0">
                <a:solidFill>
                  <a:srgbClr val="2C14DE"/>
                </a:solidFill>
              </a:rPr>
              <a:t>   </a:t>
            </a: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71018" y="1516559"/>
            <a:ext cx="1714982" cy="1455241"/>
            <a:chOff x="571018" y="1516559"/>
            <a:chExt cx="1714982" cy="1455241"/>
          </a:xfrm>
        </p:grpSpPr>
        <p:cxnSp>
          <p:nvCxnSpPr>
            <p:cNvPr id="10" name="Straight Arrow Connector 9"/>
            <p:cNvCxnSpPr/>
            <p:nvPr/>
          </p:nvCxnSpPr>
          <p:spPr>
            <a:xfrm rot="16200000" flipH="1">
              <a:off x="1562100" y="2247900"/>
              <a:ext cx="762000" cy="685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71018" y="1516559"/>
              <a:ext cx="16387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solidFill>
                    <a:srgbClr val="B80000"/>
                  </a:solidFill>
                </a:rPr>
                <a:t>Initialization</a:t>
              </a:r>
            </a:p>
            <a:p>
              <a:r>
                <a:rPr lang="en-US" sz="2200" b="1" dirty="0">
                  <a:solidFill>
                    <a:srgbClr val="B80000"/>
                  </a:solidFill>
                </a:rPr>
                <a:t>expression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71800" y="1600200"/>
            <a:ext cx="1854739" cy="1371600"/>
            <a:chOff x="2971800" y="1600200"/>
            <a:chExt cx="1854739" cy="1371600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H="1">
              <a:off x="3352800" y="2438400"/>
              <a:ext cx="990600" cy="76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971800" y="1600200"/>
              <a:ext cx="185473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solidFill>
                    <a:srgbClr val="B80000"/>
                  </a:solidFill>
                </a:rPr>
                <a:t>Test Condition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76800" y="1752600"/>
            <a:ext cx="3545480" cy="1295400"/>
            <a:chOff x="4876800" y="1752600"/>
            <a:chExt cx="3545480" cy="1295400"/>
          </a:xfrm>
        </p:grpSpPr>
        <p:cxnSp>
          <p:nvCxnSpPr>
            <p:cNvPr id="18" name="Straight Arrow Connector 17"/>
            <p:cNvCxnSpPr/>
            <p:nvPr/>
          </p:nvCxnSpPr>
          <p:spPr>
            <a:xfrm rot="10800000" flipV="1">
              <a:off x="4876800" y="2133600"/>
              <a:ext cx="1676400" cy="914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715000" y="1752600"/>
              <a:ext cx="270728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solidFill>
                    <a:srgbClr val="B80000"/>
                  </a:solidFill>
                </a:rPr>
                <a:t>Increment expression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43000" y="3581400"/>
            <a:ext cx="5232168" cy="2438400"/>
            <a:chOff x="1143000" y="3581400"/>
            <a:chExt cx="5232168" cy="2438400"/>
          </a:xfrm>
        </p:grpSpPr>
        <p:sp>
          <p:nvSpPr>
            <p:cNvPr id="24" name="Left Brace 23"/>
            <p:cNvSpPr/>
            <p:nvPr/>
          </p:nvSpPr>
          <p:spPr>
            <a:xfrm>
              <a:off x="1143000" y="3581400"/>
              <a:ext cx="304800" cy="685800"/>
            </a:xfrm>
            <a:prstGeom prst="leftBrace">
              <a:avLst/>
            </a:prstGeom>
            <a:ln w="31750">
              <a:solidFill>
                <a:srgbClr val="2C14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6835" y="4135580"/>
              <a:ext cx="397833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/>
                <a:t>cout</a:t>
              </a:r>
              <a:r>
                <a:rPr lang="en-US" sz="3600" dirty="0"/>
                <a:t> &lt;&lt; j*2 &lt;&lt;</a:t>
              </a:r>
              <a:r>
                <a:rPr lang="en-US" sz="3600" dirty="0" err="1"/>
                <a:t>endl</a:t>
              </a:r>
              <a:r>
                <a:rPr lang="en-US" sz="3600" dirty="0"/>
                <a:t>;</a:t>
              </a:r>
            </a:p>
            <a:p>
              <a:r>
                <a:rPr lang="en-US" sz="3600" dirty="0" err="1"/>
                <a:t>cout</a:t>
              </a:r>
              <a:r>
                <a:rPr lang="en-US" sz="3600" dirty="0"/>
                <a:t> &lt;&lt; j*j*j &lt;&lt;</a:t>
              </a:r>
              <a:r>
                <a:rPr lang="en-US" sz="3600" dirty="0" err="1"/>
                <a:t>endl</a:t>
              </a:r>
              <a:r>
                <a:rPr lang="en-US" sz="3600" dirty="0"/>
                <a:t>;</a:t>
              </a:r>
            </a:p>
          </p:txBody>
        </p:sp>
        <p:sp>
          <p:nvSpPr>
            <p:cNvPr id="26" name="Left Brace 25"/>
            <p:cNvSpPr/>
            <p:nvPr/>
          </p:nvSpPr>
          <p:spPr>
            <a:xfrm flipH="1">
              <a:off x="1295400" y="5334000"/>
              <a:ext cx="304800" cy="685800"/>
            </a:xfrm>
            <a:prstGeom prst="leftBrace">
              <a:avLst/>
            </a:prstGeom>
            <a:ln w="31750">
              <a:solidFill>
                <a:srgbClr val="2C14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9040095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80000"/>
                </a:solidFill>
              </a:rPr>
              <a:t>(for loop) -- Class Exercise-1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85" y="914400"/>
            <a:ext cx="902624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solidFill>
                  <a:srgbClr val="2C14DE"/>
                </a:solidFill>
              </a:rPr>
              <a:t> </a:t>
            </a:r>
            <a:r>
              <a:rPr lang="en-US" dirty="0"/>
              <a:t>- Get a number form user and calculate its factorial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E262-A091-4A78-A1CF-1D8FC93BF1E6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9040095" cy="715962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B80000"/>
                </a:solidFill>
              </a:rPr>
              <a:t>(for loop) </a:t>
            </a:r>
            <a:r>
              <a:rPr lang="en-US" dirty="0">
                <a:solidFill>
                  <a:srgbClr val="B80000"/>
                </a:solidFill>
              </a:rPr>
              <a:t>-- Class Exercise-2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85" y="914400"/>
            <a:ext cx="902624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solidFill>
                  <a:srgbClr val="2C14DE"/>
                </a:solidFill>
              </a:rPr>
              <a:t> </a:t>
            </a:r>
            <a:r>
              <a:rPr lang="en-US" dirty="0"/>
              <a:t>- Write a program that ask the user to enter a number.  The program should print the Cube of all integers starting from 1 to the Number.</a:t>
            </a:r>
          </a:p>
          <a:p>
            <a:pPr>
              <a:buNone/>
            </a:pPr>
            <a:r>
              <a:rPr lang="en-US" dirty="0"/>
              <a:t>E.g.,</a:t>
            </a:r>
          </a:p>
          <a:p>
            <a:pPr>
              <a:buNone/>
            </a:pPr>
            <a:r>
              <a:rPr lang="en-US" dirty="0"/>
              <a:t>		Enter a Number: 4</a:t>
            </a:r>
          </a:p>
          <a:p>
            <a:pPr>
              <a:buNone/>
            </a:pPr>
            <a:r>
              <a:rPr lang="en-US" dirty="0"/>
              <a:t>			1		1</a:t>
            </a:r>
          </a:p>
          <a:p>
            <a:pPr>
              <a:buNone/>
            </a:pPr>
            <a:r>
              <a:rPr lang="en-US" dirty="0"/>
              <a:t>   			2		6</a:t>
            </a:r>
          </a:p>
          <a:p>
            <a:pPr>
              <a:buNone/>
            </a:pPr>
            <a:r>
              <a:rPr lang="en-US" dirty="0"/>
              <a:t>			3		27</a:t>
            </a:r>
          </a:p>
          <a:p>
            <a:pPr>
              <a:buNone/>
            </a:pPr>
            <a:r>
              <a:rPr lang="en-US" dirty="0"/>
              <a:t>			4		64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05" y="94528"/>
            <a:ext cx="9040095" cy="715962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B80000"/>
                </a:solidFill>
              </a:rPr>
              <a:t>(for loop) </a:t>
            </a:r>
            <a:r>
              <a:rPr lang="en-US" dirty="0">
                <a:solidFill>
                  <a:srgbClr val="B80000"/>
                </a:solidFill>
              </a:rPr>
              <a:t>-- Class Exercise-3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85" y="914400"/>
            <a:ext cx="9026240" cy="5943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>
                <a:solidFill>
                  <a:srgbClr val="2C14DE"/>
                </a:solidFill>
              </a:rPr>
              <a:t> </a:t>
            </a:r>
            <a:r>
              <a:rPr lang="en-US" dirty="0"/>
              <a:t>- Write a program that asks the user to enter two numbers: </a:t>
            </a:r>
            <a:r>
              <a:rPr lang="en-US" b="1" i="1" dirty="0"/>
              <a:t>speed1</a:t>
            </a:r>
            <a:r>
              <a:rPr lang="en-US" dirty="0"/>
              <a:t>, and </a:t>
            </a:r>
            <a:r>
              <a:rPr lang="en-US" b="1" i="1" dirty="0"/>
              <a:t>speed2</a:t>
            </a:r>
            <a:r>
              <a:rPr lang="en-US" dirty="0"/>
              <a:t> representing speeds in KPH (Kilo meters per Hour). Then the program should convert and show table of speeds in MPH (Miles per Hour) for all the speed values between </a:t>
            </a:r>
            <a:r>
              <a:rPr lang="en-US" b="1" i="1" dirty="0"/>
              <a:t>speed1</a:t>
            </a:r>
            <a:r>
              <a:rPr lang="en-US" dirty="0"/>
              <a:t> and </a:t>
            </a:r>
            <a:r>
              <a:rPr lang="en-US" b="1" i="1" dirty="0"/>
              <a:t>speed2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b="1" dirty="0">
                <a:solidFill>
                  <a:srgbClr val="2F1BC7"/>
                </a:solidFill>
              </a:rPr>
              <a:t>			          MPH = KPH * 0.6214</a:t>
            </a:r>
          </a:p>
          <a:p>
            <a:pPr>
              <a:buNone/>
            </a:pPr>
            <a:endParaRPr lang="en-US" dirty="0"/>
          </a:p>
          <a:p>
            <a:pPr algn="just">
              <a:buNone/>
            </a:pPr>
            <a:r>
              <a:rPr lang="en-US" dirty="0"/>
              <a:t>  </a:t>
            </a:r>
            <a:r>
              <a:rPr lang="en-US" b="1" i="1" dirty="0"/>
              <a:t>speed1</a:t>
            </a:r>
            <a:r>
              <a:rPr lang="en-US" dirty="0"/>
              <a:t> and </a:t>
            </a:r>
            <a:r>
              <a:rPr lang="en-US" b="1" i="1" dirty="0"/>
              <a:t>speed2</a:t>
            </a:r>
            <a:r>
              <a:rPr lang="en-US" dirty="0"/>
              <a:t> variables should be multiple of 10. Each table entry (in KPH) should be updated by 5 in each iteration.</a:t>
            </a:r>
          </a:p>
          <a:p>
            <a:pPr>
              <a:buNone/>
            </a:pPr>
            <a:r>
              <a:rPr lang="en-US" b="1" dirty="0">
                <a:solidFill>
                  <a:srgbClr val="2F1BC7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68681"/>
            <a:ext cx="9067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F2F71C00-1A67-4209-A9C7-AF454C719F0B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G8CZ0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8CZ0Z7BdOSwAEAANoDAAAPAAAAAAAAAAEAAAAAAAAAAABub25lL3BsYXllci54bWxQSwUGAAAAAAEAAQA9AAAA7QEAAAAA"/>
  <p:tag name="ISPRING_PRESENTATION_TITLE" val="8530307"/>
  <p:tag name="ISPRING_RESOURCE_PATHS_HASH_PRESENTER" val="43aaf686eb23f8ed18faa6343a42171240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884</Words>
  <Application>Microsoft Office PowerPoint</Application>
  <PresentationFormat>On-screen Show (4:3)</PresentationFormat>
  <Paragraphs>160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Courier New</vt:lpstr>
      <vt:lpstr>Open Sans</vt:lpstr>
      <vt:lpstr>Times New Roman</vt:lpstr>
      <vt:lpstr>Office Theme</vt:lpstr>
      <vt:lpstr>TruncatedFinalSlide</vt:lpstr>
      <vt:lpstr>PowerPoint Presentation</vt:lpstr>
      <vt:lpstr>Loops</vt:lpstr>
      <vt:lpstr>Loops in C++</vt:lpstr>
      <vt:lpstr>Loops</vt:lpstr>
      <vt:lpstr>(1) for loop</vt:lpstr>
      <vt:lpstr>(1) for loop - Syntax</vt:lpstr>
      <vt:lpstr>(for loop) -- Class Exercise-1</vt:lpstr>
      <vt:lpstr>(for loop) -- Class Exercise-2</vt:lpstr>
      <vt:lpstr>(for loop) -- Class Exercise-3</vt:lpstr>
      <vt:lpstr>for loop – Multiple Expressions</vt:lpstr>
      <vt:lpstr>(1) for loop - Variable Visibility</vt:lpstr>
      <vt:lpstr>(1) for loop – optional expressions</vt:lpstr>
      <vt:lpstr>(1) for loop - Variable Visibility</vt:lpstr>
      <vt:lpstr>while loop</vt:lpstr>
      <vt:lpstr>while loop - syntax</vt:lpstr>
      <vt:lpstr>Interesting, right?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8530307</dc:title>
  <dc:creator>aleem</dc:creator>
  <cp:lastModifiedBy>Ahmad &amp; Muhammad</cp:lastModifiedBy>
  <cp:revision>868</cp:revision>
  <dcterms:created xsi:type="dcterms:W3CDTF">2012-08-28T12:59:58Z</dcterms:created>
  <dcterms:modified xsi:type="dcterms:W3CDTF">2023-05-28T12:32:48Z</dcterms:modified>
</cp:coreProperties>
</file>