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0"/>
  </p:notesMasterIdLst>
  <p:sldIdLst>
    <p:sldId id="378" r:id="rId2"/>
    <p:sldId id="377" r:id="rId3"/>
    <p:sldId id="353" r:id="rId4"/>
    <p:sldId id="354" r:id="rId5"/>
    <p:sldId id="355" r:id="rId6"/>
    <p:sldId id="256" r:id="rId7"/>
    <p:sldId id="291" r:id="rId8"/>
    <p:sldId id="373" r:id="rId9"/>
    <p:sldId id="313" r:id="rId10"/>
    <p:sldId id="303" r:id="rId11"/>
    <p:sldId id="262" r:id="rId12"/>
    <p:sldId id="292" r:id="rId13"/>
    <p:sldId id="293" r:id="rId14"/>
    <p:sldId id="294" r:id="rId15"/>
    <p:sldId id="308" r:id="rId16"/>
    <p:sldId id="309" r:id="rId17"/>
    <p:sldId id="268" r:id="rId18"/>
    <p:sldId id="290" r:id="rId19"/>
    <p:sldId id="265" r:id="rId20"/>
    <p:sldId id="266" r:id="rId21"/>
    <p:sldId id="298" r:id="rId22"/>
    <p:sldId id="263" r:id="rId23"/>
    <p:sldId id="314" r:id="rId24"/>
    <p:sldId id="264" r:id="rId25"/>
    <p:sldId id="259" r:id="rId26"/>
    <p:sldId id="260" r:id="rId27"/>
    <p:sldId id="297" r:id="rId28"/>
    <p:sldId id="317" r:id="rId29"/>
    <p:sldId id="280" r:id="rId30"/>
    <p:sldId id="281" r:id="rId31"/>
    <p:sldId id="310" r:id="rId32"/>
    <p:sldId id="283" r:id="rId33"/>
    <p:sldId id="305" r:id="rId34"/>
    <p:sldId id="306" r:id="rId35"/>
    <p:sldId id="270" r:id="rId36"/>
    <p:sldId id="271" r:id="rId37"/>
    <p:sldId id="275" r:id="rId38"/>
    <p:sldId id="295" r:id="rId39"/>
    <p:sldId id="315" r:id="rId40"/>
    <p:sldId id="318" r:id="rId41"/>
    <p:sldId id="331" r:id="rId42"/>
    <p:sldId id="332" r:id="rId43"/>
    <p:sldId id="333" r:id="rId44"/>
    <p:sldId id="334" r:id="rId45"/>
    <p:sldId id="335" r:id="rId46"/>
    <p:sldId id="336" r:id="rId47"/>
    <p:sldId id="337" r:id="rId48"/>
    <p:sldId id="372" r:id="rId49"/>
    <p:sldId id="338" r:id="rId50"/>
    <p:sldId id="374" r:id="rId51"/>
    <p:sldId id="375" r:id="rId52"/>
    <p:sldId id="376" r:id="rId53"/>
    <p:sldId id="339" r:id="rId54"/>
    <p:sldId id="340" r:id="rId55"/>
    <p:sldId id="342" r:id="rId56"/>
    <p:sldId id="343" r:id="rId57"/>
    <p:sldId id="344" r:id="rId58"/>
    <p:sldId id="345" r:id="rId59"/>
    <p:sldId id="346" r:id="rId60"/>
    <p:sldId id="357" r:id="rId61"/>
    <p:sldId id="347" r:id="rId62"/>
    <p:sldId id="349" r:id="rId63"/>
    <p:sldId id="350" r:id="rId64"/>
    <p:sldId id="351" r:id="rId65"/>
    <p:sldId id="348" r:id="rId66"/>
    <p:sldId id="361" r:id="rId67"/>
    <p:sldId id="358" r:id="rId68"/>
    <p:sldId id="359" r:id="rId69"/>
    <p:sldId id="360" r:id="rId70"/>
    <p:sldId id="362" r:id="rId71"/>
    <p:sldId id="363" r:id="rId72"/>
    <p:sldId id="364" r:id="rId73"/>
    <p:sldId id="365" r:id="rId74"/>
    <p:sldId id="366" r:id="rId75"/>
    <p:sldId id="367" r:id="rId76"/>
    <p:sldId id="368" r:id="rId77"/>
    <p:sldId id="369" r:id="rId78"/>
    <p:sldId id="370" r:id="rId7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a:srgbClr val="FF0000"/>
    <a:srgbClr val="0099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730" autoAdjust="0"/>
    <p:restoredTop sz="94514" autoAdjust="0"/>
  </p:normalViewPr>
  <p:slideViewPr>
    <p:cSldViewPr>
      <p:cViewPr varScale="1">
        <p:scale>
          <a:sx n="65" d="100"/>
          <a:sy n="65" d="100"/>
        </p:scale>
        <p:origin x="177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42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890893-4DBF-421E-9A2F-9A92ED0E4D55}" type="datetimeFigureOut">
              <a:rPr lang="en-US" smtClean="0"/>
              <a:t>2023-05-28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6C7FFD-B0F2-45DE-B2EC-AD559B979A75}" type="slidenum">
              <a:rPr lang="en-US" smtClean="0"/>
              <a:t>‹#›</a:t>
            </a:fld>
            <a:endParaRPr lang="en-US"/>
          </a:p>
        </p:txBody>
      </p:sp>
    </p:spTree>
    <p:extLst>
      <p:ext uri="{BB962C8B-B14F-4D97-AF65-F5344CB8AC3E}">
        <p14:creationId xmlns:p14="http://schemas.microsoft.com/office/powerpoint/2010/main" val="3427544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6C7FFD-B0F2-45DE-B2EC-AD559B979A75}" type="slidenum">
              <a:rPr lang="en-US" smtClean="0"/>
              <a:t>8</a:t>
            </a:fld>
            <a:endParaRPr lang="en-US"/>
          </a:p>
        </p:txBody>
      </p:sp>
    </p:spTree>
    <p:extLst>
      <p:ext uri="{BB962C8B-B14F-4D97-AF65-F5344CB8AC3E}">
        <p14:creationId xmlns:p14="http://schemas.microsoft.com/office/powerpoint/2010/main" val="2917046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92AE3F9-7C24-4968-95FE-36C16F901F41}" type="datetimeFigureOut">
              <a:rPr lang="en-US"/>
              <a:pPr>
                <a:defRPr/>
              </a:pPr>
              <a:t>2023-05-28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F35CCE-E98C-40FD-B2A7-E9387D3F11D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110A7E8-7F58-4F78-B18F-2E94983DF826}" type="datetimeFigureOut">
              <a:rPr lang="en-US"/>
              <a:pPr>
                <a:defRPr/>
              </a:pPr>
              <a:t>2023-05-28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EA480F-FD9B-4440-A8F5-B682D261602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FCE0535-B99E-4A14-90A1-31F2FA347BAB}" type="datetimeFigureOut">
              <a:rPr lang="en-US"/>
              <a:pPr>
                <a:defRPr/>
              </a:pPr>
              <a:t>2023-05-28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458F1CF-5155-49E3-8F75-585203A4C15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1EFC831-992B-4612-99B6-7D6041EAEBE4}" type="datetimeFigureOut">
              <a:rPr lang="en-US"/>
              <a:pPr>
                <a:defRPr/>
              </a:pPr>
              <a:t>2023-05-28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87264A-C0AE-4374-86BB-EB233BD2AB6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42127E2-A8CC-4E8D-B275-5446ABF643EF}" type="datetimeFigureOut">
              <a:rPr lang="en-US"/>
              <a:pPr>
                <a:defRPr/>
              </a:pPr>
              <a:t>2023-05-28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21680F-1748-4459-BA86-834792B041C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00E2982-4F5D-44D5-A581-C695EFE92583}" type="datetimeFigureOut">
              <a:rPr lang="en-US"/>
              <a:pPr>
                <a:defRPr/>
              </a:pPr>
              <a:t>2023-05-28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BA2B77-37C0-4A09-B30B-0CA7C8B3724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32C90D46-258A-4C61-977E-1F2AD1A4A21E}" type="datetimeFigureOut">
              <a:rPr lang="en-US"/>
              <a:pPr>
                <a:defRPr/>
              </a:pPr>
              <a:t>2023-05-28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1DBE6AE-288F-4E3C-AED7-F8AF07DC887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CB04A53A-F993-457D-B44F-C86B7A398886}" type="datetimeFigureOut">
              <a:rPr lang="en-US"/>
              <a:pPr>
                <a:defRPr/>
              </a:pPr>
              <a:t>2023-05-28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99955E5-B293-4B59-8536-F04294C1EE7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3B2170E-B4D2-4F3E-B514-E366C64C6E5F}" type="datetimeFigureOut">
              <a:rPr lang="en-US"/>
              <a:pPr>
                <a:defRPr/>
              </a:pPr>
              <a:t>2023-05-28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5A5F24A-442E-4801-8CFD-23D96953F7C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E6313DD-2826-4F8E-89C1-DEC32D70F632}" type="datetimeFigureOut">
              <a:rPr lang="en-US"/>
              <a:pPr>
                <a:defRPr/>
              </a:pPr>
              <a:t>2023-05-28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D6973A0-437E-47CA-B410-55AD0CD364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EDCF9FE-022D-47F1-A8F3-19191C322EF7}" type="datetimeFigureOut">
              <a:rPr lang="en-US"/>
              <a:pPr>
                <a:defRPr/>
              </a:pPr>
              <a:t>2023-05-28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2A8A1F1-75E0-4592-B069-B80A1E16EB0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692941D-9CA9-4C4D-BD70-A680354A15BE}" type="datetimeFigureOut">
              <a:rPr lang="en-US"/>
              <a:pPr>
                <a:defRPr/>
              </a:pPr>
              <a:t>2023-05-28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2E97E08-0CD5-408C-A1B2-920BD89656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ebaz.taha@su.edu.krd"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oleObject" Target="../embeddings/oleObject2.bin"/><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oleObject" Target="../embeddings/oleObject3.bin"/><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4.bin"/><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B05159FB-DB5B-4645-92B8-6EB685DFF183}"/>
              </a:ext>
            </a:extLst>
          </p:cNvPr>
          <p:cNvSpPr>
            <a:spLocks noChangeArrowheads="1"/>
          </p:cNvSpPr>
          <p:nvPr/>
        </p:nvSpPr>
        <p:spPr bwMode="auto">
          <a:xfrm>
            <a:off x="981404" y="1174828"/>
            <a:ext cx="138564"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a:p>
        </p:txBody>
      </p:sp>
      <p:pic>
        <p:nvPicPr>
          <p:cNvPr id="2052" name="Picture 2" descr="Salahaddin University-Erbil">
            <a:extLst>
              <a:ext uri="{FF2B5EF4-FFF2-40B4-BE49-F238E27FC236}">
                <a16:creationId xmlns:a16="http://schemas.microsoft.com/office/drawing/2014/main" id="{57CC5F98-B605-49BD-8167-D909424B4A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0717" y="1188327"/>
            <a:ext cx="1129013" cy="112901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6">
            <a:extLst>
              <a:ext uri="{FF2B5EF4-FFF2-40B4-BE49-F238E27FC236}">
                <a16:creationId xmlns:a16="http://schemas.microsoft.com/office/drawing/2014/main" id="{E374AC47-7BFD-4053-996A-B0806F31D31B}"/>
              </a:ext>
            </a:extLst>
          </p:cNvPr>
          <p:cNvSpPr>
            <a:spLocks noChangeArrowheads="1"/>
          </p:cNvSpPr>
          <p:nvPr/>
        </p:nvSpPr>
        <p:spPr bwMode="auto">
          <a:xfrm>
            <a:off x="377497" y="942135"/>
            <a:ext cx="6103146" cy="1685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algn="justLow" defTabSz="685800" eaLnBrk="0" hangingPunct="0"/>
            <a:r>
              <a:rPr lang="en-US" altLang="en-US" sz="2100" b="1" dirty="0">
                <a:latin typeface="Times New Roman" panose="02020603050405020304" pitchFamily="18" charset="0"/>
                <a:ea typeface="Calibri" panose="020F0502020204030204" pitchFamily="34" charset="0"/>
                <a:cs typeface="Times New Roman" panose="02020603050405020304" pitchFamily="18" charset="0"/>
              </a:rPr>
              <a:t>Kurdistan Regional Government-Iraq</a:t>
            </a:r>
            <a:endParaRPr lang="en-US" altLang="en-US" sz="2100" dirty="0"/>
          </a:p>
          <a:p>
            <a:pPr algn="justLow" defTabSz="685800" eaLnBrk="0" hangingPunct="0"/>
            <a:r>
              <a:rPr lang="en-US" altLang="en-US" sz="2100" b="1" dirty="0">
                <a:latin typeface="Times New Roman" panose="02020603050405020304" pitchFamily="18" charset="0"/>
                <a:ea typeface="Calibri" panose="020F0502020204030204" pitchFamily="34" charset="0"/>
                <a:cs typeface="Times New Roman" panose="02020603050405020304" pitchFamily="18" charset="0"/>
              </a:rPr>
              <a:t>Ministry of Higher Education &amp; Scientific Research</a:t>
            </a:r>
            <a:endParaRPr lang="en-US" altLang="en-US" sz="2100" dirty="0"/>
          </a:p>
          <a:p>
            <a:pPr algn="justLow" defTabSz="685800" eaLnBrk="0" hangingPunct="0"/>
            <a:r>
              <a:rPr lang="en-US" altLang="en-US" sz="2100" b="1" dirty="0">
                <a:latin typeface="Times New Roman" panose="02020603050405020304" pitchFamily="18" charset="0"/>
                <a:ea typeface="Calibri" panose="020F0502020204030204" pitchFamily="34" charset="0"/>
                <a:cs typeface="Times New Roman" panose="02020603050405020304" pitchFamily="18" charset="0"/>
              </a:rPr>
              <a:t>Salahaddin University</a:t>
            </a:r>
            <a:endParaRPr lang="en-US" altLang="en-US" sz="2100" dirty="0"/>
          </a:p>
          <a:p>
            <a:pPr algn="justLow" defTabSz="685800" eaLnBrk="0" hangingPunct="0"/>
            <a:r>
              <a:rPr lang="en-US" altLang="en-US" sz="2100" b="1" dirty="0">
                <a:latin typeface="Times New Roman" panose="02020603050405020304" pitchFamily="18" charset="0"/>
                <a:ea typeface="Calibri" panose="020F0502020204030204" pitchFamily="34" charset="0"/>
                <a:cs typeface="Times New Roman" panose="02020603050405020304" pitchFamily="18" charset="0"/>
              </a:rPr>
              <a:t>College of Education</a:t>
            </a:r>
            <a:endParaRPr lang="en-US" altLang="en-US" sz="2100" dirty="0"/>
          </a:p>
          <a:p>
            <a:pPr algn="justLow" defTabSz="685800" eaLnBrk="0" hangingPunct="0"/>
            <a:r>
              <a:rPr lang="en-US" altLang="en-US" sz="2100" b="1" dirty="0">
                <a:latin typeface="Times New Roman" panose="02020603050405020304" pitchFamily="18" charset="0"/>
                <a:ea typeface="Calibri" panose="020F0502020204030204" pitchFamily="34" charset="0"/>
                <a:cs typeface="Times New Roman" panose="02020603050405020304" pitchFamily="18" charset="0"/>
              </a:rPr>
              <a:t>Department of Mathematics </a:t>
            </a:r>
            <a:r>
              <a:rPr lang="en-US" altLang="en-US" sz="21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altLang="en-US" sz="2100" dirty="0">
              <a:latin typeface="Arial" panose="020B0604020202020204" pitchFamily="34" charset="0"/>
            </a:endParaRPr>
          </a:p>
        </p:txBody>
      </p:sp>
      <p:sp>
        <p:nvSpPr>
          <p:cNvPr id="9" name="TextBox 8">
            <a:extLst>
              <a:ext uri="{FF2B5EF4-FFF2-40B4-BE49-F238E27FC236}">
                <a16:creationId xmlns:a16="http://schemas.microsoft.com/office/drawing/2014/main" id="{CD7012F6-55D6-4CD6-8CFB-A538465553A2}"/>
              </a:ext>
            </a:extLst>
          </p:cNvPr>
          <p:cNvSpPr txBox="1"/>
          <p:nvPr/>
        </p:nvSpPr>
        <p:spPr>
          <a:xfrm>
            <a:off x="981404" y="3079098"/>
            <a:ext cx="6952592" cy="645113"/>
          </a:xfrm>
          <a:prstGeom prst="rect">
            <a:avLst/>
          </a:prstGeom>
          <a:noFill/>
        </p:spPr>
        <p:txBody>
          <a:bodyPr wrap="square">
            <a:spAutoFit/>
          </a:bodyPr>
          <a:lstStyle/>
          <a:p>
            <a:pPr algn="ctr">
              <a:lnSpc>
                <a:spcPct val="107000"/>
              </a:lnSpc>
              <a:spcBef>
                <a:spcPts val="450"/>
              </a:spcBef>
              <a:spcAft>
                <a:spcPts val="450"/>
              </a:spcAft>
            </a:pPr>
            <a:r>
              <a:rPr lang="en-US" sz="3600" b="1" dirty="0">
                <a:latin typeface="Times New Roman" panose="02020603050405020304" pitchFamily="18" charset="0"/>
                <a:ea typeface="Calibri" panose="020F0502020204030204" pitchFamily="34" charset="0"/>
                <a:cs typeface="Arial" panose="020B0604020202020204" pitchFamily="34" charset="0"/>
              </a:rPr>
              <a:t>Advanced Programming</a:t>
            </a:r>
          </a:p>
        </p:txBody>
      </p:sp>
      <p:sp>
        <p:nvSpPr>
          <p:cNvPr id="11" name="TextBox 10">
            <a:extLst>
              <a:ext uri="{FF2B5EF4-FFF2-40B4-BE49-F238E27FC236}">
                <a16:creationId xmlns:a16="http://schemas.microsoft.com/office/drawing/2014/main" id="{C7204196-101D-49F6-9B28-83A82809E5B2}"/>
              </a:ext>
            </a:extLst>
          </p:cNvPr>
          <p:cNvSpPr txBox="1"/>
          <p:nvPr/>
        </p:nvSpPr>
        <p:spPr>
          <a:xfrm>
            <a:off x="1923393" y="4043362"/>
            <a:ext cx="5060730" cy="1666034"/>
          </a:xfrm>
          <a:prstGeom prst="rect">
            <a:avLst/>
          </a:prstGeom>
          <a:noFill/>
        </p:spPr>
        <p:txBody>
          <a:bodyPr wrap="square">
            <a:spAutoFit/>
          </a:bodyPr>
          <a:lstStyle/>
          <a:p>
            <a:pPr algn="ctr">
              <a:lnSpc>
                <a:spcPct val="107000"/>
              </a:lnSpc>
              <a:spcBef>
                <a:spcPts val="450"/>
              </a:spcBef>
              <a:spcAft>
                <a:spcPts val="450"/>
              </a:spcAft>
            </a:pPr>
            <a:r>
              <a:rPr lang="en-US" sz="2400" b="1" dirty="0">
                <a:latin typeface="Times New Roman" panose="02020603050405020304" pitchFamily="18" charset="0"/>
                <a:ea typeface="Calibri" panose="020F0502020204030204" pitchFamily="34" charset="0"/>
                <a:cs typeface="Arial" panose="020B0604020202020204" pitchFamily="34" charset="0"/>
              </a:rPr>
              <a:t>Lecture : Rebaz Yaseen Taha</a:t>
            </a:r>
            <a:r>
              <a:rPr lang="en-US" sz="24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ctr"/>
            <a:r>
              <a:rPr lang="en-US" sz="2400" b="1" u="sng" dirty="0" err="1">
                <a:solidFill>
                  <a:srgbClr val="005274"/>
                </a:solidFill>
                <a:latin typeface="Open Sans" panose="020B0606030504020204" pitchFamily="34" charset="0"/>
                <a:hlinkClick r:id="rId3" tooltip="Link to email address"/>
              </a:rPr>
              <a:t>rebaz.taha@su.edu.krd</a:t>
            </a:r>
            <a:endParaRPr lang="en-US" sz="2400" b="1" u="sng" dirty="0">
              <a:solidFill>
                <a:srgbClr val="005274"/>
              </a:solidFill>
              <a:latin typeface="Open Sans" panose="020B0606030504020204" pitchFamily="34" charset="0"/>
            </a:endParaRPr>
          </a:p>
          <a:p>
            <a:pPr algn="ctr"/>
            <a:endParaRPr lang="en-US" sz="2400" dirty="0">
              <a:solidFill>
                <a:srgbClr val="8B8B8B"/>
              </a:solidFill>
              <a:latin typeface="Open Sans" panose="020B0606030504020204" pitchFamily="34" charset="0"/>
            </a:endParaRPr>
          </a:p>
          <a:p>
            <a:pPr algn="ctr">
              <a:lnSpc>
                <a:spcPct val="107000"/>
              </a:lnSpc>
              <a:spcAft>
                <a:spcPts val="600"/>
              </a:spcAft>
            </a:pPr>
            <a:r>
              <a:rPr lang="en-US" sz="2400" b="1" dirty="0">
                <a:latin typeface="Times New Roman" panose="02020603050405020304" pitchFamily="18" charset="0"/>
                <a:ea typeface="Calibri" panose="020F0502020204030204" pitchFamily="34" charset="0"/>
                <a:cs typeface="Arial" panose="020B0604020202020204" pitchFamily="34" charset="0"/>
              </a:rPr>
              <a:t>2022 -2023</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515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2" descr="Rectangle: Click to edit Master text styles&#10;Second level&#10;Third level&#10;Fourth level&#10;Fifth level"/>
          <p:cNvSpPr txBox="1">
            <a:spLocks noChangeArrowheads="1"/>
          </p:cNvSpPr>
          <p:nvPr/>
        </p:nvSpPr>
        <p:spPr bwMode="auto">
          <a:xfrm>
            <a:off x="381000" y="1066800"/>
            <a:ext cx="7772400" cy="4800600"/>
          </a:xfrm>
          <a:prstGeom prst="rect">
            <a:avLst/>
          </a:prstGeom>
          <a:noFill/>
          <a:ln w="9525">
            <a:noFill/>
            <a:miter lim="800000"/>
            <a:headEnd/>
            <a:tailEnd/>
          </a:ln>
        </p:spPr>
        <p:txBody>
          <a:bodyPr lIns="92075" tIns="46038" rIns="92075" bIns="46038"/>
          <a:lstStyle/>
          <a:p>
            <a:pPr marL="342900" indent="-342900">
              <a:spcBef>
                <a:spcPct val="20000"/>
              </a:spcBef>
              <a:buFont typeface="Arial" charset="0"/>
              <a:buChar char="•"/>
            </a:pPr>
            <a:r>
              <a:rPr lang="en-US" sz="2200" b="1" dirty="0">
                <a:solidFill>
                  <a:srgbClr val="0000FF"/>
                </a:solidFill>
                <a:latin typeface="Calibri" pitchFamily="34" charset="0"/>
              </a:rPr>
              <a:t>Program statement</a:t>
            </a:r>
          </a:p>
          <a:p>
            <a:pPr marL="742950" lvl="1" indent="-285750">
              <a:spcBef>
                <a:spcPct val="20000"/>
              </a:spcBef>
              <a:buFont typeface="Arial" charset="0"/>
              <a:buChar char="–"/>
            </a:pPr>
            <a:r>
              <a:rPr lang="en-US" sz="2200" b="1" dirty="0">
                <a:latin typeface="Calibri" pitchFamily="34" charset="0"/>
              </a:rPr>
              <a:t>Definition, e.g. function prototype</a:t>
            </a:r>
          </a:p>
          <a:p>
            <a:pPr marL="742950" lvl="1" indent="-285750">
              <a:spcBef>
                <a:spcPct val="20000"/>
              </a:spcBef>
              <a:buFont typeface="Arial" charset="0"/>
              <a:buChar char="–"/>
            </a:pPr>
            <a:r>
              <a:rPr lang="en-US" sz="2200" b="1" dirty="0">
                <a:latin typeface="Calibri" pitchFamily="34" charset="0"/>
              </a:rPr>
              <a:t>Declaration, e.g. variables and constants</a:t>
            </a:r>
          </a:p>
          <a:p>
            <a:pPr marL="742950" lvl="1" indent="-285750">
              <a:spcBef>
                <a:spcPct val="20000"/>
              </a:spcBef>
              <a:buFont typeface="Arial" charset="0"/>
              <a:buChar char="–"/>
            </a:pPr>
            <a:r>
              <a:rPr lang="en-US" sz="2200" b="1" dirty="0">
                <a:latin typeface="Calibri" pitchFamily="34" charset="0"/>
              </a:rPr>
              <a:t>Action</a:t>
            </a:r>
          </a:p>
          <a:p>
            <a:pPr marL="342900" indent="-342900">
              <a:spcBef>
                <a:spcPct val="20000"/>
              </a:spcBef>
              <a:buFont typeface="Arial" charset="0"/>
              <a:buChar char="•"/>
            </a:pPr>
            <a:r>
              <a:rPr lang="en-US" sz="2200" b="1" dirty="0">
                <a:solidFill>
                  <a:srgbClr val="0000FF"/>
                </a:solidFill>
                <a:latin typeface="Calibri" pitchFamily="34" charset="0"/>
              </a:rPr>
              <a:t>Executable unit - Action</a:t>
            </a:r>
          </a:p>
          <a:p>
            <a:pPr marL="742950" lvl="1" indent="-285750">
              <a:spcBef>
                <a:spcPct val="20000"/>
              </a:spcBef>
              <a:buFont typeface="Arial" charset="0"/>
              <a:buChar char="–"/>
            </a:pPr>
            <a:r>
              <a:rPr lang="en-US" sz="2200" b="1" dirty="0">
                <a:latin typeface="Calibri" pitchFamily="34" charset="0"/>
              </a:rPr>
              <a:t>Set of program statements – may be named</a:t>
            </a:r>
          </a:p>
          <a:p>
            <a:pPr marL="742950" lvl="1" indent="-285750">
              <a:spcBef>
                <a:spcPct val="20000"/>
              </a:spcBef>
              <a:buFont typeface="Arial" charset="0"/>
              <a:buChar char="–"/>
            </a:pPr>
            <a:r>
              <a:rPr lang="en-US" sz="2200" b="1" dirty="0">
                <a:latin typeface="Calibri" pitchFamily="34" charset="0"/>
              </a:rPr>
              <a:t>Different languages refer to named executable units by different names</a:t>
            </a:r>
          </a:p>
          <a:p>
            <a:pPr marL="1143000" lvl="2" indent="-228600">
              <a:spcBef>
                <a:spcPct val="20000"/>
              </a:spcBef>
              <a:buFont typeface="Arial" charset="0"/>
              <a:buChar char="•"/>
            </a:pPr>
            <a:r>
              <a:rPr lang="en-US" sz="2200" b="1" dirty="0">
                <a:latin typeface="Calibri" pitchFamily="34" charset="0"/>
              </a:rPr>
              <a:t>Subroutine:  Fortran and Basic</a:t>
            </a:r>
          </a:p>
          <a:p>
            <a:pPr marL="1143000" lvl="2" indent="-228600">
              <a:spcBef>
                <a:spcPct val="20000"/>
              </a:spcBef>
              <a:buFont typeface="Arial" charset="0"/>
              <a:buChar char="•"/>
            </a:pPr>
            <a:r>
              <a:rPr lang="en-US" sz="2200" b="1" dirty="0">
                <a:latin typeface="Calibri" pitchFamily="34" charset="0"/>
              </a:rPr>
              <a:t>Procedure: Pascal</a:t>
            </a:r>
          </a:p>
          <a:p>
            <a:pPr marL="1143000" lvl="2" indent="-228600">
              <a:spcBef>
                <a:spcPct val="20000"/>
              </a:spcBef>
              <a:buFont typeface="Arial" charset="0"/>
              <a:buChar char="•"/>
            </a:pPr>
            <a:r>
              <a:rPr lang="en-US" sz="2200" b="1" dirty="0">
                <a:latin typeface="Calibri" pitchFamily="34" charset="0"/>
              </a:rPr>
              <a:t>Function: C++</a:t>
            </a:r>
          </a:p>
          <a:p>
            <a:pPr marL="1143000" lvl="2" indent="-228600">
              <a:spcBef>
                <a:spcPct val="20000"/>
              </a:spcBef>
              <a:buFont typeface="Arial" charset="0"/>
              <a:buChar char="•"/>
            </a:pPr>
            <a:r>
              <a:rPr lang="en-US" sz="2200" b="1" dirty="0">
                <a:latin typeface="Calibri" pitchFamily="34" charset="0"/>
              </a:rPr>
              <a:t>Method: C++, C#, Java</a:t>
            </a:r>
          </a:p>
        </p:txBody>
      </p:sp>
      <p:sp>
        <p:nvSpPr>
          <p:cNvPr id="132098" name="Rectangle 3"/>
          <p:cNvSpPr txBox="1">
            <a:spLocks noChangeArrowheads="1"/>
          </p:cNvSpPr>
          <p:nvPr/>
        </p:nvSpPr>
        <p:spPr bwMode="auto">
          <a:xfrm>
            <a:off x="304800" y="304800"/>
            <a:ext cx="8458200" cy="609600"/>
          </a:xfrm>
          <a:prstGeom prst="rect">
            <a:avLst/>
          </a:prstGeom>
          <a:noFill/>
          <a:ln w="9525">
            <a:noFill/>
            <a:miter lim="800000"/>
            <a:headEnd/>
            <a:tailEnd/>
          </a:ln>
        </p:spPr>
        <p:txBody>
          <a:bodyPr lIns="92075" tIns="46038" rIns="92075" bIns="46038"/>
          <a:lstStyle/>
          <a:p>
            <a:r>
              <a:rPr lang="en-US" sz="2200" b="1" u="sng">
                <a:latin typeface="Calibri" pitchFamily="34" charset="0"/>
              </a:rPr>
              <a:t>Program Organization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1"/>
          <p:cNvSpPr>
            <a:spLocks noChangeArrowheads="1"/>
          </p:cNvSpPr>
          <p:nvPr/>
        </p:nvSpPr>
        <p:spPr bwMode="auto">
          <a:xfrm>
            <a:off x="131763" y="152400"/>
            <a:ext cx="8859837" cy="6524863"/>
          </a:xfrm>
          <a:prstGeom prst="rect">
            <a:avLst/>
          </a:prstGeom>
          <a:noFill/>
          <a:ln w="9525">
            <a:noFill/>
            <a:miter lim="800000"/>
            <a:headEnd/>
            <a:tailEnd/>
          </a:ln>
        </p:spPr>
        <p:txBody>
          <a:bodyPr>
            <a:spAutoFit/>
          </a:bodyPr>
          <a:lstStyle/>
          <a:p>
            <a:r>
              <a:rPr lang="en-US" sz="2200" b="1" dirty="0">
                <a:solidFill>
                  <a:srgbClr val="FF0000"/>
                </a:solidFill>
                <a:latin typeface="Calibri" pitchFamily="34" charset="0"/>
              </a:rPr>
              <a:t>The simplest C++ program consists of a single function named </a:t>
            </a:r>
            <a:r>
              <a:rPr lang="en-US" sz="2200" b="1" dirty="0">
                <a:solidFill>
                  <a:srgbClr val="0000CC"/>
                </a:solidFill>
                <a:latin typeface="Calibri" pitchFamily="34" charset="0"/>
              </a:rPr>
              <a:t>main</a:t>
            </a:r>
            <a:r>
              <a:rPr lang="en-US" sz="2200" b="1" dirty="0">
                <a:latin typeface="Calibri" pitchFamily="34" charset="0"/>
              </a:rPr>
              <a:t>. </a:t>
            </a:r>
          </a:p>
          <a:p>
            <a:endParaRPr lang="en-US" sz="2200" b="1" dirty="0">
              <a:latin typeface="Calibri" pitchFamily="34" charset="0"/>
            </a:endParaRPr>
          </a:p>
          <a:p>
            <a:r>
              <a:rPr lang="en-US" sz="2200" b="1" dirty="0">
                <a:latin typeface="Calibri" pitchFamily="34" charset="0"/>
              </a:rPr>
              <a:t>The syntax of such programs is shown below:</a:t>
            </a:r>
          </a:p>
          <a:p>
            <a:endParaRPr lang="en-US" sz="2200" b="1" dirty="0">
              <a:latin typeface="Calibri" pitchFamily="34" charset="0"/>
            </a:endParaRPr>
          </a:p>
          <a:p>
            <a:r>
              <a:rPr lang="en-US" sz="2200" b="1" dirty="0">
                <a:solidFill>
                  <a:srgbClr val="0000CC"/>
                </a:solidFill>
                <a:latin typeface="Calibri" pitchFamily="34" charset="0"/>
              </a:rPr>
              <a:t>    #include &lt;</a:t>
            </a:r>
            <a:r>
              <a:rPr lang="en-US" sz="2200" b="1" dirty="0" err="1">
                <a:solidFill>
                  <a:srgbClr val="0000CC"/>
                </a:solidFill>
                <a:latin typeface="Calibri" pitchFamily="34" charset="0"/>
              </a:rPr>
              <a:t>iostream</a:t>
            </a:r>
            <a:r>
              <a:rPr lang="en-US" sz="2200" b="1" dirty="0">
                <a:solidFill>
                  <a:srgbClr val="0000CC"/>
                </a:solidFill>
                <a:latin typeface="Calibri" pitchFamily="34" charset="0"/>
              </a:rPr>
              <a:t>&gt;</a:t>
            </a:r>
          </a:p>
          <a:p>
            <a:r>
              <a:rPr lang="en-US" sz="2200" b="1" dirty="0">
                <a:solidFill>
                  <a:srgbClr val="0000CC"/>
                </a:solidFill>
                <a:latin typeface="Calibri" pitchFamily="34" charset="0"/>
              </a:rPr>
              <a:t>    using namespace </a:t>
            </a:r>
            <a:r>
              <a:rPr lang="en-US" sz="2200" b="1" dirty="0" err="1">
                <a:solidFill>
                  <a:srgbClr val="0000CC"/>
                </a:solidFill>
                <a:latin typeface="Calibri" pitchFamily="34" charset="0"/>
              </a:rPr>
              <a:t>std</a:t>
            </a:r>
            <a:r>
              <a:rPr lang="en-US" sz="2200" b="1" dirty="0">
                <a:solidFill>
                  <a:srgbClr val="0000CC"/>
                </a:solidFill>
                <a:latin typeface="Calibri" pitchFamily="34" charset="0"/>
              </a:rPr>
              <a:t>;</a:t>
            </a:r>
          </a:p>
          <a:p>
            <a:endParaRPr lang="en-US" sz="2200" b="1" dirty="0">
              <a:solidFill>
                <a:srgbClr val="0000CC"/>
              </a:solidFill>
              <a:latin typeface="Calibri" pitchFamily="34" charset="0"/>
            </a:endParaRPr>
          </a:p>
          <a:p>
            <a:r>
              <a:rPr lang="en-US" sz="2200" b="1" dirty="0">
                <a:solidFill>
                  <a:srgbClr val="0000CC"/>
                </a:solidFill>
                <a:latin typeface="Calibri" pitchFamily="34" charset="0"/>
              </a:rPr>
              <a:t>    </a:t>
            </a:r>
            <a:r>
              <a:rPr lang="en-US" sz="2200" b="1" dirty="0" err="1">
                <a:solidFill>
                  <a:srgbClr val="0000CC"/>
                </a:solidFill>
                <a:latin typeface="Calibri" pitchFamily="34" charset="0"/>
              </a:rPr>
              <a:t>int</a:t>
            </a:r>
            <a:r>
              <a:rPr lang="en-US" sz="2200" b="1" dirty="0">
                <a:solidFill>
                  <a:srgbClr val="0000CC"/>
                </a:solidFill>
                <a:latin typeface="Calibri" pitchFamily="34" charset="0"/>
              </a:rPr>
              <a:t> main()</a:t>
            </a:r>
          </a:p>
          <a:p>
            <a:r>
              <a:rPr lang="en-US" sz="2200" b="1" dirty="0">
                <a:solidFill>
                  <a:srgbClr val="0000CC"/>
                </a:solidFill>
                <a:latin typeface="Calibri" pitchFamily="34" charset="0"/>
              </a:rPr>
              <a:t>        {</a:t>
            </a:r>
          </a:p>
          <a:p>
            <a:r>
              <a:rPr lang="en-US" sz="2200" b="1" dirty="0">
                <a:solidFill>
                  <a:srgbClr val="00B050"/>
                </a:solidFill>
                <a:latin typeface="Calibri" pitchFamily="34" charset="0"/>
              </a:rPr>
              <a:t>        declaration(s)</a:t>
            </a:r>
          </a:p>
          <a:p>
            <a:r>
              <a:rPr lang="en-US" sz="2200" b="1" dirty="0">
                <a:solidFill>
                  <a:srgbClr val="00B050"/>
                </a:solidFill>
                <a:latin typeface="Calibri" pitchFamily="34" charset="0"/>
              </a:rPr>
              <a:t>        statement(s)</a:t>
            </a:r>
          </a:p>
          <a:p>
            <a:r>
              <a:rPr lang="en-US" sz="2200" b="1" dirty="0">
                <a:solidFill>
                  <a:srgbClr val="0000CC"/>
                </a:solidFill>
                <a:latin typeface="Calibri" pitchFamily="34" charset="0"/>
              </a:rPr>
              <a:t>        return 0;</a:t>
            </a:r>
          </a:p>
          <a:p>
            <a:r>
              <a:rPr lang="en-US" sz="2200" b="1" dirty="0">
                <a:solidFill>
                  <a:srgbClr val="0000CC"/>
                </a:solidFill>
                <a:latin typeface="Calibri" pitchFamily="34" charset="0"/>
              </a:rPr>
              <a:t>        }</a:t>
            </a:r>
          </a:p>
          <a:p>
            <a:endParaRPr lang="en-US" sz="2200" b="1" dirty="0">
              <a:latin typeface="Calibri" pitchFamily="34" charset="0"/>
            </a:endParaRPr>
          </a:p>
          <a:p>
            <a:r>
              <a:rPr lang="en-US" sz="2200" b="1" dirty="0">
                <a:latin typeface="Calibri" pitchFamily="34" charset="0"/>
              </a:rPr>
              <a:t>The portions of the program shown in </a:t>
            </a:r>
            <a:r>
              <a:rPr lang="en-US" sz="2200" b="1" dirty="0">
                <a:solidFill>
                  <a:srgbClr val="0000CC"/>
                </a:solidFill>
                <a:latin typeface="Calibri" pitchFamily="34" charset="0"/>
              </a:rPr>
              <a:t>blue</a:t>
            </a:r>
            <a:r>
              <a:rPr lang="en-US" sz="2200" b="1" dirty="0">
                <a:latin typeface="Calibri" pitchFamily="34" charset="0"/>
              </a:rPr>
              <a:t> should always be present.</a:t>
            </a:r>
          </a:p>
          <a:p>
            <a:r>
              <a:rPr lang="en-US" sz="2200" b="1" dirty="0">
                <a:latin typeface="Calibri" pitchFamily="34" charset="0"/>
              </a:rPr>
              <a:t>The </a:t>
            </a:r>
            <a:r>
              <a:rPr lang="en-US" sz="2200" b="1" dirty="0">
                <a:solidFill>
                  <a:srgbClr val="00B050"/>
                </a:solidFill>
                <a:latin typeface="Calibri" pitchFamily="34" charset="0"/>
              </a:rPr>
              <a:t>declarations</a:t>
            </a:r>
            <a:r>
              <a:rPr lang="en-US" sz="2200" b="1" dirty="0">
                <a:latin typeface="Calibri" pitchFamily="34" charset="0"/>
              </a:rPr>
              <a:t> specify the data that is used by the program. These declarations can declare either constants or variables, for example.</a:t>
            </a:r>
          </a:p>
          <a:p>
            <a:endParaRPr lang="en-US" sz="2200" b="1" dirty="0">
              <a:latin typeface="Calibri" pitchFamily="34" charset="0"/>
            </a:endParaRPr>
          </a:p>
          <a:p>
            <a:r>
              <a:rPr lang="en-US" sz="2200" b="1" dirty="0">
                <a:latin typeface="Calibri" pitchFamily="34" charset="0"/>
              </a:rPr>
              <a:t>The </a:t>
            </a:r>
            <a:r>
              <a:rPr lang="en-US" sz="2200" b="1" dirty="0">
                <a:solidFill>
                  <a:srgbClr val="00B050"/>
                </a:solidFill>
                <a:latin typeface="Calibri" pitchFamily="34" charset="0"/>
              </a:rPr>
              <a:t>statements</a:t>
            </a:r>
            <a:r>
              <a:rPr lang="en-US" sz="2200" b="1" dirty="0">
                <a:latin typeface="Calibri" pitchFamily="34" charset="0"/>
              </a:rPr>
              <a:t> specify the algorithm for the solution to your problem.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1"/>
          <p:cNvSpPr>
            <a:spLocks noChangeArrowheads="1"/>
          </p:cNvSpPr>
          <p:nvPr/>
        </p:nvSpPr>
        <p:spPr bwMode="auto">
          <a:xfrm>
            <a:off x="304800" y="381000"/>
            <a:ext cx="7620000" cy="427038"/>
          </a:xfrm>
          <a:prstGeom prst="rect">
            <a:avLst/>
          </a:prstGeom>
          <a:noFill/>
          <a:ln w="9525">
            <a:noFill/>
            <a:miter lim="800000"/>
            <a:headEnd/>
            <a:tailEnd/>
          </a:ln>
        </p:spPr>
        <p:txBody>
          <a:bodyPr>
            <a:spAutoFit/>
          </a:bodyPr>
          <a:lstStyle/>
          <a:p>
            <a:r>
              <a:rPr lang="en-US" sz="2200" b="1">
                <a:solidFill>
                  <a:srgbClr val="000000"/>
                </a:solidFill>
                <a:latin typeface="Calibri" pitchFamily="34" charset="0"/>
              </a:rPr>
              <a:t>Example – Algorithm for Converting Miles to Kilometers</a:t>
            </a:r>
          </a:p>
        </p:txBody>
      </p:sp>
      <p:sp>
        <p:nvSpPr>
          <p:cNvPr id="134146" name="Rectangle 3"/>
          <p:cNvSpPr txBox="1">
            <a:spLocks noChangeArrowheads="1"/>
          </p:cNvSpPr>
          <p:nvPr/>
        </p:nvSpPr>
        <p:spPr bwMode="auto">
          <a:xfrm>
            <a:off x="609600" y="1143000"/>
            <a:ext cx="7772400" cy="4038600"/>
          </a:xfrm>
          <a:prstGeom prst="rect">
            <a:avLst/>
          </a:prstGeom>
          <a:noFill/>
          <a:ln w="9525">
            <a:noFill/>
            <a:miter lim="800000"/>
            <a:headEnd/>
            <a:tailEnd/>
          </a:ln>
        </p:spPr>
        <p:txBody>
          <a:bodyPr/>
          <a:lstStyle/>
          <a:p>
            <a:pPr marL="342900" indent="-342900">
              <a:spcBef>
                <a:spcPct val="20000"/>
              </a:spcBef>
              <a:buFontTx/>
              <a:buChar char="•"/>
            </a:pPr>
            <a:r>
              <a:rPr lang="en-US" sz="2200" b="1" dirty="0">
                <a:solidFill>
                  <a:srgbClr val="000000"/>
                </a:solidFill>
                <a:latin typeface="Calibri" pitchFamily="34" charset="0"/>
              </a:rPr>
              <a:t>Problem Input</a:t>
            </a:r>
          </a:p>
          <a:p>
            <a:pPr marL="342900" indent="-342900">
              <a:spcBef>
                <a:spcPct val="20000"/>
              </a:spcBef>
            </a:pPr>
            <a:r>
              <a:rPr lang="en-US" sz="2200" b="1" dirty="0">
                <a:solidFill>
                  <a:srgbClr val="000000"/>
                </a:solidFill>
                <a:latin typeface="Calibri" pitchFamily="34" charset="0"/>
              </a:rPr>
              <a:t>		miles		</a:t>
            </a:r>
            <a:r>
              <a:rPr lang="en-US" sz="2200" b="1" i="1" dirty="0">
                <a:solidFill>
                  <a:srgbClr val="000000"/>
                </a:solidFill>
                <a:latin typeface="Calibri" pitchFamily="34" charset="0"/>
              </a:rPr>
              <a:t>distance in miles</a:t>
            </a:r>
            <a:endParaRPr lang="en-US" sz="2200" b="1" dirty="0">
              <a:solidFill>
                <a:srgbClr val="000000"/>
              </a:solidFill>
              <a:latin typeface="Calibri" pitchFamily="34" charset="0"/>
            </a:endParaRPr>
          </a:p>
          <a:p>
            <a:pPr marL="342900" indent="-342900">
              <a:spcBef>
                <a:spcPct val="20000"/>
              </a:spcBef>
              <a:buFontTx/>
              <a:buChar char="•"/>
            </a:pPr>
            <a:r>
              <a:rPr lang="en-US" sz="2200" b="1" dirty="0">
                <a:solidFill>
                  <a:srgbClr val="000000"/>
                </a:solidFill>
                <a:latin typeface="Calibri" pitchFamily="34" charset="0"/>
              </a:rPr>
              <a:t>Problem Output</a:t>
            </a:r>
          </a:p>
          <a:p>
            <a:pPr marL="342900" indent="-342900">
              <a:spcBef>
                <a:spcPct val="20000"/>
              </a:spcBef>
            </a:pPr>
            <a:r>
              <a:rPr lang="en-US" sz="2200" b="1" dirty="0">
                <a:solidFill>
                  <a:srgbClr val="000000"/>
                </a:solidFill>
                <a:latin typeface="Calibri" pitchFamily="34" charset="0"/>
              </a:rPr>
              <a:t>		</a:t>
            </a:r>
            <a:r>
              <a:rPr lang="en-US" sz="2200" b="1" dirty="0" err="1">
                <a:solidFill>
                  <a:srgbClr val="000000"/>
                </a:solidFill>
                <a:latin typeface="Calibri" pitchFamily="34" charset="0"/>
              </a:rPr>
              <a:t>kms</a:t>
            </a:r>
            <a:r>
              <a:rPr lang="en-US" sz="2200" b="1" dirty="0">
                <a:solidFill>
                  <a:srgbClr val="000000"/>
                </a:solidFill>
                <a:latin typeface="Calibri" pitchFamily="34" charset="0"/>
              </a:rPr>
              <a:t>		</a:t>
            </a:r>
            <a:r>
              <a:rPr lang="en-US" sz="2200" b="1" i="1" dirty="0">
                <a:solidFill>
                  <a:srgbClr val="000000"/>
                </a:solidFill>
                <a:latin typeface="Calibri" pitchFamily="34" charset="0"/>
              </a:rPr>
              <a:t>distance in kilometers</a:t>
            </a:r>
            <a:endParaRPr lang="en-US" sz="2200" b="1" dirty="0">
              <a:solidFill>
                <a:srgbClr val="000000"/>
              </a:solidFill>
              <a:latin typeface="Calibri" pitchFamily="34" charset="0"/>
            </a:endParaRPr>
          </a:p>
          <a:p>
            <a:pPr marL="342900" indent="-342900">
              <a:spcBef>
                <a:spcPct val="20000"/>
              </a:spcBef>
              <a:buFontTx/>
              <a:buChar char="•"/>
            </a:pPr>
            <a:r>
              <a:rPr lang="en-US" sz="2200" b="1" dirty="0">
                <a:solidFill>
                  <a:srgbClr val="000000"/>
                </a:solidFill>
                <a:latin typeface="Calibri" pitchFamily="34" charset="0"/>
              </a:rPr>
              <a:t>Algorithm will use Conversion Formula</a:t>
            </a:r>
          </a:p>
          <a:p>
            <a:pPr marL="342900" indent="-342900">
              <a:spcBef>
                <a:spcPct val="20000"/>
              </a:spcBef>
            </a:pPr>
            <a:r>
              <a:rPr lang="en-US" sz="2200" b="1" dirty="0">
                <a:solidFill>
                  <a:srgbClr val="000000"/>
                </a:solidFill>
                <a:latin typeface="Calibri" pitchFamily="34" charset="0"/>
              </a:rPr>
              <a:t>		1 mile = 1.609 kilometers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3"/>
          <p:cNvSpPr txBox="1">
            <a:spLocks noChangeArrowheads="1"/>
          </p:cNvSpPr>
          <p:nvPr/>
        </p:nvSpPr>
        <p:spPr bwMode="auto">
          <a:xfrm>
            <a:off x="685800" y="1143000"/>
            <a:ext cx="7772400" cy="48768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200" b="1">
                <a:solidFill>
                  <a:srgbClr val="000000"/>
                </a:solidFill>
                <a:latin typeface="Calibri" pitchFamily="34" charset="0"/>
              </a:rPr>
              <a:t>Formulate the algorithm that solves the problem.</a:t>
            </a:r>
          </a:p>
          <a:p>
            <a:pPr marL="342900" indent="-342900">
              <a:lnSpc>
                <a:spcPct val="90000"/>
              </a:lnSpc>
              <a:spcBef>
                <a:spcPct val="20000"/>
              </a:spcBef>
              <a:buFontTx/>
              <a:buChar char="•"/>
            </a:pPr>
            <a:endParaRPr lang="en-US" sz="2200" b="1">
              <a:solidFill>
                <a:srgbClr val="000000"/>
              </a:solidFill>
              <a:latin typeface="Calibri" pitchFamily="34" charset="0"/>
            </a:endParaRPr>
          </a:p>
          <a:p>
            <a:pPr marL="342900" indent="-342900">
              <a:lnSpc>
                <a:spcPct val="90000"/>
              </a:lnSpc>
              <a:spcBef>
                <a:spcPct val="20000"/>
              </a:spcBef>
              <a:buFontTx/>
              <a:buChar char="•"/>
            </a:pPr>
            <a:r>
              <a:rPr lang="en-US" sz="2200" b="1">
                <a:solidFill>
                  <a:srgbClr val="000000"/>
                </a:solidFill>
                <a:latin typeface="Calibri" pitchFamily="34" charset="0"/>
              </a:rPr>
              <a:t>Algorithm</a:t>
            </a:r>
          </a:p>
          <a:p>
            <a:pPr marL="742950" lvl="1" indent="-285750">
              <a:lnSpc>
                <a:spcPct val="90000"/>
              </a:lnSpc>
              <a:spcBef>
                <a:spcPct val="20000"/>
              </a:spcBef>
            </a:pPr>
            <a:r>
              <a:rPr lang="en-US" sz="2200" b="1">
                <a:solidFill>
                  <a:srgbClr val="000000"/>
                </a:solidFill>
                <a:latin typeface="Calibri" pitchFamily="34" charset="0"/>
              </a:rPr>
              <a:t>1. Get the distance in miles.</a:t>
            </a:r>
          </a:p>
          <a:p>
            <a:pPr marL="742950" lvl="1" indent="-285750">
              <a:lnSpc>
                <a:spcPct val="90000"/>
              </a:lnSpc>
              <a:spcBef>
                <a:spcPct val="20000"/>
              </a:spcBef>
            </a:pPr>
            <a:r>
              <a:rPr lang="en-US" sz="2200" b="1">
                <a:solidFill>
                  <a:srgbClr val="000000"/>
                </a:solidFill>
                <a:latin typeface="Calibri" pitchFamily="34" charset="0"/>
              </a:rPr>
              <a:t>2. Convert the distance to kilometers by multiplying by 1.609</a:t>
            </a:r>
          </a:p>
          <a:p>
            <a:pPr marL="742950" lvl="1" indent="-285750">
              <a:lnSpc>
                <a:spcPct val="90000"/>
              </a:lnSpc>
              <a:spcBef>
                <a:spcPct val="20000"/>
              </a:spcBef>
            </a:pPr>
            <a:r>
              <a:rPr lang="en-US" sz="2200" b="1">
                <a:solidFill>
                  <a:srgbClr val="000000"/>
                </a:solidFill>
                <a:latin typeface="Calibri" pitchFamily="34" charset="0"/>
              </a:rPr>
              <a:t>3. Display the distance in kilometers.</a:t>
            </a:r>
          </a:p>
          <a:p>
            <a:pPr marL="742950" lvl="1" indent="-285750">
              <a:lnSpc>
                <a:spcPct val="90000"/>
              </a:lnSpc>
              <a:spcBef>
                <a:spcPct val="20000"/>
              </a:spcBef>
            </a:pPr>
            <a:endParaRPr lang="en-US" sz="2200" b="1">
              <a:solidFill>
                <a:srgbClr val="000000"/>
              </a:solidFill>
              <a:latin typeface="Calibri" pitchFamily="34" charset="0"/>
            </a:endParaRPr>
          </a:p>
          <a:p>
            <a:pPr marL="342900" indent="-342900">
              <a:lnSpc>
                <a:spcPct val="90000"/>
              </a:lnSpc>
              <a:spcBef>
                <a:spcPct val="20000"/>
              </a:spcBef>
              <a:buFontTx/>
              <a:buChar char="•"/>
            </a:pPr>
            <a:r>
              <a:rPr lang="en-US" sz="2200" b="1">
                <a:solidFill>
                  <a:srgbClr val="000000"/>
                </a:solidFill>
                <a:latin typeface="Calibri" pitchFamily="34" charset="0"/>
              </a:rPr>
              <a:t>Now convert the algorithm to program code!</a:t>
            </a:r>
          </a:p>
          <a:p>
            <a:pPr marL="742950" lvl="1" indent="-285750">
              <a:lnSpc>
                <a:spcPct val="90000"/>
              </a:lnSpc>
              <a:spcBef>
                <a:spcPct val="20000"/>
              </a:spcBef>
            </a:pPr>
            <a:endParaRPr lang="en-US" sz="2200" b="1">
              <a:solidFill>
                <a:srgbClr val="000000"/>
              </a:solidFill>
              <a:latin typeface="Calibri" pitchFamily="34" charset="0"/>
            </a:endParaRPr>
          </a:p>
          <a:p>
            <a:pPr marL="742950" lvl="1" indent="-285750">
              <a:lnSpc>
                <a:spcPct val="90000"/>
              </a:lnSpc>
              <a:spcBef>
                <a:spcPct val="20000"/>
              </a:spcBef>
            </a:pPr>
            <a:endParaRPr lang="en-US" sz="2200" b="1">
              <a:solidFill>
                <a:srgbClr val="000000"/>
              </a:solidFill>
              <a:latin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6193" name="Group 1027"/>
          <p:cNvGrpSpPr>
            <a:grpSpLocks/>
          </p:cNvGrpSpPr>
          <p:nvPr/>
        </p:nvGrpSpPr>
        <p:grpSpPr bwMode="auto">
          <a:xfrm>
            <a:off x="407988" y="228600"/>
            <a:ext cx="8077200" cy="6629400"/>
            <a:chOff x="528" y="1008"/>
            <a:chExt cx="4752" cy="3072"/>
          </a:xfrm>
        </p:grpSpPr>
        <p:pic>
          <p:nvPicPr>
            <p:cNvPr id="136194" name="Picture 1028"/>
            <p:cNvPicPr>
              <a:picLocks noChangeAspect="1" noChangeArrowheads="1"/>
            </p:cNvPicPr>
            <p:nvPr/>
          </p:nvPicPr>
          <p:blipFill>
            <a:blip r:embed="rId2">
              <a:grayscl/>
            </a:blip>
            <a:srcRect/>
            <a:stretch>
              <a:fillRect/>
            </a:stretch>
          </p:blipFill>
          <p:spPr bwMode="auto">
            <a:xfrm>
              <a:off x="528" y="1008"/>
              <a:ext cx="4752" cy="1518"/>
            </a:xfrm>
            <a:prstGeom prst="rect">
              <a:avLst/>
            </a:prstGeom>
            <a:noFill/>
            <a:ln w="9525">
              <a:noFill/>
              <a:miter lim="800000"/>
              <a:headEnd/>
              <a:tailEnd/>
            </a:ln>
          </p:spPr>
        </p:pic>
        <p:pic>
          <p:nvPicPr>
            <p:cNvPr id="136195" name="Picture 1029"/>
            <p:cNvPicPr>
              <a:picLocks noChangeAspect="1" noChangeArrowheads="1"/>
            </p:cNvPicPr>
            <p:nvPr/>
          </p:nvPicPr>
          <p:blipFill>
            <a:blip r:embed="rId3">
              <a:grayscl/>
            </a:blip>
            <a:srcRect/>
            <a:stretch>
              <a:fillRect/>
            </a:stretch>
          </p:blipFill>
          <p:spPr bwMode="auto">
            <a:xfrm>
              <a:off x="528" y="2640"/>
              <a:ext cx="4752" cy="1440"/>
            </a:xfrm>
            <a:prstGeom prst="rect">
              <a:avLst/>
            </a:prstGeom>
            <a:noFill/>
            <a:ln w="9525">
              <a:noFill/>
              <a:miter lim="800000"/>
              <a:headEnd/>
              <a:tailEnd/>
            </a:ln>
          </p:spPr>
        </p:pic>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TextBox 1"/>
          <p:cNvSpPr txBox="1">
            <a:spLocks noChangeArrowheads="1"/>
          </p:cNvSpPr>
          <p:nvPr/>
        </p:nvSpPr>
        <p:spPr bwMode="auto">
          <a:xfrm>
            <a:off x="304800" y="838200"/>
            <a:ext cx="8305800" cy="4616450"/>
          </a:xfrm>
          <a:prstGeom prst="rect">
            <a:avLst/>
          </a:prstGeom>
          <a:noFill/>
          <a:ln w="9525">
            <a:noFill/>
            <a:miter lim="800000"/>
            <a:headEnd/>
            <a:tailEnd/>
          </a:ln>
        </p:spPr>
        <p:txBody>
          <a:bodyPr>
            <a:spAutoFit/>
          </a:bodyPr>
          <a:lstStyle/>
          <a:p>
            <a:r>
              <a:rPr lang="en-US" sz="2200" b="1" u="sng" dirty="0">
                <a:solidFill>
                  <a:srgbClr val="000000"/>
                </a:solidFill>
                <a:latin typeface="Calibri" pitchFamily="34" charset="0"/>
              </a:rPr>
              <a:t>Statements</a:t>
            </a:r>
          </a:p>
          <a:p>
            <a:endParaRPr lang="en-US" sz="2200" b="1" dirty="0">
              <a:solidFill>
                <a:srgbClr val="000000"/>
              </a:solidFill>
              <a:latin typeface="Calibri" pitchFamily="34" charset="0"/>
            </a:endParaRPr>
          </a:p>
          <a:p>
            <a:r>
              <a:rPr lang="en-US" sz="2200" b="1" dirty="0">
                <a:solidFill>
                  <a:srgbClr val="FF0000"/>
                </a:solidFill>
                <a:latin typeface="Calibri" pitchFamily="34" charset="0"/>
              </a:rPr>
              <a:t>Statements are the executable “units” of a program.</a:t>
            </a:r>
          </a:p>
          <a:p>
            <a:endParaRPr lang="en-US" sz="2200" b="1" dirty="0">
              <a:solidFill>
                <a:srgbClr val="000000"/>
              </a:solidFill>
              <a:latin typeface="Calibri" pitchFamily="34" charset="0"/>
            </a:endParaRPr>
          </a:p>
          <a:p>
            <a:r>
              <a:rPr lang="en-US" sz="2200" b="1" dirty="0">
                <a:solidFill>
                  <a:srgbClr val="000000"/>
                </a:solidFill>
                <a:latin typeface="Calibri" pitchFamily="34" charset="0"/>
              </a:rPr>
              <a:t>Statements are the translation of an algorithm into program code.</a:t>
            </a:r>
          </a:p>
          <a:p>
            <a:endParaRPr lang="en-US" sz="2200" b="1" dirty="0">
              <a:solidFill>
                <a:srgbClr val="000000"/>
              </a:solidFill>
              <a:latin typeface="Calibri" pitchFamily="34" charset="0"/>
            </a:endParaRPr>
          </a:p>
          <a:p>
            <a:r>
              <a:rPr lang="en-US" sz="2200" b="1" dirty="0">
                <a:solidFill>
                  <a:srgbClr val="000000"/>
                </a:solidFill>
                <a:latin typeface="Calibri" pitchFamily="34" charset="0"/>
              </a:rPr>
              <a:t>Statements may be</a:t>
            </a:r>
          </a:p>
          <a:p>
            <a:endParaRPr lang="en-US" sz="800" b="1" dirty="0">
              <a:solidFill>
                <a:srgbClr val="000000"/>
              </a:solidFill>
              <a:latin typeface="Calibri" pitchFamily="34" charset="0"/>
            </a:endParaRPr>
          </a:p>
          <a:p>
            <a:r>
              <a:rPr lang="en-US" sz="2200" b="1" dirty="0">
                <a:solidFill>
                  <a:srgbClr val="000000"/>
                </a:solidFill>
                <a:latin typeface="Calibri" pitchFamily="34" charset="0"/>
              </a:rPr>
              <a:t>	</a:t>
            </a:r>
            <a:r>
              <a:rPr lang="en-US" sz="2200" b="1" dirty="0">
                <a:solidFill>
                  <a:srgbClr val="00B050"/>
                </a:solidFill>
                <a:latin typeface="Calibri" pitchFamily="34" charset="0"/>
              </a:rPr>
              <a:t>- Simple – typically one line of program code</a:t>
            </a:r>
          </a:p>
          <a:p>
            <a:endParaRPr lang="en-US" sz="2200" b="1" dirty="0">
              <a:solidFill>
                <a:srgbClr val="000000"/>
              </a:solidFill>
              <a:latin typeface="Calibri" pitchFamily="34" charset="0"/>
            </a:endParaRPr>
          </a:p>
          <a:p>
            <a:r>
              <a:rPr lang="en-US" sz="2200" b="1" dirty="0">
                <a:solidFill>
                  <a:srgbClr val="000000"/>
                </a:solidFill>
                <a:latin typeface="Calibri" pitchFamily="34" charset="0"/>
              </a:rPr>
              <a:t>	</a:t>
            </a:r>
            <a:r>
              <a:rPr lang="en-US" sz="2200" b="1" dirty="0">
                <a:solidFill>
                  <a:srgbClr val="00B050"/>
                </a:solidFill>
                <a:latin typeface="Calibri" pitchFamily="34" charset="0"/>
              </a:rPr>
              <a:t>- Structured – a grouping of a number of statements</a:t>
            </a:r>
          </a:p>
          <a:p>
            <a:r>
              <a:rPr lang="en-US" sz="2200" b="1" dirty="0">
                <a:solidFill>
                  <a:srgbClr val="00B050"/>
                </a:solidFill>
                <a:latin typeface="Calibri" pitchFamily="34" charset="0"/>
              </a:rPr>
              <a:t>		E.g. control structures; functions; etc.</a:t>
            </a:r>
          </a:p>
          <a:p>
            <a:endParaRPr lang="en-US" sz="2200" b="1" dirty="0">
              <a:solidFill>
                <a:srgbClr val="000000"/>
              </a:solidFill>
              <a:latin typeface="Calibri" pitchFamily="34" charset="0"/>
            </a:endParaRPr>
          </a:p>
          <a:p>
            <a:r>
              <a:rPr lang="en-US" sz="2200" b="1" dirty="0">
                <a:solidFill>
                  <a:srgbClr val="0000FF"/>
                </a:solidFill>
                <a:latin typeface="Calibri" pitchFamily="34" charset="0"/>
              </a:rPr>
              <a:t>Statements must be terminated with a ; symbol.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TextBox 1"/>
          <p:cNvSpPr txBox="1">
            <a:spLocks noChangeArrowheads="1"/>
          </p:cNvSpPr>
          <p:nvPr/>
        </p:nvSpPr>
        <p:spPr bwMode="auto">
          <a:xfrm>
            <a:off x="304800" y="228600"/>
            <a:ext cx="7543800" cy="3140075"/>
          </a:xfrm>
          <a:prstGeom prst="rect">
            <a:avLst/>
          </a:prstGeom>
          <a:noFill/>
          <a:ln w="9525">
            <a:noFill/>
            <a:miter lim="800000"/>
            <a:headEnd/>
            <a:tailEnd/>
          </a:ln>
        </p:spPr>
        <p:txBody>
          <a:bodyPr>
            <a:spAutoFit/>
          </a:bodyPr>
          <a:lstStyle/>
          <a:p>
            <a:r>
              <a:rPr lang="en-US" sz="2200" b="1" dirty="0">
                <a:latin typeface="Calibri" pitchFamily="34" charset="0"/>
              </a:rPr>
              <a:t>Program statements may be executed by one of three control structures:</a:t>
            </a:r>
          </a:p>
          <a:p>
            <a:endParaRPr lang="en-US" sz="2200" b="1" dirty="0">
              <a:latin typeface="Calibri" pitchFamily="34" charset="0"/>
            </a:endParaRPr>
          </a:p>
          <a:p>
            <a:r>
              <a:rPr lang="en-US" sz="2200" b="1" dirty="0">
                <a:latin typeface="Calibri" pitchFamily="34" charset="0"/>
              </a:rPr>
              <a:t>	- </a:t>
            </a:r>
            <a:r>
              <a:rPr lang="en-US" sz="2200" b="1" dirty="0">
                <a:solidFill>
                  <a:srgbClr val="FF0000"/>
                </a:solidFill>
                <a:latin typeface="Calibri" pitchFamily="34" charset="0"/>
              </a:rPr>
              <a:t>Sequence</a:t>
            </a:r>
            <a:r>
              <a:rPr lang="en-US" sz="2200" b="1" dirty="0">
                <a:latin typeface="Calibri" pitchFamily="34" charset="0"/>
              </a:rPr>
              <a:t> – execute statements one after the other</a:t>
            </a:r>
          </a:p>
          <a:p>
            <a:endParaRPr lang="en-US" sz="2200" b="1" dirty="0">
              <a:latin typeface="Calibri" pitchFamily="34" charset="0"/>
            </a:endParaRPr>
          </a:p>
          <a:p>
            <a:r>
              <a:rPr lang="en-US" sz="2200" b="1" dirty="0">
                <a:latin typeface="Calibri" pitchFamily="34" charset="0"/>
              </a:rPr>
              <a:t>	- </a:t>
            </a:r>
            <a:r>
              <a:rPr lang="en-US" sz="2200" b="1" dirty="0">
                <a:solidFill>
                  <a:srgbClr val="FF0000"/>
                </a:solidFill>
                <a:latin typeface="Calibri" pitchFamily="34" charset="0"/>
              </a:rPr>
              <a:t>Selection</a:t>
            </a:r>
            <a:r>
              <a:rPr lang="en-US" sz="2200" b="1" dirty="0">
                <a:latin typeface="Calibri" pitchFamily="34" charset="0"/>
              </a:rPr>
              <a:t> – select which statement(s) to execute</a:t>
            </a:r>
          </a:p>
          <a:p>
            <a:endParaRPr lang="en-US" sz="2200" b="1" dirty="0">
              <a:latin typeface="Calibri" pitchFamily="34" charset="0"/>
            </a:endParaRPr>
          </a:p>
          <a:p>
            <a:r>
              <a:rPr lang="en-US" sz="2200" b="1" dirty="0">
                <a:latin typeface="Calibri" pitchFamily="34" charset="0"/>
              </a:rPr>
              <a:t>	- </a:t>
            </a:r>
            <a:r>
              <a:rPr lang="en-US" sz="2200" b="1" dirty="0">
                <a:solidFill>
                  <a:srgbClr val="FF0000"/>
                </a:solidFill>
                <a:latin typeface="Calibri" pitchFamily="34" charset="0"/>
              </a:rPr>
              <a:t>Repetition</a:t>
            </a:r>
            <a:r>
              <a:rPr lang="en-US" sz="2200" b="1" dirty="0">
                <a:latin typeface="Calibri" pitchFamily="34" charset="0"/>
              </a:rPr>
              <a:t> – repeatedly  execute statement(s)</a:t>
            </a:r>
          </a:p>
          <a:p>
            <a:endParaRPr lang="en-US" sz="2200" b="1" dirty="0">
              <a:latin typeface="Calibri" pitchFamily="34" charset="0"/>
            </a:endParaRPr>
          </a:p>
        </p:txBody>
      </p:sp>
      <p:sp>
        <p:nvSpPr>
          <p:cNvPr id="138242" name="TextBox 5"/>
          <p:cNvSpPr txBox="1">
            <a:spLocks noChangeArrowheads="1"/>
          </p:cNvSpPr>
          <p:nvPr/>
        </p:nvSpPr>
        <p:spPr bwMode="auto">
          <a:xfrm>
            <a:off x="6324600" y="3352800"/>
            <a:ext cx="2422525" cy="2624138"/>
          </a:xfrm>
          <a:prstGeom prst="rect">
            <a:avLst/>
          </a:prstGeom>
          <a:noFill/>
          <a:ln w="9525">
            <a:noFill/>
            <a:miter lim="800000"/>
            <a:headEnd/>
            <a:tailEnd/>
          </a:ln>
        </p:spPr>
        <p:txBody>
          <a:bodyPr wrap="none">
            <a:spAutoFit/>
          </a:bodyPr>
          <a:lstStyle/>
          <a:p>
            <a:r>
              <a:rPr lang="en-US" sz="2200" b="1">
                <a:solidFill>
                  <a:srgbClr val="0000CC"/>
                </a:solidFill>
                <a:latin typeface="Calibri" pitchFamily="34" charset="0"/>
              </a:rPr>
              <a:t> </a:t>
            </a:r>
            <a:r>
              <a:rPr lang="en-US" b="1">
                <a:solidFill>
                  <a:srgbClr val="0000CC"/>
                </a:solidFill>
                <a:latin typeface="Calibri" pitchFamily="34" charset="0"/>
              </a:rPr>
              <a:t>#include &lt;iostream&gt;</a:t>
            </a:r>
          </a:p>
          <a:p>
            <a:r>
              <a:rPr lang="en-US" b="1">
                <a:solidFill>
                  <a:srgbClr val="0000CC"/>
                </a:solidFill>
                <a:latin typeface="Calibri" pitchFamily="34" charset="0"/>
              </a:rPr>
              <a:t>    using namespace std;</a:t>
            </a:r>
          </a:p>
          <a:p>
            <a:endParaRPr lang="en-US" b="1">
              <a:solidFill>
                <a:srgbClr val="0000CC"/>
              </a:solidFill>
              <a:latin typeface="Calibri" pitchFamily="34" charset="0"/>
            </a:endParaRPr>
          </a:p>
          <a:p>
            <a:r>
              <a:rPr lang="en-US" b="1">
                <a:solidFill>
                  <a:srgbClr val="0000CC"/>
                </a:solidFill>
                <a:latin typeface="Calibri" pitchFamily="34" charset="0"/>
              </a:rPr>
              <a:t>    int main()</a:t>
            </a:r>
          </a:p>
          <a:p>
            <a:r>
              <a:rPr lang="en-US" b="1">
                <a:solidFill>
                  <a:srgbClr val="0000CC"/>
                </a:solidFill>
                <a:latin typeface="Calibri" pitchFamily="34" charset="0"/>
              </a:rPr>
              <a:t>        {</a:t>
            </a:r>
          </a:p>
          <a:p>
            <a:r>
              <a:rPr lang="en-US" b="1">
                <a:solidFill>
                  <a:srgbClr val="00B050"/>
                </a:solidFill>
                <a:latin typeface="Calibri" pitchFamily="34" charset="0"/>
              </a:rPr>
              <a:t>        declaration(s)</a:t>
            </a:r>
          </a:p>
          <a:p>
            <a:r>
              <a:rPr lang="en-US" b="1">
                <a:solidFill>
                  <a:srgbClr val="00B050"/>
                </a:solidFill>
                <a:latin typeface="Calibri" pitchFamily="34" charset="0"/>
              </a:rPr>
              <a:t>        statement(s)</a:t>
            </a:r>
          </a:p>
          <a:p>
            <a:r>
              <a:rPr lang="en-US" b="1">
                <a:solidFill>
                  <a:srgbClr val="0000CC"/>
                </a:solidFill>
                <a:latin typeface="Calibri" pitchFamily="34" charset="0"/>
              </a:rPr>
              <a:t>        return 0;</a:t>
            </a:r>
          </a:p>
          <a:p>
            <a:r>
              <a:rPr lang="en-US" b="1">
                <a:solidFill>
                  <a:srgbClr val="0000CC"/>
                </a:solidFill>
                <a:latin typeface="Calibri" pitchFamily="34" charset="0"/>
              </a:rPr>
              <a:t>        }</a:t>
            </a:r>
            <a:endParaRPr lang="en-US" b="1">
              <a:latin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685800" y="609600"/>
            <a:ext cx="7772400" cy="5715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sz="2200" b="1" u="sng" dirty="0">
                <a:latin typeface="+mn-lt"/>
              </a:rPr>
              <a:t>The #include Directive</a:t>
            </a:r>
          </a:p>
        </p:txBody>
      </p:sp>
      <p:sp>
        <p:nvSpPr>
          <p:cNvPr id="139266" name="Rectangle 3"/>
          <p:cNvSpPr txBox="1">
            <a:spLocks noChangeArrowheads="1"/>
          </p:cNvSpPr>
          <p:nvPr/>
        </p:nvSpPr>
        <p:spPr bwMode="auto">
          <a:xfrm>
            <a:off x="304800" y="1181100"/>
            <a:ext cx="7772400" cy="4114800"/>
          </a:xfrm>
          <a:prstGeom prst="rect">
            <a:avLst/>
          </a:prstGeom>
          <a:noFill/>
          <a:ln w="9525">
            <a:noFill/>
            <a:miter lim="800000"/>
            <a:headEnd/>
            <a:tailEnd/>
          </a:ln>
        </p:spPr>
        <p:txBody>
          <a:bodyPr/>
          <a:lstStyle/>
          <a:p>
            <a:pPr marL="342900" indent="-342900">
              <a:spcBef>
                <a:spcPct val="20000"/>
              </a:spcBef>
              <a:buFont typeface="Arial" charset="0"/>
              <a:buChar char="•"/>
            </a:pPr>
            <a:r>
              <a:rPr lang="en-US" sz="2200" b="1">
                <a:latin typeface="Calibri" pitchFamily="34" charset="0"/>
              </a:rPr>
              <a:t>Preprocessor directive</a:t>
            </a:r>
          </a:p>
          <a:p>
            <a:pPr marL="342900" indent="-342900">
              <a:spcBef>
                <a:spcPct val="20000"/>
              </a:spcBef>
              <a:buFont typeface="Arial" charset="0"/>
              <a:buChar char="•"/>
            </a:pPr>
            <a:endParaRPr lang="en-US" sz="2200" b="1">
              <a:latin typeface="Calibri" pitchFamily="34" charset="0"/>
            </a:endParaRPr>
          </a:p>
          <a:p>
            <a:pPr marL="342900" indent="-342900">
              <a:spcBef>
                <a:spcPct val="20000"/>
              </a:spcBef>
              <a:buFont typeface="Arial" charset="0"/>
              <a:buChar char="•"/>
            </a:pPr>
            <a:r>
              <a:rPr lang="en-US" sz="2200" b="1">
                <a:latin typeface="Calibri" pitchFamily="34" charset="0"/>
              </a:rPr>
              <a:t>Inserts the contents of another file into the program</a:t>
            </a:r>
          </a:p>
          <a:p>
            <a:pPr marL="342900" indent="-342900">
              <a:spcBef>
                <a:spcPct val="20000"/>
              </a:spcBef>
              <a:buFont typeface="Arial" charset="0"/>
              <a:buNone/>
            </a:pPr>
            <a:endParaRPr lang="en-US" sz="2200" b="1">
              <a:latin typeface="Calibri" pitchFamily="34" charset="0"/>
            </a:endParaRPr>
          </a:p>
          <a:p>
            <a:pPr marL="342900" indent="-342900">
              <a:spcBef>
                <a:spcPct val="20000"/>
              </a:spcBef>
              <a:buFont typeface="Arial" charset="0"/>
              <a:buNone/>
            </a:pPr>
            <a:r>
              <a:rPr lang="en-US" sz="2200" b="1">
                <a:latin typeface="Calibri" pitchFamily="34" charset="0"/>
              </a:rPr>
              <a:t>		</a:t>
            </a:r>
            <a:r>
              <a:rPr lang="en-US" sz="2200" b="1">
                <a:solidFill>
                  <a:srgbClr val="0000CC"/>
                </a:solidFill>
                <a:latin typeface="Calibri" pitchFamily="34" charset="0"/>
              </a:rPr>
              <a:t>iostream</a:t>
            </a:r>
            <a:r>
              <a:rPr lang="en-US" sz="2200" b="1">
                <a:latin typeface="Calibri" pitchFamily="34" charset="0"/>
              </a:rPr>
              <a:t> is C++ library of input/output functions</a:t>
            </a:r>
          </a:p>
          <a:p>
            <a:pPr marL="342900" indent="-342900">
              <a:spcBef>
                <a:spcPct val="20000"/>
              </a:spcBef>
              <a:buFont typeface="Arial" charset="0"/>
              <a:buNone/>
            </a:pPr>
            <a:endParaRPr lang="en-US" sz="2200" b="1">
              <a:latin typeface="Calibri" pitchFamily="34" charset="0"/>
            </a:endParaRPr>
          </a:p>
          <a:p>
            <a:pPr marL="342900" indent="-342900">
              <a:spcBef>
                <a:spcPct val="20000"/>
              </a:spcBef>
              <a:buFont typeface="Arial" charset="0"/>
              <a:buNone/>
            </a:pPr>
            <a:r>
              <a:rPr lang="en-US" sz="2200" b="1">
                <a:latin typeface="Calibri" pitchFamily="34" charset="0"/>
              </a:rPr>
              <a:t>	This includes </a:t>
            </a:r>
            <a:r>
              <a:rPr lang="en-US" sz="2200" b="1">
                <a:solidFill>
                  <a:srgbClr val="0000CC"/>
                </a:solidFill>
                <a:latin typeface="Calibri" pitchFamily="34" charset="0"/>
              </a:rPr>
              <a:t>cout</a:t>
            </a:r>
            <a:r>
              <a:rPr lang="en-US" sz="2200" b="1">
                <a:latin typeface="Calibri" pitchFamily="34" charset="0"/>
              </a:rPr>
              <a:t> and </a:t>
            </a:r>
            <a:r>
              <a:rPr lang="en-US" sz="2200" b="1">
                <a:solidFill>
                  <a:srgbClr val="0000CC"/>
                </a:solidFill>
                <a:latin typeface="Calibri" pitchFamily="34" charset="0"/>
              </a:rPr>
              <a:t>cin</a:t>
            </a:r>
          </a:p>
          <a:p>
            <a:pPr marL="342900" indent="-342900">
              <a:spcBef>
                <a:spcPct val="20000"/>
              </a:spcBef>
              <a:buFont typeface="Arial" charset="0"/>
              <a:buChar char="•"/>
            </a:pPr>
            <a:endParaRPr lang="en-US" sz="2200" b="1">
              <a:latin typeface="Calibri" pitchFamily="34" charset="0"/>
            </a:endParaRPr>
          </a:p>
          <a:p>
            <a:pPr marL="342900" indent="-342900">
              <a:spcBef>
                <a:spcPct val="20000"/>
              </a:spcBef>
              <a:buFont typeface="Arial" charset="0"/>
              <a:buChar char="•"/>
            </a:pPr>
            <a:r>
              <a:rPr lang="en-US" sz="2200" b="1">
                <a:latin typeface="Calibri" pitchFamily="34" charset="0"/>
              </a:rPr>
              <a:t>Do </a:t>
            </a:r>
            <a:r>
              <a:rPr lang="en-US" sz="2200" b="1" u="sng">
                <a:latin typeface="Calibri" pitchFamily="34" charset="0"/>
              </a:rPr>
              <a:t>not</a:t>
            </a:r>
            <a:r>
              <a:rPr lang="en-US" sz="2200" b="1">
                <a:latin typeface="Calibri" pitchFamily="34" charset="0"/>
              </a:rPr>
              <a:t> use ; at end of #include statement</a:t>
            </a:r>
          </a:p>
        </p:txBody>
      </p:sp>
      <p:sp>
        <p:nvSpPr>
          <p:cNvPr id="139267" name="TextBox 5"/>
          <p:cNvSpPr txBox="1">
            <a:spLocks noChangeArrowheads="1"/>
          </p:cNvSpPr>
          <p:nvPr/>
        </p:nvSpPr>
        <p:spPr bwMode="auto">
          <a:xfrm>
            <a:off x="6697663" y="152400"/>
            <a:ext cx="2439987" cy="2646363"/>
          </a:xfrm>
          <a:prstGeom prst="rect">
            <a:avLst/>
          </a:prstGeom>
          <a:noFill/>
          <a:ln w="9525">
            <a:noFill/>
            <a:miter lim="800000"/>
            <a:headEnd/>
            <a:tailEnd/>
          </a:ln>
        </p:spPr>
        <p:txBody>
          <a:bodyPr wrap="none">
            <a:spAutoFit/>
          </a:bodyPr>
          <a:lstStyle/>
          <a:p>
            <a:r>
              <a:rPr lang="en-US" sz="2200" b="1">
                <a:solidFill>
                  <a:srgbClr val="0000CC"/>
                </a:solidFill>
                <a:latin typeface="Calibri" pitchFamily="34" charset="0"/>
              </a:rPr>
              <a:t> </a:t>
            </a:r>
            <a:r>
              <a:rPr lang="en-US" b="1">
                <a:solidFill>
                  <a:srgbClr val="0000CC"/>
                </a:solidFill>
                <a:latin typeface="Calibri" pitchFamily="34" charset="0"/>
              </a:rPr>
              <a:t>#include &lt;iostream&gt;</a:t>
            </a:r>
          </a:p>
          <a:p>
            <a:r>
              <a:rPr lang="en-US" b="1">
                <a:solidFill>
                  <a:srgbClr val="0000CC"/>
                </a:solidFill>
                <a:latin typeface="Calibri" pitchFamily="34" charset="0"/>
              </a:rPr>
              <a:t>    using namespace std;</a:t>
            </a:r>
          </a:p>
          <a:p>
            <a:endParaRPr lang="en-US" b="1">
              <a:solidFill>
                <a:srgbClr val="0000CC"/>
              </a:solidFill>
              <a:latin typeface="Calibri" pitchFamily="34" charset="0"/>
            </a:endParaRPr>
          </a:p>
          <a:p>
            <a:r>
              <a:rPr lang="en-US" b="1">
                <a:solidFill>
                  <a:srgbClr val="0000CC"/>
                </a:solidFill>
                <a:latin typeface="Calibri" pitchFamily="34" charset="0"/>
              </a:rPr>
              <a:t>    int main()</a:t>
            </a:r>
          </a:p>
          <a:p>
            <a:r>
              <a:rPr lang="en-US" b="1">
                <a:solidFill>
                  <a:srgbClr val="0000CC"/>
                </a:solidFill>
                <a:latin typeface="Calibri" pitchFamily="34" charset="0"/>
              </a:rPr>
              <a:t>        {</a:t>
            </a:r>
          </a:p>
          <a:p>
            <a:r>
              <a:rPr lang="en-US" b="1">
                <a:solidFill>
                  <a:srgbClr val="00B050"/>
                </a:solidFill>
                <a:latin typeface="Calibri" pitchFamily="34" charset="0"/>
              </a:rPr>
              <a:t>        declaration(s)</a:t>
            </a:r>
          </a:p>
          <a:p>
            <a:r>
              <a:rPr lang="en-US" b="1">
                <a:solidFill>
                  <a:srgbClr val="00B050"/>
                </a:solidFill>
                <a:latin typeface="Calibri" pitchFamily="34" charset="0"/>
              </a:rPr>
              <a:t>        statement(s)</a:t>
            </a:r>
          </a:p>
          <a:p>
            <a:r>
              <a:rPr lang="en-US" b="1">
                <a:solidFill>
                  <a:srgbClr val="0000CC"/>
                </a:solidFill>
                <a:latin typeface="Calibri" pitchFamily="34" charset="0"/>
              </a:rPr>
              <a:t>        return 0;</a:t>
            </a:r>
          </a:p>
          <a:p>
            <a:r>
              <a:rPr lang="en-US" b="1">
                <a:solidFill>
                  <a:srgbClr val="0000CC"/>
                </a:solidFill>
                <a:latin typeface="Calibri" pitchFamily="34" charset="0"/>
              </a:rPr>
              <a:t>        }</a:t>
            </a:r>
            <a:endParaRPr lang="en-US" b="1">
              <a:latin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TextBox 1"/>
          <p:cNvSpPr txBox="1">
            <a:spLocks noChangeArrowheads="1"/>
          </p:cNvSpPr>
          <p:nvPr/>
        </p:nvSpPr>
        <p:spPr bwMode="auto">
          <a:xfrm>
            <a:off x="304800" y="685800"/>
            <a:ext cx="8458200" cy="5391150"/>
          </a:xfrm>
          <a:prstGeom prst="rect">
            <a:avLst/>
          </a:prstGeom>
          <a:noFill/>
          <a:ln w="9525">
            <a:noFill/>
            <a:miter lim="800000"/>
            <a:headEnd/>
            <a:tailEnd/>
          </a:ln>
        </p:spPr>
        <p:txBody>
          <a:bodyPr>
            <a:spAutoFit/>
          </a:bodyPr>
          <a:lstStyle/>
          <a:p>
            <a:r>
              <a:rPr lang="en-US" sz="2200" b="1" u="sng">
                <a:latin typeface="Calibri" pitchFamily="34" charset="0"/>
              </a:rPr>
              <a:t>The namespace Directive</a:t>
            </a:r>
          </a:p>
          <a:p>
            <a:endParaRPr lang="en-US" sz="2200" b="1">
              <a:latin typeface="Calibri" pitchFamily="34" charset="0"/>
            </a:endParaRPr>
          </a:p>
          <a:p>
            <a:r>
              <a:rPr lang="en-US" sz="2200" b="1">
                <a:latin typeface="Calibri" pitchFamily="34" charset="0"/>
              </a:rPr>
              <a:t>This directive allows the </a:t>
            </a:r>
            <a:r>
              <a:rPr lang="en-US" sz="2200" b="1">
                <a:solidFill>
                  <a:srgbClr val="0000CC"/>
                </a:solidFill>
                <a:latin typeface="Calibri" pitchFamily="34" charset="0"/>
              </a:rPr>
              <a:t>cout</a:t>
            </a:r>
            <a:r>
              <a:rPr lang="en-US" sz="2200" b="1">
                <a:latin typeface="Calibri" pitchFamily="34" charset="0"/>
              </a:rPr>
              <a:t> and </a:t>
            </a:r>
            <a:r>
              <a:rPr lang="en-US" sz="2200" b="1">
                <a:solidFill>
                  <a:srgbClr val="0000CC"/>
                </a:solidFill>
                <a:latin typeface="Calibri" pitchFamily="34" charset="0"/>
              </a:rPr>
              <a:t>cin</a:t>
            </a:r>
            <a:r>
              <a:rPr lang="en-US" sz="2200" b="1">
                <a:latin typeface="Calibri" pitchFamily="34" charset="0"/>
              </a:rPr>
              <a:t> statements to be used in a program without using the prefix </a:t>
            </a:r>
            <a:r>
              <a:rPr lang="en-US" sz="2200" b="1">
                <a:solidFill>
                  <a:srgbClr val="0000CC"/>
                </a:solidFill>
                <a:latin typeface="Calibri" pitchFamily="34" charset="0"/>
              </a:rPr>
              <a:t>std::</a:t>
            </a:r>
          </a:p>
          <a:p>
            <a:endParaRPr lang="en-US" sz="2200" b="1">
              <a:latin typeface="Calibri" pitchFamily="34" charset="0"/>
            </a:endParaRPr>
          </a:p>
          <a:p>
            <a:r>
              <a:rPr lang="en-US" sz="2200" b="1">
                <a:latin typeface="Calibri" pitchFamily="34" charset="0"/>
              </a:rPr>
              <a:t>With this directive, may write</a:t>
            </a:r>
          </a:p>
          <a:p>
            <a:endParaRPr lang="en-US" sz="2200" b="1">
              <a:latin typeface="Calibri" pitchFamily="34" charset="0"/>
            </a:endParaRPr>
          </a:p>
          <a:p>
            <a:r>
              <a:rPr lang="en-US" sz="2200" b="1">
                <a:latin typeface="Calibri" pitchFamily="34" charset="0"/>
              </a:rPr>
              <a:t>	</a:t>
            </a:r>
            <a:r>
              <a:rPr lang="en-US" sz="2200" b="1">
                <a:solidFill>
                  <a:srgbClr val="0000CC"/>
                </a:solidFill>
                <a:latin typeface="Calibri" pitchFamily="34" charset="0"/>
              </a:rPr>
              <a:t>cin</a:t>
            </a:r>
            <a:r>
              <a:rPr lang="en-US" sz="2200" b="1">
                <a:latin typeface="Calibri" pitchFamily="34" charset="0"/>
              </a:rPr>
              <a:t> or </a:t>
            </a:r>
            <a:r>
              <a:rPr lang="en-US" sz="2200" b="1">
                <a:solidFill>
                  <a:srgbClr val="0000CC"/>
                </a:solidFill>
                <a:latin typeface="Calibri" pitchFamily="34" charset="0"/>
              </a:rPr>
              <a:t>cout</a:t>
            </a:r>
          </a:p>
          <a:p>
            <a:endParaRPr lang="en-US" sz="2200" b="1">
              <a:latin typeface="Calibri" pitchFamily="34" charset="0"/>
            </a:endParaRPr>
          </a:p>
          <a:p>
            <a:r>
              <a:rPr lang="en-US" sz="2200" b="1">
                <a:latin typeface="Calibri" pitchFamily="34" charset="0"/>
              </a:rPr>
              <a:t>Otherwise, we would have to write</a:t>
            </a:r>
          </a:p>
          <a:p>
            <a:endParaRPr lang="en-US" sz="2200" b="1">
              <a:latin typeface="Calibri" pitchFamily="34" charset="0"/>
            </a:endParaRPr>
          </a:p>
          <a:p>
            <a:r>
              <a:rPr lang="en-US" sz="2200" b="1">
                <a:latin typeface="Calibri" pitchFamily="34" charset="0"/>
              </a:rPr>
              <a:t>	</a:t>
            </a:r>
            <a:r>
              <a:rPr lang="en-US" sz="2200" b="1">
                <a:solidFill>
                  <a:srgbClr val="0000CC"/>
                </a:solidFill>
                <a:latin typeface="Calibri" pitchFamily="34" charset="0"/>
              </a:rPr>
              <a:t>std::cout </a:t>
            </a:r>
            <a:r>
              <a:rPr lang="en-US" sz="2200" b="1">
                <a:latin typeface="Calibri" pitchFamily="34" charset="0"/>
              </a:rPr>
              <a:t>or </a:t>
            </a:r>
            <a:r>
              <a:rPr lang="en-US" sz="2200" b="1">
                <a:solidFill>
                  <a:srgbClr val="0000CC"/>
                </a:solidFill>
                <a:latin typeface="Calibri" pitchFamily="34" charset="0"/>
              </a:rPr>
              <a:t>std::cin</a:t>
            </a:r>
          </a:p>
          <a:p>
            <a:endParaRPr lang="en-US" sz="2200" b="1">
              <a:solidFill>
                <a:srgbClr val="0000CC"/>
              </a:solidFill>
              <a:latin typeface="Calibri" pitchFamily="34" charset="0"/>
            </a:endParaRPr>
          </a:p>
          <a:p>
            <a:r>
              <a:rPr lang="en-US" b="1"/>
              <a:t>Must use ; at end of namespace directive</a:t>
            </a:r>
            <a:endParaRPr lang="en-US" sz="2200" b="1">
              <a:latin typeface="Calibri" pitchFamily="34" charset="0"/>
            </a:endParaRPr>
          </a:p>
          <a:p>
            <a:endParaRPr lang="en-US" sz="2200" b="1">
              <a:latin typeface="Calibri" pitchFamily="34" charset="0"/>
            </a:endParaRPr>
          </a:p>
          <a:p>
            <a:endParaRPr lang="en-US" sz="2200" b="1">
              <a:latin typeface="Calibri" pitchFamily="34" charset="0"/>
            </a:endParaRPr>
          </a:p>
        </p:txBody>
      </p:sp>
      <p:sp>
        <p:nvSpPr>
          <p:cNvPr id="140290" name="TextBox 2"/>
          <p:cNvSpPr txBox="1">
            <a:spLocks noChangeArrowheads="1"/>
          </p:cNvSpPr>
          <p:nvPr/>
        </p:nvSpPr>
        <p:spPr bwMode="auto">
          <a:xfrm>
            <a:off x="6400800" y="2133600"/>
            <a:ext cx="2422525" cy="2624138"/>
          </a:xfrm>
          <a:prstGeom prst="rect">
            <a:avLst/>
          </a:prstGeom>
          <a:noFill/>
          <a:ln w="9525">
            <a:noFill/>
            <a:miter lim="800000"/>
            <a:headEnd/>
            <a:tailEnd/>
          </a:ln>
        </p:spPr>
        <p:txBody>
          <a:bodyPr wrap="none">
            <a:spAutoFit/>
          </a:bodyPr>
          <a:lstStyle/>
          <a:p>
            <a:r>
              <a:rPr lang="en-US" sz="2200" b="1">
                <a:solidFill>
                  <a:srgbClr val="0000CC"/>
                </a:solidFill>
                <a:latin typeface="Calibri" pitchFamily="34" charset="0"/>
              </a:rPr>
              <a:t> </a:t>
            </a:r>
            <a:r>
              <a:rPr lang="en-US" b="1">
                <a:solidFill>
                  <a:srgbClr val="0000CC"/>
                </a:solidFill>
                <a:latin typeface="Calibri" pitchFamily="34" charset="0"/>
              </a:rPr>
              <a:t>#include &lt;iostream&gt;</a:t>
            </a:r>
          </a:p>
          <a:p>
            <a:r>
              <a:rPr lang="en-US" b="1">
                <a:solidFill>
                  <a:srgbClr val="0000CC"/>
                </a:solidFill>
                <a:latin typeface="Calibri" pitchFamily="34" charset="0"/>
              </a:rPr>
              <a:t>    using namespace std;</a:t>
            </a:r>
          </a:p>
          <a:p>
            <a:endParaRPr lang="en-US" b="1">
              <a:solidFill>
                <a:srgbClr val="0000CC"/>
              </a:solidFill>
              <a:latin typeface="Calibri" pitchFamily="34" charset="0"/>
            </a:endParaRPr>
          </a:p>
          <a:p>
            <a:r>
              <a:rPr lang="en-US" b="1">
                <a:solidFill>
                  <a:srgbClr val="0000CC"/>
                </a:solidFill>
                <a:latin typeface="Calibri" pitchFamily="34" charset="0"/>
              </a:rPr>
              <a:t>    int main()</a:t>
            </a:r>
          </a:p>
          <a:p>
            <a:r>
              <a:rPr lang="en-US" b="1">
                <a:solidFill>
                  <a:srgbClr val="0000CC"/>
                </a:solidFill>
                <a:latin typeface="Calibri" pitchFamily="34" charset="0"/>
              </a:rPr>
              <a:t>        {</a:t>
            </a:r>
          </a:p>
          <a:p>
            <a:r>
              <a:rPr lang="en-US" b="1">
                <a:solidFill>
                  <a:srgbClr val="00B050"/>
                </a:solidFill>
                <a:latin typeface="Calibri" pitchFamily="34" charset="0"/>
              </a:rPr>
              <a:t>        declaration(s)</a:t>
            </a:r>
          </a:p>
          <a:p>
            <a:r>
              <a:rPr lang="en-US" b="1">
                <a:solidFill>
                  <a:srgbClr val="00B050"/>
                </a:solidFill>
                <a:latin typeface="Calibri" pitchFamily="34" charset="0"/>
              </a:rPr>
              <a:t>        statement(s)</a:t>
            </a:r>
          </a:p>
          <a:p>
            <a:r>
              <a:rPr lang="en-US" b="1">
                <a:solidFill>
                  <a:srgbClr val="0000CC"/>
                </a:solidFill>
                <a:latin typeface="Calibri" pitchFamily="34" charset="0"/>
              </a:rPr>
              <a:t>        return 0;</a:t>
            </a:r>
          </a:p>
          <a:p>
            <a:r>
              <a:rPr lang="en-US" b="1">
                <a:solidFill>
                  <a:srgbClr val="0000CC"/>
                </a:solidFill>
                <a:latin typeface="Calibri" pitchFamily="34" charset="0"/>
              </a:rPr>
              <a:t>        }</a:t>
            </a:r>
            <a:endParaRPr lang="en-US" b="1">
              <a:latin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TextBox 1"/>
          <p:cNvSpPr txBox="1">
            <a:spLocks noChangeArrowheads="1"/>
          </p:cNvSpPr>
          <p:nvPr/>
        </p:nvSpPr>
        <p:spPr bwMode="auto">
          <a:xfrm>
            <a:off x="381000" y="685800"/>
            <a:ext cx="8305800" cy="4832092"/>
          </a:xfrm>
          <a:prstGeom prst="rect">
            <a:avLst/>
          </a:prstGeom>
          <a:noFill/>
          <a:ln w="9525">
            <a:noFill/>
            <a:miter lim="800000"/>
            <a:headEnd/>
            <a:tailEnd/>
          </a:ln>
        </p:spPr>
        <p:txBody>
          <a:bodyPr>
            <a:spAutoFit/>
          </a:bodyPr>
          <a:lstStyle/>
          <a:p>
            <a:r>
              <a:rPr lang="en-US" sz="2200" b="1" u="sng" dirty="0">
                <a:latin typeface="Calibri" pitchFamily="34" charset="0"/>
              </a:rPr>
              <a:t>Declarations - Constants and Variables</a:t>
            </a:r>
          </a:p>
          <a:p>
            <a:endParaRPr lang="en-US" sz="2200" b="1" dirty="0">
              <a:latin typeface="Calibri" pitchFamily="34" charset="0"/>
            </a:endParaRPr>
          </a:p>
          <a:p>
            <a:r>
              <a:rPr lang="en-US" sz="2200" b="1" dirty="0">
                <a:solidFill>
                  <a:srgbClr val="009900"/>
                </a:solidFill>
                <a:latin typeface="Calibri" pitchFamily="34" charset="0"/>
              </a:rPr>
              <a:t>Constants</a:t>
            </a:r>
            <a:r>
              <a:rPr lang="en-US" sz="2200" b="1" dirty="0">
                <a:latin typeface="Calibri" pitchFamily="34" charset="0"/>
              </a:rPr>
              <a:t> are </a:t>
            </a:r>
            <a:r>
              <a:rPr lang="en-US" sz="2200" b="1" dirty="0">
                <a:solidFill>
                  <a:srgbClr val="FF0000"/>
                </a:solidFill>
                <a:latin typeface="Calibri" pitchFamily="34" charset="0"/>
              </a:rPr>
              <a:t>data that having unchanging values.</a:t>
            </a:r>
          </a:p>
          <a:p>
            <a:endParaRPr lang="en-US" sz="2200" b="1" dirty="0">
              <a:latin typeface="Calibri" pitchFamily="34" charset="0"/>
            </a:endParaRPr>
          </a:p>
          <a:p>
            <a:r>
              <a:rPr lang="en-US" sz="2200" b="1" dirty="0">
                <a:solidFill>
                  <a:srgbClr val="009900"/>
                </a:solidFill>
                <a:latin typeface="Calibri" pitchFamily="34" charset="0"/>
              </a:rPr>
              <a:t>Variables</a:t>
            </a:r>
            <a:r>
              <a:rPr lang="en-US" sz="2200" b="1" dirty="0">
                <a:latin typeface="Calibri" pitchFamily="34" charset="0"/>
              </a:rPr>
              <a:t>, as their name implies, are </a:t>
            </a:r>
            <a:r>
              <a:rPr lang="en-US" sz="2200" b="1" dirty="0">
                <a:solidFill>
                  <a:srgbClr val="0000FF"/>
                </a:solidFill>
                <a:latin typeface="Calibri" pitchFamily="34" charset="0"/>
              </a:rPr>
              <a:t>data whose values can change during the course of execution of your program.</a:t>
            </a:r>
          </a:p>
          <a:p>
            <a:endParaRPr lang="en-US" sz="2200" b="1" dirty="0">
              <a:latin typeface="Calibri" pitchFamily="34" charset="0"/>
            </a:endParaRPr>
          </a:p>
          <a:p>
            <a:r>
              <a:rPr lang="en-US" sz="2200" b="1" dirty="0">
                <a:solidFill>
                  <a:srgbClr val="C00000"/>
                </a:solidFill>
                <a:latin typeface="Calibri" pitchFamily="34" charset="0"/>
              </a:rPr>
              <a:t>For both constants and variables, the name, the data type, and value must be specified.</a:t>
            </a:r>
          </a:p>
          <a:p>
            <a:endParaRPr lang="en-US" sz="2200" b="1" dirty="0">
              <a:latin typeface="Calibri" pitchFamily="34" charset="0"/>
            </a:endParaRPr>
          </a:p>
          <a:p>
            <a:r>
              <a:rPr lang="en-US" sz="2200" b="1" dirty="0">
                <a:latin typeface="Calibri" pitchFamily="34" charset="0"/>
              </a:rPr>
              <a:t>Any variable in your program must be defined before it can be used</a:t>
            </a:r>
          </a:p>
          <a:p>
            <a:endParaRPr lang="en-US" sz="2200" b="1" dirty="0">
              <a:latin typeface="Calibri" pitchFamily="34" charset="0"/>
            </a:endParaRPr>
          </a:p>
          <a:p>
            <a:endParaRPr lang="en-US" sz="2200" b="1" dirty="0">
              <a:latin typeface="Calibri" pitchFamily="34" charset="0"/>
            </a:endParaRPr>
          </a:p>
          <a:p>
            <a:r>
              <a:rPr lang="en-US" sz="2200" b="1" dirty="0">
                <a:latin typeface="Calibri" pitchFamily="34" charset="0"/>
              </a:rPr>
              <a:t>Data type specifies whether data is integral, real, character or logical.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1">
            <a:extLst>
              <a:ext uri="{FF2B5EF4-FFF2-40B4-BE49-F238E27FC236}">
                <a16:creationId xmlns:a16="http://schemas.microsoft.com/office/drawing/2014/main" id="{3B82E24D-3102-CFBE-B26B-68E06032F283}"/>
              </a:ext>
            </a:extLst>
          </p:cNvPr>
          <p:cNvSpPr txBox="1">
            <a:spLocks noChangeArrowheads="1"/>
          </p:cNvSpPr>
          <p:nvPr/>
        </p:nvSpPr>
        <p:spPr bwMode="auto">
          <a:xfrm>
            <a:off x="1286485" y="3124200"/>
            <a:ext cx="6571030" cy="1200329"/>
          </a:xfrm>
          <a:prstGeom prst="rect">
            <a:avLst/>
          </a:prstGeom>
          <a:noFill/>
          <a:ln w="9525">
            <a:noFill/>
            <a:miter lim="800000"/>
            <a:headEnd/>
            <a:tailEnd/>
          </a:ln>
        </p:spPr>
        <p:txBody>
          <a:bodyPr wrap="none">
            <a:spAutoFit/>
          </a:bodyPr>
          <a:lstStyle/>
          <a:p>
            <a:pPr algn="ctr"/>
            <a:r>
              <a:rPr lang="en-US" sz="3600" b="1" dirty="0"/>
              <a:t>Introduction to Programming</a:t>
            </a:r>
          </a:p>
          <a:p>
            <a:pPr algn="ctr"/>
            <a:r>
              <a:rPr lang="en-US" sz="3600" b="1" dirty="0"/>
              <a:t>in C++</a:t>
            </a:r>
          </a:p>
        </p:txBody>
      </p:sp>
    </p:spTree>
    <p:extLst>
      <p:ext uri="{BB962C8B-B14F-4D97-AF65-F5344CB8AC3E}">
        <p14:creationId xmlns:p14="http://schemas.microsoft.com/office/powerpoint/2010/main" val="1021742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TextBox 1"/>
          <p:cNvSpPr txBox="1">
            <a:spLocks noChangeArrowheads="1"/>
          </p:cNvSpPr>
          <p:nvPr/>
        </p:nvSpPr>
        <p:spPr bwMode="auto">
          <a:xfrm>
            <a:off x="304800" y="381000"/>
            <a:ext cx="8610600" cy="5189538"/>
          </a:xfrm>
          <a:prstGeom prst="rect">
            <a:avLst/>
          </a:prstGeom>
          <a:noFill/>
          <a:ln w="9525">
            <a:noFill/>
            <a:miter lim="800000"/>
            <a:headEnd/>
            <a:tailEnd/>
          </a:ln>
        </p:spPr>
        <p:txBody>
          <a:bodyPr>
            <a:spAutoFit/>
          </a:bodyPr>
          <a:lstStyle/>
          <a:p>
            <a:r>
              <a:rPr lang="en-US" sz="2200" b="1" u="sng">
                <a:latin typeface="Calibri" pitchFamily="34" charset="0"/>
              </a:rPr>
              <a:t>Constants</a:t>
            </a:r>
          </a:p>
          <a:p>
            <a:endParaRPr lang="en-US" sz="2200" b="1">
              <a:latin typeface="Calibri" pitchFamily="34" charset="0"/>
            </a:endParaRPr>
          </a:p>
          <a:p>
            <a:r>
              <a:rPr lang="en-US" sz="2200" b="1">
                <a:latin typeface="Calibri" pitchFamily="34" charset="0"/>
              </a:rPr>
              <a:t>Syntax</a:t>
            </a:r>
          </a:p>
          <a:p>
            <a:r>
              <a:rPr lang="en-US" sz="2200" b="1">
                <a:latin typeface="Calibri" pitchFamily="34" charset="0"/>
              </a:rPr>
              <a:t>	</a:t>
            </a:r>
            <a:r>
              <a:rPr lang="en-US" sz="2200" b="1">
                <a:solidFill>
                  <a:srgbClr val="0000CC"/>
                </a:solidFill>
                <a:latin typeface="Calibri" pitchFamily="34" charset="0"/>
              </a:rPr>
              <a:t>const</a:t>
            </a:r>
            <a:r>
              <a:rPr lang="en-US" sz="2200" b="1">
                <a:latin typeface="Calibri" pitchFamily="34" charset="0"/>
              </a:rPr>
              <a:t>  </a:t>
            </a:r>
            <a:r>
              <a:rPr lang="en-US" sz="2200" b="1">
                <a:solidFill>
                  <a:srgbClr val="009900"/>
                </a:solidFill>
                <a:latin typeface="Calibri" pitchFamily="34" charset="0"/>
              </a:rPr>
              <a:t>type  name = expression;</a:t>
            </a:r>
            <a:r>
              <a:rPr lang="en-US" sz="2200" b="1">
                <a:latin typeface="Calibri" pitchFamily="34" charset="0"/>
              </a:rPr>
              <a:t> </a:t>
            </a:r>
          </a:p>
          <a:p>
            <a:endParaRPr lang="en-US" sz="2200" b="1">
              <a:latin typeface="Calibri" pitchFamily="34" charset="0"/>
            </a:endParaRPr>
          </a:p>
          <a:p>
            <a:r>
              <a:rPr lang="en-US" sz="2200" b="1">
                <a:latin typeface="Calibri" pitchFamily="34" charset="0"/>
              </a:rPr>
              <a:t>The statement must include the reserved word </a:t>
            </a:r>
            <a:r>
              <a:rPr lang="en-US" sz="2200" b="1">
                <a:solidFill>
                  <a:srgbClr val="0000CC"/>
                </a:solidFill>
                <a:latin typeface="Calibri" pitchFamily="34" charset="0"/>
              </a:rPr>
              <a:t>const</a:t>
            </a:r>
            <a:r>
              <a:rPr lang="en-US" sz="2200" b="1">
                <a:latin typeface="Calibri" pitchFamily="34" charset="0"/>
              </a:rPr>
              <a:t>, which designates the declaration as a constant declaration.</a:t>
            </a:r>
          </a:p>
          <a:p>
            <a:endParaRPr lang="en-US" sz="2200" b="1">
              <a:latin typeface="Calibri" pitchFamily="34" charset="0"/>
            </a:endParaRPr>
          </a:p>
          <a:p>
            <a:r>
              <a:rPr lang="en-US" sz="2200" b="1">
                <a:latin typeface="Calibri" pitchFamily="34" charset="0"/>
              </a:rPr>
              <a:t>The type specification is optional and will be assumed to be integer.</a:t>
            </a:r>
          </a:p>
          <a:p>
            <a:endParaRPr lang="en-US" sz="2200" b="1">
              <a:latin typeface="Calibri" pitchFamily="34" charset="0"/>
            </a:endParaRPr>
          </a:p>
          <a:p>
            <a:r>
              <a:rPr lang="en-US" sz="2200" b="1">
                <a:latin typeface="Calibri" pitchFamily="34" charset="0"/>
              </a:rPr>
              <a:t>Examples</a:t>
            </a:r>
          </a:p>
          <a:p>
            <a:pPr>
              <a:lnSpc>
                <a:spcPct val="90000"/>
              </a:lnSpc>
            </a:pPr>
            <a:endParaRPr lang="en-US">
              <a:latin typeface="Calibri" pitchFamily="34" charset="0"/>
            </a:endParaRPr>
          </a:p>
          <a:p>
            <a:pPr lvl="1">
              <a:lnSpc>
                <a:spcPct val="90000"/>
              </a:lnSpc>
            </a:pPr>
            <a:r>
              <a:rPr lang="en-US" b="1">
                <a:solidFill>
                  <a:srgbClr val="0000CC"/>
                </a:solidFill>
                <a:latin typeface="Calibri" pitchFamily="34" charset="0"/>
              </a:rPr>
              <a:t>	const float TAXRATE = 0.0675;</a:t>
            </a:r>
          </a:p>
          <a:p>
            <a:pPr lvl="1">
              <a:lnSpc>
                <a:spcPct val="90000"/>
              </a:lnSpc>
            </a:pPr>
            <a:r>
              <a:rPr lang="en-US" b="1">
                <a:solidFill>
                  <a:srgbClr val="0000CC"/>
                </a:solidFill>
                <a:latin typeface="Calibri" pitchFamily="34" charset="0"/>
              </a:rPr>
              <a:t>	const int NUMSTATES = 50;</a:t>
            </a:r>
          </a:p>
          <a:p>
            <a:endParaRPr lang="en-US" sz="2200" b="1">
              <a:latin typeface="Calibri" pitchFamily="34" charset="0"/>
            </a:endParaRPr>
          </a:p>
          <a:p>
            <a:r>
              <a:rPr lang="en-US" sz="2200" b="1">
                <a:latin typeface="Calibri" pitchFamily="34" charset="0"/>
              </a:rPr>
              <a:t>Convention is to use uppercase letters for names of constants.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61" name="Picture 2"/>
          <p:cNvPicPr>
            <a:picLocks noChangeAspect="1" noChangeArrowheads="1"/>
          </p:cNvPicPr>
          <p:nvPr/>
        </p:nvPicPr>
        <p:blipFill>
          <a:blip r:embed="rId2"/>
          <a:srcRect/>
          <a:stretch>
            <a:fillRect/>
          </a:stretch>
        </p:blipFill>
        <p:spPr bwMode="auto">
          <a:xfrm>
            <a:off x="1219200" y="1343025"/>
            <a:ext cx="7029450" cy="2085975"/>
          </a:xfrm>
          <a:prstGeom prst="rect">
            <a:avLst/>
          </a:prstGeom>
          <a:noFill/>
          <a:ln w="9525">
            <a:noFill/>
            <a:miter lim="800000"/>
            <a:headEnd/>
            <a:tailEnd/>
          </a:ln>
        </p:spPr>
      </p:pic>
      <p:sp>
        <p:nvSpPr>
          <p:cNvPr id="143362" name="Text Box 3"/>
          <p:cNvSpPr txBox="1">
            <a:spLocks noChangeArrowheads="1"/>
          </p:cNvSpPr>
          <p:nvPr/>
        </p:nvSpPr>
        <p:spPr bwMode="auto">
          <a:xfrm>
            <a:off x="517525" y="377825"/>
            <a:ext cx="7389813" cy="427038"/>
          </a:xfrm>
          <a:prstGeom prst="rect">
            <a:avLst/>
          </a:prstGeom>
          <a:noFill/>
          <a:ln w="9525">
            <a:noFill/>
            <a:miter lim="800000"/>
            <a:headEnd/>
            <a:tailEnd/>
          </a:ln>
        </p:spPr>
        <p:txBody>
          <a:bodyPr wrap="none">
            <a:spAutoFit/>
          </a:bodyPr>
          <a:lstStyle/>
          <a:p>
            <a:r>
              <a:rPr lang="en-US" sz="2200" b="1">
                <a:latin typeface="Calibri" pitchFamily="34" charset="0"/>
              </a:rPr>
              <a:t>The data type of a constant may be one the types given below</a:t>
            </a:r>
            <a:endParaRPr lang="bg-BG" sz="2200" b="1">
              <a:latin typeface="Calibri"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1"/>
          <p:cNvSpPr>
            <a:spLocks noChangeArrowheads="1"/>
          </p:cNvSpPr>
          <p:nvPr/>
        </p:nvSpPr>
        <p:spPr bwMode="auto">
          <a:xfrm>
            <a:off x="533400" y="533400"/>
            <a:ext cx="7010400" cy="5170488"/>
          </a:xfrm>
          <a:prstGeom prst="rect">
            <a:avLst/>
          </a:prstGeom>
          <a:noFill/>
          <a:ln w="9525">
            <a:noFill/>
            <a:miter lim="800000"/>
            <a:headEnd/>
            <a:tailEnd/>
          </a:ln>
        </p:spPr>
        <p:txBody>
          <a:bodyPr>
            <a:spAutoFit/>
          </a:bodyPr>
          <a:lstStyle/>
          <a:p>
            <a:r>
              <a:rPr lang="en-US" sz="2200" b="1" u="sng" dirty="0">
                <a:latin typeface="Calibri" pitchFamily="34" charset="0"/>
              </a:rPr>
              <a:t>A Simple, Yet Complete, C++ Program</a:t>
            </a:r>
          </a:p>
          <a:p>
            <a:endParaRPr lang="en-US" sz="2200" b="1" dirty="0">
              <a:latin typeface="Calibri" pitchFamily="34" charset="0"/>
            </a:endParaRPr>
          </a:p>
          <a:p>
            <a:r>
              <a:rPr lang="en-US" sz="2200" b="1" dirty="0">
                <a:latin typeface="Calibri" pitchFamily="34" charset="0"/>
              </a:rPr>
              <a:t>  Program producing output only</a:t>
            </a:r>
          </a:p>
          <a:p>
            <a:endParaRPr lang="en-US" sz="2200" b="1" dirty="0">
              <a:latin typeface="Calibri" pitchFamily="34" charset="0"/>
            </a:endParaRPr>
          </a:p>
          <a:p>
            <a:r>
              <a:rPr lang="en-US" sz="2200" b="1" dirty="0">
                <a:solidFill>
                  <a:srgbClr val="0000CC"/>
                </a:solidFill>
                <a:latin typeface="Calibri" pitchFamily="34" charset="0"/>
              </a:rPr>
              <a:t>        // Hello world program</a:t>
            </a:r>
          </a:p>
          <a:p>
            <a:endParaRPr lang="en-US" sz="2200" b="1" dirty="0">
              <a:solidFill>
                <a:srgbClr val="0000CC"/>
              </a:solidFill>
              <a:latin typeface="Calibri" pitchFamily="34" charset="0"/>
            </a:endParaRPr>
          </a:p>
          <a:p>
            <a:r>
              <a:rPr lang="en-US" sz="2200" b="1" dirty="0">
                <a:solidFill>
                  <a:srgbClr val="0000CC"/>
                </a:solidFill>
                <a:latin typeface="Calibri" pitchFamily="34" charset="0"/>
              </a:rPr>
              <a:t>        #include &lt;</a:t>
            </a:r>
            <a:r>
              <a:rPr lang="en-US" sz="2200" b="1" dirty="0" err="1">
                <a:solidFill>
                  <a:srgbClr val="0000CC"/>
                </a:solidFill>
                <a:latin typeface="Calibri" pitchFamily="34" charset="0"/>
              </a:rPr>
              <a:t>iostream</a:t>
            </a:r>
            <a:r>
              <a:rPr lang="en-US" sz="2200" b="1" dirty="0">
                <a:solidFill>
                  <a:srgbClr val="0000CC"/>
                </a:solidFill>
                <a:latin typeface="Calibri" pitchFamily="34" charset="0"/>
              </a:rPr>
              <a:t>&gt;</a:t>
            </a:r>
          </a:p>
          <a:p>
            <a:r>
              <a:rPr lang="en-US" sz="2200" b="1" dirty="0">
                <a:solidFill>
                  <a:srgbClr val="0000CC"/>
                </a:solidFill>
                <a:latin typeface="Calibri" pitchFamily="34" charset="0"/>
              </a:rPr>
              <a:t>        using namespace </a:t>
            </a:r>
            <a:r>
              <a:rPr lang="en-US" sz="2200" b="1" dirty="0" err="1">
                <a:solidFill>
                  <a:srgbClr val="0000CC"/>
                </a:solidFill>
                <a:latin typeface="Calibri" pitchFamily="34" charset="0"/>
              </a:rPr>
              <a:t>std</a:t>
            </a:r>
            <a:r>
              <a:rPr lang="en-US" sz="2200" b="1" dirty="0">
                <a:solidFill>
                  <a:srgbClr val="0000CC"/>
                </a:solidFill>
                <a:latin typeface="Calibri" pitchFamily="34" charset="0"/>
              </a:rPr>
              <a:t>;</a:t>
            </a:r>
          </a:p>
          <a:p>
            <a:endParaRPr lang="en-US" sz="2200" b="1" dirty="0">
              <a:solidFill>
                <a:srgbClr val="0000CC"/>
              </a:solidFill>
              <a:latin typeface="Calibri" pitchFamily="34" charset="0"/>
            </a:endParaRPr>
          </a:p>
          <a:p>
            <a:r>
              <a:rPr lang="en-US" sz="2200" b="1" dirty="0">
                <a:solidFill>
                  <a:srgbClr val="0000CC"/>
                </a:solidFill>
                <a:latin typeface="Calibri" pitchFamily="34" charset="0"/>
              </a:rPr>
              <a:t>        </a:t>
            </a:r>
            <a:r>
              <a:rPr lang="en-US" sz="2200" b="1" dirty="0" err="1">
                <a:solidFill>
                  <a:srgbClr val="0000CC"/>
                </a:solidFill>
                <a:latin typeface="Calibri" pitchFamily="34" charset="0"/>
              </a:rPr>
              <a:t>int</a:t>
            </a:r>
            <a:r>
              <a:rPr lang="en-US" sz="2200" b="1" dirty="0">
                <a:solidFill>
                  <a:srgbClr val="0000CC"/>
                </a:solidFill>
                <a:latin typeface="Calibri" pitchFamily="34" charset="0"/>
              </a:rPr>
              <a:t> main()</a:t>
            </a:r>
          </a:p>
          <a:p>
            <a:r>
              <a:rPr lang="en-US" sz="2200" b="1" dirty="0">
                <a:solidFill>
                  <a:srgbClr val="0000CC"/>
                </a:solidFill>
                <a:latin typeface="Calibri" pitchFamily="34" charset="0"/>
              </a:rPr>
              <a:t>          {</a:t>
            </a:r>
          </a:p>
          <a:p>
            <a:r>
              <a:rPr lang="en-US" sz="2200" b="1" dirty="0">
                <a:solidFill>
                  <a:srgbClr val="0000CC"/>
                </a:solidFill>
                <a:latin typeface="Calibri" pitchFamily="34" charset="0"/>
              </a:rPr>
              <a:t>          </a:t>
            </a:r>
            <a:r>
              <a:rPr lang="en-US" sz="2200" b="1" dirty="0" err="1">
                <a:solidFill>
                  <a:srgbClr val="0000CC"/>
                </a:solidFill>
                <a:latin typeface="Calibri" pitchFamily="34" charset="0"/>
              </a:rPr>
              <a:t>cout</a:t>
            </a:r>
            <a:r>
              <a:rPr lang="en-US" sz="2200" b="1" dirty="0">
                <a:solidFill>
                  <a:srgbClr val="0000CC"/>
                </a:solidFill>
                <a:latin typeface="Calibri" pitchFamily="34" charset="0"/>
              </a:rPr>
              <a:t> &lt;&lt; "Hello world!" &lt;&lt; </a:t>
            </a:r>
            <a:r>
              <a:rPr lang="en-US" sz="2200" b="1" dirty="0" err="1">
                <a:solidFill>
                  <a:srgbClr val="0000CC"/>
                </a:solidFill>
                <a:latin typeface="Calibri" pitchFamily="34" charset="0"/>
              </a:rPr>
              <a:t>endl</a:t>
            </a:r>
            <a:r>
              <a:rPr lang="en-US" sz="2200" b="1" dirty="0">
                <a:solidFill>
                  <a:srgbClr val="0000CC"/>
                </a:solidFill>
                <a:latin typeface="Calibri" pitchFamily="34" charset="0"/>
              </a:rPr>
              <a:t>;</a:t>
            </a:r>
          </a:p>
          <a:p>
            <a:r>
              <a:rPr lang="en-US" sz="2200" b="1" dirty="0">
                <a:solidFill>
                  <a:srgbClr val="0000CC"/>
                </a:solidFill>
                <a:latin typeface="Calibri" pitchFamily="34" charset="0"/>
              </a:rPr>
              <a:t>          return 0;</a:t>
            </a:r>
          </a:p>
          <a:p>
            <a:r>
              <a:rPr lang="en-US" sz="2200" b="1" dirty="0">
                <a:solidFill>
                  <a:srgbClr val="0000CC"/>
                </a:solidFill>
                <a:latin typeface="Calibri" pitchFamily="34" charset="0"/>
              </a:rPr>
              <a:t>          }</a:t>
            </a:r>
          </a:p>
          <a:p>
            <a:endParaRPr lang="en-US" sz="2200" b="1" dirty="0">
              <a:latin typeface="Calibri" pitchFamily="34" charset="0"/>
            </a:endParaRPr>
          </a:p>
        </p:txBody>
      </p:sp>
      <p:sp>
        <p:nvSpPr>
          <p:cNvPr id="144386" name="Line 11"/>
          <p:cNvSpPr>
            <a:spLocks noChangeShapeType="1"/>
          </p:cNvSpPr>
          <p:nvPr/>
        </p:nvSpPr>
        <p:spPr bwMode="auto">
          <a:xfrm>
            <a:off x="4038600" y="2133600"/>
            <a:ext cx="1219200" cy="0"/>
          </a:xfrm>
          <a:prstGeom prst="line">
            <a:avLst/>
          </a:prstGeom>
          <a:noFill/>
          <a:ln w="25400">
            <a:solidFill>
              <a:srgbClr val="339966"/>
            </a:solidFill>
            <a:round/>
            <a:headEnd type="stealth" w="med" len="lg"/>
            <a:tailEnd type="none" w="sm" len="sm"/>
          </a:ln>
        </p:spPr>
        <p:txBody>
          <a:bodyPr wrap="none" anchor="ctr"/>
          <a:lstStyle/>
          <a:p>
            <a:endParaRPr lang="bg-BG"/>
          </a:p>
        </p:txBody>
      </p:sp>
      <p:sp>
        <p:nvSpPr>
          <p:cNvPr id="144387" name="Rectangle 12"/>
          <p:cNvSpPr>
            <a:spLocks noChangeArrowheads="1"/>
          </p:cNvSpPr>
          <p:nvPr/>
        </p:nvSpPr>
        <p:spPr bwMode="auto">
          <a:xfrm>
            <a:off x="5549900" y="1905000"/>
            <a:ext cx="1284288" cy="396875"/>
          </a:xfrm>
          <a:prstGeom prst="rect">
            <a:avLst/>
          </a:prstGeom>
          <a:noFill/>
          <a:ln w="9525">
            <a:noFill/>
            <a:miter lim="800000"/>
            <a:headEnd/>
            <a:tailEnd/>
          </a:ln>
        </p:spPr>
        <p:txBody>
          <a:bodyPr wrap="none" lIns="92075" tIns="46038" rIns="92075" bIns="46038">
            <a:spAutoFit/>
          </a:bodyPr>
          <a:lstStyle/>
          <a:p>
            <a:pPr algn="ctr" eaLnBrk="0" hangingPunct="0"/>
            <a:r>
              <a:rPr lang="en-US" sz="2000">
                <a:solidFill>
                  <a:srgbClr val="339966"/>
                </a:solidFill>
              </a:rPr>
              <a:t>Comment</a:t>
            </a:r>
          </a:p>
        </p:txBody>
      </p:sp>
      <p:sp>
        <p:nvSpPr>
          <p:cNvPr id="144388" name="Rectangle 6"/>
          <p:cNvSpPr>
            <a:spLocks noChangeArrowheads="1"/>
          </p:cNvSpPr>
          <p:nvPr/>
        </p:nvSpPr>
        <p:spPr bwMode="auto">
          <a:xfrm>
            <a:off x="5334000" y="2590800"/>
            <a:ext cx="1763713" cy="701675"/>
          </a:xfrm>
          <a:prstGeom prst="rect">
            <a:avLst/>
          </a:prstGeom>
          <a:noFill/>
          <a:ln w="9525">
            <a:noFill/>
            <a:miter lim="800000"/>
            <a:headEnd/>
            <a:tailEnd/>
          </a:ln>
        </p:spPr>
        <p:txBody>
          <a:bodyPr wrap="none" lIns="92075" tIns="46038" rIns="92075" bIns="46038">
            <a:spAutoFit/>
          </a:bodyPr>
          <a:lstStyle/>
          <a:p>
            <a:pPr algn="ctr" eaLnBrk="0" hangingPunct="0"/>
            <a:r>
              <a:rPr lang="en-US" sz="2000">
                <a:solidFill>
                  <a:srgbClr val="339966"/>
                </a:solidFill>
              </a:rPr>
              <a:t>Preprocessor</a:t>
            </a:r>
            <a:r>
              <a:rPr lang="en-US" sz="2000"/>
              <a:t> </a:t>
            </a:r>
          </a:p>
          <a:p>
            <a:pPr algn="ctr" eaLnBrk="0" hangingPunct="0"/>
            <a:r>
              <a:rPr lang="en-US" sz="2000">
                <a:solidFill>
                  <a:srgbClr val="339966"/>
                </a:solidFill>
              </a:rPr>
              <a:t>directives</a:t>
            </a:r>
          </a:p>
        </p:txBody>
      </p:sp>
      <p:sp>
        <p:nvSpPr>
          <p:cNvPr id="144389" name="Line 9"/>
          <p:cNvSpPr>
            <a:spLocks noChangeShapeType="1"/>
          </p:cNvSpPr>
          <p:nvPr/>
        </p:nvSpPr>
        <p:spPr bwMode="auto">
          <a:xfrm>
            <a:off x="2514600" y="5105400"/>
            <a:ext cx="1066800" cy="762000"/>
          </a:xfrm>
          <a:prstGeom prst="line">
            <a:avLst/>
          </a:prstGeom>
          <a:noFill/>
          <a:ln w="25400">
            <a:solidFill>
              <a:srgbClr val="339966"/>
            </a:solidFill>
            <a:round/>
            <a:headEnd type="stealth" w="med" len="lg"/>
            <a:tailEnd type="none" w="sm" len="sm"/>
          </a:ln>
        </p:spPr>
        <p:txBody>
          <a:bodyPr wrap="none" anchor="ctr"/>
          <a:lstStyle/>
          <a:p>
            <a:endParaRPr lang="bg-BG"/>
          </a:p>
        </p:txBody>
      </p:sp>
      <p:sp>
        <p:nvSpPr>
          <p:cNvPr id="144390" name="Rectangle 10"/>
          <p:cNvSpPr>
            <a:spLocks noChangeArrowheads="1"/>
          </p:cNvSpPr>
          <p:nvPr/>
        </p:nvSpPr>
        <p:spPr bwMode="auto">
          <a:xfrm>
            <a:off x="2819400" y="5851525"/>
            <a:ext cx="2992438" cy="1006475"/>
          </a:xfrm>
          <a:prstGeom prst="rect">
            <a:avLst/>
          </a:prstGeom>
          <a:noFill/>
          <a:ln w="9525">
            <a:noFill/>
            <a:miter lim="800000"/>
            <a:headEnd/>
            <a:tailEnd/>
          </a:ln>
        </p:spPr>
        <p:txBody>
          <a:bodyPr lIns="92075" tIns="46038" rIns="92075" bIns="46038">
            <a:spAutoFit/>
          </a:bodyPr>
          <a:lstStyle/>
          <a:p>
            <a:pPr algn="ctr" eaLnBrk="0" hangingPunct="0"/>
            <a:r>
              <a:rPr lang="en-US" sz="2000">
                <a:solidFill>
                  <a:srgbClr val="339966"/>
                </a:solidFill>
              </a:rPr>
              <a:t>Ends execution</a:t>
            </a:r>
          </a:p>
          <a:p>
            <a:pPr algn="ctr" eaLnBrk="0" hangingPunct="0"/>
            <a:r>
              <a:rPr lang="en-US" sz="2000">
                <a:solidFill>
                  <a:srgbClr val="339966"/>
                </a:solidFill>
              </a:rPr>
              <a:t>of main() which ends the program</a:t>
            </a:r>
          </a:p>
        </p:txBody>
      </p:sp>
      <p:sp>
        <p:nvSpPr>
          <p:cNvPr id="144391" name="Rectangle 15"/>
          <p:cNvSpPr>
            <a:spLocks noChangeArrowheads="1"/>
          </p:cNvSpPr>
          <p:nvPr/>
        </p:nvSpPr>
        <p:spPr bwMode="auto">
          <a:xfrm>
            <a:off x="5621338" y="3506788"/>
            <a:ext cx="1389062" cy="1920875"/>
          </a:xfrm>
          <a:prstGeom prst="rect">
            <a:avLst/>
          </a:prstGeom>
          <a:noFill/>
          <a:ln w="9525">
            <a:noFill/>
            <a:miter lim="800000"/>
            <a:headEnd/>
            <a:tailEnd/>
          </a:ln>
        </p:spPr>
        <p:txBody>
          <a:bodyPr lIns="92075" tIns="46038" rIns="92075" bIns="46038">
            <a:spAutoFit/>
          </a:bodyPr>
          <a:lstStyle/>
          <a:p>
            <a:pPr algn="ctr" eaLnBrk="0" hangingPunct="0"/>
            <a:r>
              <a:rPr lang="en-US" sz="2000">
                <a:solidFill>
                  <a:srgbClr val="339966"/>
                </a:solidFill>
              </a:rPr>
              <a:t>Function named main() indicates start of the program</a:t>
            </a:r>
          </a:p>
        </p:txBody>
      </p:sp>
      <p:sp>
        <p:nvSpPr>
          <p:cNvPr id="144392" name="Line 11"/>
          <p:cNvSpPr>
            <a:spLocks noChangeShapeType="1"/>
          </p:cNvSpPr>
          <p:nvPr/>
        </p:nvSpPr>
        <p:spPr bwMode="auto">
          <a:xfrm>
            <a:off x="4114800" y="2895600"/>
            <a:ext cx="1219200" cy="0"/>
          </a:xfrm>
          <a:prstGeom prst="line">
            <a:avLst/>
          </a:prstGeom>
          <a:noFill/>
          <a:ln w="25400">
            <a:solidFill>
              <a:srgbClr val="339966"/>
            </a:solidFill>
            <a:round/>
            <a:headEnd type="stealth" w="med" len="lg"/>
            <a:tailEnd type="none" w="sm" len="sm"/>
          </a:ln>
        </p:spPr>
        <p:txBody>
          <a:bodyPr wrap="none" anchor="ctr"/>
          <a:lstStyle/>
          <a:p>
            <a:endParaRPr lang="bg-BG"/>
          </a:p>
        </p:txBody>
      </p:sp>
      <p:sp>
        <p:nvSpPr>
          <p:cNvPr id="144393" name="Line 11"/>
          <p:cNvSpPr>
            <a:spLocks noChangeShapeType="1"/>
          </p:cNvSpPr>
          <p:nvPr/>
        </p:nvSpPr>
        <p:spPr bwMode="auto">
          <a:xfrm>
            <a:off x="2667000" y="3733800"/>
            <a:ext cx="2895600" cy="0"/>
          </a:xfrm>
          <a:prstGeom prst="line">
            <a:avLst/>
          </a:prstGeom>
          <a:noFill/>
          <a:ln w="25400">
            <a:solidFill>
              <a:srgbClr val="339966"/>
            </a:solidFill>
            <a:round/>
            <a:headEnd type="stealth" w="med" len="lg"/>
            <a:tailEnd type="none" w="sm" len="sm"/>
          </a:ln>
        </p:spPr>
        <p:txBody>
          <a:bodyPr wrap="none" anchor="ctr"/>
          <a:lstStyle/>
          <a:p>
            <a:endParaRPr lang="bg-BG"/>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4"/>
          <p:cNvSpPr>
            <a:spLocks noChangeArrowheads="1"/>
          </p:cNvSpPr>
          <p:nvPr/>
        </p:nvSpPr>
        <p:spPr bwMode="auto">
          <a:xfrm>
            <a:off x="457200" y="1143000"/>
            <a:ext cx="7696200" cy="4284663"/>
          </a:xfrm>
          <a:prstGeom prst="rect">
            <a:avLst/>
          </a:prstGeom>
          <a:noFill/>
          <a:ln w="9525">
            <a:noFill/>
            <a:miter lim="800000"/>
            <a:headEnd/>
            <a:tailEnd/>
          </a:ln>
        </p:spPr>
        <p:txBody>
          <a:bodyPr>
            <a:spAutoFit/>
          </a:bodyPr>
          <a:lstStyle/>
          <a:p>
            <a:pPr>
              <a:spcBef>
                <a:spcPct val="50000"/>
              </a:spcBef>
            </a:pPr>
            <a:r>
              <a:rPr lang="en-US" sz="2200" b="1" dirty="0">
                <a:latin typeface="Calibri" pitchFamily="34" charset="0"/>
              </a:rPr>
              <a:t>Let us look at the function</a:t>
            </a:r>
            <a:r>
              <a:rPr lang="en-US" sz="2200" b="1" dirty="0">
                <a:solidFill>
                  <a:srgbClr val="0000CC"/>
                </a:solidFill>
                <a:latin typeface="Calibri" pitchFamily="34" charset="0"/>
              </a:rPr>
              <a:t> main()</a:t>
            </a:r>
          </a:p>
          <a:p>
            <a:pPr>
              <a:spcBef>
                <a:spcPct val="50000"/>
              </a:spcBef>
            </a:pPr>
            <a:r>
              <a:rPr lang="en-US" sz="2200" b="1" dirty="0">
                <a:solidFill>
                  <a:srgbClr val="0000CC"/>
                </a:solidFill>
                <a:latin typeface="Calibri" pitchFamily="34" charset="0"/>
              </a:rPr>
              <a:t>int main()</a:t>
            </a:r>
          </a:p>
          <a:p>
            <a:pPr>
              <a:spcBef>
                <a:spcPct val="50000"/>
              </a:spcBef>
            </a:pPr>
            <a:r>
              <a:rPr lang="en-US" sz="2200" b="1" dirty="0">
                <a:solidFill>
                  <a:srgbClr val="0000CC"/>
                </a:solidFill>
                <a:latin typeface="Calibri" pitchFamily="34" charset="0"/>
              </a:rPr>
              <a:t>          {</a:t>
            </a:r>
          </a:p>
          <a:p>
            <a:pPr>
              <a:spcBef>
                <a:spcPct val="50000"/>
              </a:spcBef>
            </a:pPr>
            <a:r>
              <a:rPr lang="en-US" sz="2200" b="1" dirty="0">
                <a:solidFill>
                  <a:srgbClr val="0000CC"/>
                </a:solidFill>
                <a:latin typeface="Calibri" pitchFamily="34" charset="0"/>
              </a:rPr>
              <a:t>          </a:t>
            </a:r>
            <a:r>
              <a:rPr lang="en-US" sz="2200" b="1" dirty="0" err="1">
                <a:solidFill>
                  <a:srgbClr val="0000CC"/>
                </a:solidFill>
                <a:latin typeface="Calibri" pitchFamily="34" charset="0"/>
              </a:rPr>
              <a:t>cout</a:t>
            </a:r>
            <a:r>
              <a:rPr lang="en-US" sz="2200" b="1" dirty="0">
                <a:solidFill>
                  <a:srgbClr val="0000CC"/>
                </a:solidFill>
                <a:latin typeface="Calibri" pitchFamily="34" charset="0"/>
              </a:rPr>
              <a:t> &lt;&lt; "Hello world!" &lt;&lt; </a:t>
            </a:r>
            <a:r>
              <a:rPr lang="en-US" sz="2200" b="1" dirty="0" err="1">
                <a:solidFill>
                  <a:srgbClr val="0000CC"/>
                </a:solidFill>
                <a:latin typeface="Calibri" pitchFamily="34" charset="0"/>
              </a:rPr>
              <a:t>endl</a:t>
            </a:r>
            <a:r>
              <a:rPr lang="en-US" sz="2200" b="1" dirty="0">
                <a:solidFill>
                  <a:srgbClr val="0000CC"/>
                </a:solidFill>
                <a:latin typeface="Calibri" pitchFamily="34" charset="0"/>
              </a:rPr>
              <a:t>;</a:t>
            </a:r>
          </a:p>
          <a:p>
            <a:pPr>
              <a:spcBef>
                <a:spcPct val="50000"/>
              </a:spcBef>
            </a:pPr>
            <a:r>
              <a:rPr lang="en-US" sz="2200" b="1" dirty="0">
                <a:solidFill>
                  <a:srgbClr val="0000CC"/>
                </a:solidFill>
                <a:latin typeface="Calibri" pitchFamily="34" charset="0"/>
              </a:rPr>
              <a:t>          return 0;</a:t>
            </a:r>
          </a:p>
          <a:p>
            <a:pPr>
              <a:spcBef>
                <a:spcPct val="50000"/>
              </a:spcBef>
            </a:pPr>
            <a:r>
              <a:rPr lang="en-US" sz="2200" b="1" dirty="0">
                <a:solidFill>
                  <a:srgbClr val="0000CC"/>
                </a:solidFill>
                <a:latin typeface="Calibri" pitchFamily="34" charset="0"/>
              </a:rPr>
              <a:t>          }</a:t>
            </a:r>
          </a:p>
          <a:p>
            <a:pPr>
              <a:spcBef>
                <a:spcPct val="50000"/>
              </a:spcBef>
            </a:pPr>
            <a:endParaRPr lang="en-US" sz="2200" b="1" dirty="0">
              <a:solidFill>
                <a:srgbClr val="0000CC"/>
              </a:solidFill>
              <a:latin typeface="Calibri" pitchFamily="34" charset="0"/>
            </a:endParaRPr>
          </a:p>
          <a:p>
            <a:r>
              <a:rPr lang="en-US" sz="2200" b="1" dirty="0"/>
              <a:t>This example introduces the notion of a </a:t>
            </a:r>
            <a:r>
              <a:rPr lang="en-US" sz="2200" b="1" dirty="0">
                <a:solidFill>
                  <a:srgbClr val="FF0000"/>
                </a:solidFill>
              </a:rPr>
              <a:t>text string</a:t>
            </a:r>
            <a:endParaRPr lang="bg-BG" sz="2200" b="1" dirty="0">
              <a:solidFill>
                <a:srgbClr val="FF0000"/>
              </a:solidFill>
            </a:endParaRPr>
          </a:p>
          <a:p>
            <a:pPr>
              <a:spcBef>
                <a:spcPct val="50000"/>
              </a:spcBef>
            </a:pPr>
            <a:r>
              <a:rPr lang="en-US" sz="2200" b="1" dirty="0">
                <a:solidFill>
                  <a:srgbClr val="0000CC"/>
                </a:solidFill>
                <a:latin typeface="Calibri" pitchFamily="34" charset="0"/>
              </a:rPr>
              <a:t>	 "Hello world!"</a:t>
            </a:r>
            <a:r>
              <a:rPr lang="en-US" sz="2200" dirty="0">
                <a:latin typeface="Calibri" pitchFamily="34" charset="0"/>
              </a:rPr>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TextBox 1"/>
          <p:cNvSpPr txBox="1">
            <a:spLocks noChangeArrowheads="1"/>
          </p:cNvSpPr>
          <p:nvPr/>
        </p:nvSpPr>
        <p:spPr bwMode="auto">
          <a:xfrm>
            <a:off x="533400" y="457200"/>
            <a:ext cx="7924800" cy="762000"/>
          </a:xfrm>
          <a:prstGeom prst="rect">
            <a:avLst/>
          </a:prstGeom>
          <a:noFill/>
          <a:ln w="9525">
            <a:noFill/>
            <a:miter lim="800000"/>
            <a:headEnd/>
            <a:tailEnd/>
          </a:ln>
        </p:spPr>
        <p:txBody>
          <a:bodyPr>
            <a:spAutoFit/>
          </a:bodyPr>
          <a:lstStyle/>
          <a:p>
            <a:r>
              <a:rPr lang="en-US" sz="2200" b="1">
                <a:latin typeface="Calibri" pitchFamily="34" charset="0"/>
              </a:rPr>
              <a:t>The basic </a:t>
            </a:r>
            <a:r>
              <a:rPr lang="en-US" sz="2200" b="1">
                <a:solidFill>
                  <a:srgbClr val="FF0000"/>
                </a:solidFill>
                <a:latin typeface="Calibri" pitchFamily="34" charset="0"/>
              </a:rPr>
              <a:t>data types</a:t>
            </a:r>
            <a:r>
              <a:rPr lang="en-US" sz="2200" b="1">
                <a:latin typeface="Calibri" pitchFamily="34" charset="0"/>
              </a:rPr>
              <a:t> supported by C++ are shown in the table below</a:t>
            </a:r>
          </a:p>
        </p:txBody>
      </p:sp>
      <p:pic>
        <p:nvPicPr>
          <p:cNvPr id="146434" name="Picture 2"/>
          <p:cNvPicPr>
            <a:picLocks noChangeAspect="1" noChangeArrowheads="1"/>
          </p:cNvPicPr>
          <p:nvPr/>
        </p:nvPicPr>
        <p:blipFill>
          <a:blip r:embed="rId2"/>
          <a:srcRect/>
          <a:stretch>
            <a:fillRect/>
          </a:stretch>
        </p:blipFill>
        <p:spPr bwMode="auto">
          <a:xfrm>
            <a:off x="2241550" y="1227138"/>
            <a:ext cx="4387850" cy="2830512"/>
          </a:xfrm>
          <a:prstGeom prst="rect">
            <a:avLst/>
          </a:prstGeom>
          <a:noFill/>
          <a:ln w="9525">
            <a:noFill/>
            <a:miter lim="800000"/>
            <a:headEnd/>
            <a:tailEnd/>
          </a:ln>
        </p:spPr>
      </p:pic>
      <p:sp>
        <p:nvSpPr>
          <p:cNvPr id="146435" name="TextBox 2"/>
          <p:cNvSpPr txBox="1">
            <a:spLocks noChangeArrowheads="1"/>
          </p:cNvSpPr>
          <p:nvPr/>
        </p:nvSpPr>
        <p:spPr bwMode="auto">
          <a:xfrm>
            <a:off x="304800" y="4343400"/>
            <a:ext cx="8382000" cy="2124075"/>
          </a:xfrm>
          <a:prstGeom prst="rect">
            <a:avLst/>
          </a:prstGeom>
          <a:noFill/>
          <a:ln w="9525">
            <a:noFill/>
            <a:miter lim="800000"/>
            <a:headEnd/>
            <a:tailEnd/>
          </a:ln>
        </p:spPr>
        <p:txBody>
          <a:bodyPr>
            <a:spAutoFit/>
          </a:bodyPr>
          <a:lstStyle/>
          <a:p>
            <a:r>
              <a:rPr lang="en-US" sz="2200" b="1">
                <a:latin typeface="Calibri" pitchFamily="34" charset="0"/>
              </a:rPr>
              <a:t>The three integer types allow for whole numbers of three different sizes. </a:t>
            </a:r>
          </a:p>
          <a:p>
            <a:r>
              <a:rPr lang="en-US" sz="2200" b="1">
                <a:latin typeface="Calibri" pitchFamily="34" charset="0"/>
              </a:rPr>
              <a:t>The two real types permit numbers with decimal parts with two different amounts of precision. </a:t>
            </a:r>
          </a:p>
          <a:p>
            <a:r>
              <a:rPr lang="en-US" sz="2200" b="1">
                <a:latin typeface="Calibri" pitchFamily="34" charset="0"/>
              </a:rPr>
              <a:t>Finally, there is one type for character data that consists of a single character, and one type for logical values that are either </a:t>
            </a:r>
            <a:r>
              <a:rPr lang="en-US" sz="2200" b="1">
                <a:solidFill>
                  <a:srgbClr val="0000CC"/>
                </a:solidFill>
                <a:latin typeface="Calibri" pitchFamily="34" charset="0"/>
              </a:rPr>
              <a:t>true</a:t>
            </a:r>
            <a:r>
              <a:rPr lang="en-US" sz="2200" b="1">
                <a:latin typeface="Calibri" pitchFamily="34" charset="0"/>
              </a:rPr>
              <a:t> or </a:t>
            </a:r>
            <a:r>
              <a:rPr lang="en-US" sz="2200" b="1">
                <a:solidFill>
                  <a:srgbClr val="0000CC"/>
                </a:solidFill>
                <a:latin typeface="Calibri" pitchFamily="34" charset="0"/>
              </a:rPr>
              <a:t>false</a:t>
            </a:r>
            <a:r>
              <a:rPr lang="en-US" sz="2200" b="1">
                <a:latin typeface="Calibri" pitchFamily="34" charset="0"/>
              </a:rPr>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2"/>
          <p:cNvSpPr txBox="1">
            <a:spLocks noChangeArrowheads="1"/>
          </p:cNvSpPr>
          <p:nvPr/>
        </p:nvSpPr>
        <p:spPr bwMode="auto">
          <a:xfrm>
            <a:off x="685800" y="609600"/>
            <a:ext cx="7772400" cy="571500"/>
          </a:xfrm>
          <a:prstGeom prst="rect">
            <a:avLst/>
          </a:prstGeom>
          <a:noFill/>
          <a:ln w="9525">
            <a:noFill/>
            <a:miter lim="800000"/>
            <a:headEnd/>
            <a:tailEnd/>
          </a:ln>
        </p:spPr>
        <p:txBody>
          <a:bodyPr/>
          <a:lstStyle/>
          <a:p>
            <a:r>
              <a:rPr lang="en-US" sz="2200" b="1" u="sng">
                <a:latin typeface="Calibri" pitchFamily="34" charset="0"/>
              </a:rPr>
              <a:t>The </a:t>
            </a:r>
            <a:r>
              <a:rPr lang="en-US" sz="2200" b="1" u="sng">
                <a:solidFill>
                  <a:srgbClr val="000099"/>
                </a:solidFill>
                <a:latin typeface="Calibri" pitchFamily="34" charset="0"/>
              </a:rPr>
              <a:t>cout</a:t>
            </a:r>
            <a:r>
              <a:rPr lang="en-US" sz="2200" b="1" u="sng">
                <a:latin typeface="Calibri" pitchFamily="34" charset="0"/>
              </a:rPr>
              <a:t> Output Statement</a:t>
            </a:r>
          </a:p>
        </p:txBody>
      </p:sp>
      <p:sp>
        <p:nvSpPr>
          <p:cNvPr id="147458" name="Rectangle 3"/>
          <p:cNvSpPr txBox="1">
            <a:spLocks noChangeArrowheads="1"/>
          </p:cNvSpPr>
          <p:nvPr/>
        </p:nvSpPr>
        <p:spPr bwMode="auto">
          <a:xfrm>
            <a:off x="381000" y="1447800"/>
            <a:ext cx="8001000" cy="4114800"/>
          </a:xfrm>
          <a:prstGeom prst="rect">
            <a:avLst/>
          </a:prstGeom>
          <a:noFill/>
          <a:ln w="9525">
            <a:noFill/>
            <a:miter lim="800000"/>
            <a:headEnd/>
            <a:tailEnd/>
          </a:ln>
        </p:spPr>
        <p:txBody>
          <a:bodyPr/>
          <a:lstStyle/>
          <a:p>
            <a:pPr marL="342900" indent="-342900">
              <a:lnSpc>
                <a:spcPct val="90000"/>
              </a:lnSpc>
              <a:spcBef>
                <a:spcPct val="20000"/>
              </a:spcBef>
              <a:buFont typeface="Arial" charset="0"/>
              <a:buChar char="•"/>
            </a:pPr>
            <a:r>
              <a:rPr lang="en-US" sz="2200" b="1" dirty="0">
                <a:solidFill>
                  <a:srgbClr val="FF0000"/>
                </a:solidFill>
                <a:latin typeface="Calibri" pitchFamily="34" charset="0"/>
              </a:rPr>
              <a:t>Used to display information on computer screen</a:t>
            </a:r>
          </a:p>
          <a:p>
            <a:pPr marL="342900" indent="-342900">
              <a:lnSpc>
                <a:spcPct val="90000"/>
              </a:lnSpc>
              <a:spcBef>
                <a:spcPct val="20000"/>
              </a:spcBef>
              <a:buFont typeface="Arial" charset="0"/>
              <a:buChar char="•"/>
            </a:pPr>
            <a:r>
              <a:rPr lang="en-US" sz="2200" b="1" dirty="0">
                <a:latin typeface="Calibri" pitchFamily="34" charset="0"/>
              </a:rPr>
              <a:t>It is declared in the header file </a:t>
            </a:r>
            <a:r>
              <a:rPr lang="en-US" sz="2200" b="1" dirty="0" err="1">
                <a:solidFill>
                  <a:srgbClr val="0000CC"/>
                </a:solidFill>
                <a:latin typeface="Calibri" pitchFamily="34" charset="0"/>
              </a:rPr>
              <a:t>iostream</a:t>
            </a:r>
            <a:endParaRPr lang="en-US" sz="2200" b="1" dirty="0">
              <a:latin typeface="Calibri" pitchFamily="34" charset="0"/>
            </a:endParaRPr>
          </a:p>
          <a:p>
            <a:pPr marL="342900" indent="-342900">
              <a:lnSpc>
                <a:spcPct val="90000"/>
              </a:lnSpc>
              <a:spcBef>
                <a:spcPct val="20000"/>
              </a:spcBef>
              <a:buFont typeface="Arial" charset="0"/>
              <a:buChar char="•"/>
            </a:pPr>
            <a:r>
              <a:rPr lang="en-US" sz="2200" b="1" dirty="0">
                <a:latin typeface="Calibri" pitchFamily="34" charset="0"/>
              </a:rPr>
              <a:t>Syntax</a:t>
            </a:r>
          </a:p>
          <a:p>
            <a:pPr marL="342900" indent="-342900">
              <a:lnSpc>
                <a:spcPct val="90000"/>
              </a:lnSpc>
              <a:spcBef>
                <a:spcPct val="20000"/>
              </a:spcBef>
              <a:buFont typeface="Arial" charset="0"/>
              <a:buChar char="•"/>
            </a:pPr>
            <a:endParaRPr lang="en-US" sz="2200" b="1" dirty="0">
              <a:latin typeface="Calibri" pitchFamily="34" charset="0"/>
            </a:endParaRPr>
          </a:p>
          <a:p>
            <a:pPr marL="342900" indent="-342900">
              <a:lnSpc>
                <a:spcPct val="90000"/>
              </a:lnSpc>
              <a:spcBef>
                <a:spcPct val="20000"/>
              </a:spcBef>
              <a:buFont typeface="Arial" charset="0"/>
              <a:buNone/>
            </a:pPr>
            <a:r>
              <a:rPr lang="en-US" sz="2200" b="1" dirty="0">
                <a:latin typeface="Calibri" pitchFamily="34" charset="0"/>
              </a:rPr>
              <a:t>		</a:t>
            </a:r>
            <a:r>
              <a:rPr lang="en-US" sz="2400" b="1" dirty="0" err="1">
                <a:solidFill>
                  <a:srgbClr val="0000CC"/>
                </a:solidFill>
                <a:latin typeface="Calibri" pitchFamily="34" charset="0"/>
              </a:rPr>
              <a:t>cout</a:t>
            </a:r>
            <a:r>
              <a:rPr lang="en-US" sz="2400" b="1" dirty="0">
                <a:solidFill>
                  <a:srgbClr val="0000CC"/>
                </a:solidFill>
                <a:latin typeface="Calibri" pitchFamily="34" charset="0"/>
              </a:rPr>
              <a:t> &lt;&lt; expression;</a:t>
            </a:r>
            <a:endParaRPr lang="en-US" sz="2200" b="1" dirty="0">
              <a:solidFill>
                <a:srgbClr val="0000CC"/>
              </a:solidFill>
              <a:latin typeface="Calibri" pitchFamily="34" charset="0"/>
            </a:endParaRPr>
          </a:p>
          <a:p>
            <a:pPr marL="342900" indent="-342900">
              <a:lnSpc>
                <a:spcPct val="90000"/>
              </a:lnSpc>
              <a:spcBef>
                <a:spcPct val="20000"/>
              </a:spcBef>
              <a:buFont typeface="Arial" charset="0"/>
              <a:buChar char="•"/>
            </a:pPr>
            <a:endParaRPr lang="en-US" sz="2200" b="1" dirty="0">
              <a:latin typeface="Calibri" pitchFamily="34" charset="0"/>
            </a:endParaRPr>
          </a:p>
          <a:p>
            <a:pPr marL="342900" indent="-342900">
              <a:lnSpc>
                <a:spcPct val="90000"/>
              </a:lnSpc>
              <a:spcBef>
                <a:spcPct val="20000"/>
              </a:spcBef>
              <a:buFont typeface="Arial" charset="0"/>
              <a:buChar char="•"/>
            </a:pPr>
            <a:r>
              <a:rPr lang="en-US" sz="2200" b="1" dirty="0">
                <a:latin typeface="Calibri" pitchFamily="34" charset="0"/>
              </a:rPr>
              <a:t>Uses </a:t>
            </a:r>
            <a:r>
              <a:rPr lang="en-US" sz="2200" b="1" dirty="0">
                <a:solidFill>
                  <a:srgbClr val="0000CC"/>
                </a:solidFill>
                <a:latin typeface="Calibri" pitchFamily="34" charset="0"/>
              </a:rPr>
              <a:t>&lt;&lt;</a:t>
            </a:r>
            <a:r>
              <a:rPr lang="en-US" sz="2200" b="1" dirty="0">
                <a:latin typeface="Calibri" pitchFamily="34" charset="0"/>
              </a:rPr>
              <a:t> operator to send information to computer screen</a:t>
            </a:r>
          </a:p>
          <a:p>
            <a:pPr marL="742950" lvl="1" indent="-285750">
              <a:lnSpc>
                <a:spcPct val="90000"/>
              </a:lnSpc>
              <a:spcBef>
                <a:spcPct val="20000"/>
              </a:spcBef>
            </a:pPr>
            <a:r>
              <a:rPr lang="en-US" sz="2200" b="1" dirty="0">
                <a:latin typeface="Calibri" pitchFamily="34" charset="0"/>
              </a:rPr>
              <a:t>	</a:t>
            </a:r>
            <a:r>
              <a:rPr lang="en-US" sz="2200" b="1" dirty="0" err="1">
                <a:solidFill>
                  <a:srgbClr val="0000CC"/>
                </a:solidFill>
                <a:latin typeface="Calibri" pitchFamily="34" charset="0"/>
              </a:rPr>
              <a:t>cout</a:t>
            </a:r>
            <a:r>
              <a:rPr lang="en-US" sz="2200" b="1" dirty="0">
                <a:solidFill>
                  <a:srgbClr val="0000CC"/>
                </a:solidFill>
                <a:latin typeface="Calibri" pitchFamily="34" charset="0"/>
              </a:rPr>
              <a:t> &lt;&lt; "Hello, there!";</a:t>
            </a:r>
          </a:p>
          <a:p>
            <a:pPr marL="742950" lvl="1" indent="-285750">
              <a:lnSpc>
                <a:spcPct val="90000"/>
              </a:lnSpc>
              <a:spcBef>
                <a:spcPct val="20000"/>
              </a:spcBef>
            </a:pPr>
            <a:endParaRPr lang="en-US" sz="2200" b="1" dirty="0">
              <a:latin typeface="Calibri" pitchFamily="34" charset="0"/>
            </a:endParaRPr>
          </a:p>
          <a:p>
            <a:pPr marL="342900" indent="-342900">
              <a:lnSpc>
                <a:spcPct val="90000"/>
              </a:lnSpc>
              <a:spcBef>
                <a:spcPct val="20000"/>
              </a:spcBef>
              <a:buFont typeface="Arial" charset="0"/>
              <a:buChar char="•"/>
            </a:pPr>
            <a:r>
              <a:rPr lang="en-US" sz="2200" b="1" dirty="0">
                <a:latin typeface="Calibri" pitchFamily="34" charset="0"/>
              </a:rPr>
              <a:t>Can be used to send more than one item</a:t>
            </a:r>
          </a:p>
          <a:p>
            <a:pPr marL="742950" lvl="1" indent="-285750">
              <a:lnSpc>
                <a:spcPct val="90000"/>
              </a:lnSpc>
              <a:spcBef>
                <a:spcPct val="20000"/>
              </a:spcBef>
            </a:pPr>
            <a:r>
              <a:rPr lang="en-US" sz="2200" b="1" dirty="0">
                <a:latin typeface="Calibri" pitchFamily="34" charset="0"/>
              </a:rPr>
              <a:t>	</a:t>
            </a:r>
            <a:r>
              <a:rPr lang="en-US" sz="2200" b="1" dirty="0" err="1">
                <a:solidFill>
                  <a:srgbClr val="0000CC"/>
                </a:solidFill>
                <a:latin typeface="Calibri" pitchFamily="34" charset="0"/>
              </a:rPr>
              <a:t>cout</a:t>
            </a:r>
            <a:r>
              <a:rPr lang="en-US" sz="2200" b="1" dirty="0">
                <a:solidFill>
                  <a:srgbClr val="0000CC"/>
                </a:solidFill>
                <a:latin typeface="Calibri" pitchFamily="34" charset="0"/>
              </a:rPr>
              <a:t> &lt;&lt; "Hello, " &lt;&lt; "there!";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3"/>
          <p:cNvSpPr txBox="1">
            <a:spLocks noChangeArrowheads="1"/>
          </p:cNvSpPr>
          <p:nvPr/>
        </p:nvSpPr>
        <p:spPr bwMode="auto">
          <a:xfrm>
            <a:off x="476250" y="533400"/>
            <a:ext cx="8001000" cy="4114800"/>
          </a:xfrm>
          <a:prstGeom prst="rect">
            <a:avLst/>
          </a:prstGeom>
          <a:noFill/>
          <a:ln w="9525">
            <a:noFill/>
            <a:miter lim="800000"/>
            <a:headEnd/>
            <a:tailEnd/>
          </a:ln>
        </p:spPr>
        <p:txBody>
          <a:bodyPr/>
          <a:lstStyle/>
          <a:p>
            <a:pPr marL="342900" indent="-342900">
              <a:spcBef>
                <a:spcPct val="20000"/>
              </a:spcBef>
              <a:buFont typeface="Arial" charset="0"/>
              <a:buChar char="•"/>
            </a:pPr>
            <a:r>
              <a:rPr lang="en-US" sz="2200" b="1">
                <a:latin typeface="Calibri" pitchFamily="34" charset="0"/>
              </a:rPr>
              <a:t>To get multiple lines of output on screen</a:t>
            </a:r>
          </a:p>
          <a:p>
            <a:pPr marL="342900" indent="-342900">
              <a:spcBef>
                <a:spcPct val="20000"/>
              </a:spcBef>
              <a:buFont typeface="Arial" charset="0"/>
              <a:buNone/>
            </a:pPr>
            <a:r>
              <a:rPr lang="en-US" sz="2200" b="1">
                <a:latin typeface="Calibri" pitchFamily="34" charset="0"/>
              </a:rPr>
              <a:t>       Either</a:t>
            </a:r>
          </a:p>
          <a:p>
            <a:pPr marL="742950" lvl="1" indent="-285750">
              <a:spcBef>
                <a:spcPct val="20000"/>
              </a:spcBef>
            </a:pPr>
            <a:r>
              <a:rPr lang="en-US" sz="2200" b="1">
                <a:latin typeface="Calibri" pitchFamily="34" charset="0"/>
              </a:rPr>
              <a:t>	- Use the </a:t>
            </a:r>
            <a:r>
              <a:rPr lang="en-US" sz="2200" b="1">
                <a:solidFill>
                  <a:srgbClr val="0000CC"/>
                </a:solidFill>
                <a:latin typeface="Calibri" pitchFamily="34" charset="0"/>
              </a:rPr>
              <a:t>endl</a:t>
            </a:r>
            <a:r>
              <a:rPr lang="en-US" sz="2200" b="1">
                <a:latin typeface="Calibri" pitchFamily="34" charset="0"/>
              </a:rPr>
              <a:t> function</a:t>
            </a:r>
          </a:p>
          <a:p>
            <a:pPr marL="742950" lvl="1" indent="-285750">
              <a:spcBef>
                <a:spcPct val="20000"/>
              </a:spcBef>
            </a:pPr>
            <a:r>
              <a:rPr lang="en-US" sz="2200" b="1">
                <a:latin typeface="Calibri" pitchFamily="34" charset="0"/>
              </a:rPr>
              <a:t>	</a:t>
            </a:r>
            <a:r>
              <a:rPr lang="en-US" sz="2200" b="1">
                <a:solidFill>
                  <a:srgbClr val="0000CC"/>
                </a:solidFill>
                <a:latin typeface="Calibri" pitchFamily="34" charset="0"/>
              </a:rPr>
              <a:t> 		cout &lt;&lt; "Hello, there!" &lt;&lt; endl;</a:t>
            </a:r>
          </a:p>
          <a:p>
            <a:pPr marL="742950" lvl="1" indent="-285750">
              <a:spcBef>
                <a:spcPct val="20000"/>
              </a:spcBef>
            </a:pPr>
            <a:r>
              <a:rPr lang="en-US" sz="2200" b="1">
                <a:latin typeface="Calibri" pitchFamily="34" charset="0"/>
              </a:rPr>
              <a:t>Or</a:t>
            </a:r>
          </a:p>
          <a:p>
            <a:pPr marL="742950" lvl="1" indent="-285750">
              <a:spcBef>
                <a:spcPct val="20000"/>
              </a:spcBef>
              <a:buFont typeface="Arial" charset="0"/>
              <a:buNone/>
            </a:pPr>
            <a:r>
              <a:rPr lang="en-US" sz="2200" b="1">
                <a:latin typeface="Calibri" pitchFamily="34" charset="0"/>
              </a:rPr>
              <a:t>	- Use </a:t>
            </a:r>
            <a:r>
              <a:rPr lang="en-US" sz="2200" b="1">
                <a:solidFill>
                  <a:srgbClr val="0000CC"/>
                </a:solidFill>
                <a:latin typeface="Calibri" pitchFamily="34" charset="0"/>
              </a:rPr>
              <a:t>\n</a:t>
            </a:r>
            <a:r>
              <a:rPr lang="en-US" sz="2200" b="1">
                <a:latin typeface="Calibri" pitchFamily="34" charset="0"/>
              </a:rPr>
              <a:t> in the output string</a:t>
            </a:r>
          </a:p>
          <a:p>
            <a:pPr marL="742950" lvl="1" indent="-285750">
              <a:spcBef>
                <a:spcPct val="20000"/>
              </a:spcBef>
            </a:pPr>
            <a:r>
              <a:rPr lang="en-US" sz="2200" b="1">
                <a:latin typeface="Calibri" pitchFamily="34" charset="0"/>
              </a:rPr>
              <a:t>	 		</a:t>
            </a:r>
            <a:r>
              <a:rPr lang="en-US" sz="2200" b="1">
                <a:solidFill>
                  <a:srgbClr val="0000CC"/>
                </a:solidFill>
                <a:latin typeface="Calibri" pitchFamily="34" charset="0"/>
              </a:rPr>
              <a:t>cout &lt;&lt; "Hello, there!\n";</a:t>
            </a:r>
          </a:p>
          <a:p>
            <a:pPr marL="742950" lvl="1" indent="-285750">
              <a:spcBef>
                <a:spcPct val="20000"/>
              </a:spcBef>
            </a:pPr>
            <a:endParaRPr lang="en-US" sz="2800" b="1">
              <a:latin typeface="Calibri" pitchFamily="34" charset="0"/>
            </a:endParaRPr>
          </a:p>
          <a:p>
            <a:pPr marL="742950" lvl="1" indent="-285750">
              <a:spcBef>
                <a:spcPct val="20000"/>
              </a:spcBef>
            </a:pPr>
            <a:endParaRPr lang="en-US" sz="2800">
              <a:latin typeface="Calibri" pitchFamily="34" charset="0"/>
            </a:endParaRPr>
          </a:p>
          <a:p>
            <a:pPr marL="342900" indent="-342900">
              <a:spcBef>
                <a:spcPct val="20000"/>
              </a:spcBef>
              <a:buFont typeface="Arial" charset="0"/>
              <a:buChar char="•"/>
            </a:pPr>
            <a:endParaRPr lang="en-US" sz="3200">
              <a:latin typeface="Courier New" pitchFamily="49"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1"/>
          <p:cNvSpPr>
            <a:spLocks noChangeArrowheads="1"/>
          </p:cNvSpPr>
          <p:nvPr/>
        </p:nvSpPr>
        <p:spPr bwMode="auto">
          <a:xfrm>
            <a:off x="609600" y="381000"/>
            <a:ext cx="5943600" cy="4832350"/>
          </a:xfrm>
          <a:prstGeom prst="rect">
            <a:avLst/>
          </a:prstGeom>
          <a:noFill/>
          <a:ln w="9525">
            <a:noFill/>
            <a:miter lim="800000"/>
            <a:headEnd/>
            <a:tailEnd/>
          </a:ln>
        </p:spPr>
        <p:txBody>
          <a:bodyPr>
            <a:spAutoFit/>
          </a:bodyPr>
          <a:lstStyle/>
          <a:p>
            <a:r>
              <a:rPr lang="en-US" sz="2200" b="1" u="sng">
                <a:latin typeface="Calibri" pitchFamily="34" charset="0"/>
              </a:rPr>
              <a:t>Example</a:t>
            </a:r>
          </a:p>
          <a:p>
            <a:endParaRPr lang="en-US" sz="2200" b="1">
              <a:latin typeface="Calibri" pitchFamily="34" charset="0"/>
            </a:endParaRPr>
          </a:p>
          <a:p>
            <a:r>
              <a:rPr lang="en-US" sz="2200" b="1">
                <a:solidFill>
                  <a:srgbClr val="0000CC"/>
                </a:solidFill>
                <a:latin typeface="Calibri" pitchFamily="34" charset="0"/>
              </a:rPr>
              <a:t>#include &lt;iostream&gt;</a:t>
            </a:r>
          </a:p>
          <a:p>
            <a:r>
              <a:rPr lang="en-US" sz="2200" b="1">
                <a:solidFill>
                  <a:srgbClr val="0000CC"/>
                </a:solidFill>
                <a:latin typeface="Calibri" pitchFamily="34" charset="0"/>
              </a:rPr>
              <a:t>using namespace std;</a:t>
            </a:r>
          </a:p>
          <a:p>
            <a:endParaRPr lang="en-US" sz="2200" b="1">
              <a:solidFill>
                <a:srgbClr val="0000CC"/>
              </a:solidFill>
              <a:latin typeface="Calibri" pitchFamily="34" charset="0"/>
            </a:endParaRPr>
          </a:p>
          <a:p>
            <a:r>
              <a:rPr lang="en-US" sz="2200" b="1">
                <a:solidFill>
                  <a:srgbClr val="0000CC"/>
                </a:solidFill>
                <a:latin typeface="Calibri" pitchFamily="34" charset="0"/>
              </a:rPr>
              <a:t>int main()</a:t>
            </a:r>
          </a:p>
          <a:p>
            <a:r>
              <a:rPr lang="en-US" sz="2200" b="1">
                <a:solidFill>
                  <a:srgbClr val="0000CC"/>
                </a:solidFill>
                <a:latin typeface="Calibri" pitchFamily="34" charset="0"/>
              </a:rPr>
              <a:t> {</a:t>
            </a:r>
          </a:p>
          <a:p>
            <a:r>
              <a:rPr lang="en-US" sz="2200" b="1">
                <a:solidFill>
                  <a:srgbClr val="0000CC"/>
                </a:solidFill>
                <a:latin typeface="Calibri" pitchFamily="34" charset="0"/>
              </a:rPr>
              <a:t> cout &lt;&lt;  "    *     " &lt;&lt; endl;</a:t>
            </a:r>
          </a:p>
          <a:p>
            <a:r>
              <a:rPr lang="en-US" sz="2200" b="1">
                <a:solidFill>
                  <a:srgbClr val="0000CC"/>
                </a:solidFill>
                <a:latin typeface="Calibri" pitchFamily="34" charset="0"/>
              </a:rPr>
              <a:t> cout &lt;&lt;  "  ***   " &lt;&lt; endl;</a:t>
            </a:r>
          </a:p>
          <a:p>
            <a:r>
              <a:rPr lang="en-US" sz="2200" b="1">
                <a:solidFill>
                  <a:srgbClr val="0000CC"/>
                </a:solidFill>
                <a:latin typeface="Calibri" pitchFamily="34" charset="0"/>
              </a:rPr>
              <a:t> cout &lt;&lt; " ***** " &lt;&lt; endl;</a:t>
            </a:r>
          </a:p>
          <a:p>
            <a:r>
              <a:rPr lang="en-US" sz="2200" b="1">
                <a:solidFill>
                  <a:srgbClr val="0000CC"/>
                </a:solidFill>
                <a:latin typeface="Calibri" pitchFamily="34" charset="0"/>
              </a:rPr>
              <a:t> cout &lt;&lt; "     *     " &lt;&lt; endl;</a:t>
            </a:r>
          </a:p>
          <a:p>
            <a:r>
              <a:rPr lang="en-US" sz="2200" b="1">
                <a:solidFill>
                  <a:srgbClr val="0000CC"/>
                </a:solidFill>
                <a:latin typeface="Calibri" pitchFamily="34" charset="0"/>
              </a:rPr>
              <a:t> cout &lt;&lt; "     *     " &lt;&lt; endl;</a:t>
            </a:r>
          </a:p>
          <a:p>
            <a:r>
              <a:rPr lang="en-US" sz="2200" b="1">
                <a:solidFill>
                  <a:srgbClr val="0000CC"/>
                </a:solidFill>
                <a:latin typeface="Calibri" pitchFamily="34" charset="0"/>
              </a:rPr>
              <a:t>cout &lt;&lt; "      *     " &lt;&lt; endl;</a:t>
            </a:r>
          </a:p>
          <a:p>
            <a:r>
              <a:rPr lang="en-US" sz="2200" b="1">
                <a:solidFill>
                  <a:srgbClr val="0000CC"/>
                </a:solidFill>
                <a:latin typeface="Calibri" pitchFamily="34" charset="0"/>
              </a:rPr>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4"/>
          <p:cNvSpPr>
            <a:spLocks noChangeArrowheads="1"/>
          </p:cNvSpPr>
          <p:nvPr/>
        </p:nvSpPr>
        <p:spPr bwMode="auto">
          <a:xfrm>
            <a:off x="152400" y="457200"/>
            <a:ext cx="8686800" cy="6080125"/>
          </a:xfrm>
          <a:prstGeom prst="rect">
            <a:avLst/>
          </a:prstGeom>
          <a:noFill/>
          <a:ln w="9525">
            <a:noFill/>
            <a:miter lim="800000"/>
            <a:headEnd/>
            <a:tailEnd/>
          </a:ln>
        </p:spPr>
        <p:txBody>
          <a:bodyPr>
            <a:spAutoFit/>
          </a:bodyPr>
          <a:lstStyle/>
          <a:p>
            <a:pPr eaLnBrk="0" hangingPunct="0">
              <a:lnSpc>
                <a:spcPct val="80000"/>
              </a:lnSpc>
              <a:spcBef>
                <a:spcPct val="50000"/>
              </a:spcBef>
              <a:buClr>
                <a:schemeClr val="tx2"/>
              </a:buClr>
              <a:buSzPct val="75000"/>
              <a:buFont typeface="Monotype Sorts"/>
              <a:buNone/>
            </a:pPr>
            <a:r>
              <a:rPr lang="en-US" sz="2200" b="1" dirty="0">
                <a:solidFill>
                  <a:srgbClr val="0000CC"/>
                </a:solidFill>
                <a:latin typeface="Calibri" pitchFamily="34" charset="0"/>
              </a:rPr>
              <a:t>#include &lt;</a:t>
            </a:r>
            <a:r>
              <a:rPr lang="en-US" sz="2200" b="1" dirty="0" err="1">
                <a:solidFill>
                  <a:srgbClr val="0000CC"/>
                </a:solidFill>
                <a:latin typeface="Calibri" pitchFamily="34" charset="0"/>
              </a:rPr>
              <a:t>iostream</a:t>
            </a:r>
            <a:r>
              <a:rPr lang="en-US" sz="2200" b="1" dirty="0">
                <a:solidFill>
                  <a:srgbClr val="0000CC"/>
                </a:solidFill>
                <a:latin typeface="Calibri" pitchFamily="34" charset="0"/>
              </a:rPr>
              <a:t>&gt;</a:t>
            </a:r>
          </a:p>
          <a:p>
            <a:pPr eaLnBrk="0" hangingPunct="0">
              <a:lnSpc>
                <a:spcPct val="80000"/>
              </a:lnSpc>
              <a:spcBef>
                <a:spcPct val="50000"/>
              </a:spcBef>
              <a:buClr>
                <a:schemeClr val="tx2"/>
              </a:buClr>
              <a:buSzPct val="75000"/>
              <a:buFont typeface="Monotype Sorts"/>
              <a:buNone/>
            </a:pPr>
            <a:r>
              <a:rPr lang="en-US" sz="2200" b="1" dirty="0">
                <a:solidFill>
                  <a:srgbClr val="0000CC"/>
                </a:solidFill>
                <a:latin typeface="Calibri" pitchFamily="34" charset="0"/>
              </a:rPr>
              <a:t>using namespace </a:t>
            </a:r>
            <a:r>
              <a:rPr lang="en-US" sz="2200" b="1" dirty="0" err="1">
                <a:solidFill>
                  <a:srgbClr val="0000CC"/>
                </a:solidFill>
                <a:latin typeface="Calibri" pitchFamily="34" charset="0"/>
              </a:rPr>
              <a:t>std</a:t>
            </a:r>
            <a:r>
              <a:rPr lang="en-US" sz="2200" b="1" dirty="0">
                <a:solidFill>
                  <a:srgbClr val="0000CC"/>
                </a:solidFill>
                <a:latin typeface="Calibri" pitchFamily="34" charset="0"/>
              </a:rPr>
              <a:t>;</a:t>
            </a:r>
          </a:p>
          <a:p>
            <a:pPr eaLnBrk="0" hangingPunct="0">
              <a:lnSpc>
                <a:spcPct val="80000"/>
              </a:lnSpc>
              <a:spcBef>
                <a:spcPct val="50000"/>
              </a:spcBef>
              <a:buClr>
                <a:schemeClr val="tx2"/>
              </a:buClr>
              <a:buSzPct val="75000"/>
              <a:buFont typeface="Monotype Sorts"/>
              <a:buNone/>
            </a:pPr>
            <a:r>
              <a:rPr lang="en-US" sz="2200" b="1" dirty="0" err="1">
                <a:solidFill>
                  <a:srgbClr val="0000CC"/>
                </a:solidFill>
                <a:latin typeface="Calibri" pitchFamily="34" charset="0"/>
              </a:rPr>
              <a:t>int</a:t>
            </a:r>
            <a:r>
              <a:rPr lang="en-US" sz="2200" b="1" dirty="0">
                <a:solidFill>
                  <a:srgbClr val="0000CC"/>
                </a:solidFill>
                <a:latin typeface="Calibri" pitchFamily="34" charset="0"/>
              </a:rPr>
              <a:t> main() {</a:t>
            </a:r>
          </a:p>
          <a:p>
            <a:pPr eaLnBrk="0" hangingPunct="0">
              <a:lnSpc>
                <a:spcPct val="80000"/>
              </a:lnSpc>
              <a:spcBef>
                <a:spcPct val="50000"/>
              </a:spcBef>
              <a:buClr>
                <a:schemeClr val="tx2"/>
              </a:buClr>
              <a:buSzPct val="75000"/>
              <a:buFont typeface="Monotype Sorts"/>
              <a:buNone/>
            </a:pPr>
            <a:r>
              <a:rPr lang="en-US" sz="2200" b="1" dirty="0">
                <a:solidFill>
                  <a:srgbClr val="0000CC"/>
                </a:solidFill>
                <a:latin typeface="Calibri" pitchFamily="34" charset="0"/>
              </a:rPr>
              <a:t>  double radius;</a:t>
            </a:r>
          </a:p>
          <a:p>
            <a:pPr eaLnBrk="0" hangingPunct="0">
              <a:lnSpc>
                <a:spcPct val="80000"/>
              </a:lnSpc>
              <a:spcBef>
                <a:spcPct val="50000"/>
              </a:spcBef>
              <a:buClr>
                <a:schemeClr val="tx2"/>
              </a:buClr>
              <a:buSzPct val="75000"/>
              <a:buFont typeface="Monotype Sorts"/>
              <a:buNone/>
            </a:pPr>
            <a:r>
              <a:rPr lang="en-US" sz="2200" b="1" dirty="0">
                <a:solidFill>
                  <a:srgbClr val="0000CC"/>
                </a:solidFill>
                <a:latin typeface="Calibri" pitchFamily="34" charset="0"/>
              </a:rPr>
              <a:t>  double area;</a:t>
            </a:r>
          </a:p>
          <a:p>
            <a:pPr eaLnBrk="0" hangingPunct="0">
              <a:lnSpc>
                <a:spcPct val="80000"/>
              </a:lnSpc>
              <a:spcBef>
                <a:spcPct val="50000"/>
              </a:spcBef>
              <a:buClr>
                <a:schemeClr val="tx2"/>
              </a:buClr>
              <a:buSzPct val="75000"/>
              <a:buFont typeface="Monotype Sorts"/>
              <a:buNone/>
            </a:pPr>
            <a:endParaRPr lang="en-US" sz="800" b="1" dirty="0">
              <a:solidFill>
                <a:srgbClr val="0000CC"/>
              </a:solidFill>
              <a:latin typeface="Calibri" pitchFamily="34" charset="0"/>
            </a:endParaRPr>
          </a:p>
          <a:p>
            <a:pPr eaLnBrk="0" hangingPunct="0">
              <a:lnSpc>
                <a:spcPct val="80000"/>
              </a:lnSpc>
              <a:spcBef>
                <a:spcPct val="50000"/>
              </a:spcBef>
              <a:buClr>
                <a:schemeClr val="tx2"/>
              </a:buClr>
              <a:buSzPct val="75000"/>
              <a:buFont typeface="Monotype Sorts"/>
              <a:buNone/>
            </a:pPr>
            <a:r>
              <a:rPr lang="en-US" sz="2200" b="1" dirty="0">
                <a:solidFill>
                  <a:srgbClr val="0000CC"/>
                </a:solidFill>
                <a:latin typeface="Calibri" pitchFamily="34" charset="0"/>
              </a:rPr>
              <a:t>  // Step 1: Set value for radius</a:t>
            </a:r>
          </a:p>
          <a:p>
            <a:pPr eaLnBrk="0" hangingPunct="0">
              <a:lnSpc>
                <a:spcPct val="80000"/>
              </a:lnSpc>
              <a:spcBef>
                <a:spcPct val="50000"/>
              </a:spcBef>
              <a:buClr>
                <a:schemeClr val="tx2"/>
              </a:buClr>
              <a:buSzPct val="75000"/>
              <a:buFont typeface="Monotype Sorts"/>
              <a:buNone/>
            </a:pPr>
            <a:r>
              <a:rPr lang="en-US" sz="2200" b="1" dirty="0">
                <a:solidFill>
                  <a:srgbClr val="0000CC"/>
                </a:solidFill>
                <a:latin typeface="Calibri" pitchFamily="34" charset="0"/>
              </a:rPr>
              <a:t>  radius = 20;</a:t>
            </a:r>
          </a:p>
          <a:p>
            <a:pPr eaLnBrk="0" hangingPunct="0">
              <a:lnSpc>
                <a:spcPct val="80000"/>
              </a:lnSpc>
              <a:spcBef>
                <a:spcPct val="50000"/>
              </a:spcBef>
              <a:buClr>
                <a:schemeClr val="tx2"/>
              </a:buClr>
              <a:buSzPct val="75000"/>
              <a:buFont typeface="Monotype Sorts"/>
              <a:buNone/>
            </a:pPr>
            <a:endParaRPr lang="en-US" sz="800" b="1" dirty="0">
              <a:solidFill>
                <a:srgbClr val="0000CC"/>
              </a:solidFill>
              <a:latin typeface="Calibri" pitchFamily="34" charset="0"/>
            </a:endParaRPr>
          </a:p>
          <a:p>
            <a:pPr eaLnBrk="0" hangingPunct="0">
              <a:lnSpc>
                <a:spcPct val="80000"/>
              </a:lnSpc>
              <a:spcBef>
                <a:spcPct val="50000"/>
              </a:spcBef>
              <a:buClr>
                <a:schemeClr val="tx2"/>
              </a:buClr>
              <a:buSzPct val="75000"/>
              <a:buFont typeface="Monotype Sorts"/>
              <a:buNone/>
            </a:pPr>
            <a:r>
              <a:rPr lang="en-US" sz="2200" b="1" dirty="0">
                <a:solidFill>
                  <a:srgbClr val="0000CC"/>
                </a:solidFill>
                <a:latin typeface="Calibri" pitchFamily="34" charset="0"/>
              </a:rPr>
              <a:t>  // Step 2: Compute area</a:t>
            </a:r>
          </a:p>
          <a:p>
            <a:pPr eaLnBrk="0" hangingPunct="0">
              <a:lnSpc>
                <a:spcPct val="80000"/>
              </a:lnSpc>
              <a:spcBef>
                <a:spcPct val="50000"/>
              </a:spcBef>
              <a:buClr>
                <a:schemeClr val="tx2"/>
              </a:buClr>
              <a:buSzPct val="75000"/>
              <a:buFont typeface="Monotype Sorts"/>
              <a:buNone/>
            </a:pPr>
            <a:r>
              <a:rPr lang="en-US" sz="2200" b="1" dirty="0">
                <a:solidFill>
                  <a:srgbClr val="0000CC"/>
                </a:solidFill>
                <a:latin typeface="Calibri" pitchFamily="34" charset="0"/>
              </a:rPr>
              <a:t>  area = radius * radius * 3.14159;</a:t>
            </a:r>
          </a:p>
          <a:p>
            <a:pPr eaLnBrk="0" hangingPunct="0">
              <a:lnSpc>
                <a:spcPct val="80000"/>
              </a:lnSpc>
              <a:spcBef>
                <a:spcPct val="50000"/>
              </a:spcBef>
              <a:buClr>
                <a:schemeClr val="tx2"/>
              </a:buClr>
              <a:buSzPct val="75000"/>
              <a:buFont typeface="Monotype Sorts"/>
              <a:buNone/>
            </a:pPr>
            <a:endParaRPr lang="en-US" sz="800" b="1" dirty="0">
              <a:solidFill>
                <a:srgbClr val="0000CC"/>
              </a:solidFill>
              <a:latin typeface="Calibri" pitchFamily="34" charset="0"/>
            </a:endParaRPr>
          </a:p>
          <a:p>
            <a:pPr eaLnBrk="0" hangingPunct="0">
              <a:lnSpc>
                <a:spcPct val="80000"/>
              </a:lnSpc>
              <a:spcBef>
                <a:spcPct val="50000"/>
              </a:spcBef>
              <a:buClr>
                <a:schemeClr val="tx2"/>
              </a:buClr>
              <a:buSzPct val="75000"/>
              <a:buFont typeface="Monotype Sorts"/>
              <a:buNone/>
            </a:pPr>
            <a:r>
              <a:rPr lang="en-US" sz="2200" b="1" dirty="0">
                <a:solidFill>
                  <a:srgbClr val="0000CC"/>
                </a:solidFill>
                <a:latin typeface="Calibri" pitchFamily="34" charset="0"/>
              </a:rPr>
              <a:t>  // Step 3: Display the area</a:t>
            </a:r>
          </a:p>
          <a:p>
            <a:pPr eaLnBrk="0" hangingPunct="0">
              <a:lnSpc>
                <a:spcPct val="80000"/>
              </a:lnSpc>
              <a:spcBef>
                <a:spcPct val="50000"/>
              </a:spcBef>
              <a:buClr>
                <a:schemeClr val="tx2"/>
              </a:buClr>
              <a:buSzPct val="75000"/>
              <a:buFont typeface="Monotype Sorts"/>
              <a:buNone/>
            </a:pPr>
            <a:r>
              <a:rPr lang="en-US" sz="2200" b="1" dirty="0">
                <a:solidFill>
                  <a:srgbClr val="0000CC"/>
                </a:solidFill>
                <a:latin typeface="Calibri" pitchFamily="34" charset="0"/>
              </a:rPr>
              <a:t>  </a:t>
            </a:r>
            <a:r>
              <a:rPr lang="en-US" sz="2200" b="1" dirty="0" err="1">
                <a:solidFill>
                  <a:srgbClr val="0000CC"/>
                </a:solidFill>
                <a:latin typeface="Calibri" pitchFamily="34" charset="0"/>
              </a:rPr>
              <a:t>cout</a:t>
            </a:r>
            <a:r>
              <a:rPr lang="en-US" sz="2200" b="1" dirty="0">
                <a:solidFill>
                  <a:srgbClr val="0000CC"/>
                </a:solidFill>
                <a:latin typeface="Calibri" pitchFamily="34" charset="0"/>
              </a:rPr>
              <a:t> &lt;&lt; "The area is ";</a:t>
            </a:r>
          </a:p>
          <a:p>
            <a:pPr eaLnBrk="0" hangingPunct="0">
              <a:lnSpc>
                <a:spcPct val="80000"/>
              </a:lnSpc>
              <a:spcBef>
                <a:spcPct val="50000"/>
              </a:spcBef>
              <a:buClr>
                <a:schemeClr val="tx2"/>
              </a:buClr>
              <a:buSzPct val="75000"/>
              <a:buFont typeface="Monotype Sorts"/>
              <a:buNone/>
            </a:pPr>
            <a:r>
              <a:rPr lang="en-US" sz="2200" b="1" dirty="0">
                <a:solidFill>
                  <a:srgbClr val="0000CC"/>
                </a:solidFill>
                <a:latin typeface="Calibri" pitchFamily="34" charset="0"/>
              </a:rPr>
              <a:t>  </a:t>
            </a:r>
            <a:r>
              <a:rPr lang="en-US" sz="2200" b="1" dirty="0" err="1">
                <a:solidFill>
                  <a:srgbClr val="0000CC"/>
                </a:solidFill>
                <a:latin typeface="Calibri" pitchFamily="34" charset="0"/>
              </a:rPr>
              <a:t>cout</a:t>
            </a:r>
            <a:r>
              <a:rPr lang="en-US" sz="2200" b="1" dirty="0">
                <a:solidFill>
                  <a:srgbClr val="0000CC"/>
                </a:solidFill>
                <a:latin typeface="Calibri" pitchFamily="34" charset="0"/>
              </a:rPr>
              <a:t> &lt;&lt; area &lt;&lt; </a:t>
            </a:r>
            <a:r>
              <a:rPr lang="en-US" sz="2200" b="1" dirty="0" err="1">
                <a:solidFill>
                  <a:srgbClr val="0000CC"/>
                </a:solidFill>
                <a:latin typeface="Calibri" pitchFamily="34" charset="0"/>
              </a:rPr>
              <a:t>endl</a:t>
            </a:r>
            <a:r>
              <a:rPr lang="en-US" sz="2200" b="1" dirty="0">
                <a:solidFill>
                  <a:srgbClr val="0000CC"/>
                </a:solidFill>
                <a:latin typeface="Calibri" pitchFamily="34" charset="0"/>
              </a:rPr>
              <a:t>;</a:t>
            </a:r>
          </a:p>
          <a:p>
            <a:pPr eaLnBrk="0" hangingPunct="0">
              <a:lnSpc>
                <a:spcPct val="80000"/>
              </a:lnSpc>
              <a:spcBef>
                <a:spcPct val="50000"/>
              </a:spcBef>
              <a:buClr>
                <a:schemeClr val="tx2"/>
              </a:buClr>
              <a:buSzPct val="75000"/>
              <a:buFont typeface="Monotype Sorts"/>
              <a:buNone/>
            </a:pPr>
            <a:r>
              <a:rPr lang="en-US" sz="2200" b="1" dirty="0">
                <a:solidFill>
                  <a:srgbClr val="0000CC"/>
                </a:solidFill>
                <a:latin typeface="Calibri" pitchFamily="34" charset="0"/>
              </a:rPr>
              <a:t>}</a:t>
            </a:r>
          </a:p>
        </p:txBody>
      </p:sp>
      <p:sp>
        <p:nvSpPr>
          <p:cNvPr id="150530" name="Text Box 5"/>
          <p:cNvSpPr txBox="1">
            <a:spLocks noChangeArrowheads="1"/>
          </p:cNvSpPr>
          <p:nvPr/>
        </p:nvSpPr>
        <p:spPr bwMode="auto">
          <a:xfrm>
            <a:off x="4860925" y="530225"/>
            <a:ext cx="1173163" cy="427038"/>
          </a:xfrm>
          <a:prstGeom prst="rect">
            <a:avLst/>
          </a:prstGeom>
          <a:noFill/>
          <a:ln w="9525">
            <a:noFill/>
            <a:miter lim="800000"/>
            <a:headEnd/>
            <a:tailEnd/>
          </a:ln>
        </p:spPr>
        <p:txBody>
          <a:bodyPr wrap="none">
            <a:spAutoFit/>
          </a:bodyPr>
          <a:lstStyle/>
          <a:p>
            <a:r>
              <a:rPr lang="en-US" sz="2200" b="1">
                <a:latin typeface="Calibri" pitchFamily="34" charset="0"/>
              </a:rPr>
              <a:t>Example</a:t>
            </a:r>
            <a:endParaRPr lang="bg-BG" sz="2200" b="1">
              <a:latin typeface="Calibri"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04800" y="228600"/>
            <a:ext cx="7772400" cy="685800"/>
          </a:xfrm>
          <a:prstGeom prst="rect">
            <a:avLst/>
          </a:prstGeom>
          <a:noFill/>
          <a:ln>
            <a:noFill/>
          </a:ln>
          <a:effectLst/>
        </p:spPr>
        <p:txBody>
          <a:bodyPr anchor="ct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algn="l">
              <a:defRPr/>
            </a:pPr>
            <a:r>
              <a:rPr lang="en-US" sz="2200" b="1" u="sng" kern="0" dirty="0">
                <a:solidFill>
                  <a:srgbClr val="000000"/>
                </a:solidFill>
                <a:latin typeface="+mn-lt"/>
              </a:rPr>
              <a:t>The </a:t>
            </a:r>
            <a:r>
              <a:rPr lang="en-US" sz="2200" b="1" u="sng" kern="0" dirty="0" err="1">
                <a:solidFill>
                  <a:srgbClr val="0000CC"/>
                </a:solidFill>
                <a:latin typeface="+mn-lt"/>
              </a:rPr>
              <a:t>cin</a:t>
            </a:r>
            <a:r>
              <a:rPr lang="en-US" sz="2200" b="1" u="sng" kern="0" dirty="0">
                <a:solidFill>
                  <a:srgbClr val="000000"/>
                </a:solidFill>
                <a:latin typeface="+mn-lt"/>
              </a:rPr>
              <a:t> Statement</a:t>
            </a:r>
          </a:p>
        </p:txBody>
      </p:sp>
      <p:sp>
        <p:nvSpPr>
          <p:cNvPr id="151554" name="Rectangle 3"/>
          <p:cNvSpPr txBox="1">
            <a:spLocks noChangeArrowheads="1"/>
          </p:cNvSpPr>
          <p:nvPr/>
        </p:nvSpPr>
        <p:spPr bwMode="auto">
          <a:xfrm>
            <a:off x="457200" y="1143000"/>
            <a:ext cx="7772400" cy="41148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200" b="1" dirty="0">
                <a:solidFill>
                  <a:srgbClr val="FF0000"/>
                </a:solidFill>
                <a:latin typeface="Calibri" pitchFamily="34" charset="0"/>
              </a:rPr>
              <a:t>Used to read input from keyboard</a:t>
            </a:r>
          </a:p>
          <a:p>
            <a:pPr marL="342900" indent="-342900">
              <a:lnSpc>
                <a:spcPct val="90000"/>
              </a:lnSpc>
              <a:spcBef>
                <a:spcPct val="20000"/>
              </a:spcBef>
              <a:buFontTx/>
              <a:buChar char="•"/>
            </a:pPr>
            <a:endParaRPr lang="en-US" sz="2200" b="1" dirty="0">
              <a:solidFill>
                <a:srgbClr val="000000"/>
              </a:solidFill>
              <a:latin typeface="Calibri" pitchFamily="34" charset="0"/>
            </a:endParaRPr>
          </a:p>
          <a:p>
            <a:pPr marL="342900" indent="-342900">
              <a:lnSpc>
                <a:spcPct val="90000"/>
              </a:lnSpc>
              <a:spcBef>
                <a:spcPct val="20000"/>
              </a:spcBef>
              <a:buFontTx/>
              <a:buChar char="•"/>
            </a:pPr>
            <a:r>
              <a:rPr lang="en-US" sz="2200" b="1" dirty="0">
                <a:latin typeface="Calibri" pitchFamily="34" charset="0"/>
              </a:rPr>
              <a:t>It is declared in the header file </a:t>
            </a:r>
            <a:r>
              <a:rPr lang="en-US" sz="2200" b="1" dirty="0" err="1">
                <a:solidFill>
                  <a:srgbClr val="0000CC"/>
                </a:solidFill>
                <a:latin typeface="Calibri" pitchFamily="34" charset="0"/>
              </a:rPr>
              <a:t>iostream</a:t>
            </a:r>
            <a:endParaRPr lang="en-US" sz="2200" b="1" dirty="0">
              <a:solidFill>
                <a:srgbClr val="0000CC"/>
              </a:solidFill>
              <a:latin typeface="Calibri" pitchFamily="34" charset="0"/>
            </a:endParaRPr>
          </a:p>
          <a:p>
            <a:pPr marL="342900" indent="-342900">
              <a:lnSpc>
                <a:spcPct val="90000"/>
              </a:lnSpc>
              <a:spcBef>
                <a:spcPct val="20000"/>
              </a:spcBef>
              <a:buFontTx/>
              <a:buChar char="•"/>
            </a:pPr>
            <a:endParaRPr lang="en-US" sz="2200" b="1" dirty="0">
              <a:latin typeface="Calibri" pitchFamily="34" charset="0"/>
            </a:endParaRPr>
          </a:p>
          <a:p>
            <a:pPr marL="342900" indent="-342900">
              <a:lnSpc>
                <a:spcPct val="90000"/>
              </a:lnSpc>
              <a:spcBef>
                <a:spcPct val="20000"/>
              </a:spcBef>
              <a:buFontTx/>
              <a:buChar char="•"/>
            </a:pPr>
            <a:r>
              <a:rPr lang="en-US" sz="2200" b="1" dirty="0">
                <a:solidFill>
                  <a:srgbClr val="000000"/>
                </a:solidFill>
                <a:latin typeface="Calibri" pitchFamily="34" charset="0"/>
              </a:rPr>
              <a:t>Syntax</a:t>
            </a:r>
          </a:p>
          <a:p>
            <a:pPr marL="342900" indent="-342900">
              <a:lnSpc>
                <a:spcPct val="90000"/>
              </a:lnSpc>
              <a:spcBef>
                <a:spcPct val="20000"/>
              </a:spcBef>
              <a:buFontTx/>
              <a:buChar char="•"/>
            </a:pPr>
            <a:endParaRPr lang="en-US" sz="2200" b="1" dirty="0">
              <a:solidFill>
                <a:srgbClr val="000000"/>
              </a:solidFill>
              <a:latin typeface="Calibri" pitchFamily="34" charset="0"/>
            </a:endParaRPr>
          </a:p>
          <a:p>
            <a:pPr marL="742950" lvl="1" indent="-342900">
              <a:lnSpc>
                <a:spcPct val="90000"/>
              </a:lnSpc>
              <a:spcBef>
                <a:spcPct val="20000"/>
              </a:spcBef>
            </a:pPr>
            <a:r>
              <a:rPr lang="en-US" sz="2200" b="1" dirty="0">
                <a:solidFill>
                  <a:srgbClr val="000099"/>
                </a:solidFill>
                <a:latin typeface="Calibri" pitchFamily="34" charset="0"/>
              </a:rPr>
              <a:t>	</a:t>
            </a:r>
            <a:r>
              <a:rPr lang="en-US" sz="2200" b="1" dirty="0" err="1">
                <a:solidFill>
                  <a:srgbClr val="000099"/>
                </a:solidFill>
                <a:latin typeface="Calibri" pitchFamily="34" charset="0"/>
              </a:rPr>
              <a:t>cin</a:t>
            </a:r>
            <a:r>
              <a:rPr lang="en-US" sz="2200" b="1" dirty="0">
                <a:solidFill>
                  <a:srgbClr val="000099"/>
                </a:solidFill>
                <a:latin typeface="Calibri" pitchFamily="34" charset="0"/>
              </a:rPr>
              <a:t> &gt;&gt; variable</a:t>
            </a:r>
          </a:p>
          <a:p>
            <a:pPr marL="342900" indent="-342900">
              <a:lnSpc>
                <a:spcPct val="90000"/>
              </a:lnSpc>
              <a:spcBef>
                <a:spcPct val="20000"/>
              </a:spcBef>
              <a:buFontTx/>
              <a:buChar char="•"/>
            </a:pPr>
            <a:endParaRPr lang="en-US" sz="2200" b="1" dirty="0">
              <a:latin typeface="Calibri" pitchFamily="34" charset="0"/>
            </a:endParaRPr>
          </a:p>
          <a:p>
            <a:pPr marL="342900" indent="-342900">
              <a:lnSpc>
                <a:spcPct val="90000"/>
              </a:lnSpc>
              <a:spcBef>
                <a:spcPct val="20000"/>
              </a:spcBef>
              <a:buFontTx/>
              <a:buChar char="•"/>
            </a:pPr>
            <a:r>
              <a:rPr lang="en-US" sz="2200" b="1" dirty="0">
                <a:latin typeface="Calibri" pitchFamily="34" charset="0"/>
              </a:rPr>
              <a:t>Uses </a:t>
            </a:r>
            <a:r>
              <a:rPr lang="en-US" sz="2200" b="1" dirty="0">
                <a:solidFill>
                  <a:srgbClr val="0000CC"/>
                </a:solidFill>
                <a:latin typeface="Calibri" pitchFamily="34" charset="0"/>
              </a:rPr>
              <a:t>&gt;&gt;</a:t>
            </a:r>
            <a:r>
              <a:rPr lang="en-US" sz="2200" b="1" dirty="0">
                <a:latin typeface="Calibri" pitchFamily="34" charset="0"/>
              </a:rPr>
              <a:t> operator to receive data from the keyboard and</a:t>
            </a:r>
          </a:p>
          <a:p>
            <a:pPr marL="342900" indent="-342900">
              <a:lnSpc>
                <a:spcPct val="90000"/>
              </a:lnSpc>
              <a:spcBef>
                <a:spcPct val="20000"/>
              </a:spcBef>
            </a:pPr>
            <a:r>
              <a:rPr lang="en-US" sz="2200" b="1" dirty="0">
                <a:latin typeface="Calibri" pitchFamily="34" charset="0"/>
              </a:rPr>
              <a:t>	assign the value to a variable</a:t>
            </a:r>
          </a:p>
          <a:p>
            <a:pPr marL="342900" indent="-342900">
              <a:lnSpc>
                <a:spcPct val="90000"/>
              </a:lnSpc>
              <a:spcBef>
                <a:spcPct val="20000"/>
              </a:spcBef>
              <a:buFontTx/>
              <a:buChar char="•"/>
            </a:pPr>
            <a:endParaRPr lang="en-US" sz="2200" b="1" dirty="0">
              <a:latin typeface="Calibri" pitchFamily="34" charset="0"/>
            </a:endParaRPr>
          </a:p>
          <a:p>
            <a:pPr marL="342900" indent="-342900">
              <a:lnSpc>
                <a:spcPct val="90000"/>
              </a:lnSpc>
              <a:spcBef>
                <a:spcPct val="20000"/>
              </a:spcBef>
              <a:buFontTx/>
              <a:buChar char="•"/>
            </a:pPr>
            <a:r>
              <a:rPr lang="en-US" sz="2200" b="1" dirty="0">
                <a:solidFill>
                  <a:srgbClr val="000000"/>
                </a:solidFill>
                <a:latin typeface="Calibri" pitchFamily="34" charset="0"/>
              </a:rPr>
              <a:t>Often used with </a:t>
            </a:r>
            <a:r>
              <a:rPr lang="en-US" sz="2200" b="1" dirty="0" err="1">
                <a:solidFill>
                  <a:srgbClr val="000099"/>
                </a:solidFill>
                <a:latin typeface="Calibri" pitchFamily="34" charset="0"/>
              </a:rPr>
              <a:t>cout</a:t>
            </a:r>
            <a:r>
              <a:rPr lang="en-US" sz="2200" b="1" dirty="0">
                <a:solidFill>
                  <a:srgbClr val="000000"/>
                </a:solidFill>
                <a:latin typeface="Calibri" pitchFamily="34" charset="0"/>
              </a:rPr>
              <a:t> to display a user prompt first</a:t>
            </a:r>
          </a:p>
          <a:p>
            <a:pPr marL="342900" indent="-342900">
              <a:lnSpc>
                <a:spcPct val="90000"/>
              </a:lnSpc>
              <a:spcBef>
                <a:spcPct val="20000"/>
              </a:spcBef>
              <a:buFontTx/>
              <a:buChar char="•"/>
            </a:pPr>
            <a:endParaRPr lang="en-US" sz="2200" b="1" dirty="0">
              <a:latin typeface="Calibri" pitchFamily="34" charset="0"/>
            </a:endParaRPr>
          </a:p>
          <a:p>
            <a:pPr marL="342900" indent="-342900">
              <a:lnSpc>
                <a:spcPct val="90000"/>
              </a:lnSpc>
              <a:spcBef>
                <a:spcPct val="20000"/>
              </a:spcBef>
              <a:buFontTx/>
              <a:buChar char="•"/>
            </a:pPr>
            <a:r>
              <a:rPr lang="en-US" sz="2200" b="1" dirty="0">
                <a:solidFill>
                  <a:srgbClr val="000000"/>
                </a:solidFill>
                <a:latin typeface="Calibri" pitchFamily="34" charset="0"/>
              </a:rPr>
              <a:t>May use </a:t>
            </a:r>
            <a:r>
              <a:rPr lang="en-US" sz="2200" b="1" dirty="0" err="1">
                <a:solidFill>
                  <a:srgbClr val="000099"/>
                </a:solidFill>
                <a:latin typeface="Calibri" pitchFamily="34" charset="0"/>
              </a:rPr>
              <a:t>cin</a:t>
            </a:r>
            <a:r>
              <a:rPr lang="en-US" sz="2200" b="1" dirty="0">
                <a:solidFill>
                  <a:srgbClr val="000000"/>
                </a:solidFill>
                <a:latin typeface="Calibri" pitchFamily="34" charset="0"/>
              </a:rPr>
              <a:t> to store data in one or more variables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Box 1"/>
          <p:cNvSpPr txBox="1">
            <a:spLocks noChangeArrowheads="1"/>
          </p:cNvSpPr>
          <p:nvPr/>
        </p:nvSpPr>
        <p:spPr bwMode="auto">
          <a:xfrm>
            <a:off x="2514600" y="2286000"/>
            <a:ext cx="3963988" cy="519113"/>
          </a:xfrm>
          <a:prstGeom prst="rect">
            <a:avLst/>
          </a:prstGeom>
          <a:noFill/>
          <a:ln w="9525">
            <a:noFill/>
            <a:miter lim="800000"/>
            <a:headEnd/>
            <a:tailEnd/>
          </a:ln>
        </p:spPr>
        <p:txBody>
          <a:bodyPr wrap="none">
            <a:spAutoFit/>
          </a:bodyPr>
          <a:lstStyle/>
          <a:p>
            <a:r>
              <a:rPr lang="en-US" sz="2800" b="1">
                <a:solidFill>
                  <a:srgbClr val="0000CC"/>
                </a:solidFill>
              </a:rPr>
              <a:t>Section 1 - </a:t>
            </a:r>
            <a:r>
              <a:rPr lang="en-US" sz="2800" b="1" u="sng">
                <a:solidFill>
                  <a:srgbClr val="0000CC"/>
                </a:solidFill>
              </a:rPr>
              <a:t>The Basics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3"/>
          <p:cNvSpPr txBox="1">
            <a:spLocks noChangeArrowheads="1"/>
          </p:cNvSpPr>
          <p:nvPr/>
        </p:nvSpPr>
        <p:spPr bwMode="auto">
          <a:xfrm>
            <a:off x="381000" y="533400"/>
            <a:ext cx="8077200" cy="4114800"/>
          </a:xfrm>
          <a:prstGeom prst="rect">
            <a:avLst/>
          </a:prstGeom>
          <a:noFill/>
          <a:ln w="9525">
            <a:noFill/>
            <a:miter lim="800000"/>
            <a:headEnd/>
            <a:tailEnd/>
          </a:ln>
        </p:spPr>
        <p:txBody>
          <a:bodyPr/>
          <a:lstStyle/>
          <a:p>
            <a:pPr marL="342900" indent="-342900">
              <a:spcBef>
                <a:spcPct val="20000"/>
              </a:spcBef>
              <a:buFontTx/>
              <a:buChar char="•"/>
            </a:pPr>
            <a:r>
              <a:rPr lang="en-US" sz="2200" b="1">
                <a:solidFill>
                  <a:srgbClr val="000000"/>
                </a:solidFill>
                <a:latin typeface="Calibri" pitchFamily="34" charset="0"/>
              </a:rPr>
              <a:t>Can be used to input more than one value</a:t>
            </a:r>
          </a:p>
          <a:p>
            <a:pPr marL="342900" indent="-342900">
              <a:spcBef>
                <a:spcPct val="20000"/>
              </a:spcBef>
              <a:buFontTx/>
              <a:buChar char="•"/>
            </a:pPr>
            <a:endParaRPr lang="en-US" sz="2200" b="1">
              <a:solidFill>
                <a:srgbClr val="000000"/>
              </a:solidFill>
              <a:latin typeface="Calibri" pitchFamily="34" charset="0"/>
            </a:endParaRPr>
          </a:p>
          <a:p>
            <a:pPr marL="742950" lvl="1" indent="-285750">
              <a:spcBef>
                <a:spcPct val="20000"/>
              </a:spcBef>
            </a:pPr>
            <a:r>
              <a:rPr lang="en-US" sz="2200" b="1">
                <a:solidFill>
                  <a:srgbClr val="000000"/>
                </a:solidFill>
                <a:latin typeface="Calibri" pitchFamily="34" charset="0"/>
              </a:rPr>
              <a:t>	</a:t>
            </a:r>
            <a:r>
              <a:rPr lang="en-US" sz="2200" b="1">
                <a:solidFill>
                  <a:srgbClr val="000099"/>
                </a:solidFill>
                <a:latin typeface="Calibri" pitchFamily="34" charset="0"/>
              </a:rPr>
              <a:t>cin &gt;&gt; height &gt;&gt; width;</a:t>
            </a:r>
          </a:p>
          <a:p>
            <a:pPr marL="742950" lvl="1" indent="-285750">
              <a:spcBef>
                <a:spcPct val="20000"/>
              </a:spcBef>
            </a:pPr>
            <a:endParaRPr lang="en-US" sz="2200" b="1">
              <a:solidFill>
                <a:srgbClr val="000099"/>
              </a:solidFill>
              <a:latin typeface="Calibri" pitchFamily="34" charset="0"/>
            </a:endParaRPr>
          </a:p>
          <a:p>
            <a:pPr marL="342900" indent="-342900">
              <a:spcBef>
                <a:spcPct val="20000"/>
              </a:spcBef>
              <a:buFontTx/>
              <a:buChar char="•"/>
            </a:pPr>
            <a:r>
              <a:rPr lang="en-US" sz="2200" b="1">
                <a:solidFill>
                  <a:srgbClr val="000000"/>
                </a:solidFill>
                <a:latin typeface="Calibri" pitchFamily="34" charset="0"/>
              </a:rPr>
              <a:t>Multiple values from keyboard must be separated by spaces</a:t>
            </a:r>
          </a:p>
          <a:p>
            <a:pPr marL="342900" indent="-342900">
              <a:spcBef>
                <a:spcPct val="20000"/>
              </a:spcBef>
              <a:buFontTx/>
              <a:buChar char="•"/>
            </a:pPr>
            <a:endParaRPr lang="en-US" sz="2200" b="1">
              <a:solidFill>
                <a:srgbClr val="000000"/>
              </a:solidFill>
              <a:latin typeface="Calibri" pitchFamily="34" charset="0"/>
            </a:endParaRPr>
          </a:p>
          <a:p>
            <a:pPr marL="342900" indent="-342900">
              <a:spcBef>
                <a:spcPct val="20000"/>
              </a:spcBef>
              <a:buFontTx/>
              <a:buChar char="•"/>
            </a:pPr>
            <a:r>
              <a:rPr lang="en-US" sz="2200" b="1">
                <a:solidFill>
                  <a:srgbClr val="000000"/>
                </a:solidFill>
                <a:latin typeface="Calibri" pitchFamily="34" charset="0"/>
              </a:rPr>
              <a:t>Order is important: first value entered goes to first variable, etc.</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Rectangle 2"/>
          <p:cNvSpPr txBox="1">
            <a:spLocks noChangeArrowheads="1"/>
          </p:cNvSpPr>
          <p:nvPr/>
        </p:nvSpPr>
        <p:spPr bwMode="auto">
          <a:xfrm>
            <a:off x="381000" y="609600"/>
            <a:ext cx="8077200" cy="571500"/>
          </a:xfrm>
          <a:prstGeom prst="rect">
            <a:avLst/>
          </a:prstGeom>
          <a:noFill/>
          <a:ln w="9525">
            <a:noFill/>
            <a:miter lim="800000"/>
            <a:headEnd/>
            <a:tailEnd/>
          </a:ln>
        </p:spPr>
        <p:txBody>
          <a:bodyPr/>
          <a:lstStyle/>
          <a:p>
            <a:r>
              <a:rPr lang="en-US" sz="2200" b="1" u="sng">
                <a:latin typeface="Calibri" pitchFamily="34" charset="0"/>
              </a:rPr>
              <a:t>Example Program</a:t>
            </a:r>
            <a:r>
              <a:rPr lang="en-US" sz="2200" b="1">
                <a:latin typeface="Calibri" pitchFamily="34" charset="0"/>
              </a:rPr>
              <a:t> – Use of </a:t>
            </a:r>
            <a:r>
              <a:rPr lang="en-US" sz="2200" b="1">
                <a:solidFill>
                  <a:srgbClr val="000099"/>
                </a:solidFill>
                <a:latin typeface="Calibri" pitchFamily="34" charset="0"/>
              </a:rPr>
              <a:t>cout</a:t>
            </a:r>
            <a:r>
              <a:rPr lang="en-US" sz="2200" b="1">
                <a:latin typeface="Calibri" pitchFamily="34" charset="0"/>
              </a:rPr>
              <a:t> to prompt user to enter some data</a:t>
            </a:r>
            <a:endParaRPr lang="en-US" sz="2200" b="1" u="sng">
              <a:latin typeface="Calibri" pitchFamily="34" charset="0"/>
            </a:endParaRPr>
          </a:p>
        </p:txBody>
      </p:sp>
      <p:sp>
        <p:nvSpPr>
          <p:cNvPr id="153602" name="Rectangle 3"/>
          <p:cNvSpPr txBox="1">
            <a:spLocks noChangeArrowheads="1"/>
          </p:cNvSpPr>
          <p:nvPr/>
        </p:nvSpPr>
        <p:spPr bwMode="auto">
          <a:xfrm>
            <a:off x="609600" y="1295400"/>
            <a:ext cx="7772400" cy="4419600"/>
          </a:xfrm>
          <a:prstGeom prst="rect">
            <a:avLst/>
          </a:prstGeom>
          <a:noFill/>
          <a:ln w="9525">
            <a:noFill/>
            <a:miter lim="800000"/>
            <a:headEnd/>
            <a:tailEnd/>
          </a:ln>
        </p:spPr>
        <p:txBody>
          <a:bodyPr/>
          <a:lstStyle/>
          <a:p>
            <a:pPr marL="342900" indent="-342900">
              <a:lnSpc>
                <a:spcPct val="85000"/>
              </a:lnSpc>
              <a:spcBef>
                <a:spcPct val="20000"/>
              </a:spcBef>
            </a:pPr>
            <a:r>
              <a:rPr lang="en-US" sz="2200" b="1" dirty="0">
                <a:solidFill>
                  <a:srgbClr val="0000CC"/>
                </a:solidFill>
                <a:latin typeface="Calibri" pitchFamily="34" charset="0"/>
              </a:rPr>
              <a:t>#include &lt;</a:t>
            </a:r>
            <a:r>
              <a:rPr lang="en-US" sz="2200" b="1" dirty="0" err="1">
                <a:solidFill>
                  <a:srgbClr val="0000CC"/>
                </a:solidFill>
                <a:latin typeface="Calibri" pitchFamily="34" charset="0"/>
              </a:rPr>
              <a:t>iostream</a:t>
            </a:r>
            <a:r>
              <a:rPr lang="en-US" sz="2200" b="1" dirty="0">
                <a:solidFill>
                  <a:srgbClr val="0000CC"/>
                </a:solidFill>
                <a:latin typeface="Calibri" pitchFamily="34" charset="0"/>
              </a:rPr>
              <a:t>&gt;</a:t>
            </a:r>
          </a:p>
          <a:p>
            <a:pPr marL="342900" indent="-342900">
              <a:lnSpc>
                <a:spcPct val="85000"/>
              </a:lnSpc>
              <a:spcBef>
                <a:spcPct val="20000"/>
              </a:spcBef>
            </a:pPr>
            <a:r>
              <a:rPr lang="en-US" sz="2200" b="1" dirty="0">
                <a:solidFill>
                  <a:srgbClr val="0000CC"/>
                </a:solidFill>
                <a:latin typeface="Calibri" pitchFamily="34" charset="0"/>
              </a:rPr>
              <a:t>#include &lt;string&gt;</a:t>
            </a:r>
          </a:p>
          <a:p>
            <a:pPr marL="342900" indent="-342900">
              <a:lnSpc>
                <a:spcPct val="85000"/>
              </a:lnSpc>
              <a:spcBef>
                <a:spcPct val="20000"/>
              </a:spcBef>
            </a:pPr>
            <a:r>
              <a:rPr lang="en-US" sz="2200" b="1" dirty="0">
                <a:solidFill>
                  <a:srgbClr val="0000CC"/>
                </a:solidFill>
                <a:latin typeface="Calibri" pitchFamily="34" charset="0"/>
              </a:rPr>
              <a:t>using namespace </a:t>
            </a:r>
            <a:r>
              <a:rPr lang="en-US" sz="2200" b="1" dirty="0" err="1">
                <a:solidFill>
                  <a:srgbClr val="0000CC"/>
                </a:solidFill>
                <a:latin typeface="Calibri" pitchFamily="34" charset="0"/>
              </a:rPr>
              <a:t>std</a:t>
            </a:r>
            <a:r>
              <a:rPr lang="en-US" sz="2200" b="1" dirty="0">
                <a:solidFill>
                  <a:srgbClr val="0000CC"/>
                </a:solidFill>
                <a:latin typeface="Calibri" pitchFamily="34" charset="0"/>
              </a:rPr>
              <a:t>;</a:t>
            </a:r>
          </a:p>
          <a:p>
            <a:pPr marL="342900" indent="-342900">
              <a:lnSpc>
                <a:spcPct val="85000"/>
              </a:lnSpc>
              <a:spcBef>
                <a:spcPct val="20000"/>
              </a:spcBef>
            </a:pPr>
            <a:r>
              <a:rPr lang="en-US" sz="2200" b="1" dirty="0" err="1">
                <a:solidFill>
                  <a:srgbClr val="0000CC"/>
                </a:solidFill>
                <a:latin typeface="Calibri" pitchFamily="34" charset="0"/>
              </a:rPr>
              <a:t>int</a:t>
            </a:r>
            <a:r>
              <a:rPr lang="en-US" sz="2200" b="1" dirty="0">
                <a:solidFill>
                  <a:srgbClr val="0000CC"/>
                </a:solidFill>
                <a:latin typeface="Calibri" pitchFamily="34" charset="0"/>
              </a:rPr>
              <a:t> main() </a:t>
            </a:r>
          </a:p>
          <a:p>
            <a:pPr marL="342900" indent="-342900">
              <a:lnSpc>
                <a:spcPct val="85000"/>
              </a:lnSpc>
              <a:spcBef>
                <a:spcPct val="20000"/>
              </a:spcBef>
            </a:pPr>
            <a:r>
              <a:rPr lang="en-US" sz="2200" b="1" dirty="0">
                <a:solidFill>
                  <a:srgbClr val="0000CC"/>
                </a:solidFill>
                <a:latin typeface="Calibri" pitchFamily="34" charset="0"/>
              </a:rPr>
              <a:t>{</a:t>
            </a:r>
          </a:p>
          <a:p>
            <a:pPr marL="342900" indent="-342900">
              <a:lnSpc>
                <a:spcPct val="85000"/>
              </a:lnSpc>
              <a:spcBef>
                <a:spcPct val="20000"/>
              </a:spcBef>
            </a:pPr>
            <a:r>
              <a:rPr lang="en-US" sz="2200" b="1" dirty="0">
                <a:solidFill>
                  <a:srgbClr val="0000CC"/>
                </a:solidFill>
                <a:latin typeface="Calibri" pitchFamily="34" charset="0"/>
              </a:rPr>
              <a:t>	string name;</a:t>
            </a:r>
          </a:p>
          <a:p>
            <a:pPr marL="342900" indent="-342900">
              <a:lnSpc>
                <a:spcPct val="85000"/>
              </a:lnSpc>
              <a:spcBef>
                <a:spcPct val="20000"/>
              </a:spcBef>
            </a:pPr>
            <a:r>
              <a:rPr lang="en-US" sz="2200" b="1" dirty="0">
                <a:solidFill>
                  <a:srgbClr val="0000CC"/>
                </a:solidFill>
                <a:latin typeface="Calibri" pitchFamily="34" charset="0"/>
              </a:rPr>
              <a:t>	</a:t>
            </a:r>
            <a:r>
              <a:rPr lang="en-US" sz="2200" b="1" dirty="0" err="1">
                <a:solidFill>
                  <a:srgbClr val="0000CC"/>
                </a:solidFill>
                <a:latin typeface="Calibri" pitchFamily="34" charset="0"/>
              </a:rPr>
              <a:t>cout</a:t>
            </a:r>
            <a:r>
              <a:rPr lang="en-US" sz="2200" b="1" dirty="0">
                <a:solidFill>
                  <a:srgbClr val="0000CC"/>
                </a:solidFill>
                <a:latin typeface="Calibri" pitchFamily="34" charset="0"/>
              </a:rPr>
              <a:t> &lt;&lt; "What is your name? "; </a:t>
            </a:r>
          </a:p>
          <a:p>
            <a:pPr marL="342900" indent="-342900">
              <a:lnSpc>
                <a:spcPct val="85000"/>
              </a:lnSpc>
              <a:spcBef>
                <a:spcPct val="20000"/>
              </a:spcBef>
            </a:pPr>
            <a:r>
              <a:rPr lang="en-US" sz="2200" b="1" dirty="0">
                <a:solidFill>
                  <a:srgbClr val="0000CC"/>
                </a:solidFill>
                <a:latin typeface="Calibri" pitchFamily="34" charset="0"/>
              </a:rPr>
              <a:t>	    </a:t>
            </a:r>
            <a:r>
              <a:rPr lang="en-US" sz="2200" b="1" dirty="0" err="1">
                <a:solidFill>
                  <a:srgbClr val="0000CC"/>
                </a:solidFill>
                <a:latin typeface="Calibri" pitchFamily="34" charset="0"/>
              </a:rPr>
              <a:t>cin</a:t>
            </a:r>
            <a:r>
              <a:rPr lang="en-US" sz="2200" b="1" dirty="0">
                <a:solidFill>
                  <a:srgbClr val="0000CC"/>
                </a:solidFill>
                <a:latin typeface="Calibri" pitchFamily="34" charset="0"/>
              </a:rPr>
              <a:t> &gt;&gt; name;</a:t>
            </a:r>
          </a:p>
          <a:p>
            <a:pPr marL="342900" indent="-342900">
              <a:lnSpc>
                <a:spcPct val="85000"/>
              </a:lnSpc>
              <a:spcBef>
                <a:spcPct val="20000"/>
              </a:spcBef>
            </a:pPr>
            <a:endParaRPr lang="en-US" sz="2200" b="1" dirty="0">
              <a:solidFill>
                <a:srgbClr val="0000CC"/>
              </a:solidFill>
              <a:latin typeface="Calibri" pitchFamily="34" charset="0"/>
            </a:endParaRPr>
          </a:p>
          <a:p>
            <a:pPr marL="342900" indent="-342900">
              <a:lnSpc>
                <a:spcPct val="85000"/>
              </a:lnSpc>
              <a:spcBef>
                <a:spcPct val="20000"/>
              </a:spcBef>
            </a:pPr>
            <a:r>
              <a:rPr lang="en-US" sz="2200" b="1" dirty="0">
                <a:solidFill>
                  <a:srgbClr val="0000CC"/>
                </a:solidFill>
                <a:latin typeface="Calibri" pitchFamily="34" charset="0"/>
              </a:rPr>
              <a:t>	</a:t>
            </a:r>
            <a:r>
              <a:rPr lang="en-US" sz="2200" b="1" dirty="0" err="1">
                <a:solidFill>
                  <a:srgbClr val="0000CC"/>
                </a:solidFill>
                <a:latin typeface="Calibri" pitchFamily="34" charset="0"/>
              </a:rPr>
              <a:t>cout</a:t>
            </a:r>
            <a:r>
              <a:rPr lang="en-US" sz="2200" b="1" dirty="0">
                <a:solidFill>
                  <a:srgbClr val="0000CC"/>
                </a:solidFill>
                <a:latin typeface="Calibri" pitchFamily="34" charset="0"/>
              </a:rPr>
              <a:t> &lt;&lt; "Hello there, " &lt;&lt; name;</a:t>
            </a:r>
          </a:p>
          <a:p>
            <a:pPr marL="342900" indent="-342900">
              <a:lnSpc>
                <a:spcPct val="85000"/>
              </a:lnSpc>
              <a:spcBef>
                <a:spcPct val="20000"/>
              </a:spcBef>
            </a:pPr>
            <a:r>
              <a:rPr lang="en-US" sz="2200" b="1" dirty="0">
                <a:solidFill>
                  <a:srgbClr val="0000CC"/>
                </a:solidFill>
                <a:latin typeface="Calibri" pitchFamily="34" charset="0"/>
              </a:rPr>
              <a:t>	return 0;</a:t>
            </a:r>
          </a:p>
          <a:p>
            <a:pPr marL="342900" indent="-342900">
              <a:lnSpc>
                <a:spcPct val="85000"/>
              </a:lnSpc>
              <a:spcBef>
                <a:spcPct val="20000"/>
              </a:spcBef>
            </a:pPr>
            <a:r>
              <a:rPr lang="en-US" sz="2200" b="1" dirty="0">
                <a:solidFill>
                  <a:srgbClr val="0000CC"/>
                </a:solidFill>
                <a:latin typeface="Calibri" pitchFamily="34" charset="0"/>
              </a:rPr>
              <a:t>}</a:t>
            </a:r>
          </a:p>
        </p:txBody>
      </p:sp>
      <p:cxnSp>
        <p:nvCxnSpPr>
          <p:cNvPr id="3" name="Straight Arrow Connector 2"/>
          <p:cNvCxnSpPr/>
          <p:nvPr/>
        </p:nvCxnSpPr>
        <p:spPr>
          <a:xfrm>
            <a:off x="2362200" y="4114800"/>
            <a:ext cx="1905000" cy="381000"/>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p:cNvSpPr txBox="1">
            <a:spLocks noChangeArrowheads="1"/>
          </p:cNvSpPr>
          <p:nvPr/>
        </p:nvSpPr>
        <p:spPr bwMode="auto">
          <a:xfrm>
            <a:off x="304800" y="152400"/>
            <a:ext cx="8458200" cy="457200"/>
          </a:xfrm>
          <a:prstGeom prst="rect">
            <a:avLst/>
          </a:prstGeom>
          <a:noFill/>
          <a:ln w="9525">
            <a:noFill/>
            <a:miter lim="800000"/>
            <a:headEnd/>
            <a:tailEnd/>
          </a:ln>
        </p:spPr>
        <p:txBody>
          <a:bodyPr lIns="92075" tIns="46038" rIns="92075" bIns="46038"/>
          <a:lstStyle/>
          <a:p>
            <a:r>
              <a:rPr lang="en-US" sz="2200" b="1" u="sng">
                <a:latin typeface="Calibri" pitchFamily="34" charset="0"/>
              </a:rPr>
              <a:t>Names</a:t>
            </a:r>
          </a:p>
        </p:txBody>
      </p:sp>
      <p:sp>
        <p:nvSpPr>
          <p:cNvPr id="154626" name="Rectangle 3" descr="Rectangle: Click to edit Master text styles&#10;Second level&#10;Third level&#10;Fourth level&#10;Fifth level"/>
          <p:cNvSpPr txBox="1">
            <a:spLocks noChangeArrowheads="1"/>
          </p:cNvSpPr>
          <p:nvPr/>
        </p:nvSpPr>
        <p:spPr bwMode="auto">
          <a:xfrm>
            <a:off x="304800" y="838200"/>
            <a:ext cx="8382000" cy="5562600"/>
          </a:xfrm>
          <a:prstGeom prst="rect">
            <a:avLst/>
          </a:prstGeom>
          <a:noFill/>
          <a:ln w="9525">
            <a:noFill/>
            <a:miter lim="800000"/>
            <a:headEnd/>
            <a:tailEnd/>
          </a:ln>
        </p:spPr>
        <p:txBody>
          <a:bodyPr lIns="92075" tIns="46038" rIns="92075" bIns="46038"/>
          <a:lstStyle/>
          <a:p>
            <a:pPr marL="342900" indent="-342900">
              <a:lnSpc>
                <a:spcPct val="90000"/>
              </a:lnSpc>
              <a:spcBef>
                <a:spcPct val="20000"/>
              </a:spcBef>
              <a:buFont typeface="Arial" charset="0"/>
              <a:buChar char="•"/>
            </a:pPr>
            <a:r>
              <a:rPr lang="en-US" sz="2200" b="1" dirty="0">
                <a:solidFill>
                  <a:srgbClr val="FF0000"/>
                </a:solidFill>
                <a:latin typeface="Calibri" pitchFamily="34" charset="0"/>
              </a:rPr>
              <a:t>Used to denote language- and programmer-defined elements within the program</a:t>
            </a:r>
          </a:p>
          <a:p>
            <a:pPr marL="342900" indent="-342900">
              <a:lnSpc>
                <a:spcPct val="90000"/>
              </a:lnSpc>
              <a:spcBef>
                <a:spcPct val="20000"/>
              </a:spcBef>
              <a:buFont typeface="Arial" charset="0"/>
              <a:buChar char="•"/>
            </a:pPr>
            <a:endParaRPr lang="en-US" sz="2200" b="1" dirty="0">
              <a:latin typeface="Calibri" pitchFamily="34" charset="0"/>
            </a:endParaRPr>
          </a:p>
          <a:p>
            <a:pPr marL="342900" indent="-342900">
              <a:lnSpc>
                <a:spcPct val="90000"/>
              </a:lnSpc>
              <a:spcBef>
                <a:spcPct val="20000"/>
              </a:spcBef>
              <a:buFont typeface="Arial" charset="0"/>
              <a:buChar char="•"/>
            </a:pPr>
            <a:r>
              <a:rPr lang="en-US" sz="2200" b="1" dirty="0">
                <a:latin typeface="Calibri" pitchFamily="34" charset="0"/>
              </a:rPr>
              <a:t>A </a:t>
            </a:r>
            <a:r>
              <a:rPr lang="en-US" sz="2200" b="1" dirty="0">
                <a:solidFill>
                  <a:srgbClr val="FF0000"/>
                </a:solidFill>
                <a:latin typeface="Calibri" pitchFamily="34" charset="0"/>
              </a:rPr>
              <a:t>valid name </a:t>
            </a:r>
            <a:r>
              <a:rPr lang="en-US" sz="2200" b="1" dirty="0">
                <a:latin typeface="Calibri" pitchFamily="34" charset="0"/>
              </a:rPr>
              <a:t>is a sequence of</a:t>
            </a:r>
          </a:p>
          <a:p>
            <a:pPr marL="742950" lvl="1" indent="-285750">
              <a:lnSpc>
                <a:spcPct val="90000"/>
              </a:lnSpc>
              <a:spcBef>
                <a:spcPct val="20000"/>
              </a:spcBef>
              <a:buFont typeface="Arial" charset="0"/>
              <a:buChar char="–"/>
            </a:pPr>
            <a:r>
              <a:rPr lang="en-US" sz="2200" b="1" dirty="0">
                <a:solidFill>
                  <a:srgbClr val="0000FF"/>
                </a:solidFill>
                <a:latin typeface="Calibri" pitchFamily="34" charset="0"/>
              </a:rPr>
              <a:t>Letters (upper and lowercase)</a:t>
            </a:r>
          </a:p>
          <a:p>
            <a:pPr marL="742950" lvl="1" indent="-285750">
              <a:lnSpc>
                <a:spcPct val="90000"/>
              </a:lnSpc>
              <a:spcBef>
                <a:spcPct val="20000"/>
              </a:spcBef>
              <a:buFont typeface="Arial" charset="0"/>
              <a:buChar char="–"/>
            </a:pPr>
            <a:r>
              <a:rPr lang="en-US" sz="2200" b="1" dirty="0">
                <a:solidFill>
                  <a:srgbClr val="0000FF"/>
                </a:solidFill>
                <a:latin typeface="Calibri" pitchFamily="34" charset="0"/>
              </a:rPr>
              <a:t>Digits</a:t>
            </a:r>
          </a:p>
          <a:p>
            <a:pPr marL="1143000" lvl="2" indent="-228600">
              <a:lnSpc>
                <a:spcPct val="90000"/>
              </a:lnSpc>
              <a:spcBef>
                <a:spcPct val="20000"/>
              </a:spcBef>
              <a:buFont typeface="Arial" charset="0"/>
              <a:buChar char="•"/>
            </a:pPr>
            <a:r>
              <a:rPr lang="en-US" sz="2200" b="1" dirty="0">
                <a:latin typeface="Calibri" pitchFamily="34" charset="0"/>
              </a:rPr>
              <a:t>A name cannot start with a digit</a:t>
            </a:r>
          </a:p>
          <a:p>
            <a:pPr marL="742950" lvl="1" indent="-285750">
              <a:lnSpc>
                <a:spcPct val="90000"/>
              </a:lnSpc>
              <a:spcBef>
                <a:spcPct val="20000"/>
              </a:spcBef>
              <a:buFont typeface="Arial" charset="0"/>
              <a:buChar char="–"/>
            </a:pPr>
            <a:r>
              <a:rPr lang="en-US" sz="2200" b="1" dirty="0">
                <a:solidFill>
                  <a:srgbClr val="0000FF"/>
                </a:solidFill>
                <a:latin typeface="Calibri" pitchFamily="34" charset="0"/>
              </a:rPr>
              <a:t>Underscores</a:t>
            </a:r>
          </a:p>
          <a:p>
            <a:pPr marL="1143000" lvl="2" indent="-228600">
              <a:lnSpc>
                <a:spcPct val="90000"/>
              </a:lnSpc>
              <a:spcBef>
                <a:spcPct val="20000"/>
              </a:spcBef>
              <a:buFont typeface="Arial" charset="0"/>
              <a:buChar char="•"/>
            </a:pPr>
            <a:r>
              <a:rPr lang="en-US" sz="2200" b="1" dirty="0">
                <a:latin typeface="Calibri" pitchFamily="34" charset="0"/>
              </a:rPr>
              <a:t>A name should not normally start with an underscore</a:t>
            </a:r>
          </a:p>
          <a:p>
            <a:pPr marL="342900" indent="-342900">
              <a:lnSpc>
                <a:spcPct val="90000"/>
              </a:lnSpc>
              <a:spcBef>
                <a:spcPct val="20000"/>
              </a:spcBef>
              <a:buFont typeface="Arial" charset="0"/>
              <a:buChar char="•"/>
            </a:pPr>
            <a:endParaRPr lang="en-US" sz="2200" b="1" dirty="0">
              <a:latin typeface="Calibri" pitchFamily="34" charset="0"/>
            </a:endParaRPr>
          </a:p>
          <a:p>
            <a:pPr marL="342900" indent="-342900">
              <a:lnSpc>
                <a:spcPct val="90000"/>
              </a:lnSpc>
              <a:spcBef>
                <a:spcPct val="20000"/>
              </a:spcBef>
              <a:buFont typeface="Arial" charset="0"/>
              <a:buChar char="•"/>
            </a:pPr>
            <a:r>
              <a:rPr lang="en-US" sz="2200" b="1" dirty="0">
                <a:latin typeface="Calibri" pitchFamily="34" charset="0"/>
              </a:rPr>
              <a:t>Names are </a:t>
            </a:r>
            <a:r>
              <a:rPr lang="en-US" sz="2200" b="1" dirty="0">
                <a:solidFill>
                  <a:srgbClr val="00B050"/>
                </a:solidFill>
                <a:latin typeface="Calibri" pitchFamily="34" charset="0"/>
              </a:rPr>
              <a:t>case sensitive</a:t>
            </a:r>
          </a:p>
          <a:p>
            <a:pPr marL="742950" lvl="1" indent="-285750">
              <a:lnSpc>
                <a:spcPct val="90000"/>
              </a:lnSpc>
              <a:spcBef>
                <a:spcPct val="20000"/>
              </a:spcBef>
              <a:buFont typeface="Arial" charset="0"/>
              <a:buChar char="–"/>
            </a:pPr>
            <a:r>
              <a:rPr lang="en-US" sz="2200" b="1" dirty="0" err="1">
                <a:solidFill>
                  <a:srgbClr val="000099"/>
                </a:solidFill>
                <a:latin typeface="Calibri" pitchFamily="34" charset="0"/>
              </a:rPr>
              <a:t>MyObject</a:t>
            </a:r>
            <a:r>
              <a:rPr lang="en-US" sz="2200" b="1" dirty="0">
                <a:solidFill>
                  <a:srgbClr val="000099"/>
                </a:solidFill>
                <a:latin typeface="Calibri" pitchFamily="34" charset="0"/>
              </a:rPr>
              <a:t> </a:t>
            </a:r>
            <a:r>
              <a:rPr lang="en-US" sz="2200" b="1" dirty="0">
                <a:latin typeface="Calibri" pitchFamily="34" charset="0"/>
              </a:rPr>
              <a:t>is a different name than </a:t>
            </a:r>
            <a:r>
              <a:rPr lang="en-US" sz="2200" b="1" dirty="0">
                <a:solidFill>
                  <a:srgbClr val="000099"/>
                </a:solidFill>
                <a:latin typeface="Calibri" pitchFamily="34" charset="0"/>
              </a:rPr>
              <a:t>MYOBJECT</a:t>
            </a:r>
          </a:p>
          <a:p>
            <a:pPr marL="342900" indent="-342900">
              <a:lnSpc>
                <a:spcPct val="90000"/>
              </a:lnSpc>
              <a:spcBef>
                <a:spcPct val="20000"/>
              </a:spcBef>
              <a:buFont typeface="Arial" charset="0"/>
              <a:buChar char="•"/>
            </a:pPr>
            <a:endParaRPr lang="en-US" sz="2200" b="1" dirty="0">
              <a:latin typeface="Calibri" pitchFamily="34" charset="0"/>
            </a:endParaRPr>
          </a:p>
          <a:p>
            <a:pPr marL="342900" indent="-342900">
              <a:lnSpc>
                <a:spcPct val="90000"/>
              </a:lnSpc>
              <a:spcBef>
                <a:spcPct val="20000"/>
              </a:spcBef>
              <a:buFont typeface="Arial" charset="0"/>
              <a:buChar char="•"/>
            </a:pPr>
            <a:r>
              <a:rPr lang="en-US" sz="2200" b="1" dirty="0">
                <a:latin typeface="Calibri" pitchFamily="34" charset="0"/>
              </a:rPr>
              <a:t>There are two kinds of names</a:t>
            </a:r>
          </a:p>
          <a:p>
            <a:pPr marL="742950" lvl="1" indent="-285750">
              <a:lnSpc>
                <a:spcPct val="90000"/>
              </a:lnSpc>
              <a:spcBef>
                <a:spcPct val="20000"/>
              </a:spcBef>
              <a:buFont typeface="Arial" charset="0"/>
              <a:buChar char="–"/>
            </a:pPr>
            <a:r>
              <a:rPr lang="en-US" sz="2200" b="1" dirty="0">
                <a:latin typeface="Calibri" pitchFamily="34" charset="0"/>
              </a:rPr>
              <a:t>Keywords</a:t>
            </a:r>
          </a:p>
          <a:p>
            <a:pPr marL="742950" lvl="1" indent="-285750">
              <a:lnSpc>
                <a:spcPct val="90000"/>
              </a:lnSpc>
              <a:spcBef>
                <a:spcPct val="20000"/>
              </a:spcBef>
              <a:buFont typeface="Arial" charset="0"/>
              <a:buChar char="–"/>
            </a:pPr>
            <a:r>
              <a:rPr lang="en-US" sz="2200" b="1" dirty="0">
                <a:latin typeface="Calibri" pitchFamily="34" charset="0"/>
              </a:rPr>
              <a:t>Identifiers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2"/>
          <p:cNvSpPr txBox="1">
            <a:spLocks noChangeArrowheads="1"/>
          </p:cNvSpPr>
          <p:nvPr/>
        </p:nvSpPr>
        <p:spPr bwMode="auto">
          <a:xfrm>
            <a:off x="304800" y="304800"/>
            <a:ext cx="8458200" cy="1143000"/>
          </a:xfrm>
          <a:prstGeom prst="rect">
            <a:avLst/>
          </a:prstGeom>
          <a:noFill/>
          <a:ln w="9525">
            <a:noFill/>
            <a:miter lim="800000"/>
            <a:headEnd/>
            <a:tailEnd/>
          </a:ln>
        </p:spPr>
        <p:txBody>
          <a:bodyPr lIns="92075" tIns="46038" rIns="92075" bIns="46038"/>
          <a:lstStyle/>
          <a:p>
            <a:r>
              <a:rPr lang="en-US" sz="2200" b="1" u="sng">
                <a:latin typeface="Calibri" pitchFamily="34" charset="0"/>
              </a:rPr>
              <a:t>Keywords</a:t>
            </a:r>
          </a:p>
        </p:txBody>
      </p:sp>
      <p:sp>
        <p:nvSpPr>
          <p:cNvPr id="155650" name="Rectangle 3" descr="Rectangle: Click to edit Master text styles&#10;Second level&#10;Third level&#10;Fourth level&#10;Fifth level"/>
          <p:cNvSpPr txBox="1">
            <a:spLocks noChangeArrowheads="1"/>
          </p:cNvSpPr>
          <p:nvPr/>
        </p:nvSpPr>
        <p:spPr bwMode="auto">
          <a:xfrm>
            <a:off x="533400" y="1219200"/>
            <a:ext cx="7772400" cy="4114800"/>
          </a:xfrm>
          <a:prstGeom prst="rect">
            <a:avLst/>
          </a:prstGeom>
          <a:noFill/>
          <a:ln w="9525">
            <a:noFill/>
            <a:miter lim="800000"/>
            <a:headEnd/>
            <a:tailEnd/>
          </a:ln>
        </p:spPr>
        <p:txBody>
          <a:bodyPr lIns="92075" tIns="46038" rIns="92075" bIns="46038"/>
          <a:lstStyle/>
          <a:p>
            <a:pPr marL="342900" indent="-342900">
              <a:spcBef>
                <a:spcPct val="20000"/>
              </a:spcBef>
              <a:buFont typeface="Arial" charset="0"/>
              <a:buChar char="•"/>
            </a:pPr>
            <a:r>
              <a:rPr lang="en-US" sz="2200" b="1" dirty="0">
                <a:solidFill>
                  <a:srgbClr val="00B050"/>
                </a:solidFill>
                <a:latin typeface="Calibri" pitchFamily="34" charset="0"/>
              </a:rPr>
              <a:t>Keywords</a:t>
            </a:r>
            <a:r>
              <a:rPr lang="en-US" sz="2200" b="1" dirty="0">
                <a:latin typeface="Calibri" pitchFamily="34" charset="0"/>
              </a:rPr>
              <a:t> are words reserved as part of the language - syntax</a:t>
            </a:r>
          </a:p>
          <a:p>
            <a:pPr marL="742950" lvl="1" indent="-285750">
              <a:spcBef>
                <a:spcPct val="20000"/>
              </a:spcBef>
              <a:buFont typeface="Arial" charset="0"/>
              <a:buNone/>
            </a:pPr>
            <a:r>
              <a:rPr lang="en-US" sz="2200" b="1" dirty="0">
                <a:latin typeface="Calibri" pitchFamily="34" charset="0"/>
              </a:rPr>
              <a:t>Example </a:t>
            </a:r>
            <a:r>
              <a:rPr lang="en-US" sz="2200" b="1" dirty="0" err="1">
                <a:solidFill>
                  <a:srgbClr val="000099"/>
                </a:solidFill>
                <a:latin typeface="Calibri" pitchFamily="34" charset="0"/>
              </a:rPr>
              <a:t>int</a:t>
            </a:r>
            <a:r>
              <a:rPr lang="en-US" sz="2200" b="1" dirty="0">
                <a:solidFill>
                  <a:srgbClr val="000099"/>
                </a:solidFill>
                <a:latin typeface="Calibri" pitchFamily="34" charset="0"/>
              </a:rPr>
              <a:t>, return, float, double</a:t>
            </a:r>
          </a:p>
          <a:p>
            <a:pPr marL="342900" indent="-342900">
              <a:spcBef>
                <a:spcPct val="20000"/>
              </a:spcBef>
              <a:buFont typeface="Arial" charset="0"/>
              <a:buChar char="•"/>
            </a:pPr>
            <a:endParaRPr lang="en-US" sz="2200" b="1" dirty="0">
              <a:latin typeface="Calibri" pitchFamily="34" charset="0"/>
            </a:endParaRPr>
          </a:p>
          <a:p>
            <a:pPr marL="342900" indent="-342900">
              <a:spcBef>
                <a:spcPct val="20000"/>
              </a:spcBef>
              <a:buFont typeface="Arial" charset="0"/>
              <a:buChar char="•"/>
            </a:pPr>
            <a:r>
              <a:rPr lang="en-US" sz="2200" b="1" dirty="0">
                <a:latin typeface="Calibri" pitchFamily="34" charset="0"/>
              </a:rPr>
              <a:t>They </a:t>
            </a:r>
            <a:r>
              <a:rPr lang="en-US" sz="2200" b="1" dirty="0">
                <a:solidFill>
                  <a:srgbClr val="FF0000"/>
                </a:solidFill>
                <a:latin typeface="Calibri" pitchFamily="34" charset="0"/>
              </a:rPr>
              <a:t>cannot</a:t>
            </a:r>
            <a:r>
              <a:rPr lang="en-US" sz="2200" b="1" dirty="0">
                <a:latin typeface="Calibri" pitchFamily="34" charset="0"/>
              </a:rPr>
              <a:t> be used to name programmer-defined elements</a:t>
            </a:r>
          </a:p>
          <a:p>
            <a:pPr marL="342900" indent="-342900">
              <a:spcBef>
                <a:spcPct val="20000"/>
              </a:spcBef>
              <a:buFont typeface="Arial" charset="0"/>
              <a:buChar char="•"/>
            </a:pPr>
            <a:endParaRPr lang="en-US" sz="2200" b="1" dirty="0">
              <a:latin typeface="Calibri" pitchFamily="34" charset="0"/>
            </a:endParaRPr>
          </a:p>
          <a:p>
            <a:pPr marL="342900" indent="-342900">
              <a:spcBef>
                <a:spcPct val="20000"/>
              </a:spcBef>
              <a:buFont typeface="Arial" charset="0"/>
              <a:buChar char="•"/>
            </a:pPr>
            <a:r>
              <a:rPr lang="en-US" sz="2200" b="1" dirty="0">
                <a:solidFill>
                  <a:srgbClr val="0000FF"/>
                </a:solidFill>
                <a:latin typeface="Calibri" pitchFamily="34" charset="0"/>
              </a:rPr>
              <a:t>They consist of lowercase letters only</a:t>
            </a:r>
          </a:p>
          <a:p>
            <a:pPr marL="342900" indent="-342900">
              <a:spcBef>
                <a:spcPct val="20000"/>
              </a:spcBef>
              <a:buFont typeface="Arial" charset="0"/>
              <a:buChar char="•"/>
            </a:pPr>
            <a:endParaRPr lang="en-US" sz="2200" b="1" dirty="0">
              <a:latin typeface="Calibri" pitchFamily="34" charset="0"/>
            </a:endParaRPr>
          </a:p>
          <a:p>
            <a:pPr marL="342900" indent="-342900">
              <a:spcBef>
                <a:spcPct val="20000"/>
              </a:spcBef>
              <a:buFont typeface="Arial" charset="0"/>
              <a:buChar char="•"/>
            </a:pPr>
            <a:r>
              <a:rPr lang="en-US" sz="2200" b="1" dirty="0">
                <a:latin typeface="Calibri" pitchFamily="34" charset="0"/>
              </a:rPr>
              <a:t>They have special meaning to the compiler</a:t>
            </a:r>
          </a:p>
          <a:p>
            <a:pPr marL="742950" lvl="1" indent="-285750">
              <a:spcBef>
                <a:spcPct val="20000"/>
              </a:spcBef>
              <a:buFont typeface="Arial" charset="0"/>
              <a:buChar char="–"/>
            </a:pPr>
            <a:endParaRPr lang="en-US" sz="2200" b="1" dirty="0">
              <a:latin typeface="Calibri"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2"/>
          <p:cNvSpPr txBox="1">
            <a:spLocks noChangeArrowheads="1"/>
          </p:cNvSpPr>
          <p:nvPr/>
        </p:nvSpPr>
        <p:spPr bwMode="auto">
          <a:xfrm>
            <a:off x="304800" y="304800"/>
            <a:ext cx="8458200" cy="685800"/>
          </a:xfrm>
          <a:prstGeom prst="rect">
            <a:avLst/>
          </a:prstGeom>
          <a:noFill/>
          <a:ln w="9525">
            <a:noFill/>
            <a:miter lim="800000"/>
            <a:headEnd/>
            <a:tailEnd/>
          </a:ln>
        </p:spPr>
        <p:txBody>
          <a:bodyPr lIns="92075" tIns="46038" rIns="92075" bIns="46038"/>
          <a:lstStyle/>
          <a:p>
            <a:r>
              <a:rPr lang="en-US" sz="2200" b="1" u="sng">
                <a:latin typeface="Calibri" pitchFamily="34" charset="0"/>
              </a:rPr>
              <a:t>Identifiers</a:t>
            </a:r>
          </a:p>
        </p:txBody>
      </p:sp>
      <p:sp>
        <p:nvSpPr>
          <p:cNvPr id="156674" name="Rectangle 3" descr="Rectangle: Click to edit Master text styles&#10;Second level&#10;Third level&#10;Fourth level&#10;Fifth level"/>
          <p:cNvSpPr txBox="1">
            <a:spLocks noChangeArrowheads="1"/>
          </p:cNvSpPr>
          <p:nvPr/>
        </p:nvSpPr>
        <p:spPr bwMode="auto">
          <a:xfrm>
            <a:off x="381000" y="1066800"/>
            <a:ext cx="8534400" cy="4572000"/>
          </a:xfrm>
          <a:prstGeom prst="rect">
            <a:avLst/>
          </a:prstGeom>
          <a:noFill/>
          <a:ln w="9525">
            <a:noFill/>
            <a:miter lim="800000"/>
            <a:headEnd/>
            <a:tailEnd/>
          </a:ln>
        </p:spPr>
        <p:txBody>
          <a:bodyPr lIns="92075" tIns="46038" rIns="92075" bIns="46038"/>
          <a:lstStyle/>
          <a:p>
            <a:pPr marL="342900" indent="-342900">
              <a:lnSpc>
                <a:spcPct val="90000"/>
              </a:lnSpc>
              <a:spcBef>
                <a:spcPct val="20000"/>
              </a:spcBef>
              <a:buFont typeface="Arial" charset="0"/>
              <a:buChar char="•"/>
            </a:pPr>
            <a:r>
              <a:rPr lang="en-US" sz="2200" b="1" dirty="0">
                <a:solidFill>
                  <a:srgbClr val="0000FF"/>
                </a:solidFill>
                <a:latin typeface="Calibri" pitchFamily="34" charset="0"/>
              </a:rPr>
              <a:t>Identifiers are the names given to programmer-defined entities within the program – variables, functions, etc.</a:t>
            </a:r>
          </a:p>
          <a:p>
            <a:pPr marL="342900" indent="-342900">
              <a:lnSpc>
                <a:spcPct val="90000"/>
              </a:lnSpc>
              <a:spcBef>
                <a:spcPct val="20000"/>
              </a:spcBef>
              <a:buFont typeface="Arial" charset="0"/>
              <a:buChar char="•"/>
            </a:pPr>
            <a:endParaRPr lang="en-US" sz="2200" b="1" dirty="0">
              <a:latin typeface="Calibri" pitchFamily="34" charset="0"/>
            </a:endParaRPr>
          </a:p>
          <a:p>
            <a:pPr marL="342900" indent="-342900">
              <a:lnSpc>
                <a:spcPct val="90000"/>
              </a:lnSpc>
              <a:spcBef>
                <a:spcPct val="20000"/>
              </a:spcBef>
              <a:buFont typeface="Arial" charset="0"/>
              <a:buChar char="•"/>
            </a:pPr>
            <a:r>
              <a:rPr lang="en-US" sz="2200" b="1" dirty="0">
                <a:latin typeface="Calibri" pitchFamily="34" charset="0"/>
              </a:rPr>
              <a:t>Identifiers should be </a:t>
            </a:r>
          </a:p>
          <a:p>
            <a:pPr marL="342900" indent="-342900">
              <a:lnSpc>
                <a:spcPct val="90000"/>
              </a:lnSpc>
              <a:spcBef>
                <a:spcPct val="20000"/>
              </a:spcBef>
              <a:buFont typeface="Arial" charset="0"/>
              <a:buChar char="•"/>
            </a:pPr>
            <a:endParaRPr lang="en-US" sz="800" b="1" dirty="0">
              <a:latin typeface="Calibri" pitchFamily="34" charset="0"/>
            </a:endParaRPr>
          </a:p>
          <a:p>
            <a:pPr marL="742950" lvl="1" indent="-285750">
              <a:lnSpc>
                <a:spcPct val="90000"/>
              </a:lnSpc>
              <a:spcBef>
                <a:spcPct val="20000"/>
              </a:spcBef>
              <a:buFont typeface="Arial" charset="0"/>
              <a:buChar char="–"/>
            </a:pPr>
            <a:r>
              <a:rPr lang="en-US" sz="2200" b="1" dirty="0">
                <a:latin typeface="Calibri" pitchFamily="34" charset="0"/>
              </a:rPr>
              <a:t>Short enough to be reasonable to type (single word is the norm)</a:t>
            </a:r>
          </a:p>
          <a:p>
            <a:pPr marL="1143000" lvl="2" indent="-228600">
              <a:lnSpc>
                <a:spcPct val="90000"/>
              </a:lnSpc>
              <a:spcBef>
                <a:spcPct val="20000"/>
              </a:spcBef>
              <a:buFont typeface="Arial" charset="0"/>
              <a:buChar char="•"/>
            </a:pPr>
            <a:r>
              <a:rPr lang="en-US" sz="2200" b="1" dirty="0">
                <a:latin typeface="Calibri" pitchFamily="34" charset="0"/>
              </a:rPr>
              <a:t>Standard abbreviations are fine</a:t>
            </a:r>
          </a:p>
          <a:p>
            <a:pPr marL="742950" lvl="1" indent="-285750">
              <a:lnSpc>
                <a:spcPct val="90000"/>
              </a:lnSpc>
              <a:spcBef>
                <a:spcPct val="20000"/>
              </a:spcBef>
              <a:buFont typeface="Arial" charset="0"/>
              <a:buChar char="–"/>
            </a:pPr>
            <a:r>
              <a:rPr lang="en-US" sz="2200" b="1" dirty="0">
                <a:latin typeface="Calibri" pitchFamily="34" charset="0"/>
              </a:rPr>
              <a:t>Long enough to be understandable</a:t>
            </a:r>
          </a:p>
          <a:p>
            <a:pPr marL="1143000" lvl="2" indent="-228600">
              <a:lnSpc>
                <a:spcPct val="90000"/>
              </a:lnSpc>
              <a:spcBef>
                <a:spcPct val="20000"/>
              </a:spcBef>
              <a:buFont typeface="Arial" charset="0"/>
              <a:buChar char="•"/>
            </a:pPr>
            <a:r>
              <a:rPr lang="en-US" sz="2200" b="1" dirty="0">
                <a:latin typeface="Calibri" pitchFamily="34" charset="0"/>
              </a:rPr>
              <a:t>When using multiple word identifiers capitalize the first letter of each word – </a:t>
            </a:r>
            <a:r>
              <a:rPr lang="en-US" sz="2200" b="1" dirty="0">
                <a:solidFill>
                  <a:srgbClr val="00B050"/>
                </a:solidFill>
                <a:latin typeface="Calibri" pitchFamily="34" charset="0"/>
              </a:rPr>
              <a:t>but this is just a convention</a:t>
            </a:r>
          </a:p>
          <a:p>
            <a:pPr marL="342900" indent="-342900">
              <a:lnSpc>
                <a:spcPct val="90000"/>
              </a:lnSpc>
              <a:spcBef>
                <a:spcPct val="20000"/>
              </a:spcBef>
              <a:buFont typeface="Arial" charset="0"/>
              <a:buChar char="•"/>
            </a:pPr>
            <a:endParaRPr lang="en-US" sz="2200" b="1" dirty="0">
              <a:latin typeface="Calibri" pitchFamily="34" charset="0"/>
            </a:endParaRPr>
          </a:p>
          <a:p>
            <a:pPr marL="342900" indent="-342900">
              <a:lnSpc>
                <a:spcPct val="90000"/>
              </a:lnSpc>
              <a:spcBef>
                <a:spcPct val="20000"/>
              </a:spcBef>
              <a:buFont typeface="Arial" charset="0"/>
              <a:buChar char="•"/>
            </a:pPr>
            <a:r>
              <a:rPr lang="en-US" sz="2200" b="1" dirty="0">
                <a:latin typeface="Calibri" pitchFamily="34" charset="0"/>
              </a:rPr>
              <a:t>Examples</a:t>
            </a:r>
          </a:p>
          <a:p>
            <a:pPr marL="742950" lvl="1" indent="-285750">
              <a:lnSpc>
                <a:spcPct val="90000"/>
              </a:lnSpc>
              <a:spcBef>
                <a:spcPct val="20000"/>
              </a:spcBef>
              <a:buFont typeface="Arial" charset="0"/>
              <a:buChar char="–"/>
            </a:pPr>
            <a:r>
              <a:rPr lang="en-US" sz="2200" b="1" dirty="0">
                <a:solidFill>
                  <a:srgbClr val="000099"/>
                </a:solidFill>
                <a:latin typeface="Calibri" pitchFamily="34" charset="0"/>
              </a:rPr>
              <a:t>Min</a:t>
            </a:r>
          </a:p>
          <a:p>
            <a:pPr marL="742950" lvl="1" indent="-285750">
              <a:lnSpc>
                <a:spcPct val="90000"/>
              </a:lnSpc>
              <a:spcBef>
                <a:spcPct val="20000"/>
              </a:spcBef>
              <a:buFont typeface="Arial" charset="0"/>
              <a:buChar char="–"/>
            </a:pPr>
            <a:r>
              <a:rPr lang="en-US" sz="2200" b="1" dirty="0">
                <a:solidFill>
                  <a:srgbClr val="000099"/>
                </a:solidFill>
                <a:latin typeface="Calibri" pitchFamily="34" charset="0"/>
              </a:rPr>
              <a:t>Temperature</a:t>
            </a:r>
          </a:p>
          <a:p>
            <a:pPr marL="742950" lvl="1" indent="-285750">
              <a:lnSpc>
                <a:spcPct val="90000"/>
              </a:lnSpc>
              <a:spcBef>
                <a:spcPct val="20000"/>
              </a:spcBef>
              <a:buFont typeface="Arial" charset="0"/>
              <a:buChar char="–"/>
            </a:pPr>
            <a:r>
              <a:rPr lang="en-US" sz="2200" b="1" dirty="0" err="1">
                <a:solidFill>
                  <a:srgbClr val="000099"/>
                </a:solidFill>
                <a:latin typeface="Calibri" pitchFamily="34" charset="0"/>
              </a:rPr>
              <a:t>CameraAngle</a:t>
            </a:r>
            <a:endParaRPr lang="en-US" sz="2200" b="1" dirty="0">
              <a:solidFill>
                <a:srgbClr val="000099"/>
              </a:solidFill>
              <a:latin typeface="Calibri" pitchFamily="34" charset="0"/>
            </a:endParaRPr>
          </a:p>
          <a:p>
            <a:pPr marL="742950" lvl="1" indent="-285750">
              <a:lnSpc>
                <a:spcPct val="90000"/>
              </a:lnSpc>
              <a:spcBef>
                <a:spcPct val="20000"/>
              </a:spcBef>
              <a:buFont typeface="Arial" charset="0"/>
              <a:buChar char="–"/>
            </a:pPr>
            <a:r>
              <a:rPr lang="en-US" sz="2200" b="1" dirty="0" err="1">
                <a:solidFill>
                  <a:srgbClr val="000099"/>
                </a:solidFill>
                <a:latin typeface="Calibri" pitchFamily="34" charset="0"/>
              </a:rPr>
              <a:t>CurrentNbrPoints</a:t>
            </a:r>
            <a:endParaRPr lang="en-US" sz="2200" b="1" dirty="0">
              <a:solidFill>
                <a:srgbClr val="000099"/>
              </a:solidFill>
              <a:latin typeface="Calibri"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2"/>
          <p:cNvSpPr txBox="1">
            <a:spLocks noChangeArrowheads="1"/>
          </p:cNvSpPr>
          <p:nvPr/>
        </p:nvSpPr>
        <p:spPr bwMode="auto">
          <a:xfrm>
            <a:off x="381000" y="304800"/>
            <a:ext cx="7772400" cy="762000"/>
          </a:xfrm>
          <a:prstGeom prst="rect">
            <a:avLst/>
          </a:prstGeom>
          <a:noFill/>
          <a:ln w="9525">
            <a:noFill/>
            <a:miter lim="800000"/>
            <a:headEnd/>
            <a:tailEnd/>
          </a:ln>
        </p:spPr>
        <p:txBody>
          <a:bodyPr anchor="ctr"/>
          <a:lstStyle/>
          <a:p>
            <a:r>
              <a:rPr lang="en-US" sz="2200" b="1" u="sng">
                <a:solidFill>
                  <a:srgbClr val="000000"/>
                </a:solidFill>
                <a:latin typeface="Calibri" pitchFamily="34" charset="0"/>
              </a:rPr>
              <a:t>Example</a:t>
            </a:r>
            <a:r>
              <a:rPr lang="en-US" sz="2200" b="1">
                <a:solidFill>
                  <a:srgbClr val="000000"/>
                </a:solidFill>
                <a:latin typeface="Calibri" pitchFamily="34" charset="0"/>
              </a:rPr>
              <a:t> - Valid and Invalid Identifiers</a:t>
            </a:r>
          </a:p>
        </p:txBody>
      </p:sp>
      <p:graphicFrame>
        <p:nvGraphicFramePr>
          <p:cNvPr id="45090" name="Group 34"/>
          <p:cNvGraphicFramePr>
            <a:graphicFrameLocks noGrp="1"/>
          </p:cNvGraphicFramePr>
          <p:nvPr/>
        </p:nvGraphicFramePr>
        <p:xfrm>
          <a:off x="457200" y="1600200"/>
          <a:ext cx="8153400" cy="4495800"/>
        </p:xfrm>
        <a:graphic>
          <a:graphicData uri="http://schemas.openxmlformats.org/drawingml/2006/table">
            <a:tbl>
              <a:tblPr/>
              <a:tblGrid>
                <a:gridCol w="2717800">
                  <a:extLst>
                    <a:ext uri="{9D8B030D-6E8A-4147-A177-3AD203B41FA5}">
                      <a16:colId xmlns:a16="http://schemas.microsoft.com/office/drawing/2014/main" val="20000"/>
                    </a:ext>
                  </a:extLst>
                </a:gridCol>
                <a:gridCol w="1625600">
                  <a:extLst>
                    <a:ext uri="{9D8B030D-6E8A-4147-A177-3AD203B41FA5}">
                      <a16:colId xmlns:a16="http://schemas.microsoft.com/office/drawing/2014/main" val="20001"/>
                    </a:ext>
                  </a:extLst>
                </a:gridCol>
                <a:gridCol w="3810000">
                  <a:extLst>
                    <a:ext uri="{9D8B030D-6E8A-4147-A177-3AD203B41FA5}">
                      <a16:colId xmlns:a16="http://schemas.microsoft.com/office/drawing/2014/main" val="20002"/>
                    </a:ext>
                  </a:extLst>
                </a:gridCol>
              </a:tblGrid>
              <a:tr h="749300">
                <a:tc>
                  <a:txBody>
                    <a:bodyPr/>
                    <a:lstStyle/>
                    <a:p>
                      <a:pPr marL="0" marR="0" lvl="0" indent="0" algn="l" defTabSz="914400" rtl="0" eaLnBrk="1" fontAlgn="base" latinLnBrk="0" hangingPunct="1">
                        <a:lnSpc>
                          <a:spcPct val="120000"/>
                        </a:lnSpc>
                        <a:spcBef>
                          <a:spcPct val="20000"/>
                        </a:spcBef>
                        <a:spcAft>
                          <a:spcPct val="0"/>
                        </a:spcAft>
                        <a:buClrTx/>
                        <a:buSzTx/>
                        <a:buFontTx/>
                        <a:buNone/>
                        <a:tabLst/>
                      </a:pPr>
                      <a:r>
                        <a:rPr kumimoji="0" lang="en-US" sz="2200" b="1" i="0" u="none" strike="noStrike" cap="none" normalizeH="0" baseline="0" dirty="0">
                          <a:ln>
                            <a:noFill/>
                          </a:ln>
                          <a:solidFill>
                            <a:schemeClr val="tx1"/>
                          </a:solidFill>
                          <a:effectLst/>
                          <a:latin typeface="Arial" charset="0"/>
                          <a:cs typeface="Arial" charset="0"/>
                        </a:rPr>
                        <a:t>IDENTIFIER</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Arial" charset="0"/>
                          <a:cs typeface="Arial" charset="0"/>
                        </a:rPr>
                        <a:t>VALID?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Arial" charset="0"/>
                          <a:cs typeface="Arial" charset="0"/>
                        </a:rPr>
                        <a:t>REASON IF INVALID</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49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Courier New" pitchFamily="49" charset="0"/>
                          <a:cs typeface="Arial" charset="0"/>
                        </a:rPr>
                        <a:t>totalSales</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Arial" charset="0"/>
                          <a:cs typeface="Arial" charset="0"/>
                        </a:rPr>
                        <a:t>Yes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bg-BG" sz="2200" b="1" i="0" u="none" strike="noStrike" cap="none" normalizeH="0" baseline="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49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Courier New" pitchFamily="49" charset="0"/>
                          <a:cs typeface="Arial" charset="0"/>
                        </a:rPr>
                        <a:t>total_Sales</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Arial" charset="0"/>
                          <a:cs typeface="Arial" charset="0"/>
                        </a:rPr>
                        <a:t>Yes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bg-BG" sz="2200" b="1" i="0" u="none" strike="noStrike" cap="none" normalizeH="0" baseline="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49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Courier New" pitchFamily="49" charset="0"/>
                          <a:cs typeface="Arial" charset="0"/>
                        </a:rPr>
                        <a:t>total.Sales</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Arial" charset="0"/>
                          <a:cs typeface="Arial" charset="0"/>
                        </a:rPr>
                        <a:t>No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Arial" charset="0"/>
                          <a:cs typeface="Arial" charset="0"/>
                        </a:rPr>
                        <a:t>Cannot contain .</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49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Courier New" pitchFamily="49" charset="0"/>
                          <a:cs typeface="Arial" charset="0"/>
                        </a:rPr>
                        <a:t>4thQtrSales</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Arial" charset="0"/>
                          <a:cs typeface="Arial" charset="0"/>
                        </a:rPr>
                        <a:t>No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dirty="0">
                          <a:ln>
                            <a:noFill/>
                          </a:ln>
                          <a:solidFill>
                            <a:schemeClr val="tx1"/>
                          </a:solidFill>
                          <a:effectLst/>
                          <a:latin typeface="Arial" charset="0"/>
                          <a:cs typeface="Arial" charset="0"/>
                        </a:rPr>
                        <a:t>Cannot begin with digit</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49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Courier New" pitchFamily="49" charset="0"/>
                          <a:cs typeface="Arial" charset="0"/>
                        </a:rPr>
                        <a:t>totalSale$</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Arial" charset="0"/>
                          <a:cs typeface="Arial" charset="0"/>
                        </a:rPr>
                        <a:t>No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Arial" charset="0"/>
                          <a:cs typeface="Arial" charset="0"/>
                        </a:rPr>
                        <a:t>Cannot contain $</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Rectangle 2"/>
          <p:cNvSpPr txBox="1">
            <a:spLocks noChangeArrowheads="1"/>
          </p:cNvSpPr>
          <p:nvPr/>
        </p:nvSpPr>
        <p:spPr bwMode="auto">
          <a:xfrm>
            <a:off x="685800" y="609600"/>
            <a:ext cx="7772400" cy="1143000"/>
          </a:xfrm>
          <a:prstGeom prst="rect">
            <a:avLst/>
          </a:prstGeom>
          <a:noFill/>
          <a:ln w="9525">
            <a:noFill/>
            <a:miter lim="800000"/>
            <a:headEnd/>
            <a:tailEnd/>
          </a:ln>
        </p:spPr>
        <p:txBody>
          <a:bodyPr anchor="ctr"/>
          <a:lstStyle/>
          <a:p>
            <a:r>
              <a:rPr lang="en-US" sz="2200" b="1" u="sng">
                <a:solidFill>
                  <a:srgbClr val="000000"/>
                </a:solidFill>
                <a:latin typeface="+mn-lt"/>
              </a:rPr>
              <a:t>Integer Data Types</a:t>
            </a:r>
          </a:p>
        </p:txBody>
      </p:sp>
      <p:sp>
        <p:nvSpPr>
          <p:cNvPr id="158722" name="Rectangle 3"/>
          <p:cNvSpPr txBox="1">
            <a:spLocks noChangeArrowheads="1"/>
          </p:cNvSpPr>
          <p:nvPr/>
        </p:nvSpPr>
        <p:spPr bwMode="auto">
          <a:xfrm>
            <a:off x="304800" y="1981200"/>
            <a:ext cx="8305800" cy="4114800"/>
          </a:xfrm>
          <a:prstGeom prst="rect">
            <a:avLst/>
          </a:prstGeom>
          <a:noFill/>
          <a:ln w="9525">
            <a:noFill/>
            <a:miter lim="800000"/>
            <a:headEnd/>
            <a:tailEnd/>
          </a:ln>
        </p:spPr>
        <p:txBody>
          <a:bodyPr/>
          <a:lstStyle/>
          <a:p>
            <a:pPr marL="342900" indent="-342900">
              <a:spcBef>
                <a:spcPct val="20000"/>
              </a:spcBef>
              <a:buFontTx/>
              <a:buChar char="•"/>
            </a:pPr>
            <a:r>
              <a:rPr lang="en-US" sz="2200" b="1">
                <a:solidFill>
                  <a:srgbClr val="000000"/>
                </a:solidFill>
                <a:latin typeface="+mn-lt"/>
              </a:rPr>
              <a:t>Designed to hold whole numbers</a:t>
            </a:r>
          </a:p>
          <a:p>
            <a:pPr marL="342900" indent="-342900">
              <a:spcBef>
                <a:spcPct val="20000"/>
              </a:spcBef>
              <a:buFontTx/>
              <a:buChar char="•"/>
            </a:pPr>
            <a:endParaRPr lang="en-US" sz="2200" b="1">
              <a:solidFill>
                <a:srgbClr val="000000"/>
              </a:solidFill>
              <a:latin typeface="+mn-lt"/>
            </a:endParaRPr>
          </a:p>
          <a:p>
            <a:pPr marL="342900" indent="-342900">
              <a:spcBef>
                <a:spcPct val="20000"/>
              </a:spcBef>
              <a:buFontTx/>
              <a:buChar char="•"/>
            </a:pPr>
            <a:r>
              <a:rPr lang="en-US" sz="2200" b="1">
                <a:solidFill>
                  <a:srgbClr val="000000"/>
                </a:solidFill>
                <a:latin typeface="+mn-lt"/>
              </a:rPr>
              <a:t>Can be </a:t>
            </a:r>
            <a:r>
              <a:rPr lang="en-US" sz="2200" b="1">
                <a:solidFill>
                  <a:srgbClr val="000099"/>
                </a:solidFill>
                <a:latin typeface="+mn-lt"/>
              </a:rPr>
              <a:t>signed</a:t>
            </a:r>
            <a:r>
              <a:rPr lang="en-US" sz="2200" b="1">
                <a:solidFill>
                  <a:srgbClr val="000000"/>
                </a:solidFill>
                <a:latin typeface="+mn-lt"/>
              </a:rPr>
              <a:t> or </a:t>
            </a:r>
            <a:r>
              <a:rPr lang="en-US" sz="2200" b="1">
                <a:solidFill>
                  <a:srgbClr val="000099"/>
                </a:solidFill>
                <a:latin typeface="+mn-lt"/>
              </a:rPr>
              <a:t>unsigned</a:t>
            </a:r>
            <a:endParaRPr lang="en-US" sz="2200" b="1">
              <a:solidFill>
                <a:srgbClr val="000000"/>
              </a:solidFill>
              <a:latin typeface="+mn-lt"/>
            </a:endParaRPr>
          </a:p>
          <a:p>
            <a:pPr marL="742950" lvl="1" indent="-285750">
              <a:spcBef>
                <a:spcPct val="20000"/>
              </a:spcBef>
              <a:buFontTx/>
              <a:buChar char="–"/>
            </a:pPr>
            <a:r>
              <a:rPr lang="en-US" sz="2200" b="1">
                <a:solidFill>
                  <a:srgbClr val="000000"/>
                </a:solidFill>
                <a:latin typeface="+mn-lt"/>
              </a:rPr>
              <a:t>12     -6     +3</a:t>
            </a:r>
          </a:p>
          <a:p>
            <a:pPr marL="742950" lvl="1" indent="-285750">
              <a:spcBef>
                <a:spcPct val="20000"/>
              </a:spcBef>
              <a:buFontTx/>
              <a:buChar char="–"/>
            </a:pPr>
            <a:endParaRPr lang="en-US" sz="2200" b="1">
              <a:solidFill>
                <a:srgbClr val="000000"/>
              </a:solidFill>
              <a:latin typeface="+mn-lt"/>
            </a:endParaRPr>
          </a:p>
          <a:p>
            <a:pPr marL="342900" indent="-342900">
              <a:spcBef>
                <a:spcPct val="20000"/>
              </a:spcBef>
              <a:buFontTx/>
              <a:buChar char="•"/>
            </a:pPr>
            <a:r>
              <a:rPr lang="en-US" sz="2200" b="1">
                <a:solidFill>
                  <a:srgbClr val="000000"/>
                </a:solidFill>
                <a:latin typeface="+mn-lt"/>
              </a:rPr>
              <a:t>Available in different sizes (in memory): </a:t>
            </a:r>
            <a:r>
              <a:rPr lang="en-US" sz="2200" b="1">
                <a:solidFill>
                  <a:srgbClr val="000099"/>
                </a:solidFill>
                <a:latin typeface="+mn-lt"/>
              </a:rPr>
              <a:t>short, int,</a:t>
            </a:r>
            <a:r>
              <a:rPr lang="en-US" sz="2200" b="1">
                <a:solidFill>
                  <a:srgbClr val="000000"/>
                </a:solidFill>
                <a:latin typeface="+mn-lt"/>
              </a:rPr>
              <a:t> and </a:t>
            </a:r>
            <a:r>
              <a:rPr lang="en-US" sz="2200" b="1">
                <a:solidFill>
                  <a:srgbClr val="000099"/>
                </a:solidFill>
                <a:latin typeface="+mn-lt"/>
              </a:rPr>
              <a:t>long</a:t>
            </a:r>
          </a:p>
          <a:p>
            <a:pPr marL="342900" indent="-342900">
              <a:spcBef>
                <a:spcPct val="20000"/>
              </a:spcBef>
              <a:buFontTx/>
              <a:buChar char="•"/>
            </a:pPr>
            <a:endParaRPr lang="en-US" sz="2200" b="1">
              <a:solidFill>
                <a:srgbClr val="000000"/>
              </a:solidFill>
              <a:latin typeface="+mn-lt"/>
            </a:endParaRPr>
          </a:p>
          <a:p>
            <a:pPr marL="342900" indent="-342900">
              <a:spcBef>
                <a:spcPct val="20000"/>
              </a:spcBef>
              <a:buFontTx/>
              <a:buChar char="•"/>
            </a:pPr>
            <a:r>
              <a:rPr lang="en-US" sz="2200" b="1">
                <a:solidFill>
                  <a:srgbClr val="000000"/>
                </a:solidFill>
                <a:latin typeface="+mn-lt"/>
              </a:rPr>
              <a:t>Size of </a:t>
            </a:r>
            <a:r>
              <a:rPr lang="en-US" sz="2200" b="1">
                <a:solidFill>
                  <a:srgbClr val="000099"/>
                </a:solidFill>
                <a:latin typeface="+mn-lt"/>
              </a:rPr>
              <a:t>short</a:t>
            </a:r>
            <a:r>
              <a:rPr lang="en-US" sz="2200" b="1">
                <a:solidFill>
                  <a:srgbClr val="000000"/>
                </a:solidFill>
                <a:latin typeface="+mn-lt"/>
              </a:rPr>
              <a:t> </a:t>
            </a:r>
            <a:r>
              <a:rPr lang="en-US" sz="2200" b="1">
                <a:solidFill>
                  <a:srgbClr val="000000"/>
                </a:solidFill>
                <a:latin typeface="+mn-lt"/>
                <a:sym typeface="Symbol" pitchFamily="18" charset="2"/>
              </a:rPr>
              <a:t> size of </a:t>
            </a:r>
            <a:r>
              <a:rPr lang="en-US" sz="2200" b="1">
                <a:solidFill>
                  <a:srgbClr val="000099"/>
                </a:solidFill>
                <a:latin typeface="+mn-lt"/>
                <a:sym typeface="Symbol" pitchFamily="18" charset="2"/>
              </a:rPr>
              <a:t>int</a:t>
            </a:r>
            <a:r>
              <a:rPr lang="en-US" sz="2200" b="1">
                <a:solidFill>
                  <a:srgbClr val="000000"/>
                </a:solidFill>
                <a:latin typeface="+mn-lt"/>
                <a:sym typeface="Symbol" pitchFamily="18" charset="2"/>
              </a:rPr>
              <a:t>  size of </a:t>
            </a:r>
            <a:r>
              <a:rPr lang="en-US" sz="2200" b="1">
                <a:solidFill>
                  <a:srgbClr val="000099"/>
                </a:solidFill>
                <a:latin typeface="+mn-lt"/>
                <a:sym typeface="Symbol" pitchFamily="18" charset="2"/>
              </a:rPr>
              <a:t>long</a:t>
            </a:r>
            <a:endParaRPr lang="en-US" sz="2200" b="1">
              <a:solidFill>
                <a:srgbClr val="000099"/>
              </a:solidFill>
              <a:latin typeface="+mn-lt"/>
            </a:endParaRPr>
          </a:p>
          <a:p>
            <a:pPr marL="742950" lvl="1" indent="-285750">
              <a:spcBef>
                <a:spcPct val="20000"/>
              </a:spcBef>
              <a:buFontTx/>
              <a:buChar char="–"/>
            </a:pPr>
            <a:endParaRPr lang="en-US" sz="2200" b="1">
              <a:solidFill>
                <a:srgbClr val="000000"/>
              </a:solidFill>
              <a:latin typeface="+mn-l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2"/>
          <p:cNvSpPr txBox="1">
            <a:spLocks noChangeArrowheads="1"/>
          </p:cNvSpPr>
          <p:nvPr/>
        </p:nvSpPr>
        <p:spPr bwMode="auto">
          <a:xfrm>
            <a:off x="304800" y="301625"/>
            <a:ext cx="7924800" cy="609600"/>
          </a:xfrm>
          <a:prstGeom prst="rect">
            <a:avLst/>
          </a:prstGeom>
          <a:noFill/>
          <a:ln w="9525">
            <a:noFill/>
            <a:miter lim="800000"/>
            <a:headEnd/>
            <a:tailEnd/>
          </a:ln>
        </p:spPr>
        <p:txBody>
          <a:bodyPr anchor="ctr"/>
          <a:lstStyle/>
          <a:p>
            <a:r>
              <a:rPr lang="en-US" sz="2200" b="1" u="sng">
                <a:solidFill>
                  <a:srgbClr val="000000"/>
                </a:solidFill>
                <a:latin typeface="Calibri" pitchFamily="34" charset="0"/>
              </a:rPr>
              <a:t>Floating-Point Data Types</a:t>
            </a:r>
          </a:p>
        </p:txBody>
      </p:sp>
      <p:sp>
        <p:nvSpPr>
          <p:cNvPr id="159746" name="Rectangle 3"/>
          <p:cNvSpPr txBox="1">
            <a:spLocks noChangeArrowheads="1"/>
          </p:cNvSpPr>
          <p:nvPr/>
        </p:nvSpPr>
        <p:spPr bwMode="auto">
          <a:xfrm>
            <a:off x="381000" y="1219200"/>
            <a:ext cx="8534400" cy="41148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200" b="1">
                <a:solidFill>
                  <a:srgbClr val="000000"/>
                </a:solidFill>
                <a:latin typeface="Calibri" pitchFamily="34" charset="0"/>
              </a:rPr>
              <a:t>Designed to hold real numbers</a:t>
            </a:r>
          </a:p>
          <a:p>
            <a:pPr marL="742950" lvl="1" indent="-285750">
              <a:lnSpc>
                <a:spcPct val="90000"/>
              </a:lnSpc>
              <a:spcBef>
                <a:spcPct val="20000"/>
              </a:spcBef>
            </a:pPr>
            <a:r>
              <a:rPr lang="en-US" sz="2200" b="1">
                <a:solidFill>
                  <a:srgbClr val="000000"/>
                </a:solidFill>
                <a:latin typeface="Calibri" pitchFamily="34" charset="0"/>
              </a:rPr>
              <a:t>	12.45      -3.8</a:t>
            </a:r>
          </a:p>
          <a:p>
            <a:pPr marL="742950" lvl="1" indent="-285750">
              <a:lnSpc>
                <a:spcPct val="90000"/>
              </a:lnSpc>
              <a:spcBef>
                <a:spcPct val="20000"/>
              </a:spcBef>
            </a:pPr>
            <a:endParaRPr lang="en-US" sz="2200" b="1">
              <a:solidFill>
                <a:srgbClr val="000000"/>
              </a:solidFill>
              <a:latin typeface="Calibri" pitchFamily="34" charset="0"/>
            </a:endParaRPr>
          </a:p>
          <a:p>
            <a:pPr marL="342900" indent="-342900">
              <a:lnSpc>
                <a:spcPct val="90000"/>
              </a:lnSpc>
              <a:spcBef>
                <a:spcPct val="20000"/>
              </a:spcBef>
              <a:buFontTx/>
              <a:buChar char="•"/>
            </a:pPr>
            <a:r>
              <a:rPr lang="en-US" sz="2200" b="1">
                <a:solidFill>
                  <a:srgbClr val="000000"/>
                </a:solidFill>
                <a:latin typeface="Calibri" pitchFamily="34" charset="0"/>
              </a:rPr>
              <a:t>Stored in a form similar to scientific notation</a:t>
            </a:r>
          </a:p>
          <a:p>
            <a:pPr marL="342900" indent="-342900">
              <a:lnSpc>
                <a:spcPct val="90000"/>
              </a:lnSpc>
              <a:spcBef>
                <a:spcPct val="20000"/>
              </a:spcBef>
              <a:buFontTx/>
              <a:buChar char="•"/>
            </a:pPr>
            <a:endParaRPr lang="en-US" sz="2200" b="1">
              <a:solidFill>
                <a:srgbClr val="000000"/>
              </a:solidFill>
              <a:latin typeface="Calibri" pitchFamily="34" charset="0"/>
            </a:endParaRPr>
          </a:p>
          <a:p>
            <a:pPr marL="342900" indent="-342900">
              <a:lnSpc>
                <a:spcPct val="90000"/>
              </a:lnSpc>
              <a:spcBef>
                <a:spcPct val="20000"/>
              </a:spcBef>
              <a:buFontTx/>
              <a:buChar char="•"/>
            </a:pPr>
            <a:r>
              <a:rPr lang="en-US" sz="2200" b="1">
                <a:solidFill>
                  <a:srgbClr val="000000"/>
                </a:solidFill>
                <a:latin typeface="Calibri" pitchFamily="34" charset="0"/>
              </a:rPr>
              <a:t>All numbers are signed</a:t>
            </a:r>
          </a:p>
          <a:p>
            <a:pPr marL="342900" indent="-342900">
              <a:lnSpc>
                <a:spcPct val="90000"/>
              </a:lnSpc>
              <a:spcBef>
                <a:spcPct val="20000"/>
              </a:spcBef>
              <a:buFontTx/>
              <a:buChar char="•"/>
            </a:pPr>
            <a:endParaRPr lang="en-US" sz="2200" b="1">
              <a:solidFill>
                <a:srgbClr val="000000"/>
              </a:solidFill>
              <a:latin typeface="Calibri" pitchFamily="34" charset="0"/>
            </a:endParaRPr>
          </a:p>
          <a:p>
            <a:pPr marL="342900" indent="-342900">
              <a:lnSpc>
                <a:spcPct val="90000"/>
              </a:lnSpc>
              <a:spcBef>
                <a:spcPct val="20000"/>
              </a:spcBef>
              <a:buFontTx/>
              <a:buChar char="•"/>
            </a:pPr>
            <a:r>
              <a:rPr lang="en-US" sz="2200" b="1">
                <a:solidFill>
                  <a:srgbClr val="000000"/>
                </a:solidFill>
                <a:latin typeface="Calibri" pitchFamily="34" charset="0"/>
              </a:rPr>
              <a:t>Available in different sizes (space in memory: </a:t>
            </a:r>
            <a:r>
              <a:rPr lang="en-US" sz="2200" b="1">
                <a:solidFill>
                  <a:srgbClr val="0000CC"/>
                </a:solidFill>
                <a:latin typeface="Calibri" pitchFamily="34" charset="0"/>
              </a:rPr>
              <a:t>float</a:t>
            </a:r>
            <a:r>
              <a:rPr lang="en-US" sz="2200" b="1">
                <a:solidFill>
                  <a:srgbClr val="000000"/>
                </a:solidFill>
                <a:latin typeface="Calibri" pitchFamily="34" charset="0"/>
              </a:rPr>
              <a:t>, </a:t>
            </a:r>
            <a:r>
              <a:rPr lang="en-US" sz="2200" b="1">
                <a:solidFill>
                  <a:srgbClr val="0000CC"/>
                </a:solidFill>
                <a:latin typeface="Calibri" pitchFamily="34" charset="0"/>
              </a:rPr>
              <a:t>double</a:t>
            </a:r>
            <a:r>
              <a:rPr lang="en-US" sz="2200" b="1">
                <a:solidFill>
                  <a:srgbClr val="000000"/>
                </a:solidFill>
                <a:latin typeface="Calibri" pitchFamily="34" charset="0"/>
              </a:rPr>
              <a:t>, and </a:t>
            </a:r>
            <a:r>
              <a:rPr lang="en-US" sz="2200" b="1">
                <a:solidFill>
                  <a:srgbClr val="0000CC"/>
                </a:solidFill>
                <a:latin typeface="Calibri" pitchFamily="34" charset="0"/>
              </a:rPr>
              <a:t>long double</a:t>
            </a:r>
          </a:p>
          <a:p>
            <a:pPr marL="342900" indent="-342900">
              <a:lnSpc>
                <a:spcPct val="90000"/>
              </a:lnSpc>
              <a:spcBef>
                <a:spcPct val="20000"/>
              </a:spcBef>
              <a:buFontTx/>
              <a:buChar char="•"/>
            </a:pPr>
            <a:endParaRPr lang="en-US" sz="2200" b="1">
              <a:solidFill>
                <a:srgbClr val="0000CC"/>
              </a:solidFill>
              <a:latin typeface="Calibri" pitchFamily="34" charset="0"/>
            </a:endParaRPr>
          </a:p>
          <a:p>
            <a:pPr marL="342900" indent="-342900">
              <a:lnSpc>
                <a:spcPct val="90000"/>
              </a:lnSpc>
              <a:spcBef>
                <a:spcPct val="20000"/>
              </a:spcBef>
              <a:buFontTx/>
              <a:buChar char="•"/>
            </a:pPr>
            <a:r>
              <a:rPr lang="en-US" sz="2200" b="1">
                <a:solidFill>
                  <a:srgbClr val="000000"/>
                </a:solidFill>
                <a:latin typeface="Calibri" pitchFamily="34" charset="0"/>
              </a:rPr>
              <a:t>Size of </a:t>
            </a:r>
            <a:r>
              <a:rPr lang="en-US" sz="2200" b="1">
                <a:solidFill>
                  <a:srgbClr val="0000CC"/>
                </a:solidFill>
                <a:latin typeface="Calibri" pitchFamily="34" charset="0"/>
              </a:rPr>
              <a:t>float</a:t>
            </a:r>
            <a:r>
              <a:rPr lang="en-US" sz="2200" b="1">
                <a:solidFill>
                  <a:srgbClr val="000000"/>
                </a:solidFill>
                <a:latin typeface="Calibri" pitchFamily="34" charset="0"/>
              </a:rPr>
              <a:t> </a:t>
            </a:r>
            <a:r>
              <a:rPr lang="en-US" sz="2200" b="1">
                <a:solidFill>
                  <a:srgbClr val="000000"/>
                </a:solidFill>
                <a:latin typeface="Calibri" pitchFamily="34" charset="0"/>
                <a:sym typeface="Symbol" pitchFamily="18" charset="2"/>
              </a:rPr>
              <a:t> size of </a:t>
            </a:r>
            <a:r>
              <a:rPr lang="en-US" sz="2200" b="1">
                <a:solidFill>
                  <a:srgbClr val="0000CC"/>
                </a:solidFill>
                <a:latin typeface="Calibri" pitchFamily="34" charset="0"/>
                <a:sym typeface="Symbol" pitchFamily="18" charset="2"/>
              </a:rPr>
              <a:t>double </a:t>
            </a:r>
            <a:r>
              <a:rPr lang="en-US" sz="2200" b="1">
                <a:solidFill>
                  <a:srgbClr val="000000"/>
                </a:solidFill>
                <a:latin typeface="Calibri" pitchFamily="34" charset="0"/>
                <a:sym typeface="Symbol" pitchFamily="18" charset="2"/>
              </a:rPr>
              <a:t> size of </a:t>
            </a:r>
            <a:r>
              <a:rPr lang="en-US" sz="2200" b="1">
                <a:solidFill>
                  <a:srgbClr val="0000CC"/>
                </a:solidFill>
                <a:latin typeface="Calibri" pitchFamily="34" charset="0"/>
                <a:sym typeface="Symbol" pitchFamily="18" charset="2"/>
              </a:rPr>
              <a:t>long double</a:t>
            </a:r>
            <a:endParaRPr lang="en-US" sz="2200" b="1">
              <a:solidFill>
                <a:srgbClr val="0000CC"/>
              </a:solidFill>
              <a:latin typeface="Calibri"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2"/>
          <p:cNvSpPr txBox="1">
            <a:spLocks noChangeArrowheads="1"/>
          </p:cNvSpPr>
          <p:nvPr/>
        </p:nvSpPr>
        <p:spPr bwMode="auto">
          <a:xfrm>
            <a:off x="0" y="152400"/>
            <a:ext cx="9144000" cy="533400"/>
          </a:xfrm>
          <a:prstGeom prst="rect">
            <a:avLst/>
          </a:prstGeom>
          <a:noFill/>
          <a:ln w="9525">
            <a:noFill/>
            <a:miter lim="800000"/>
            <a:headEnd/>
            <a:tailEnd/>
          </a:ln>
        </p:spPr>
        <p:txBody>
          <a:bodyPr anchor="ctr"/>
          <a:lstStyle/>
          <a:p>
            <a:pPr>
              <a:lnSpc>
                <a:spcPct val="80000"/>
              </a:lnSpc>
            </a:pPr>
            <a:r>
              <a:rPr lang="en-US" sz="2200" b="1" u="sng">
                <a:latin typeface="Calibri" pitchFamily="34" charset="0"/>
              </a:rPr>
              <a:t>Numeric Types in C++</a:t>
            </a:r>
          </a:p>
        </p:txBody>
      </p:sp>
      <p:pic>
        <p:nvPicPr>
          <p:cNvPr id="160770" name="Picture 4"/>
          <p:cNvPicPr>
            <a:picLocks noChangeAspect="1" noChangeArrowheads="1"/>
          </p:cNvPicPr>
          <p:nvPr/>
        </p:nvPicPr>
        <p:blipFill>
          <a:blip r:embed="rId2"/>
          <a:srcRect/>
          <a:stretch>
            <a:fillRect/>
          </a:stretch>
        </p:blipFill>
        <p:spPr bwMode="auto">
          <a:xfrm>
            <a:off x="304800" y="914400"/>
            <a:ext cx="8305800" cy="5562600"/>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1026"/>
          <p:cNvSpPr txBox="1">
            <a:spLocks noChangeArrowheads="1"/>
          </p:cNvSpPr>
          <p:nvPr/>
        </p:nvSpPr>
        <p:spPr bwMode="auto">
          <a:xfrm>
            <a:off x="457200" y="304800"/>
            <a:ext cx="7772400" cy="609600"/>
          </a:xfrm>
          <a:prstGeom prst="rect">
            <a:avLst/>
          </a:prstGeom>
          <a:noFill/>
          <a:ln w="9525">
            <a:noFill/>
            <a:miter lim="800000"/>
            <a:headEnd/>
            <a:tailEnd/>
          </a:ln>
        </p:spPr>
        <p:txBody>
          <a:bodyPr anchor="ctr"/>
          <a:lstStyle/>
          <a:p>
            <a:r>
              <a:rPr lang="en-US" sz="2200" b="1" u="sng">
                <a:solidFill>
                  <a:srgbClr val="000000"/>
                </a:solidFill>
                <a:latin typeface="Calibri" pitchFamily="34" charset="0"/>
              </a:rPr>
              <a:t>Defining Variables</a:t>
            </a:r>
          </a:p>
        </p:txBody>
      </p:sp>
      <p:sp>
        <p:nvSpPr>
          <p:cNvPr id="161794" name="Rectangle 1027"/>
          <p:cNvSpPr txBox="1">
            <a:spLocks noChangeArrowheads="1"/>
          </p:cNvSpPr>
          <p:nvPr/>
        </p:nvSpPr>
        <p:spPr bwMode="auto">
          <a:xfrm>
            <a:off x="304800" y="1066800"/>
            <a:ext cx="8534400" cy="44196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200" b="1">
                <a:solidFill>
                  <a:srgbClr val="000000"/>
                </a:solidFill>
                <a:latin typeface="Calibri" pitchFamily="34" charset="0"/>
              </a:rPr>
              <a:t>Variables of the same type can be defined</a:t>
            </a:r>
          </a:p>
          <a:p>
            <a:pPr marL="342900" indent="-342900">
              <a:lnSpc>
                <a:spcPct val="90000"/>
              </a:lnSpc>
              <a:spcBef>
                <a:spcPct val="20000"/>
              </a:spcBef>
              <a:buFontTx/>
              <a:buChar char="•"/>
            </a:pPr>
            <a:endParaRPr lang="en-US" sz="2200" b="1">
              <a:solidFill>
                <a:srgbClr val="000000"/>
              </a:solidFill>
              <a:latin typeface="Calibri" pitchFamily="34" charset="0"/>
            </a:endParaRPr>
          </a:p>
          <a:p>
            <a:pPr marL="742950" lvl="1" indent="-285750">
              <a:lnSpc>
                <a:spcPct val="90000"/>
              </a:lnSpc>
              <a:spcBef>
                <a:spcPct val="20000"/>
              </a:spcBef>
              <a:buFontTx/>
              <a:buChar char="-"/>
            </a:pPr>
            <a:r>
              <a:rPr lang="en-US" sz="2200" b="1">
                <a:solidFill>
                  <a:srgbClr val="000000"/>
                </a:solidFill>
                <a:latin typeface="Calibri" pitchFamily="34" charset="0"/>
              </a:rPr>
              <a:t>On  separate lines:</a:t>
            </a:r>
          </a:p>
          <a:p>
            <a:pPr marL="742950" lvl="1" indent="-285750">
              <a:lnSpc>
                <a:spcPct val="90000"/>
              </a:lnSpc>
              <a:spcBef>
                <a:spcPct val="20000"/>
              </a:spcBef>
              <a:buFontTx/>
              <a:buChar char="-"/>
            </a:pPr>
            <a:endParaRPr lang="en-US" sz="2200" b="1">
              <a:solidFill>
                <a:srgbClr val="000000"/>
              </a:solidFill>
              <a:latin typeface="Calibri" pitchFamily="34" charset="0"/>
            </a:endParaRPr>
          </a:p>
          <a:p>
            <a:pPr marL="742950" lvl="1" indent="-285750">
              <a:lnSpc>
                <a:spcPct val="90000"/>
              </a:lnSpc>
              <a:spcBef>
                <a:spcPct val="20000"/>
              </a:spcBef>
            </a:pPr>
            <a:r>
              <a:rPr lang="en-US" sz="2200" b="1">
                <a:solidFill>
                  <a:srgbClr val="0000CC"/>
                </a:solidFill>
                <a:latin typeface="Calibri" pitchFamily="34" charset="0"/>
              </a:rPr>
              <a:t>	int length;</a:t>
            </a:r>
          </a:p>
          <a:p>
            <a:pPr marL="742950" lvl="1" indent="-285750">
              <a:lnSpc>
                <a:spcPct val="90000"/>
              </a:lnSpc>
              <a:spcBef>
                <a:spcPct val="20000"/>
              </a:spcBef>
            </a:pPr>
            <a:r>
              <a:rPr lang="en-US" sz="2200" b="1">
                <a:solidFill>
                  <a:srgbClr val="0000CC"/>
                </a:solidFill>
                <a:latin typeface="Calibri" pitchFamily="34" charset="0"/>
              </a:rPr>
              <a:t>	int width;</a:t>
            </a:r>
          </a:p>
          <a:p>
            <a:pPr marL="742950" lvl="1" indent="-285750">
              <a:lnSpc>
                <a:spcPct val="90000"/>
              </a:lnSpc>
              <a:spcBef>
                <a:spcPct val="20000"/>
              </a:spcBef>
            </a:pPr>
            <a:r>
              <a:rPr lang="en-US" sz="2200" b="1">
                <a:solidFill>
                  <a:srgbClr val="0000CC"/>
                </a:solidFill>
                <a:latin typeface="Calibri" pitchFamily="34" charset="0"/>
              </a:rPr>
              <a:t>	unsigned int area;</a:t>
            </a:r>
          </a:p>
          <a:p>
            <a:pPr marL="742950" lvl="1" indent="-285750">
              <a:lnSpc>
                <a:spcPct val="90000"/>
              </a:lnSpc>
              <a:spcBef>
                <a:spcPct val="20000"/>
              </a:spcBef>
            </a:pPr>
            <a:endParaRPr lang="en-US" sz="2200" b="1">
              <a:solidFill>
                <a:srgbClr val="000000"/>
              </a:solidFill>
              <a:latin typeface="Calibri" pitchFamily="34" charset="0"/>
            </a:endParaRPr>
          </a:p>
          <a:p>
            <a:pPr marL="742950" lvl="1" indent="-285750">
              <a:lnSpc>
                <a:spcPct val="90000"/>
              </a:lnSpc>
              <a:spcBef>
                <a:spcPct val="20000"/>
              </a:spcBef>
              <a:buFontTx/>
              <a:buChar char="-"/>
            </a:pPr>
            <a:r>
              <a:rPr lang="en-US" sz="2200" b="1">
                <a:solidFill>
                  <a:srgbClr val="000000"/>
                </a:solidFill>
                <a:latin typeface="Calibri" pitchFamily="34" charset="0"/>
              </a:rPr>
              <a:t>On the same line:</a:t>
            </a:r>
          </a:p>
          <a:p>
            <a:pPr marL="742950" lvl="1" indent="-285750">
              <a:lnSpc>
                <a:spcPct val="90000"/>
              </a:lnSpc>
              <a:spcBef>
                <a:spcPct val="20000"/>
              </a:spcBef>
              <a:buFontTx/>
              <a:buChar char="-"/>
            </a:pPr>
            <a:endParaRPr lang="en-US" sz="2200" b="1">
              <a:solidFill>
                <a:srgbClr val="000000"/>
              </a:solidFill>
              <a:latin typeface="Calibri" pitchFamily="34" charset="0"/>
            </a:endParaRPr>
          </a:p>
          <a:p>
            <a:pPr marL="742950" lvl="1" indent="-285750">
              <a:lnSpc>
                <a:spcPct val="90000"/>
              </a:lnSpc>
              <a:spcBef>
                <a:spcPct val="20000"/>
              </a:spcBef>
            </a:pPr>
            <a:r>
              <a:rPr lang="en-US" sz="2200" b="1">
                <a:solidFill>
                  <a:srgbClr val="0000CC"/>
                </a:solidFill>
                <a:latin typeface="Calibri" pitchFamily="34" charset="0"/>
              </a:rPr>
              <a:t>	int length, width;</a:t>
            </a:r>
          </a:p>
          <a:p>
            <a:pPr marL="742950" lvl="1" indent="-285750">
              <a:lnSpc>
                <a:spcPct val="90000"/>
              </a:lnSpc>
              <a:spcBef>
                <a:spcPct val="20000"/>
              </a:spcBef>
            </a:pPr>
            <a:r>
              <a:rPr lang="en-US" sz="2200" b="1">
                <a:solidFill>
                  <a:srgbClr val="0000CC"/>
                </a:solidFill>
                <a:latin typeface="Calibri" pitchFamily="34" charset="0"/>
              </a:rPr>
              <a:t>	unsigned int area;</a:t>
            </a:r>
          </a:p>
          <a:p>
            <a:pPr marL="742950" lvl="1" indent="-285750">
              <a:lnSpc>
                <a:spcPct val="90000"/>
              </a:lnSpc>
              <a:spcBef>
                <a:spcPct val="20000"/>
              </a:spcBef>
            </a:pPr>
            <a:endParaRPr lang="en-US" sz="2200" b="1">
              <a:solidFill>
                <a:srgbClr val="000000"/>
              </a:solidFill>
              <a:latin typeface="Calibri" pitchFamily="34" charset="0"/>
            </a:endParaRPr>
          </a:p>
          <a:p>
            <a:pPr marL="342900" indent="-342900">
              <a:lnSpc>
                <a:spcPct val="90000"/>
              </a:lnSpc>
              <a:spcBef>
                <a:spcPct val="20000"/>
              </a:spcBef>
              <a:buFontTx/>
              <a:buChar char="•"/>
            </a:pPr>
            <a:r>
              <a:rPr lang="en-US" sz="2200" b="1">
                <a:solidFill>
                  <a:srgbClr val="000000"/>
                </a:solidFill>
                <a:latin typeface="Calibri" pitchFamily="34" charset="0"/>
              </a:rPr>
              <a:t>Variables of different types must be in different definitions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Rectangle 2"/>
          <p:cNvSpPr txBox="1">
            <a:spLocks noChangeArrowheads="1"/>
          </p:cNvSpPr>
          <p:nvPr/>
        </p:nvSpPr>
        <p:spPr bwMode="auto">
          <a:xfrm>
            <a:off x="304800" y="274638"/>
            <a:ext cx="8458200" cy="1143000"/>
          </a:xfrm>
          <a:prstGeom prst="rect">
            <a:avLst/>
          </a:prstGeom>
          <a:noFill/>
          <a:ln w="9525">
            <a:noFill/>
            <a:miter lim="800000"/>
            <a:headEnd/>
            <a:tailEnd/>
          </a:ln>
        </p:spPr>
        <p:txBody>
          <a:bodyPr lIns="92075" tIns="46038" rIns="92075" bIns="46038"/>
          <a:lstStyle/>
          <a:p>
            <a:pPr eaLnBrk="0" hangingPunct="0"/>
            <a:r>
              <a:rPr lang="en-US" sz="2200" b="1" u="sng">
                <a:latin typeface="Calibri" pitchFamily="34" charset="0"/>
              </a:rPr>
              <a:t>Software Development Cycle</a:t>
            </a:r>
          </a:p>
        </p:txBody>
      </p:sp>
      <p:graphicFrame>
        <p:nvGraphicFramePr>
          <p:cNvPr id="126979" name="Object 3"/>
          <p:cNvGraphicFramePr>
            <a:graphicFrameLocks/>
          </p:cNvGraphicFramePr>
          <p:nvPr/>
        </p:nvGraphicFramePr>
        <p:xfrm>
          <a:off x="1295400" y="1411288"/>
          <a:ext cx="6750050" cy="4286250"/>
        </p:xfrm>
        <a:graphic>
          <a:graphicData uri="http://schemas.openxmlformats.org/presentationml/2006/ole">
            <mc:AlternateContent xmlns:mc="http://schemas.openxmlformats.org/markup-compatibility/2006">
              <mc:Choice xmlns:v="urn:schemas-microsoft-com:vml" Requires="v">
                <p:oleObj name="VISIO" r:id="rId2" imgW="9000000" imgH="5727600" progId="">
                  <p:embed/>
                </p:oleObj>
              </mc:Choice>
              <mc:Fallback>
                <p:oleObj name="VISIO" r:id="rId2" imgW="9000000" imgH="5727600" progId="">
                  <p:embed/>
                  <p:pic>
                    <p:nvPicPr>
                      <p:cNvPr id="0"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411288"/>
                        <a:ext cx="6750050" cy="428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Oval 3"/>
          <p:cNvSpPr/>
          <p:nvPr/>
        </p:nvSpPr>
        <p:spPr>
          <a:xfrm>
            <a:off x="2590800" y="1219200"/>
            <a:ext cx="2971800" cy="990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2590800" y="2209800"/>
            <a:ext cx="5715000" cy="3733800"/>
          </a:xfrm>
          <a:prstGeom prst="rect">
            <a:avLst/>
          </a:prstGeom>
          <a:noFill/>
          <a:ln>
            <a:solidFill>
              <a:srgbClr val="0000CC"/>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6983" name="Oval 5"/>
          <p:cNvSpPr>
            <a:spLocks noChangeArrowheads="1"/>
          </p:cNvSpPr>
          <p:nvPr/>
        </p:nvSpPr>
        <p:spPr bwMode="auto">
          <a:xfrm>
            <a:off x="1524000" y="2362200"/>
            <a:ext cx="1219200" cy="3200400"/>
          </a:xfrm>
          <a:prstGeom prst="ellipse">
            <a:avLst/>
          </a:prstGeom>
          <a:noFill/>
          <a:ln w="25400" algn="ctr">
            <a:solidFill>
              <a:srgbClr val="FF0000"/>
            </a:solidFill>
            <a:prstDash val="sysDot"/>
            <a:round/>
            <a:headEnd/>
            <a:tailEnd/>
          </a:ln>
        </p:spPr>
        <p:txBody>
          <a:bodyPr anchor="ctr"/>
          <a:lstStyle/>
          <a:p>
            <a:pPr algn="ctr"/>
            <a:endParaRPr lang="bg-BG">
              <a:solidFill>
                <a:srgbClr val="FF0000"/>
              </a:solidFill>
              <a:latin typeface="Calibri" pitchFamily="34" charset="0"/>
            </a:endParaRPr>
          </a:p>
        </p:txBody>
      </p:sp>
      <p:sp>
        <p:nvSpPr>
          <p:cNvPr id="126984" name="Text Box 9"/>
          <p:cNvSpPr txBox="1">
            <a:spLocks noChangeArrowheads="1"/>
          </p:cNvSpPr>
          <p:nvPr/>
        </p:nvSpPr>
        <p:spPr bwMode="auto">
          <a:xfrm>
            <a:off x="7832725" y="1560513"/>
            <a:ext cx="565150" cy="366712"/>
          </a:xfrm>
          <a:prstGeom prst="rect">
            <a:avLst/>
          </a:prstGeom>
          <a:noFill/>
          <a:ln w="9525">
            <a:noFill/>
            <a:miter lim="800000"/>
            <a:headEnd/>
            <a:tailEnd/>
          </a:ln>
        </p:spPr>
        <p:txBody>
          <a:bodyPr wrap="none">
            <a:spAutoFit/>
          </a:bodyPr>
          <a:lstStyle/>
          <a:p>
            <a:r>
              <a:rPr lang="en-US" b="1"/>
              <a:t>IDE</a:t>
            </a:r>
            <a:endParaRPr lang="bg-BG" b="1"/>
          </a:p>
        </p:txBody>
      </p:sp>
      <p:cxnSp>
        <p:nvCxnSpPr>
          <p:cNvPr id="3" name="Straight Arrow Connector 2"/>
          <p:cNvCxnSpPr>
            <a:stCxn id="126984" idx="2"/>
          </p:cNvCxnSpPr>
          <p:nvPr/>
        </p:nvCxnSpPr>
        <p:spPr>
          <a:xfrm flipH="1">
            <a:off x="8001000" y="1927225"/>
            <a:ext cx="114300" cy="20637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4"/>
          <p:cNvSpPr>
            <a:spLocks noChangeArrowheads="1"/>
          </p:cNvSpPr>
          <p:nvPr/>
        </p:nvSpPr>
        <p:spPr bwMode="auto">
          <a:xfrm>
            <a:off x="381000" y="381000"/>
            <a:ext cx="7772400" cy="819150"/>
          </a:xfrm>
          <a:prstGeom prst="rect">
            <a:avLst/>
          </a:prstGeom>
          <a:noFill/>
          <a:ln w="9525">
            <a:noFill/>
            <a:miter lim="800000"/>
            <a:headEnd/>
            <a:tailEnd/>
          </a:ln>
        </p:spPr>
        <p:txBody>
          <a:bodyPr lIns="92075" tIns="46038" rIns="92075" bIns="46038" anchor="ctr"/>
          <a:lstStyle/>
          <a:p>
            <a:pPr eaLnBrk="0" hangingPunct="0"/>
            <a:r>
              <a:rPr lang="en-US" sz="2200" b="1" u="sng">
                <a:latin typeface="Calibri" pitchFamily="34" charset="0"/>
              </a:rPr>
              <a:t>Declaring Variables</a:t>
            </a:r>
          </a:p>
        </p:txBody>
      </p:sp>
      <p:sp>
        <p:nvSpPr>
          <p:cNvPr id="162818" name="Rectangle 5"/>
          <p:cNvSpPr>
            <a:spLocks noChangeArrowheads="1"/>
          </p:cNvSpPr>
          <p:nvPr/>
        </p:nvSpPr>
        <p:spPr bwMode="auto">
          <a:xfrm>
            <a:off x="381000" y="1981200"/>
            <a:ext cx="8153400" cy="2914650"/>
          </a:xfrm>
          <a:prstGeom prst="rect">
            <a:avLst/>
          </a:prstGeom>
          <a:noFill/>
          <a:ln w="9525">
            <a:noFill/>
            <a:miter lim="800000"/>
            <a:headEnd/>
            <a:tailEnd/>
          </a:ln>
        </p:spPr>
        <p:txBody>
          <a:bodyPr lIns="92075" tIns="46038" rIns="92075" bIns="46038"/>
          <a:lstStyle/>
          <a:p>
            <a:pPr marL="342900" indent="-342900" eaLnBrk="0" hangingPunct="0">
              <a:lnSpc>
                <a:spcPct val="90000"/>
              </a:lnSpc>
              <a:spcBef>
                <a:spcPct val="20000"/>
              </a:spcBef>
              <a:buFont typeface="Arial" charset="0"/>
              <a:buNone/>
            </a:pPr>
            <a:r>
              <a:rPr lang="en-US" sz="2200" b="1" dirty="0" err="1">
                <a:solidFill>
                  <a:srgbClr val="000099"/>
                </a:solidFill>
                <a:latin typeface="Calibri" pitchFamily="34" charset="0"/>
              </a:rPr>
              <a:t>int</a:t>
            </a:r>
            <a:r>
              <a:rPr lang="en-US" sz="2200" b="1" dirty="0">
                <a:solidFill>
                  <a:srgbClr val="000099"/>
                </a:solidFill>
                <a:latin typeface="Calibri" pitchFamily="34" charset="0"/>
              </a:rPr>
              <a:t> x;         // Declare x to be an</a:t>
            </a:r>
          </a:p>
          <a:p>
            <a:pPr marL="342900" indent="-342900" eaLnBrk="0" hangingPunct="0">
              <a:lnSpc>
                <a:spcPct val="90000"/>
              </a:lnSpc>
              <a:spcBef>
                <a:spcPct val="20000"/>
              </a:spcBef>
              <a:buFont typeface="Arial" charset="0"/>
              <a:buNone/>
            </a:pPr>
            <a:r>
              <a:rPr lang="en-US" sz="2200" b="1" dirty="0">
                <a:solidFill>
                  <a:srgbClr val="000099"/>
                </a:solidFill>
                <a:latin typeface="Calibri" pitchFamily="34" charset="0"/>
              </a:rPr>
              <a:t>               // integer variable;</a:t>
            </a:r>
          </a:p>
          <a:p>
            <a:pPr marL="342900" indent="-342900" eaLnBrk="0" hangingPunct="0">
              <a:lnSpc>
                <a:spcPct val="90000"/>
              </a:lnSpc>
              <a:spcBef>
                <a:spcPct val="20000"/>
              </a:spcBef>
              <a:buFont typeface="Arial" charset="0"/>
              <a:buNone/>
            </a:pPr>
            <a:endParaRPr lang="en-US" sz="2200" b="1" dirty="0">
              <a:solidFill>
                <a:srgbClr val="000099"/>
              </a:solidFill>
              <a:latin typeface="Calibri" pitchFamily="34" charset="0"/>
            </a:endParaRPr>
          </a:p>
          <a:p>
            <a:pPr marL="342900" indent="-342900" eaLnBrk="0" hangingPunct="0">
              <a:lnSpc>
                <a:spcPct val="90000"/>
              </a:lnSpc>
              <a:spcBef>
                <a:spcPct val="50000"/>
              </a:spcBef>
              <a:buFont typeface="Arial" charset="0"/>
              <a:buNone/>
            </a:pPr>
            <a:r>
              <a:rPr lang="en-US" sz="2200" b="1" dirty="0">
                <a:solidFill>
                  <a:srgbClr val="000099"/>
                </a:solidFill>
                <a:latin typeface="Calibri" pitchFamily="34" charset="0"/>
              </a:rPr>
              <a:t>double radius; // Declare radius to</a:t>
            </a:r>
          </a:p>
          <a:p>
            <a:pPr marL="342900" indent="-342900" eaLnBrk="0" hangingPunct="0">
              <a:lnSpc>
                <a:spcPct val="90000"/>
              </a:lnSpc>
              <a:spcBef>
                <a:spcPct val="20000"/>
              </a:spcBef>
              <a:buFont typeface="Arial" charset="0"/>
              <a:buNone/>
            </a:pPr>
            <a:r>
              <a:rPr lang="en-US" sz="2200" b="1" dirty="0">
                <a:solidFill>
                  <a:srgbClr val="000099"/>
                </a:solidFill>
                <a:latin typeface="Calibri" pitchFamily="34" charset="0"/>
              </a:rPr>
              <a:t>               // be a double variable;</a:t>
            </a:r>
          </a:p>
          <a:p>
            <a:pPr marL="342900" indent="-342900" eaLnBrk="0" hangingPunct="0">
              <a:lnSpc>
                <a:spcPct val="90000"/>
              </a:lnSpc>
              <a:spcBef>
                <a:spcPct val="20000"/>
              </a:spcBef>
              <a:buFont typeface="Arial" charset="0"/>
              <a:buNone/>
            </a:pPr>
            <a:endParaRPr lang="en-US" sz="2200" b="1" dirty="0">
              <a:solidFill>
                <a:srgbClr val="000099"/>
              </a:solidFill>
              <a:latin typeface="Calibri" pitchFamily="34" charset="0"/>
            </a:endParaRPr>
          </a:p>
          <a:p>
            <a:pPr marL="342900" indent="-342900" eaLnBrk="0" hangingPunct="0">
              <a:lnSpc>
                <a:spcPct val="90000"/>
              </a:lnSpc>
              <a:spcBef>
                <a:spcPct val="50000"/>
              </a:spcBef>
              <a:buFont typeface="Arial" charset="0"/>
              <a:buNone/>
            </a:pPr>
            <a:r>
              <a:rPr lang="en-US" sz="2200" b="1" dirty="0">
                <a:solidFill>
                  <a:srgbClr val="000099"/>
                </a:solidFill>
                <a:latin typeface="Calibri" pitchFamily="34" charset="0"/>
              </a:rPr>
              <a:t>char a;        // Declare a to be a</a:t>
            </a:r>
          </a:p>
          <a:p>
            <a:pPr marL="342900" indent="-342900" eaLnBrk="0" hangingPunct="0">
              <a:lnSpc>
                <a:spcPct val="90000"/>
              </a:lnSpc>
              <a:spcBef>
                <a:spcPct val="20000"/>
              </a:spcBef>
              <a:buFont typeface="Arial" charset="0"/>
              <a:buNone/>
            </a:pPr>
            <a:r>
              <a:rPr lang="en-US" sz="2200" b="1" dirty="0">
                <a:solidFill>
                  <a:srgbClr val="000099"/>
                </a:solidFill>
                <a:latin typeface="Calibri" pitchFamily="34" charset="0"/>
              </a:rPr>
              <a:t>               // character variable;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Rectangle 2"/>
          <p:cNvSpPr txBox="1">
            <a:spLocks noChangeArrowheads="1"/>
          </p:cNvSpPr>
          <p:nvPr/>
        </p:nvSpPr>
        <p:spPr bwMode="auto">
          <a:xfrm>
            <a:off x="304800" y="152400"/>
            <a:ext cx="7772400" cy="685800"/>
          </a:xfrm>
          <a:prstGeom prst="rect">
            <a:avLst/>
          </a:prstGeom>
          <a:noFill/>
          <a:ln w="9525">
            <a:noFill/>
            <a:miter lim="800000"/>
            <a:headEnd/>
            <a:tailEnd/>
          </a:ln>
        </p:spPr>
        <p:txBody>
          <a:bodyPr anchor="ctr"/>
          <a:lstStyle/>
          <a:p>
            <a:r>
              <a:rPr lang="en-US" sz="2200" b="1" u="sng">
                <a:solidFill>
                  <a:srgbClr val="000000"/>
                </a:solidFill>
                <a:latin typeface="Calibri" pitchFamily="34" charset="0"/>
              </a:rPr>
              <a:t>Variable Assignments and Initialization</a:t>
            </a:r>
          </a:p>
        </p:txBody>
      </p:sp>
      <p:sp>
        <p:nvSpPr>
          <p:cNvPr id="163842" name="Rectangle 3"/>
          <p:cNvSpPr txBox="1">
            <a:spLocks noChangeArrowheads="1"/>
          </p:cNvSpPr>
          <p:nvPr/>
        </p:nvSpPr>
        <p:spPr bwMode="auto">
          <a:xfrm>
            <a:off x="304800" y="914400"/>
            <a:ext cx="8534400" cy="5562600"/>
          </a:xfrm>
          <a:prstGeom prst="rect">
            <a:avLst/>
          </a:prstGeom>
          <a:noFill/>
          <a:ln w="9525">
            <a:noFill/>
            <a:miter lim="800000"/>
            <a:headEnd/>
            <a:tailEnd/>
          </a:ln>
        </p:spPr>
        <p:txBody>
          <a:bodyPr/>
          <a:lstStyle/>
          <a:p>
            <a:pPr marL="342900" indent="-342900">
              <a:lnSpc>
                <a:spcPct val="90000"/>
              </a:lnSpc>
              <a:spcBef>
                <a:spcPct val="20000"/>
              </a:spcBef>
            </a:pPr>
            <a:r>
              <a:rPr lang="en-US" sz="2200" b="1" u="sng" dirty="0">
                <a:solidFill>
                  <a:srgbClr val="000000"/>
                </a:solidFill>
                <a:latin typeface="Calibri" pitchFamily="34" charset="0"/>
              </a:rPr>
              <a:t>Assignment</a:t>
            </a:r>
          </a:p>
          <a:p>
            <a:pPr marL="342900" indent="-342900">
              <a:lnSpc>
                <a:spcPct val="90000"/>
              </a:lnSpc>
              <a:spcBef>
                <a:spcPct val="20000"/>
              </a:spcBef>
            </a:pPr>
            <a:endParaRPr lang="en-US" sz="2200" b="1" u="sng" dirty="0">
              <a:solidFill>
                <a:srgbClr val="000000"/>
              </a:solidFill>
              <a:latin typeface="Calibri" pitchFamily="34" charset="0"/>
            </a:endParaRPr>
          </a:p>
          <a:p>
            <a:pPr marL="342900" indent="-342900">
              <a:lnSpc>
                <a:spcPct val="90000"/>
              </a:lnSpc>
              <a:spcBef>
                <a:spcPct val="20000"/>
              </a:spcBef>
              <a:buFontTx/>
              <a:buChar char="•"/>
            </a:pPr>
            <a:r>
              <a:rPr lang="en-US" sz="2200" b="1" dirty="0">
                <a:solidFill>
                  <a:srgbClr val="000000"/>
                </a:solidFill>
                <a:latin typeface="Calibri" pitchFamily="34" charset="0"/>
              </a:rPr>
              <a:t>Uses the </a:t>
            </a:r>
            <a:r>
              <a:rPr lang="en-US" sz="2200" b="1" dirty="0">
                <a:solidFill>
                  <a:srgbClr val="000099"/>
                </a:solidFill>
                <a:latin typeface="Calibri" pitchFamily="34" charset="0"/>
              </a:rPr>
              <a:t>=</a:t>
            </a:r>
            <a:r>
              <a:rPr lang="en-US" sz="2200" b="1" dirty="0">
                <a:solidFill>
                  <a:srgbClr val="000000"/>
                </a:solidFill>
                <a:latin typeface="Calibri" pitchFamily="34" charset="0"/>
              </a:rPr>
              <a:t> operator</a:t>
            </a:r>
          </a:p>
          <a:p>
            <a:pPr marL="342900" indent="-342900">
              <a:lnSpc>
                <a:spcPct val="90000"/>
              </a:lnSpc>
              <a:spcBef>
                <a:spcPct val="20000"/>
              </a:spcBef>
              <a:buFontTx/>
              <a:buChar char="•"/>
            </a:pPr>
            <a:endParaRPr lang="en-US" sz="800" b="1" dirty="0">
              <a:solidFill>
                <a:srgbClr val="000000"/>
              </a:solidFill>
              <a:latin typeface="Calibri" pitchFamily="34" charset="0"/>
            </a:endParaRPr>
          </a:p>
          <a:p>
            <a:pPr marL="342900" indent="-342900">
              <a:lnSpc>
                <a:spcPct val="90000"/>
              </a:lnSpc>
              <a:spcBef>
                <a:spcPct val="20000"/>
              </a:spcBef>
              <a:buFontTx/>
              <a:buChar char="•"/>
            </a:pPr>
            <a:r>
              <a:rPr lang="en-US" sz="2200" b="1" dirty="0">
                <a:solidFill>
                  <a:srgbClr val="000000"/>
                </a:solidFill>
                <a:latin typeface="Calibri" pitchFamily="34" charset="0"/>
              </a:rPr>
              <a:t>Has a single variable on the left side and a value (constant, variable, or expression) on the right side</a:t>
            </a:r>
          </a:p>
          <a:p>
            <a:pPr marL="342900" indent="-342900">
              <a:lnSpc>
                <a:spcPct val="90000"/>
              </a:lnSpc>
              <a:spcBef>
                <a:spcPct val="20000"/>
              </a:spcBef>
              <a:buFontTx/>
              <a:buChar char="•"/>
            </a:pPr>
            <a:endParaRPr lang="en-US" sz="800" b="1" dirty="0">
              <a:solidFill>
                <a:srgbClr val="000000"/>
              </a:solidFill>
              <a:latin typeface="Calibri" pitchFamily="34" charset="0"/>
            </a:endParaRPr>
          </a:p>
          <a:p>
            <a:pPr marL="342900" indent="-342900">
              <a:lnSpc>
                <a:spcPct val="90000"/>
              </a:lnSpc>
              <a:spcBef>
                <a:spcPct val="20000"/>
              </a:spcBef>
              <a:buFontTx/>
              <a:buChar char="•"/>
            </a:pPr>
            <a:r>
              <a:rPr lang="en-US" sz="2200" b="1" dirty="0">
                <a:solidFill>
                  <a:srgbClr val="FF0000"/>
                </a:solidFill>
                <a:latin typeface="Calibri" pitchFamily="34" charset="0"/>
              </a:rPr>
              <a:t>Copies (i.e. assigns) the value on the right to the variable on the left. (An expression is first evaluated)</a:t>
            </a:r>
          </a:p>
          <a:p>
            <a:pPr marL="342900" indent="-342900">
              <a:lnSpc>
                <a:spcPct val="90000"/>
              </a:lnSpc>
              <a:spcBef>
                <a:spcPct val="20000"/>
              </a:spcBef>
              <a:buFontTx/>
              <a:buChar char="•"/>
            </a:pPr>
            <a:endParaRPr lang="en-US" sz="800" b="1" dirty="0">
              <a:solidFill>
                <a:srgbClr val="000000"/>
              </a:solidFill>
              <a:latin typeface="Calibri" pitchFamily="34" charset="0"/>
            </a:endParaRPr>
          </a:p>
          <a:p>
            <a:pPr marL="342900" indent="-342900">
              <a:lnSpc>
                <a:spcPct val="90000"/>
              </a:lnSpc>
              <a:spcBef>
                <a:spcPct val="20000"/>
              </a:spcBef>
              <a:buFontTx/>
              <a:buChar char="•"/>
            </a:pPr>
            <a:r>
              <a:rPr lang="en-US" sz="2200" b="1" dirty="0">
                <a:solidFill>
                  <a:srgbClr val="000000"/>
                </a:solidFill>
                <a:latin typeface="Calibri" pitchFamily="34" charset="0"/>
              </a:rPr>
              <a:t>Syntax</a:t>
            </a:r>
          </a:p>
          <a:p>
            <a:pPr marL="342900" indent="-342900">
              <a:lnSpc>
                <a:spcPct val="90000"/>
              </a:lnSpc>
              <a:spcBef>
                <a:spcPct val="20000"/>
              </a:spcBef>
              <a:buFontTx/>
              <a:buChar char="•"/>
            </a:pPr>
            <a:endParaRPr lang="en-US" sz="2200" b="1" dirty="0">
              <a:solidFill>
                <a:srgbClr val="000000"/>
              </a:solidFill>
              <a:latin typeface="Calibri" pitchFamily="34" charset="0"/>
            </a:endParaRPr>
          </a:p>
          <a:p>
            <a:pPr marL="342900" indent="-342900">
              <a:lnSpc>
                <a:spcPct val="90000"/>
              </a:lnSpc>
              <a:spcBef>
                <a:spcPct val="20000"/>
              </a:spcBef>
            </a:pPr>
            <a:r>
              <a:rPr lang="en-US" sz="2200" b="1" dirty="0">
                <a:solidFill>
                  <a:srgbClr val="000000"/>
                </a:solidFill>
                <a:latin typeface="Calibri" pitchFamily="34" charset="0"/>
              </a:rPr>
              <a:t>		</a:t>
            </a:r>
            <a:r>
              <a:rPr lang="en-US" sz="2200" b="1" dirty="0">
                <a:solidFill>
                  <a:srgbClr val="000099"/>
                </a:solidFill>
                <a:latin typeface="Calibri" pitchFamily="34" charset="0"/>
              </a:rPr>
              <a:t>variable = expression ;</a:t>
            </a:r>
          </a:p>
          <a:p>
            <a:pPr marL="342900" indent="-342900">
              <a:lnSpc>
                <a:spcPct val="90000"/>
              </a:lnSpc>
              <a:spcBef>
                <a:spcPct val="20000"/>
              </a:spcBef>
            </a:pPr>
            <a:r>
              <a:rPr lang="en-US" sz="2200" b="1" dirty="0">
                <a:solidFill>
                  <a:srgbClr val="000000"/>
                </a:solidFill>
                <a:latin typeface="Calibri" pitchFamily="34" charset="0"/>
              </a:rPr>
              <a:t>	</a:t>
            </a:r>
          </a:p>
          <a:p>
            <a:pPr marL="342900" indent="-342900">
              <a:lnSpc>
                <a:spcPct val="90000"/>
              </a:lnSpc>
              <a:spcBef>
                <a:spcPct val="20000"/>
              </a:spcBef>
            </a:pPr>
            <a:r>
              <a:rPr lang="en-US" sz="2200" b="1" dirty="0">
                <a:solidFill>
                  <a:srgbClr val="000000"/>
                </a:solidFill>
                <a:latin typeface="Calibri" pitchFamily="34" charset="0"/>
              </a:rPr>
              <a:t>		</a:t>
            </a:r>
            <a:r>
              <a:rPr lang="en-US" sz="2200" b="1" dirty="0">
                <a:solidFill>
                  <a:srgbClr val="000099"/>
                </a:solidFill>
                <a:latin typeface="Calibri" pitchFamily="34" charset="0"/>
              </a:rPr>
              <a:t>item = 12;  // constant</a:t>
            </a:r>
            <a:endParaRPr lang="de-DE" sz="2200" b="1" dirty="0">
              <a:solidFill>
                <a:srgbClr val="000099"/>
              </a:solidFill>
              <a:latin typeface="Calibri" pitchFamily="34" charset="0"/>
            </a:endParaRPr>
          </a:p>
          <a:p>
            <a:pPr marL="342900" indent="-342900">
              <a:lnSpc>
                <a:spcPct val="90000"/>
              </a:lnSpc>
              <a:spcBef>
                <a:spcPct val="20000"/>
              </a:spcBef>
            </a:pPr>
            <a:r>
              <a:rPr lang="de-DE" sz="2200" b="1" dirty="0">
                <a:solidFill>
                  <a:srgbClr val="000099"/>
                </a:solidFill>
                <a:latin typeface="Calibri" pitchFamily="34" charset="0"/>
              </a:rPr>
              <a:t>		Celsius = (Fahrenheit - 32) * 5 / 9;  // expression</a:t>
            </a:r>
          </a:p>
          <a:p>
            <a:pPr marL="342900" indent="-342900">
              <a:lnSpc>
                <a:spcPct val="90000"/>
              </a:lnSpc>
              <a:spcBef>
                <a:spcPct val="20000"/>
              </a:spcBef>
            </a:pPr>
            <a:r>
              <a:rPr lang="de-DE" sz="2200" b="1" dirty="0">
                <a:solidFill>
                  <a:srgbClr val="000099"/>
                </a:solidFill>
                <a:latin typeface="Calibri" pitchFamily="34" charset="0"/>
              </a:rPr>
              <a:t>		y = m * x + b;  // expression</a:t>
            </a:r>
            <a:endParaRPr lang="en-US" sz="2200" b="1" dirty="0">
              <a:solidFill>
                <a:srgbClr val="000099"/>
              </a:solidFill>
              <a:latin typeface="Calibri"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3" name="Rectangle 2"/>
          <p:cNvSpPr txBox="1">
            <a:spLocks noChangeArrowheads="1"/>
          </p:cNvSpPr>
          <p:nvPr/>
        </p:nvSpPr>
        <p:spPr bwMode="auto">
          <a:xfrm>
            <a:off x="304800" y="304800"/>
            <a:ext cx="8458200" cy="1143000"/>
          </a:xfrm>
          <a:prstGeom prst="rect">
            <a:avLst/>
          </a:prstGeom>
          <a:noFill/>
          <a:ln w="9525">
            <a:noFill/>
            <a:miter lim="800000"/>
            <a:headEnd/>
            <a:tailEnd/>
          </a:ln>
        </p:spPr>
        <p:txBody>
          <a:bodyPr lIns="92075" tIns="46038" rIns="92075" bIns="46038"/>
          <a:lstStyle/>
          <a:p>
            <a:r>
              <a:rPr lang="en-US" sz="2200" b="1" u="sng">
                <a:latin typeface="Calibri" pitchFamily="34" charset="0"/>
              </a:rPr>
              <a:t>Assignment Statement</a:t>
            </a:r>
          </a:p>
        </p:txBody>
      </p:sp>
      <p:sp>
        <p:nvSpPr>
          <p:cNvPr id="96264" name="Rectangle 3" descr="Rectangle: Click to edit Master text styles&#10;Second level&#10;Third level&#10;Fourth level&#10;Fifth level"/>
          <p:cNvSpPr txBox="1">
            <a:spLocks noChangeArrowheads="1"/>
          </p:cNvSpPr>
          <p:nvPr/>
        </p:nvSpPr>
        <p:spPr bwMode="auto">
          <a:xfrm>
            <a:off x="838200" y="1905000"/>
            <a:ext cx="7772400" cy="4114800"/>
          </a:xfrm>
          <a:prstGeom prst="rect">
            <a:avLst/>
          </a:prstGeom>
          <a:noFill/>
          <a:ln w="9525">
            <a:noFill/>
            <a:miter lim="800000"/>
            <a:headEnd/>
            <a:tailEnd/>
          </a:ln>
        </p:spPr>
        <p:txBody>
          <a:bodyPr lIns="92075" tIns="46038" rIns="92075" bIns="46038"/>
          <a:lstStyle/>
          <a:p>
            <a:pPr marL="342900" indent="-342900">
              <a:spcBef>
                <a:spcPct val="20000"/>
              </a:spcBef>
              <a:buFont typeface="Wingdings" pitchFamily="2" charset="2"/>
              <a:buNone/>
            </a:pPr>
            <a:r>
              <a:rPr lang="en-US" sz="2200" b="1">
                <a:latin typeface="Calibri" pitchFamily="34" charset="0"/>
              </a:rPr>
              <a:t>int NewStudents = 6;</a:t>
            </a:r>
          </a:p>
          <a:p>
            <a:pPr marL="342900" indent="-342900">
              <a:spcBef>
                <a:spcPct val="20000"/>
              </a:spcBef>
              <a:buFont typeface="Wingdings" pitchFamily="2" charset="2"/>
              <a:buNone/>
            </a:pPr>
            <a:r>
              <a:rPr lang="en-US" sz="2200" b="1">
                <a:latin typeface="Calibri" pitchFamily="34" charset="0"/>
              </a:rPr>
              <a:t>int OldStudents = 21;</a:t>
            </a:r>
          </a:p>
          <a:p>
            <a:pPr marL="342900" indent="-342900">
              <a:spcBef>
                <a:spcPct val="20000"/>
              </a:spcBef>
              <a:buFont typeface="Wingdings" pitchFamily="2" charset="2"/>
              <a:buNone/>
            </a:pPr>
            <a:r>
              <a:rPr lang="en-US" sz="2200" b="1">
                <a:latin typeface="Calibri" pitchFamily="34" charset="0"/>
              </a:rPr>
              <a:t>int TotalStudents;</a:t>
            </a:r>
          </a:p>
          <a:p>
            <a:pPr marL="342900" indent="-342900">
              <a:spcBef>
                <a:spcPct val="20000"/>
              </a:spcBef>
              <a:buFont typeface="Wingdings" pitchFamily="2" charset="2"/>
              <a:buNone/>
            </a:pPr>
            <a:endParaRPr lang="en-US" sz="2200" b="1">
              <a:latin typeface="Calibri" pitchFamily="34" charset="0"/>
            </a:endParaRPr>
          </a:p>
          <a:p>
            <a:pPr marL="342900" indent="-342900">
              <a:spcBef>
                <a:spcPct val="20000"/>
              </a:spcBef>
              <a:buFont typeface="Wingdings" pitchFamily="2" charset="2"/>
              <a:buNone/>
            </a:pPr>
            <a:r>
              <a:rPr lang="en-US" sz="2200" b="1">
                <a:latin typeface="Calibri" pitchFamily="34" charset="0"/>
              </a:rPr>
              <a:t>TotalStudents = NewStudents + OldStudents;</a:t>
            </a:r>
          </a:p>
          <a:p>
            <a:pPr marL="342900" indent="-342900">
              <a:spcBef>
                <a:spcPct val="20000"/>
              </a:spcBef>
              <a:buFont typeface="Wingdings" pitchFamily="2" charset="2"/>
              <a:buNone/>
            </a:pPr>
            <a:endParaRPr lang="en-US" sz="2200" b="1">
              <a:latin typeface="Calibri" pitchFamily="34" charset="0"/>
            </a:endParaRPr>
          </a:p>
        </p:txBody>
      </p:sp>
      <p:graphicFrame>
        <p:nvGraphicFramePr>
          <p:cNvPr id="96262" name="Object 6"/>
          <p:cNvGraphicFramePr>
            <a:graphicFrameLocks/>
          </p:cNvGraphicFramePr>
          <p:nvPr/>
        </p:nvGraphicFramePr>
        <p:xfrm>
          <a:off x="4572000" y="1751013"/>
          <a:ext cx="3629025" cy="1493837"/>
        </p:xfrm>
        <a:graphic>
          <a:graphicData uri="http://schemas.openxmlformats.org/presentationml/2006/ole">
            <mc:AlternateContent xmlns:mc="http://schemas.openxmlformats.org/markup-compatibility/2006">
              <mc:Choice xmlns:v="urn:schemas-microsoft-com:vml" Requires="v">
                <p:oleObj name="VISIO" r:id="rId2" imgW="4848840" imgH="2006640" progId="">
                  <p:embed/>
                </p:oleObj>
              </mc:Choice>
              <mc:Fallback>
                <p:oleObj name="VISIO" r:id="rId2" imgW="4848840" imgH="2006640" progId="">
                  <p:embed/>
                  <p:pic>
                    <p:nvPicPr>
                      <p:cNvPr id="0" name="Picture 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751013"/>
                        <a:ext cx="3629025" cy="1493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Rectangle 2"/>
          <p:cNvSpPr txBox="1">
            <a:spLocks noChangeArrowheads="1"/>
          </p:cNvSpPr>
          <p:nvPr/>
        </p:nvSpPr>
        <p:spPr bwMode="auto">
          <a:xfrm>
            <a:off x="533400" y="457200"/>
            <a:ext cx="7772400" cy="609600"/>
          </a:xfrm>
          <a:prstGeom prst="rect">
            <a:avLst/>
          </a:prstGeom>
          <a:noFill/>
          <a:ln w="9525">
            <a:noFill/>
            <a:miter lim="800000"/>
            <a:headEnd/>
            <a:tailEnd/>
          </a:ln>
        </p:spPr>
        <p:txBody>
          <a:bodyPr anchor="ctr"/>
          <a:lstStyle/>
          <a:p>
            <a:r>
              <a:rPr lang="en-US" sz="2200" b="1" u="sng">
                <a:solidFill>
                  <a:srgbClr val="000000"/>
                </a:solidFill>
                <a:latin typeface="Calibri" pitchFamily="34" charset="0"/>
              </a:rPr>
              <a:t>Variable Assignments and Initialization</a:t>
            </a:r>
          </a:p>
        </p:txBody>
      </p:sp>
      <p:sp>
        <p:nvSpPr>
          <p:cNvPr id="165890" name="Rectangle 3"/>
          <p:cNvSpPr txBox="1">
            <a:spLocks noChangeArrowheads="1"/>
          </p:cNvSpPr>
          <p:nvPr/>
        </p:nvSpPr>
        <p:spPr bwMode="auto">
          <a:xfrm>
            <a:off x="381000" y="1600200"/>
            <a:ext cx="8077200" cy="4114800"/>
          </a:xfrm>
          <a:prstGeom prst="rect">
            <a:avLst/>
          </a:prstGeom>
          <a:noFill/>
          <a:ln w="9525">
            <a:noFill/>
            <a:miter lim="800000"/>
            <a:headEnd/>
            <a:tailEnd/>
          </a:ln>
        </p:spPr>
        <p:txBody>
          <a:bodyPr/>
          <a:lstStyle/>
          <a:p>
            <a:pPr marL="342900" indent="-342900">
              <a:spcBef>
                <a:spcPct val="20000"/>
              </a:spcBef>
            </a:pPr>
            <a:r>
              <a:rPr lang="en-US" sz="2200" b="1" u="sng">
                <a:solidFill>
                  <a:srgbClr val="000000"/>
                </a:solidFill>
                <a:latin typeface="Calibri" pitchFamily="34" charset="0"/>
              </a:rPr>
              <a:t>Initialization</a:t>
            </a:r>
          </a:p>
          <a:p>
            <a:pPr marL="342900" indent="-342900">
              <a:spcBef>
                <a:spcPct val="20000"/>
              </a:spcBef>
              <a:buFontTx/>
              <a:buChar char="•"/>
            </a:pPr>
            <a:endParaRPr lang="en-US" sz="2200" b="1">
              <a:solidFill>
                <a:srgbClr val="000000"/>
              </a:solidFill>
              <a:latin typeface="Calibri" pitchFamily="34" charset="0"/>
            </a:endParaRPr>
          </a:p>
          <a:p>
            <a:pPr marL="342900" indent="-342900">
              <a:spcBef>
                <a:spcPct val="20000"/>
              </a:spcBef>
              <a:buFontTx/>
              <a:buChar char="•"/>
            </a:pPr>
            <a:r>
              <a:rPr lang="en-US" sz="2200" b="1">
                <a:solidFill>
                  <a:srgbClr val="000000"/>
                </a:solidFill>
                <a:latin typeface="Calibri" pitchFamily="34" charset="0"/>
              </a:rPr>
              <a:t>Initialize a variable: assign it a value when it is defined:</a:t>
            </a:r>
          </a:p>
          <a:p>
            <a:pPr marL="742950" lvl="1" indent="-285750">
              <a:spcBef>
                <a:spcPct val="20000"/>
              </a:spcBef>
            </a:pPr>
            <a:r>
              <a:rPr lang="en-US" sz="2200" b="1">
                <a:solidFill>
                  <a:srgbClr val="000000"/>
                </a:solidFill>
                <a:latin typeface="Calibri" pitchFamily="34" charset="0"/>
              </a:rPr>
              <a:t>	</a:t>
            </a:r>
            <a:r>
              <a:rPr lang="en-US" sz="2200" b="1">
                <a:solidFill>
                  <a:srgbClr val="000099"/>
                </a:solidFill>
                <a:latin typeface="Calibri" pitchFamily="34" charset="0"/>
              </a:rPr>
              <a:t>int length = 12;</a:t>
            </a:r>
          </a:p>
          <a:p>
            <a:pPr marL="742950" lvl="1" indent="-285750">
              <a:spcBef>
                <a:spcPct val="20000"/>
              </a:spcBef>
            </a:pPr>
            <a:endParaRPr lang="en-US" sz="2200" b="1">
              <a:solidFill>
                <a:srgbClr val="000000"/>
              </a:solidFill>
              <a:latin typeface="Calibri" pitchFamily="34" charset="0"/>
            </a:endParaRPr>
          </a:p>
          <a:p>
            <a:pPr marL="342900" indent="-342900">
              <a:spcBef>
                <a:spcPct val="20000"/>
              </a:spcBef>
              <a:buFontTx/>
              <a:buChar char="•"/>
            </a:pPr>
            <a:r>
              <a:rPr lang="en-US" sz="2200" b="1">
                <a:solidFill>
                  <a:srgbClr val="000000"/>
                </a:solidFill>
                <a:latin typeface="Calibri" pitchFamily="34" charset="0"/>
              </a:rPr>
              <a:t>Or initialize it later via assignment</a:t>
            </a:r>
          </a:p>
          <a:p>
            <a:pPr marL="342900" indent="-342900">
              <a:spcBef>
                <a:spcPct val="20000"/>
              </a:spcBef>
              <a:buFontTx/>
              <a:buChar char="•"/>
            </a:pPr>
            <a:endParaRPr lang="en-US" sz="2200" b="1">
              <a:solidFill>
                <a:srgbClr val="000000"/>
              </a:solidFill>
              <a:latin typeface="Calibri" pitchFamily="34" charset="0"/>
            </a:endParaRPr>
          </a:p>
          <a:p>
            <a:pPr marL="342900" indent="-342900">
              <a:spcBef>
                <a:spcPct val="20000"/>
              </a:spcBef>
              <a:buFontTx/>
              <a:buChar char="•"/>
            </a:pPr>
            <a:r>
              <a:rPr lang="en-US" sz="2200" b="1">
                <a:solidFill>
                  <a:srgbClr val="000000"/>
                </a:solidFill>
                <a:latin typeface="Calibri" pitchFamily="34" charset="0"/>
              </a:rPr>
              <a:t>Can initialize some </a:t>
            </a:r>
            <a:r>
              <a:rPr lang="en-US" sz="2200" b="1" u="sng">
                <a:solidFill>
                  <a:srgbClr val="000000"/>
                </a:solidFill>
                <a:latin typeface="Calibri" pitchFamily="34" charset="0"/>
              </a:rPr>
              <a:t>or</a:t>
            </a:r>
            <a:r>
              <a:rPr lang="en-US" sz="2200" b="1">
                <a:solidFill>
                  <a:srgbClr val="000000"/>
                </a:solidFill>
                <a:latin typeface="Calibri" pitchFamily="34" charset="0"/>
              </a:rPr>
              <a:t> all variables:</a:t>
            </a:r>
          </a:p>
          <a:p>
            <a:pPr marL="742950" lvl="1" indent="-285750">
              <a:spcBef>
                <a:spcPct val="20000"/>
              </a:spcBef>
            </a:pPr>
            <a:r>
              <a:rPr lang="en-US" sz="2200" b="1">
                <a:solidFill>
                  <a:srgbClr val="000000"/>
                </a:solidFill>
                <a:latin typeface="Calibri" pitchFamily="34" charset="0"/>
              </a:rPr>
              <a:t>	</a:t>
            </a:r>
            <a:r>
              <a:rPr lang="en-US" sz="2200" b="1">
                <a:solidFill>
                  <a:srgbClr val="000099"/>
                </a:solidFill>
                <a:latin typeface="Calibri" pitchFamily="34" charset="0"/>
              </a:rPr>
              <a:t>int length = 12, width = 5, area;</a:t>
            </a:r>
          </a:p>
          <a:p>
            <a:pPr marL="742950" lvl="1" indent="-285750">
              <a:spcBef>
                <a:spcPct val="20000"/>
              </a:spcBef>
            </a:pPr>
            <a:endParaRPr lang="en-US" sz="2200" b="1">
              <a:solidFill>
                <a:srgbClr val="000099"/>
              </a:solidFill>
              <a:latin typeface="Calibri" pitchFamily="34" charset="0"/>
            </a:endParaRPr>
          </a:p>
          <a:p>
            <a:pPr marL="342900" indent="-342900">
              <a:spcBef>
                <a:spcPct val="20000"/>
              </a:spcBef>
              <a:buFontTx/>
              <a:buChar char="•"/>
            </a:pPr>
            <a:r>
              <a:rPr lang="en-US" sz="2200" b="1">
                <a:latin typeface="Calibri" pitchFamily="34" charset="0"/>
              </a:rPr>
              <a:t>A variable </a:t>
            </a:r>
            <a:r>
              <a:rPr lang="en-US" sz="2200" b="1" u="sng">
                <a:latin typeface="Calibri" pitchFamily="34" charset="0"/>
              </a:rPr>
              <a:t>cannot</a:t>
            </a:r>
            <a:r>
              <a:rPr lang="en-US" sz="2200" b="1">
                <a:latin typeface="Calibri" pitchFamily="34" charset="0"/>
              </a:rPr>
              <a:t> be used before it is defined</a:t>
            </a:r>
          </a:p>
          <a:p>
            <a:pPr marL="342900" indent="-342900">
              <a:spcBef>
                <a:spcPct val="20000"/>
              </a:spcBef>
              <a:buFontTx/>
              <a:buChar char="•"/>
            </a:pPr>
            <a:endParaRPr lang="en-US" sz="2200" b="1">
              <a:solidFill>
                <a:srgbClr val="000000"/>
              </a:solidFill>
              <a:latin typeface="Calibri" pitchFamily="34" charset="0"/>
            </a:endParaRPr>
          </a:p>
          <a:p>
            <a:pPr marL="742950" lvl="1" indent="-285750">
              <a:spcBef>
                <a:spcPct val="20000"/>
              </a:spcBef>
            </a:pPr>
            <a:endParaRPr lang="en-US" sz="2200" b="1" u="sng">
              <a:solidFill>
                <a:srgbClr val="000000"/>
              </a:solidFill>
              <a:latin typeface="Calibri"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228600" y="381000"/>
            <a:ext cx="7772400" cy="685800"/>
          </a:xfrm>
          <a:prstGeom prst="rect">
            <a:avLst/>
          </a:prstGeom>
          <a:noFill/>
          <a:ln>
            <a:noFill/>
          </a:ln>
          <a:effectLst/>
        </p:spPr>
        <p:txBody>
          <a:bodyPr anchor="ct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algn="l">
              <a:defRPr/>
            </a:pPr>
            <a:r>
              <a:rPr lang="en-US" sz="2200" b="1" u="sng" kern="0" dirty="0">
                <a:solidFill>
                  <a:srgbClr val="000000"/>
                </a:solidFill>
                <a:latin typeface="Arial"/>
              </a:rPr>
              <a:t>Arithmetic Operators</a:t>
            </a:r>
          </a:p>
        </p:txBody>
      </p:sp>
      <p:sp>
        <p:nvSpPr>
          <p:cNvPr id="166914" name="Rectangle 3"/>
          <p:cNvSpPr txBox="1">
            <a:spLocks noChangeArrowheads="1"/>
          </p:cNvSpPr>
          <p:nvPr/>
        </p:nvSpPr>
        <p:spPr bwMode="auto">
          <a:xfrm>
            <a:off x="228600" y="1143000"/>
            <a:ext cx="8382000" cy="1524000"/>
          </a:xfrm>
          <a:prstGeom prst="rect">
            <a:avLst/>
          </a:prstGeom>
          <a:noFill/>
          <a:ln w="9525">
            <a:noFill/>
            <a:miter lim="800000"/>
            <a:headEnd/>
            <a:tailEnd/>
          </a:ln>
        </p:spPr>
        <p:txBody>
          <a:bodyPr/>
          <a:lstStyle/>
          <a:p>
            <a:pPr marL="342900" indent="-342900">
              <a:spcBef>
                <a:spcPct val="30000"/>
              </a:spcBef>
              <a:buFontTx/>
              <a:buChar char="•"/>
            </a:pPr>
            <a:r>
              <a:rPr lang="en-US" sz="2200" b="1">
                <a:solidFill>
                  <a:srgbClr val="000000"/>
                </a:solidFill>
              </a:rPr>
              <a:t>Used for performing numeric calculations</a:t>
            </a:r>
          </a:p>
          <a:p>
            <a:pPr marL="342900" indent="-342900">
              <a:spcBef>
                <a:spcPct val="30000"/>
              </a:spcBef>
              <a:buFontTx/>
              <a:buChar char="•"/>
            </a:pPr>
            <a:endParaRPr lang="en-US" sz="2200" b="1">
              <a:solidFill>
                <a:srgbClr val="000000"/>
              </a:solidFill>
            </a:endParaRPr>
          </a:p>
          <a:p>
            <a:pPr marL="342900" indent="-342900">
              <a:spcBef>
                <a:spcPct val="30000"/>
              </a:spcBef>
            </a:pPr>
            <a:r>
              <a:rPr lang="en-US" sz="2400" b="1">
                <a:latin typeface="Calibri" pitchFamily="34" charset="0"/>
              </a:rPr>
              <a:t>			               Basic Arithmetic Operators</a:t>
            </a:r>
          </a:p>
          <a:p>
            <a:pPr marL="342900" indent="-342900">
              <a:spcBef>
                <a:spcPct val="30000"/>
              </a:spcBef>
              <a:buFontTx/>
              <a:buChar char="•"/>
            </a:pPr>
            <a:endParaRPr lang="en-US" sz="2200" b="1">
              <a:solidFill>
                <a:srgbClr val="000000"/>
              </a:solidFill>
            </a:endParaRPr>
          </a:p>
        </p:txBody>
      </p:sp>
      <p:pic>
        <p:nvPicPr>
          <p:cNvPr id="166915" name="Picture 2"/>
          <p:cNvPicPr>
            <a:picLocks noChangeAspect="1" noChangeArrowheads="1"/>
          </p:cNvPicPr>
          <p:nvPr/>
        </p:nvPicPr>
        <p:blipFill>
          <a:blip r:embed="rId2"/>
          <a:srcRect/>
          <a:stretch>
            <a:fillRect/>
          </a:stretch>
        </p:blipFill>
        <p:spPr bwMode="auto">
          <a:xfrm>
            <a:off x="2590800" y="2819400"/>
            <a:ext cx="4467225" cy="2771775"/>
          </a:xfrm>
          <a:prstGeom prst="rect">
            <a:avLst/>
          </a:prstGeom>
          <a:noFill/>
          <a:ln w="9525">
            <a:no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7975" name="Group 39"/>
          <p:cNvGraphicFramePr>
            <a:graphicFrameLocks noGrp="1"/>
          </p:cNvGraphicFramePr>
          <p:nvPr/>
        </p:nvGraphicFramePr>
        <p:xfrm>
          <a:off x="457200" y="762000"/>
          <a:ext cx="8305800" cy="3785871"/>
        </p:xfrm>
        <a:graphic>
          <a:graphicData uri="http://schemas.openxmlformats.org/drawingml/2006/table">
            <a:tbl>
              <a:tblPr/>
              <a:tblGrid>
                <a:gridCol w="12954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tblGrid>
              <a:tr h="484188">
                <a:tc>
                  <a:txBody>
                    <a:bodyPr/>
                    <a:lstStyle/>
                    <a:p>
                      <a:pPr marL="0" marR="0" lvl="0" indent="0" algn="ctr" defTabSz="914400" rtl="0" eaLnBrk="1" fontAlgn="base" latinLnBrk="0" hangingPunct="1">
                        <a:lnSpc>
                          <a:spcPct val="85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Calibri" pitchFamily="34" charset="0"/>
                          <a:cs typeface="Arial" charset="0"/>
                        </a:rPr>
                        <a:t>SYMBOL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Calibri" pitchFamily="34" charset="0"/>
                          <a:cs typeface="Arial" charset="0"/>
                        </a:rPr>
                        <a:t>OPERATION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Calibri" pitchFamily="34" charset="0"/>
                          <a:cs typeface="Arial" charset="0"/>
                        </a:rPr>
                        <a:t>EXAMPLE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85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Calibri" pitchFamily="34" charset="0"/>
                          <a:cs typeface="Arial" charset="0"/>
                        </a:rPr>
                        <a:t>VALUE OF</a:t>
                      </a:r>
                      <a:r>
                        <a:rPr kumimoji="0" lang="en-US" sz="2200" b="0" i="0" u="none" strike="noStrike" cap="none" normalizeH="0" baseline="0">
                          <a:ln>
                            <a:noFill/>
                          </a:ln>
                          <a:solidFill>
                            <a:schemeClr val="tx1"/>
                          </a:solidFill>
                          <a:effectLst/>
                          <a:latin typeface="Calibri" pitchFamily="34" charset="0"/>
                          <a:cs typeface="Arial" charset="0"/>
                        </a:rPr>
                        <a:t> </a:t>
                      </a:r>
                      <a:r>
                        <a:rPr kumimoji="0" lang="en-US" sz="2200" b="1" i="0" u="none" strike="noStrike" cap="none" normalizeH="0" baseline="0">
                          <a:ln>
                            <a:noFill/>
                          </a:ln>
                          <a:solidFill>
                            <a:schemeClr val="tx1"/>
                          </a:solidFill>
                          <a:effectLst/>
                          <a:latin typeface="Calibri" pitchFamily="34" charset="0"/>
                          <a:cs typeface="Arial" charset="0"/>
                        </a:rPr>
                        <a:t>ans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175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Calibri" pitchFamily="34" charset="0"/>
                          <a:cs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Calibri" pitchFamily="34" charset="0"/>
                          <a:cs typeface="Arial" charset="0"/>
                        </a:rPr>
                        <a:t>addition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Calibri" pitchFamily="34" charset="0"/>
                          <a:cs typeface="Arial" charset="0"/>
                        </a:rPr>
                        <a:t>ans = 7 + 3;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Calibri" pitchFamily="34" charset="0"/>
                          <a:cs typeface="Arial"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19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Calibri" pitchFamily="34" charset="0"/>
                          <a:cs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Calibri" pitchFamily="34" charset="0"/>
                          <a:cs typeface="Arial" charset="0"/>
                        </a:rPr>
                        <a:t>subtraction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Calibri" pitchFamily="34" charset="0"/>
                          <a:cs typeface="Arial" charset="0"/>
                        </a:rPr>
                        <a:t>ans = 7 - 3;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Calibri" pitchFamily="34" charset="0"/>
                          <a:cs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207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Calibri" pitchFamily="34" charset="0"/>
                          <a:cs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Calibri" pitchFamily="34" charset="0"/>
                          <a:cs typeface="Arial" charset="0"/>
                        </a:rPr>
                        <a:t>multiplication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Calibri" pitchFamily="34" charset="0"/>
                          <a:cs typeface="Arial" charset="0"/>
                        </a:rPr>
                        <a:t>ans = 7 * 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Calibri" pitchFamily="34" charset="0"/>
                          <a:cs typeface="Arial" charset="0"/>
                        </a:rPr>
                        <a:t>21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175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Calibri" pitchFamily="34" charset="0"/>
                          <a:cs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Calibri" pitchFamily="34" charset="0"/>
                          <a:cs typeface="Arial" charset="0"/>
                        </a:rPr>
                        <a:t>division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Calibri" pitchFamily="34" charset="0"/>
                          <a:cs typeface="Arial" charset="0"/>
                        </a:rPr>
                        <a:t>ans = 7 / 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Calibri" pitchFamily="34" charset="0"/>
                          <a:cs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Calibri" pitchFamily="34" charset="0"/>
                          <a:cs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Calibri" pitchFamily="34" charset="0"/>
                          <a:cs typeface="Arial" charset="0"/>
                        </a:rPr>
                        <a:t>modulus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Calibri" pitchFamily="34" charset="0"/>
                          <a:cs typeface="Arial" charset="0"/>
                        </a:rPr>
                        <a:t>ans = 7 % 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a:ln>
                            <a:noFill/>
                          </a:ln>
                          <a:solidFill>
                            <a:schemeClr val="tx1"/>
                          </a:solidFill>
                          <a:effectLst/>
                          <a:latin typeface="Calibri" pitchFamily="34" charset="0"/>
                          <a:cs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2"/>
          <p:cNvSpPr txBox="1">
            <a:spLocks noChangeArrowheads="1"/>
          </p:cNvSpPr>
          <p:nvPr/>
        </p:nvSpPr>
        <p:spPr bwMode="auto">
          <a:xfrm>
            <a:off x="685800" y="609600"/>
            <a:ext cx="7772400" cy="1143000"/>
          </a:xfrm>
          <a:prstGeom prst="rect">
            <a:avLst/>
          </a:prstGeom>
          <a:noFill/>
          <a:ln w="9525">
            <a:noFill/>
            <a:miter lim="800000"/>
            <a:headEnd/>
            <a:tailEnd/>
          </a:ln>
        </p:spPr>
        <p:txBody>
          <a:bodyPr anchor="ctr"/>
          <a:lstStyle/>
          <a:p>
            <a:r>
              <a:rPr lang="en-US" sz="2200" b="1" u="sng">
                <a:solidFill>
                  <a:srgbClr val="000000"/>
                </a:solidFill>
                <a:latin typeface="Calibri" pitchFamily="34" charset="0"/>
              </a:rPr>
              <a:t>/ Operator</a:t>
            </a:r>
          </a:p>
        </p:txBody>
      </p:sp>
      <p:sp>
        <p:nvSpPr>
          <p:cNvPr id="168962" name="Rectangle 3"/>
          <p:cNvSpPr txBox="1">
            <a:spLocks noChangeArrowheads="1"/>
          </p:cNvSpPr>
          <p:nvPr/>
        </p:nvSpPr>
        <p:spPr bwMode="auto">
          <a:xfrm>
            <a:off x="381000" y="1981200"/>
            <a:ext cx="8382000" cy="41148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200" b="1">
                <a:solidFill>
                  <a:srgbClr val="000000"/>
                </a:solidFill>
                <a:latin typeface="Calibri" pitchFamily="34" charset="0"/>
              </a:rPr>
              <a:t>/ (division) operator performs integer division if both operands are integers</a:t>
            </a:r>
          </a:p>
          <a:p>
            <a:pPr marL="342900" indent="-342900">
              <a:lnSpc>
                <a:spcPct val="90000"/>
              </a:lnSpc>
              <a:spcBef>
                <a:spcPct val="20000"/>
              </a:spcBef>
              <a:buFontTx/>
              <a:buChar char="•"/>
            </a:pPr>
            <a:endParaRPr lang="en-US" sz="2200" b="1">
              <a:solidFill>
                <a:srgbClr val="000000"/>
              </a:solidFill>
              <a:latin typeface="Calibri" pitchFamily="34" charset="0"/>
            </a:endParaRPr>
          </a:p>
          <a:p>
            <a:pPr marL="742950" lvl="1" indent="-285750">
              <a:lnSpc>
                <a:spcPct val="90000"/>
              </a:lnSpc>
              <a:spcBef>
                <a:spcPct val="20000"/>
              </a:spcBef>
            </a:pPr>
            <a:r>
              <a:rPr lang="en-US" sz="2200" b="1">
                <a:solidFill>
                  <a:srgbClr val="000099"/>
                </a:solidFill>
                <a:latin typeface="Calibri" pitchFamily="34" charset="0"/>
              </a:rPr>
              <a:t>	cout &lt;&lt; 13 / 5;    // displays 2</a:t>
            </a:r>
          </a:p>
          <a:p>
            <a:pPr marL="742950" lvl="1" indent="-285750">
              <a:lnSpc>
                <a:spcPct val="90000"/>
              </a:lnSpc>
              <a:spcBef>
                <a:spcPct val="20000"/>
              </a:spcBef>
            </a:pPr>
            <a:r>
              <a:rPr lang="en-US" sz="2200" b="1">
                <a:solidFill>
                  <a:srgbClr val="000099"/>
                </a:solidFill>
                <a:latin typeface="Calibri" pitchFamily="34" charset="0"/>
              </a:rPr>
              <a:t>	cout &lt;&lt; 91 / 7;    // displays 13</a:t>
            </a:r>
          </a:p>
          <a:p>
            <a:pPr marL="742950" lvl="1" indent="-285750">
              <a:lnSpc>
                <a:spcPct val="90000"/>
              </a:lnSpc>
              <a:spcBef>
                <a:spcPct val="20000"/>
              </a:spcBef>
            </a:pPr>
            <a:endParaRPr lang="en-US" sz="2200" b="1">
              <a:solidFill>
                <a:srgbClr val="000099"/>
              </a:solidFill>
              <a:latin typeface="Calibri" pitchFamily="34" charset="0"/>
            </a:endParaRPr>
          </a:p>
          <a:p>
            <a:pPr marL="342900" indent="-342900">
              <a:lnSpc>
                <a:spcPct val="90000"/>
              </a:lnSpc>
              <a:spcBef>
                <a:spcPct val="20000"/>
              </a:spcBef>
              <a:buFontTx/>
              <a:buChar char="•"/>
            </a:pPr>
            <a:r>
              <a:rPr lang="en-US" sz="2200" b="1">
                <a:solidFill>
                  <a:srgbClr val="000000"/>
                </a:solidFill>
                <a:latin typeface="Calibri" pitchFamily="34" charset="0"/>
              </a:rPr>
              <a:t>If either operand is floating point, the result is floating point</a:t>
            </a:r>
          </a:p>
          <a:p>
            <a:pPr marL="342900" indent="-342900">
              <a:lnSpc>
                <a:spcPct val="90000"/>
              </a:lnSpc>
              <a:spcBef>
                <a:spcPct val="20000"/>
              </a:spcBef>
              <a:buFontTx/>
              <a:buChar char="•"/>
            </a:pPr>
            <a:endParaRPr lang="en-US" sz="2200" b="1">
              <a:solidFill>
                <a:srgbClr val="000000"/>
              </a:solidFill>
              <a:latin typeface="Calibri" pitchFamily="34" charset="0"/>
            </a:endParaRPr>
          </a:p>
          <a:p>
            <a:pPr marL="742950" lvl="1" indent="-285750">
              <a:lnSpc>
                <a:spcPct val="90000"/>
              </a:lnSpc>
              <a:spcBef>
                <a:spcPct val="20000"/>
              </a:spcBef>
            </a:pPr>
            <a:r>
              <a:rPr lang="en-US" sz="2200" b="1">
                <a:solidFill>
                  <a:srgbClr val="000099"/>
                </a:solidFill>
                <a:latin typeface="Calibri" pitchFamily="34" charset="0"/>
              </a:rPr>
              <a:t>cout &lt;&lt; 13 / 5.0;  // displays 2.6</a:t>
            </a:r>
          </a:p>
          <a:p>
            <a:pPr marL="742950" lvl="1" indent="-285750">
              <a:lnSpc>
                <a:spcPct val="90000"/>
              </a:lnSpc>
              <a:spcBef>
                <a:spcPct val="20000"/>
              </a:spcBef>
            </a:pPr>
            <a:r>
              <a:rPr lang="en-US" sz="2200" b="1">
                <a:solidFill>
                  <a:srgbClr val="000099"/>
                </a:solidFill>
                <a:latin typeface="Calibri" pitchFamily="34" charset="0"/>
              </a:rPr>
              <a:t>cout &lt;&lt; 91.0 / 7;  // displays 13.0</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Rectangle 2"/>
          <p:cNvSpPr txBox="1">
            <a:spLocks noChangeArrowheads="1"/>
          </p:cNvSpPr>
          <p:nvPr/>
        </p:nvSpPr>
        <p:spPr bwMode="auto">
          <a:xfrm>
            <a:off x="685800" y="609600"/>
            <a:ext cx="7772400" cy="685800"/>
          </a:xfrm>
          <a:prstGeom prst="rect">
            <a:avLst/>
          </a:prstGeom>
          <a:noFill/>
          <a:ln w="9525">
            <a:noFill/>
            <a:miter lim="800000"/>
            <a:headEnd/>
            <a:tailEnd/>
          </a:ln>
        </p:spPr>
        <p:txBody>
          <a:bodyPr/>
          <a:lstStyle/>
          <a:p>
            <a:r>
              <a:rPr lang="en-US" sz="2200" b="1">
                <a:latin typeface="Calibri" pitchFamily="34" charset="0"/>
              </a:rPr>
              <a:t> </a:t>
            </a:r>
            <a:r>
              <a:rPr lang="en-US" sz="2200" b="1" u="sng">
                <a:latin typeface="Calibri" pitchFamily="34" charset="0"/>
              </a:rPr>
              <a:t>% Operator</a:t>
            </a:r>
          </a:p>
        </p:txBody>
      </p:sp>
      <p:sp>
        <p:nvSpPr>
          <p:cNvPr id="169986" name="Rectangle 3"/>
          <p:cNvSpPr txBox="1">
            <a:spLocks noChangeArrowheads="1"/>
          </p:cNvSpPr>
          <p:nvPr/>
        </p:nvSpPr>
        <p:spPr bwMode="auto">
          <a:xfrm>
            <a:off x="381000" y="1981200"/>
            <a:ext cx="8382000" cy="4114800"/>
          </a:xfrm>
          <a:prstGeom prst="rect">
            <a:avLst/>
          </a:prstGeom>
          <a:noFill/>
          <a:ln w="9525">
            <a:noFill/>
            <a:miter lim="800000"/>
            <a:headEnd/>
            <a:tailEnd/>
          </a:ln>
        </p:spPr>
        <p:txBody>
          <a:bodyPr/>
          <a:lstStyle/>
          <a:p>
            <a:pPr marL="342900" indent="-342900">
              <a:spcBef>
                <a:spcPct val="40000"/>
              </a:spcBef>
              <a:buFont typeface="Arial" charset="0"/>
              <a:buChar char="•"/>
            </a:pPr>
            <a:r>
              <a:rPr lang="en-US" sz="2200" b="1">
                <a:latin typeface="Calibri" pitchFamily="34" charset="0"/>
              </a:rPr>
              <a:t>% (modulus) operator computes the remainder resulting from integer division</a:t>
            </a:r>
          </a:p>
          <a:p>
            <a:pPr marL="342900" indent="-342900">
              <a:spcBef>
                <a:spcPct val="40000"/>
              </a:spcBef>
              <a:buFont typeface="Arial" charset="0"/>
              <a:buChar char="•"/>
            </a:pPr>
            <a:endParaRPr lang="en-US" sz="2200" b="1">
              <a:latin typeface="Calibri" pitchFamily="34" charset="0"/>
            </a:endParaRPr>
          </a:p>
          <a:p>
            <a:pPr marL="742950" lvl="1" indent="-285750">
              <a:spcBef>
                <a:spcPct val="40000"/>
              </a:spcBef>
            </a:pPr>
            <a:r>
              <a:rPr lang="en-US" sz="2200" b="1">
                <a:latin typeface="Calibri" pitchFamily="34" charset="0"/>
              </a:rPr>
              <a:t>	</a:t>
            </a:r>
            <a:r>
              <a:rPr lang="en-US" sz="2200" b="1">
                <a:solidFill>
                  <a:srgbClr val="000099"/>
                </a:solidFill>
                <a:latin typeface="Calibri" pitchFamily="34" charset="0"/>
              </a:rPr>
              <a:t>cout &lt;&lt; 13 % 5;   // displays 3</a:t>
            </a:r>
          </a:p>
          <a:p>
            <a:pPr marL="742950" lvl="1" indent="-285750">
              <a:spcBef>
                <a:spcPct val="40000"/>
              </a:spcBef>
            </a:pPr>
            <a:endParaRPr lang="en-US" sz="2200" b="1">
              <a:solidFill>
                <a:srgbClr val="000099"/>
              </a:solidFill>
              <a:latin typeface="Calibri" pitchFamily="34" charset="0"/>
            </a:endParaRPr>
          </a:p>
          <a:p>
            <a:pPr marL="342900" indent="-342900">
              <a:spcBef>
                <a:spcPct val="40000"/>
              </a:spcBef>
              <a:buFont typeface="Arial" charset="0"/>
              <a:buChar char="•"/>
            </a:pPr>
            <a:r>
              <a:rPr lang="en-US" sz="2200" b="1">
                <a:latin typeface="Calibri" pitchFamily="34" charset="0"/>
              </a:rPr>
              <a:t>% requires integers for both operands</a:t>
            </a:r>
          </a:p>
          <a:p>
            <a:pPr marL="342900" indent="-342900">
              <a:spcBef>
                <a:spcPct val="40000"/>
              </a:spcBef>
              <a:buFont typeface="Arial" charset="0"/>
              <a:buChar char="•"/>
            </a:pPr>
            <a:endParaRPr lang="en-US" sz="2200" b="1">
              <a:latin typeface="Calibri" pitchFamily="34" charset="0"/>
            </a:endParaRPr>
          </a:p>
          <a:p>
            <a:pPr marL="742950" lvl="1" indent="-285750">
              <a:spcBef>
                <a:spcPct val="40000"/>
              </a:spcBef>
            </a:pPr>
            <a:r>
              <a:rPr lang="en-US" sz="2200" b="1">
                <a:latin typeface="Calibri" pitchFamily="34" charset="0"/>
              </a:rPr>
              <a:t>	</a:t>
            </a:r>
            <a:r>
              <a:rPr lang="en-US" sz="2200" b="1">
                <a:solidFill>
                  <a:srgbClr val="000099"/>
                </a:solidFill>
                <a:latin typeface="Calibri" pitchFamily="34" charset="0"/>
              </a:rPr>
              <a:t>cout &lt;&lt; 13 % 5.0; // error</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800" y="152400"/>
            <a:ext cx="7772400" cy="762000"/>
          </a:xfrm>
          <a:prstGeom prst="rect">
            <a:avLst/>
          </a:prstGeom>
          <a:noFill/>
          <a:ln/>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2200" b="1" u="sng" dirty="0">
                <a:latin typeface="+mn-lt"/>
              </a:rPr>
              <a:t>Remainder Operator</a:t>
            </a:r>
          </a:p>
        </p:txBody>
      </p:sp>
      <p:sp>
        <p:nvSpPr>
          <p:cNvPr id="3" name="Rectangle 3"/>
          <p:cNvSpPr txBox="1">
            <a:spLocks noChangeArrowheads="1"/>
          </p:cNvSpPr>
          <p:nvPr/>
        </p:nvSpPr>
        <p:spPr>
          <a:xfrm>
            <a:off x="228600" y="1085850"/>
            <a:ext cx="8686800" cy="2876550"/>
          </a:xfrm>
          <a:prstGeom prst="rect">
            <a:avLst/>
          </a:prstGeom>
          <a:noFill/>
          <a:ln/>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spcBef>
                <a:spcPct val="0"/>
              </a:spcBef>
              <a:buFont typeface="Monotype Sorts" pitchFamily="2" charset="2"/>
              <a:buNone/>
            </a:pPr>
            <a:r>
              <a:rPr lang="en-US" sz="2200" b="1" dirty="0"/>
              <a:t>Remainder is very useful in programming. </a:t>
            </a:r>
          </a:p>
          <a:p>
            <a:pPr marL="0" indent="0">
              <a:lnSpc>
                <a:spcPct val="90000"/>
              </a:lnSpc>
              <a:spcBef>
                <a:spcPct val="0"/>
              </a:spcBef>
              <a:buFont typeface="Monotype Sorts" pitchFamily="2" charset="2"/>
              <a:buNone/>
            </a:pPr>
            <a:r>
              <a:rPr lang="en-US" sz="2200" b="1" dirty="0"/>
              <a:t>For example, an even </a:t>
            </a:r>
            <a:r>
              <a:rPr lang="en-US" sz="2200" b="1" dirty="0">
                <a:solidFill>
                  <a:srgbClr val="0000CC"/>
                </a:solidFill>
              </a:rPr>
              <a:t>number % 2 </a:t>
            </a:r>
            <a:r>
              <a:rPr lang="en-US" sz="2200" b="1" dirty="0"/>
              <a:t>is always 0 and an odd </a:t>
            </a:r>
            <a:r>
              <a:rPr lang="en-US" sz="2200" b="1" dirty="0">
                <a:solidFill>
                  <a:srgbClr val="0000CC"/>
                </a:solidFill>
              </a:rPr>
              <a:t>number % 2 </a:t>
            </a:r>
            <a:r>
              <a:rPr lang="en-US" sz="2200" b="1" dirty="0"/>
              <a:t>is always 1. </a:t>
            </a:r>
          </a:p>
          <a:p>
            <a:pPr marL="0" indent="0">
              <a:lnSpc>
                <a:spcPct val="90000"/>
              </a:lnSpc>
              <a:spcBef>
                <a:spcPct val="0"/>
              </a:spcBef>
              <a:buFont typeface="Monotype Sorts" pitchFamily="2" charset="2"/>
              <a:buNone/>
            </a:pPr>
            <a:r>
              <a:rPr lang="en-US" sz="2200" b="1" dirty="0"/>
              <a:t>So you can use this property to determine whether a number is even or odd. </a:t>
            </a:r>
          </a:p>
          <a:p>
            <a:pPr marL="0" indent="0">
              <a:lnSpc>
                <a:spcPct val="90000"/>
              </a:lnSpc>
              <a:spcBef>
                <a:spcPct val="0"/>
              </a:spcBef>
              <a:buFont typeface="Monotype Sorts" pitchFamily="2" charset="2"/>
              <a:buNone/>
            </a:pPr>
            <a:r>
              <a:rPr lang="en-US" sz="2200" b="1" dirty="0"/>
              <a:t>Suppose today is Saturday and you and your friends are going to meet in 10 days. What day is in 10 days? You can find that day is Tuesday using the following expression: </a:t>
            </a:r>
          </a:p>
        </p:txBody>
      </p:sp>
      <p:sp>
        <p:nvSpPr>
          <p:cNvPr id="4" name="Rectangle 7"/>
          <p:cNvSpPr>
            <a:spLocks noChangeArrowheads="1"/>
          </p:cNvSpPr>
          <p:nvPr/>
        </p:nvSpPr>
        <p:spPr bwMode="auto">
          <a:xfrm>
            <a:off x="0" y="2669045"/>
            <a:ext cx="91440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sz="2200" b="1">
              <a:latin typeface="+mn-lt"/>
            </a:endParaRPr>
          </a:p>
        </p:txBody>
      </p:sp>
      <p:graphicFrame>
        <p:nvGraphicFramePr>
          <p:cNvPr id="5" name="Object 6"/>
          <p:cNvGraphicFramePr>
            <a:graphicFrameLocks noChangeAspect="1"/>
          </p:cNvGraphicFramePr>
          <p:nvPr>
            <p:extLst>
              <p:ext uri="{D42A27DB-BD31-4B8C-83A1-F6EECF244321}">
                <p14:modId xmlns:p14="http://schemas.microsoft.com/office/powerpoint/2010/main" val="1885276648"/>
              </p:ext>
            </p:extLst>
          </p:nvPr>
        </p:nvGraphicFramePr>
        <p:xfrm>
          <a:off x="1039813" y="3810000"/>
          <a:ext cx="7100887" cy="2514600"/>
        </p:xfrm>
        <a:graphic>
          <a:graphicData uri="http://schemas.openxmlformats.org/presentationml/2006/ole">
            <mc:AlternateContent xmlns:mc="http://schemas.openxmlformats.org/markup-compatibility/2006">
              <mc:Choice xmlns:v="urn:schemas-microsoft-com:vml" Requires="v">
                <p:oleObj name="Picture" r:id="rId2" imgW="4758840" imgH="1092240" progId="Word.Picture.8">
                  <p:embed/>
                </p:oleObj>
              </mc:Choice>
              <mc:Fallback>
                <p:oleObj name="Picture" r:id="rId2" imgW="4758840" imgH="1092240" progId="Word.Picture.8">
                  <p:embed/>
                  <p:pic>
                    <p:nvPicPr>
                      <p:cNvPr id="0" name=""/>
                      <p:cNvPicPr>
                        <a:picLocks noChangeAspect="1" noChangeArrowheads="1"/>
                      </p:cNvPicPr>
                      <p:nvPr/>
                    </p:nvPicPr>
                    <p:blipFill>
                      <a:blip r:embed="rId3"/>
                      <a:srcRect/>
                      <a:stretch>
                        <a:fillRect/>
                      </a:stretch>
                    </p:blipFill>
                    <p:spPr bwMode="auto">
                      <a:xfrm>
                        <a:off x="1039813" y="3810000"/>
                        <a:ext cx="7100887" cy="2514600"/>
                      </a:xfrm>
                      <a:prstGeom prst="rect">
                        <a:avLst/>
                      </a:prstGeom>
                      <a:noFill/>
                    </p:spPr>
                  </p:pic>
                </p:oleObj>
              </mc:Fallback>
            </mc:AlternateContent>
          </a:graphicData>
        </a:graphic>
      </p:graphicFrame>
    </p:spTree>
    <p:extLst>
      <p:ext uri="{BB962C8B-B14F-4D97-AF65-F5344CB8AC3E}">
        <p14:creationId xmlns:p14="http://schemas.microsoft.com/office/powerpoint/2010/main" val="6208331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Rectangle 2"/>
          <p:cNvSpPr txBox="1">
            <a:spLocks noChangeArrowheads="1"/>
          </p:cNvSpPr>
          <p:nvPr/>
        </p:nvSpPr>
        <p:spPr bwMode="auto">
          <a:xfrm>
            <a:off x="685800" y="609600"/>
            <a:ext cx="7772400" cy="685800"/>
          </a:xfrm>
          <a:prstGeom prst="rect">
            <a:avLst/>
          </a:prstGeom>
          <a:noFill/>
          <a:ln w="9525">
            <a:noFill/>
            <a:miter lim="800000"/>
            <a:headEnd/>
            <a:tailEnd/>
          </a:ln>
        </p:spPr>
        <p:txBody>
          <a:bodyPr anchor="ctr"/>
          <a:lstStyle/>
          <a:p>
            <a:r>
              <a:rPr lang="en-US" sz="2200" b="1" u="sng" dirty="0">
                <a:solidFill>
                  <a:srgbClr val="000000"/>
                </a:solidFill>
                <a:latin typeface="Calibri" pitchFamily="34" charset="0"/>
              </a:rPr>
              <a:t>Expressions</a:t>
            </a:r>
          </a:p>
        </p:txBody>
      </p:sp>
      <p:sp>
        <p:nvSpPr>
          <p:cNvPr id="171010" name="Rectangle 3"/>
          <p:cNvSpPr txBox="1">
            <a:spLocks noChangeArrowheads="1"/>
          </p:cNvSpPr>
          <p:nvPr/>
        </p:nvSpPr>
        <p:spPr bwMode="auto">
          <a:xfrm>
            <a:off x="457200" y="1676400"/>
            <a:ext cx="8001000" cy="4267200"/>
          </a:xfrm>
          <a:prstGeom prst="rect">
            <a:avLst/>
          </a:prstGeom>
          <a:noFill/>
          <a:ln w="9525">
            <a:noFill/>
            <a:miter lim="800000"/>
            <a:headEnd/>
            <a:tailEnd/>
          </a:ln>
        </p:spPr>
        <p:txBody>
          <a:bodyPr/>
          <a:lstStyle/>
          <a:p>
            <a:pPr marL="342900" indent="-342900">
              <a:lnSpc>
                <a:spcPct val="85000"/>
              </a:lnSpc>
              <a:spcBef>
                <a:spcPct val="20000"/>
              </a:spcBef>
              <a:buFontTx/>
              <a:buChar char="•"/>
            </a:pPr>
            <a:r>
              <a:rPr lang="en-US" sz="2200" b="1" dirty="0">
                <a:solidFill>
                  <a:srgbClr val="00B050"/>
                </a:solidFill>
                <a:latin typeface="Calibri" pitchFamily="34" charset="0"/>
              </a:rPr>
              <a:t>Can create complex expressions using multiple mathematical (and other) operators</a:t>
            </a:r>
          </a:p>
          <a:p>
            <a:pPr marL="342900" indent="-342900">
              <a:lnSpc>
                <a:spcPct val="85000"/>
              </a:lnSpc>
              <a:spcBef>
                <a:spcPct val="20000"/>
              </a:spcBef>
              <a:buFontTx/>
              <a:buChar char="•"/>
            </a:pPr>
            <a:endParaRPr lang="en-US" sz="2200" b="1" dirty="0">
              <a:solidFill>
                <a:srgbClr val="000000"/>
              </a:solidFill>
              <a:latin typeface="Calibri" pitchFamily="34" charset="0"/>
            </a:endParaRPr>
          </a:p>
          <a:p>
            <a:pPr marL="342900" indent="-342900">
              <a:lnSpc>
                <a:spcPct val="85000"/>
              </a:lnSpc>
              <a:spcBef>
                <a:spcPct val="20000"/>
              </a:spcBef>
              <a:buFontTx/>
              <a:buChar char="•"/>
            </a:pPr>
            <a:r>
              <a:rPr lang="en-US" sz="2200" b="1" dirty="0">
                <a:solidFill>
                  <a:srgbClr val="000000"/>
                </a:solidFill>
                <a:latin typeface="Calibri" pitchFamily="34" charset="0"/>
              </a:rPr>
              <a:t>An expression can be a constant, a variable, or a combination of constants and variables</a:t>
            </a:r>
          </a:p>
          <a:p>
            <a:pPr marL="342900" indent="-342900">
              <a:lnSpc>
                <a:spcPct val="85000"/>
              </a:lnSpc>
              <a:spcBef>
                <a:spcPct val="20000"/>
              </a:spcBef>
              <a:buFontTx/>
              <a:buChar char="•"/>
            </a:pPr>
            <a:endParaRPr lang="en-US" sz="2200" b="1" dirty="0">
              <a:solidFill>
                <a:srgbClr val="000000"/>
              </a:solidFill>
              <a:latin typeface="Calibri" pitchFamily="34" charset="0"/>
            </a:endParaRPr>
          </a:p>
          <a:p>
            <a:pPr marL="342900" indent="-342900">
              <a:lnSpc>
                <a:spcPct val="85000"/>
              </a:lnSpc>
              <a:spcBef>
                <a:spcPct val="20000"/>
              </a:spcBef>
              <a:buFontTx/>
              <a:buChar char="•"/>
            </a:pPr>
            <a:r>
              <a:rPr lang="en-US" sz="2200" b="1" dirty="0">
                <a:solidFill>
                  <a:srgbClr val="000000"/>
                </a:solidFill>
                <a:latin typeface="Calibri" pitchFamily="34" charset="0"/>
              </a:rPr>
              <a:t>Can be used in assignment, with </a:t>
            </a:r>
            <a:r>
              <a:rPr lang="en-US" sz="2200" b="1" dirty="0" err="1">
                <a:solidFill>
                  <a:srgbClr val="0000CC"/>
                </a:solidFill>
                <a:latin typeface="Calibri" pitchFamily="34" charset="0"/>
              </a:rPr>
              <a:t>cout</a:t>
            </a:r>
            <a:r>
              <a:rPr lang="en-US" sz="2200" b="1" dirty="0">
                <a:solidFill>
                  <a:srgbClr val="000000"/>
                </a:solidFill>
                <a:latin typeface="Calibri" pitchFamily="34" charset="0"/>
              </a:rPr>
              <a:t>, and with other statements:</a:t>
            </a:r>
          </a:p>
          <a:p>
            <a:pPr marL="342900" indent="-342900">
              <a:lnSpc>
                <a:spcPct val="85000"/>
              </a:lnSpc>
              <a:spcBef>
                <a:spcPct val="20000"/>
              </a:spcBef>
              <a:buFontTx/>
              <a:buChar char="•"/>
            </a:pPr>
            <a:endParaRPr lang="en-US" sz="2200" b="1" dirty="0">
              <a:solidFill>
                <a:srgbClr val="000000"/>
              </a:solidFill>
              <a:latin typeface="Calibri" pitchFamily="34" charset="0"/>
            </a:endParaRPr>
          </a:p>
          <a:p>
            <a:pPr marL="742950" lvl="1" indent="-285750">
              <a:lnSpc>
                <a:spcPct val="85000"/>
              </a:lnSpc>
              <a:spcBef>
                <a:spcPct val="20000"/>
              </a:spcBef>
            </a:pPr>
            <a:r>
              <a:rPr lang="en-US" sz="2200" b="1" dirty="0">
                <a:solidFill>
                  <a:srgbClr val="0000CC"/>
                </a:solidFill>
                <a:latin typeface="Calibri" pitchFamily="34" charset="0"/>
              </a:rPr>
              <a:t>	area = 2 * PI * radius;</a:t>
            </a:r>
          </a:p>
          <a:p>
            <a:pPr marL="742950" lvl="1" indent="-285750">
              <a:lnSpc>
                <a:spcPct val="85000"/>
              </a:lnSpc>
              <a:spcBef>
                <a:spcPct val="20000"/>
              </a:spcBef>
            </a:pPr>
            <a:endParaRPr lang="en-US" sz="2200" b="1" dirty="0">
              <a:solidFill>
                <a:srgbClr val="0000CC"/>
              </a:solidFill>
              <a:latin typeface="Calibri" pitchFamily="34" charset="0"/>
            </a:endParaRPr>
          </a:p>
          <a:p>
            <a:pPr marL="742950" lvl="1" indent="-285750">
              <a:lnSpc>
                <a:spcPct val="85000"/>
              </a:lnSpc>
              <a:spcBef>
                <a:spcPct val="20000"/>
              </a:spcBef>
            </a:pPr>
            <a:r>
              <a:rPr lang="en-US" sz="2200" b="1" dirty="0">
                <a:solidFill>
                  <a:srgbClr val="0000CC"/>
                </a:solidFill>
                <a:latin typeface="Calibri" pitchFamily="34" charset="0"/>
              </a:rPr>
              <a:t>	</a:t>
            </a:r>
            <a:r>
              <a:rPr lang="en-US" sz="2200" b="1" dirty="0" err="1">
                <a:solidFill>
                  <a:srgbClr val="0000CC"/>
                </a:solidFill>
                <a:latin typeface="Calibri" pitchFamily="34" charset="0"/>
              </a:rPr>
              <a:t>cout</a:t>
            </a:r>
            <a:r>
              <a:rPr lang="en-US" sz="2200" b="1" dirty="0">
                <a:solidFill>
                  <a:srgbClr val="0000CC"/>
                </a:solidFill>
                <a:latin typeface="Calibri" pitchFamily="34" charset="0"/>
              </a:rPr>
              <a:t> &lt;&lt; "border length of rectangle is: " &lt;&lt; 2*(</a:t>
            </a:r>
            <a:r>
              <a:rPr lang="en-US" sz="2200" b="1" dirty="0" err="1">
                <a:solidFill>
                  <a:srgbClr val="0000CC"/>
                </a:solidFill>
                <a:latin typeface="Calibri" pitchFamily="34" charset="0"/>
              </a:rPr>
              <a:t>l+w</a:t>
            </a:r>
            <a:r>
              <a:rPr lang="en-US" sz="2200" b="1" dirty="0">
                <a:solidFill>
                  <a:srgbClr val="0000CC"/>
                </a:solidFill>
                <a:latin typeface="Calibri" pitchFamily="34" charset="0"/>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04800" y="304800"/>
            <a:ext cx="8458200" cy="1143000"/>
          </a:xfrm>
          <a:prstGeom prst="rect">
            <a:avLst/>
          </a:prstGeom>
          <a:noFill/>
          <a:ln/>
        </p:spPr>
        <p:txBody>
          <a:bodyPr lIns="92075" tIns="46038" rIns="92075" bIns="46038"/>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defRPr/>
            </a:pPr>
            <a:r>
              <a:rPr lang="en-US" sz="2400" b="1" u="sng" dirty="0">
                <a:latin typeface="+mn-lt"/>
              </a:rPr>
              <a:t>IDEs</a:t>
            </a:r>
          </a:p>
        </p:txBody>
      </p:sp>
      <p:sp>
        <p:nvSpPr>
          <p:cNvPr id="128002" name="Rectangle 3" descr="Rectangle: Click to edit Master text styles&#10;Second level&#10;Third level&#10;Fourth level&#10;Fifth level"/>
          <p:cNvSpPr txBox="1">
            <a:spLocks noChangeArrowheads="1"/>
          </p:cNvSpPr>
          <p:nvPr/>
        </p:nvSpPr>
        <p:spPr bwMode="auto">
          <a:xfrm>
            <a:off x="304800" y="876300"/>
            <a:ext cx="7772400" cy="4648200"/>
          </a:xfrm>
          <a:prstGeom prst="rect">
            <a:avLst/>
          </a:prstGeom>
          <a:noFill/>
          <a:ln w="9525">
            <a:noFill/>
            <a:miter lim="800000"/>
            <a:headEnd/>
            <a:tailEnd/>
          </a:ln>
        </p:spPr>
        <p:txBody>
          <a:bodyPr lIns="92075" tIns="46038" rIns="92075" bIns="46038"/>
          <a:lstStyle/>
          <a:p>
            <a:pPr marL="342900" indent="-342900" eaLnBrk="0" hangingPunct="0">
              <a:spcBef>
                <a:spcPct val="20000"/>
              </a:spcBef>
              <a:buFont typeface="Arial" charset="0"/>
              <a:buChar char="•"/>
            </a:pPr>
            <a:r>
              <a:rPr lang="en-US" sz="2400" b="1">
                <a:latin typeface="Calibri" pitchFamily="34" charset="0"/>
              </a:rPr>
              <a:t>Integrated Development Environments or IDEs</a:t>
            </a:r>
          </a:p>
          <a:p>
            <a:pPr marL="742950" lvl="1" indent="-285750" eaLnBrk="0" hangingPunct="0">
              <a:spcBef>
                <a:spcPct val="20000"/>
              </a:spcBef>
              <a:buFont typeface="Arial" charset="0"/>
              <a:buChar char="–"/>
            </a:pPr>
            <a:r>
              <a:rPr lang="en-US" sz="2400" b="1">
                <a:latin typeface="Calibri" pitchFamily="34" charset="0"/>
              </a:rPr>
              <a:t>Supports the entire software development cycle</a:t>
            </a:r>
          </a:p>
          <a:p>
            <a:pPr marL="1143000" lvl="2" indent="-228600" eaLnBrk="0" hangingPunct="0">
              <a:spcBef>
                <a:spcPct val="20000"/>
              </a:spcBef>
              <a:buFont typeface="Arial" charset="0"/>
              <a:buChar char="•"/>
            </a:pPr>
            <a:r>
              <a:rPr lang="en-US" sz="2400" b="1">
                <a:latin typeface="Calibri" pitchFamily="34" charset="0"/>
              </a:rPr>
              <a:t>E.g. </a:t>
            </a:r>
            <a:r>
              <a:rPr lang="en-US" sz="2400" b="1">
                <a:solidFill>
                  <a:srgbClr val="FF0000"/>
                </a:solidFill>
                <a:latin typeface="Calibri" pitchFamily="34" charset="0"/>
              </a:rPr>
              <a:t>MS Visual C++</a:t>
            </a:r>
            <a:r>
              <a:rPr lang="en-US" sz="2400" b="1">
                <a:latin typeface="Calibri" pitchFamily="34" charset="0"/>
              </a:rPr>
              <a:t>,</a:t>
            </a:r>
            <a:r>
              <a:rPr lang="en-US" sz="2400" b="1">
                <a:solidFill>
                  <a:srgbClr val="FF0000"/>
                </a:solidFill>
                <a:latin typeface="Calibri" pitchFamily="34" charset="0"/>
              </a:rPr>
              <a:t> </a:t>
            </a:r>
            <a:r>
              <a:rPr lang="en-US" sz="2400" b="1">
                <a:latin typeface="Calibri" pitchFamily="34" charset="0"/>
              </a:rPr>
              <a:t>Borland, Code Warrior</a:t>
            </a:r>
          </a:p>
          <a:p>
            <a:pPr marL="1143000" lvl="2" indent="-228600" eaLnBrk="0" hangingPunct="0">
              <a:spcBef>
                <a:spcPct val="20000"/>
              </a:spcBef>
              <a:buFont typeface="Arial" charset="0"/>
              <a:buChar char="•"/>
            </a:pPr>
            <a:endParaRPr lang="en-US" sz="2400" b="1">
              <a:latin typeface="Calibri" pitchFamily="34" charset="0"/>
            </a:endParaRPr>
          </a:p>
          <a:p>
            <a:pPr marL="342900" indent="-342900" eaLnBrk="0" hangingPunct="0">
              <a:spcBef>
                <a:spcPct val="20000"/>
              </a:spcBef>
              <a:buFont typeface="Arial" charset="0"/>
              <a:buChar char="•"/>
            </a:pPr>
            <a:r>
              <a:rPr lang="en-US" sz="2400" b="1">
                <a:latin typeface="Calibri" pitchFamily="34" charset="0"/>
              </a:rPr>
              <a:t>Provides all the capabilities for developing software</a:t>
            </a:r>
          </a:p>
          <a:p>
            <a:pPr marL="742950" lvl="1" indent="-285750" eaLnBrk="0" hangingPunct="0">
              <a:spcBef>
                <a:spcPct val="20000"/>
              </a:spcBef>
              <a:buFont typeface="Arial" charset="0"/>
              <a:buChar char="–"/>
            </a:pPr>
            <a:r>
              <a:rPr lang="en-US" sz="2400" b="1">
                <a:latin typeface="Calibri" pitchFamily="34" charset="0"/>
              </a:rPr>
              <a:t>Editor</a:t>
            </a:r>
          </a:p>
          <a:p>
            <a:pPr marL="742950" lvl="1" indent="-285750" eaLnBrk="0" hangingPunct="0">
              <a:spcBef>
                <a:spcPct val="20000"/>
              </a:spcBef>
              <a:buFont typeface="Arial" charset="0"/>
              <a:buChar char="–"/>
            </a:pPr>
            <a:r>
              <a:rPr lang="en-US" sz="2400" b="1">
                <a:latin typeface="Calibri" pitchFamily="34" charset="0"/>
              </a:rPr>
              <a:t>Compiler</a:t>
            </a:r>
          </a:p>
          <a:p>
            <a:pPr marL="742950" lvl="1" indent="-285750" eaLnBrk="0" hangingPunct="0">
              <a:spcBef>
                <a:spcPct val="20000"/>
              </a:spcBef>
              <a:buFont typeface="Arial" charset="0"/>
              <a:buChar char="–"/>
            </a:pPr>
            <a:r>
              <a:rPr lang="en-US" sz="2400" b="1">
                <a:latin typeface="Calibri" pitchFamily="34" charset="0"/>
              </a:rPr>
              <a:t>Linker</a:t>
            </a:r>
          </a:p>
          <a:p>
            <a:pPr marL="742950" lvl="1" indent="-285750" eaLnBrk="0" hangingPunct="0">
              <a:spcBef>
                <a:spcPct val="20000"/>
              </a:spcBef>
              <a:buFont typeface="Arial" charset="0"/>
              <a:buChar char="–"/>
            </a:pPr>
            <a:r>
              <a:rPr lang="en-US" sz="2400" b="1">
                <a:latin typeface="Calibri" pitchFamily="34" charset="0"/>
              </a:rPr>
              <a:t>Loader</a:t>
            </a:r>
          </a:p>
          <a:p>
            <a:pPr marL="742950" lvl="1" indent="-285750" eaLnBrk="0" hangingPunct="0">
              <a:spcBef>
                <a:spcPct val="20000"/>
              </a:spcBef>
              <a:buFont typeface="Arial" charset="0"/>
              <a:buChar char="–"/>
            </a:pPr>
            <a:r>
              <a:rPr lang="en-US" sz="2400" b="1">
                <a:latin typeface="Calibri" pitchFamily="34" charset="0"/>
              </a:rPr>
              <a:t>Debugger</a:t>
            </a:r>
          </a:p>
          <a:p>
            <a:pPr marL="742950" lvl="1" indent="-285750" eaLnBrk="0" hangingPunct="0">
              <a:spcBef>
                <a:spcPct val="20000"/>
              </a:spcBef>
              <a:buFont typeface="Arial" charset="0"/>
              <a:buChar char="–"/>
            </a:pPr>
            <a:r>
              <a:rPr lang="en-US" sz="2400" b="1">
                <a:latin typeface="Calibri" pitchFamily="34" charset="0"/>
              </a:rPr>
              <a:t>Viewer</a:t>
            </a:r>
          </a:p>
        </p:txBody>
      </p:sp>
      <p:pic>
        <p:nvPicPr>
          <p:cNvPr id="128003" name="Picture 4"/>
          <p:cNvPicPr>
            <a:picLocks noChangeAspect="1" noChangeArrowheads="1"/>
          </p:cNvPicPr>
          <p:nvPr/>
        </p:nvPicPr>
        <p:blipFill>
          <a:blip r:embed="rId2"/>
          <a:srcRect/>
          <a:stretch>
            <a:fillRect/>
          </a:stretch>
        </p:blipFill>
        <p:spPr bwMode="auto">
          <a:xfrm>
            <a:off x="3886200" y="3276600"/>
            <a:ext cx="4876800" cy="3378200"/>
          </a:xfrm>
          <a:prstGeom prst="rect">
            <a:avLst/>
          </a:prstGeom>
          <a:noFill/>
          <a:ln w="9525">
            <a:noFill/>
            <a:miter lim="800000"/>
            <a:headEnd/>
            <a:tailEnd/>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8153400" cy="6524863"/>
          </a:xfrm>
          <a:prstGeom prst="rect">
            <a:avLst/>
          </a:prstGeom>
          <a:noFill/>
        </p:spPr>
        <p:txBody>
          <a:bodyPr wrap="square" rtlCol="0">
            <a:spAutoFit/>
          </a:bodyPr>
          <a:lstStyle/>
          <a:p>
            <a:r>
              <a:rPr lang="en-US" sz="2200" b="1" u="sng" dirty="0">
                <a:solidFill>
                  <a:prstClr val="black"/>
                </a:solidFill>
                <a:latin typeface="Calibri"/>
              </a:rPr>
              <a:t>Expressions</a:t>
            </a:r>
          </a:p>
          <a:p>
            <a:endParaRPr lang="en-US" sz="2200" b="1" dirty="0">
              <a:solidFill>
                <a:prstClr val="black"/>
              </a:solidFill>
              <a:latin typeface="Calibri"/>
            </a:endParaRPr>
          </a:p>
          <a:p>
            <a:r>
              <a:rPr lang="en-US" sz="2200" b="1" dirty="0">
                <a:solidFill>
                  <a:prstClr val="black"/>
                </a:solidFill>
                <a:latin typeface="Calibri"/>
              </a:rPr>
              <a:t>Expressions are a grouping of variables, constants and operators.</a:t>
            </a:r>
          </a:p>
          <a:p>
            <a:endParaRPr lang="en-US" sz="2200" b="1" dirty="0">
              <a:solidFill>
                <a:prstClr val="black"/>
              </a:solidFill>
              <a:latin typeface="Calibri"/>
            </a:endParaRPr>
          </a:p>
          <a:p>
            <a:r>
              <a:rPr lang="en-US" sz="2200" b="1" dirty="0">
                <a:solidFill>
                  <a:prstClr val="black"/>
                </a:solidFill>
                <a:latin typeface="Calibri"/>
              </a:rPr>
              <a:t>C++ has a defined order of precedence for the order in which operators are used in an expression</a:t>
            </a:r>
          </a:p>
          <a:p>
            <a:r>
              <a:rPr lang="en-US" sz="2200" b="1" dirty="0">
                <a:solidFill>
                  <a:prstClr val="black"/>
                </a:solidFill>
                <a:latin typeface="Calibri"/>
              </a:rPr>
              <a:t>	- It is not just a left-to-right evaluation</a:t>
            </a:r>
          </a:p>
          <a:p>
            <a:endParaRPr lang="en-US" sz="2200" b="1" dirty="0">
              <a:solidFill>
                <a:prstClr val="black"/>
              </a:solidFill>
              <a:latin typeface="Calibri"/>
            </a:endParaRPr>
          </a:p>
          <a:p>
            <a:r>
              <a:rPr lang="en-US" sz="2200" b="1" dirty="0">
                <a:solidFill>
                  <a:prstClr val="black"/>
                </a:solidFill>
                <a:latin typeface="Calibri"/>
              </a:rPr>
              <a:t>Brackets (aka parentheses) can be used to change the defined order in which operators are used.</a:t>
            </a:r>
          </a:p>
          <a:p>
            <a:endParaRPr lang="en-US" sz="2200" b="1" dirty="0">
              <a:solidFill>
                <a:prstClr val="black"/>
              </a:solidFill>
              <a:latin typeface="Calibri"/>
            </a:endParaRPr>
          </a:p>
          <a:p>
            <a:r>
              <a:rPr lang="en-US" sz="2200" b="1" dirty="0">
                <a:solidFill>
                  <a:prstClr val="black"/>
                </a:solidFill>
                <a:latin typeface="Calibri"/>
              </a:rPr>
              <a:t>Example</a:t>
            </a:r>
          </a:p>
          <a:p>
            <a:r>
              <a:rPr lang="en-US" sz="2200" b="1" dirty="0">
                <a:solidFill>
                  <a:srgbClr val="0000CC"/>
                </a:solidFill>
                <a:latin typeface="Calibri"/>
              </a:rPr>
              <a:t>#include &lt;</a:t>
            </a:r>
            <a:r>
              <a:rPr lang="en-US" sz="2200" b="1" dirty="0" err="1">
                <a:solidFill>
                  <a:srgbClr val="0000CC"/>
                </a:solidFill>
                <a:latin typeface="Calibri"/>
              </a:rPr>
              <a:t>iostream</a:t>
            </a:r>
            <a:r>
              <a:rPr lang="en-US" sz="2200" b="1" dirty="0">
                <a:solidFill>
                  <a:srgbClr val="0000CC"/>
                </a:solidFill>
                <a:latin typeface="Calibri"/>
              </a:rPr>
              <a:t>&gt;</a:t>
            </a:r>
          </a:p>
          <a:p>
            <a:r>
              <a:rPr lang="en-US" sz="2200" b="1" dirty="0">
                <a:solidFill>
                  <a:srgbClr val="0000CC"/>
                </a:solidFill>
                <a:latin typeface="Calibri"/>
              </a:rPr>
              <a:t>using namespace </a:t>
            </a:r>
            <a:r>
              <a:rPr lang="en-US" sz="2200" b="1" dirty="0" err="1">
                <a:solidFill>
                  <a:srgbClr val="0000CC"/>
                </a:solidFill>
                <a:latin typeface="Calibri"/>
              </a:rPr>
              <a:t>std</a:t>
            </a:r>
            <a:r>
              <a:rPr lang="en-US" sz="2200" b="1" dirty="0">
                <a:solidFill>
                  <a:srgbClr val="0000CC"/>
                </a:solidFill>
                <a:latin typeface="Calibri"/>
              </a:rPr>
              <a:t>;</a:t>
            </a:r>
          </a:p>
          <a:p>
            <a:r>
              <a:rPr lang="en-US" sz="2200" b="1" dirty="0" err="1">
                <a:solidFill>
                  <a:srgbClr val="0000CC"/>
                </a:solidFill>
                <a:latin typeface="Calibri"/>
              </a:rPr>
              <a:t>int</a:t>
            </a:r>
            <a:r>
              <a:rPr lang="en-US" sz="2200" b="1" dirty="0">
                <a:solidFill>
                  <a:srgbClr val="0000CC"/>
                </a:solidFill>
                <a:latin typeface="Calibri"/>
              </a:rPr>
              <a:t> main()</a:t>
            </a:r>
          </a:p>
          <a:p>
            <a:r>
              <a:rPr lang="en-US" sz="2200" b="1" dirty="0">
                <a:solidFill>
                  <a:srgbClr val="0000CC"/>
                </a:solidFill>
                <a:latin typeface="Calibri"/>
              </a:rPr>
              <a:t>{</a:t>
            </a:r>
          </a:p>
          <a:p>
            <a:r>
              <a:rPr lang="en-US" sz="2200" b="1" dirty="0">
                <a:solidFill>
                  <a:srgbClr val="0000CC"/>
                </a:solidFill>
                <a:latin typeface="Calibri"/>
              </a:rPr>
              <a:t>  </a:t>
            </a:r>
            <a:r>
              <a:rPr lang="en-US" sz="2200" b="1" dirty="0" err="1">
                <a:solidFill>
                  <a:srgbClr val="0000CC"/>
                </a:solidFill>
                <a:latin typeface="Calibri"/>
              </a:rPr>
              <a:t>cout</a:t>
            </a:r>
            <a:r>
              <a:rPr lang="en-US" sz="2200" b="1" dirty="0">
                <a:solidFill>
                  <a:srgbClr val="0000CC"/>
                </a:solidFill>
                <a:latin typeface="Calibri"/>
              </a:rPr>
              <a:t> &lt;&lt; (1 + 2 + 3) / 3 &lt;&lt; </a:t>
            </a:r>
            <a:r>
              <a:rPr lang="en-US" sz="2200" b="1" dirty="0" err="1">
                <a:solidFill>
                  <a:srgbClr val="0000CC"/>
                </a:solidFill>
                <a:latin typeface="Calibri"/>
              </a:rPr>
              <a:t>endl</a:t>
            </a:r>
            <a:r>
              <a:rPr lang="en-US" sz="2200" b="1" dirty="0">
                <a:solidFill>
                  <a:srgbClr val="0000CC"/>
                </a:solidFill>
                <a:latin typeface="Calibri"/>
              </a:rPr>
              <a:t>; // not the same as 1+2+3/3</a:t>
            </a:r>
          </a:p>
          <a:p>
            <a:r>
              <a:rPr lang="en-US" sz="2200" b="1" dirty="0">
                <a:solidFill>
                  <a:srgbClr val="0000CC"/>
                </a:solidFill>
                <a:latin typeface="Calibri"/>
              </a:rPr>
              <a:t>  return 0;</a:t>
            </a:r>
          </a:p>
          <a:p>
            <a:r>
              <a:rPr lang="en-US" sz="2200" b="1" dirty="0">
                <a:solidFill>
                  <a:srgbClr val="0000CC"/>
                </a:solidFill>
                <a:latin typeface="Calibri"/>
              </a:rPr>
              <a:t>}</a:t>
            </a:r>
          </a:p>
        </p:txBody>
      </p:sp>
    </p:spTree>
    <p:extLst>
      <p:ext uri="{BB962C8B-B14F-4D97-AF65-F5344CB8AC3E}">
        <p14:creationId xmlns:p14="http://schemas.microsoft.com/office/powerpoint/2010/main" val="12929788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9" name="Rectangle 2"/>
          <p:cNvSpPr txBox="1">
            <a:spLocks noChangeArrowheads="1"/>
          </p:cNvSpPr>
          <p:nvPr/>
        </p:nvSpPr>
        <p:spPr bwMode="auto">
          <a:xfrm>
            <a:off x="685800" y="609600"/>
            <a:ext cx="7772400" cy="609600"/>
          </a:xfrm>
          <a:prstGeom prst="rect">
            <a:avLst/>
          </a:prstGeom>
          <a:noFill/>
          <a:ln w="9525">
            <a:noFill/>
            <a:miter lim="800000"/>
            <a:headEnd/>
            <a:tailEnd/>
          </a:ln>
        </p:spPr>
        <p:txBody>
          <a:bodyPr/>
          <a:lstStyle/>
          <a:p>
            <a:r>
              <a:rPr lang="en-US" sz="2200" b="1" u="sng" dirty="0">
                <a:solidFill>
                  <a:prstClr val="black"/>
                </a:solidFill>
                <a:latin typeface="Calibri" pitchFamily="34" charset="0"/>
              </a:rPr>
              <a:t>Expressions</a:t>
            </a:r>
          </a:p>
        </p:txBody>
      </p:sp>
      <p:sp>
        <p:nvSpPr>
          <p:cNvPr id="125960" name="Rectangle 3"/>
          <p:cNvSpPr txBox="1">
            <a:spLocks noChangeArrowheads="1"/>
          </p:cNvSpPr>
          <p:nvPr/>
        </p:nvSpPr>
        <p:spPr bwMode="auto">
          <a:xfrm>
            <a:off x="304800" y="1219200"/>
            <a:ext cx="8458200" cy="4114800"/>
          </a:xfrm>
          <a:prstGeom prst="rect">
            <a:avLst/>
          </a:prstGeom>
          <a:noFill/>
          <a:ln w="9525">
            <a:noFill/>
            <a:miter lim="800000"/>
            <a:headEnd/>
            <a:tailEnd/>
          </a:ln>
        </p:spPr>
        <p:txBody>
          <a:bodyPr/>
          <a:lstStyle/>
          <a:p>
            <a:pPr marL="342900" indent="-342900">
              <a:spcBef>
                <a:spcPct val="20000"/>
              </a:spcBef>
              <a:buFont typeface="Arial" charset="0"/>
              <a:buChar char="•"/>
            </a:pPr>
            <a:r>
              <a:rPr lang="en-US" sz="2200" b="1" dirty="0">
                <a:solidFill>
                  <a:prstClr val="black"/>
                </a:solidFill>
                <a:latin typeface="Calibri" pitchFamily="34" charset="0"/>
              </a:rPr>
              <a:t>Multiplication requires an operator:</a:t>
            </a:r>
          </a:p>
          <a:p>
            <a:pPr marL="742950" lvl="1" indent="-285750">
              <a:spcBef>
                <a:spcPct val="20000"/>
              </a:spcBef>
            </a:pPr>
            <a:r>
              <a:rPr lang="en-US" sz="2200" b="1" dirty="0">
                <a:solidFill>
                  <a:prstClr val="black"/>
                </a:solidFill>
                <a:latin typeface="Calibri" pitchFamily="34" charset="0"/>
              </a:rPr>
              <a:t>	</a:t>
            </a:r>
            <a:r>
              <a:rPr lang="en-US" sz="2200" b="1" i="1" dirty="0">
                <a:solidFill>
                  <a:srgbClr val="009900"/>
                </a:solidFill>
                <a:latin typeface="Calibri" pitchFamily="34" charset="0"/>
              </a:rPr>
              <a:t>Area=</a:t>
            </a:r>
            <a:r>
              <a:rPr lang="en-US" sz="2200" b="1" i="1" dirty="0" err="1">
                <a:solidFill>
                  <a:srgbClr val="009900"/>
                </a:solidFill>
                <a:latin typeface="Calibri" pitchFamily="34" charset="0"/>
              </a:rPr>
              <a:t>lw</a:t>
            </a:r>
            <a:r>
              <a:rPr lang="en-US" sz="2200" b="1" dirty="0">
                <a:solidFill>
                  <a:prstClr val="black"/>
                </a:solidFill>
                <a:latin typeface="Calibri" pitchFamily="34" charset="0"/>
              </a:rPr>
              <a:t> is written as </a:t>
            </a:r>
            <a:r>
              <a:rPr lang="en-US" sz="2200" b="1" dirty="0">
                <a:solidFill>
                  <a:srgbClr val="0000CC"/>
                </a:solidFill>
                <a:latin typeface="Calibri" pitchFamily="34" charset="0"/>
              </a:rPr>
              <a:t>Area = l * w;</a:t>
            </a:r>
          </a:p>
          <a:p>
            <a:pPr marL="742950" lvl="1" indent="-285750">
              <a:spcBef>
                <a:spcPct val="20000"/>
              </a:spcBef>
            </a:pPr>
            <a:endParaRPr lang="en-US" sz="2200" b="1" dirty="0">
              <a:solidFill>
                <a:srgbClr val="0000CC"/>
              </a:solidFill>
              <a:latin typeface="Calibri" pitchFamily="34" charset="0"/>
            </a:endParaRPr>
          </a:p>
          <a:p>
            <a:pPr marL="342900" indent="-342900">
              <a:spcBef>
                <a:spcPct val="20000"/>
              </a:spcBef>
              <a:buFont typeface="Arial" charset="0"/>
              <a:buChar char="•"/>
            </a:pPr>
            <a:r>
              <a:rPr lang="en-US" sz="2200" b="1" dirty="0">
                <a:solidFill>
                  <a:prstClr val="black"/>
                </a:solidFill>
                <a:latin typeface="Calibri" pitchFamily="34" charset="0"/>
              </a:rPr>
              <a:t>There is no exponentiation operator:</a:t>
            </a:r>
          </a:p>
          <a:p>
            <a:pPr marL="742950" lvl="1" indent="-285750">
              <a:spcBef>
                <a:spcPct val="20000"/>
              </a:spcBef>
            </a:pPr>
            <a:r>
              <a:rPr lang="en-US" sz="2200" b="1" dirty="0">
                <a:solidFill>
                  <a:prstClr val="black"/>
                </a:solidFill>
                <a:latin typeface="Calibri" pitchFamily="34" charset="0"/>
              </a:rPr>
              <a:t>	</a:t>
            </a:r>
            <a:r>
              <a:rPr lang="en-US" sz="2200" b="1" i="1" dirty="0">
                <a:solidFill>
                  <a:srgbClr val="009900"/>
                </a:solidFill>
                <a:latin typeface="Calibri" pitchFamily="34" charset="0"/>
              </a:rPr>
              <a:t>Area=s</a:t>
            </a:r>
            <a:r>
              <a:rPr lang="en-US" sz="2200" b="1" i="1" baseline="30000" dirty="0">
                <a:solidFill>
                  <a:srgbClr val="009900"/>
                </a:solidFill>
                <a:latin typeface="Calibri" pitchFamily="34" charset="0"/>
              </a:rPr>
              <a:t>2</a:t>
            </a:r>
            <a:r>
              <a:rPr lang="en-US" sz="2200" b="1" dirty="0">
                <a:solidFill>
                  <a:prstClr val="black"/>
                </a:solidFill>
                <a:latin typeface="Calibri" pitchFamily="34" charset="0"/>
              </a:rPr>
              <a:t> is written as </a:t>
            </a:r>
            <a:r>
              <a:rPr lang="en-US" sz="2200" b="1" dirty="0">
                <a:solidFill>
                  <a:srgbClr val="0000CC"/>
                </a:solidFill>
                <a:latin typeface="Calibri" pitchFamily="34" charset="0"/>
              </a:rPr>
              <a:t>Area = </a:t>
            </a:r>
            <a:r>
              <a:rPr lang="en-US" sz="2200" b="1" dirty="0" err="1">
                <a:solidFill>
                  <a:srgbClr val="0000CC"/>
                </a:solidFill>
                <a:latin typeface="Calibri" pitchFamily="34" charset="0"/>
              </a:rPr>
              <a:t>pow</a:t>
            </a:r>
            <a:r>
              <a:rPr lang="en-US" sz="2200" b="1" dirty="0">
                <a:solidFill>
                  <a:srgbClr val="0000CC"/>
                </a:solidFill>
                <a:latin typeface="Calibri" pitchFamily="34" charset="0"/>
              </a:rPr>
              <a:t>(s, 2);</a:t>
            </a:r>
          </a:p>
          <a:p>
            <a:pPr marL="742950" lvl="1" indent="-285750">
              <a:spcBef>
                <a:spcPct val="20000"/>
              </a:spcBef>
            </a:pPr>
            <a:endParaRPr lang="en-US" sz="2200" b="1" dirty="0">
              <a:solidFill>
                <a:srgbClr val="0000CC"/>
              </a:solidFill>
              <a:latin typeface="Calibri" pitchFamily="34" charset="0"/>
            </a:endParaRPr>
          </a:p>
          <a:p>
            <a:pPr marL="342900" indent="-342900">
              <a:spcBef>
                <a:spcPct val="20000"/>
              </a:spcBef>
              <a:buFont typeface="Arial" charset="0"/>
              <a:buChar char="•"/>
            </a:pPr>
            <a:r>
              <a:rPr lang="en-US" sz="2200" b="1" dirty="0">
                <a:solidFill>
                  <a:prstClr val="black"/>
                </a:solidFill>
                <a:latin typeface="Calibri" pitchFamily="34" charset="0"/>
              </a:rPr>
              <a:t>Parentheses may be needed to specify the order of operations</a:t>
            </a:r>
          </a:p>
          <a:p>
            <a:pPr marL="742950" lvl="1" indent="-285750">
              <a:spcBef>
                <a:spcPct val="20000"/>
              </a:spcBef>
            </a:pPr>
            <a:r>
              <a:rPr lang="en-US" sz="2200" b="1" dirty="0">
                <a:solidFill>
                  <a:prstClr val="black"/>
                </a:solidFill>
                <a:latin typeface="Calibri" pitchFamily="34" charset="0"/>
              </a:rPr>
              <a:t>	Example				</a:t>
            </a:r>
          </a:p>
          <a:p>
            <a:pPr marL="742950" lvl="1" indent="-285750">
              <a:spcBef>
                <a:spcPct val="20000"/>
              </a:spcBef>
            </a:pPr>
            <a:r>
              <a:rPr lang="en-US" sz="2200" b="1" dirty="0">
                <a:solidFill>
                  <a:prstClr val="black"/>
                </a:solidFill>
                <a:latin typeface="Calibri" pitchFamily="34" charset="0"/>
              </a:rPr>
              <a:t>					</a:t>
            </a:r>
          </a:p>
          <a:p>
            <a:pPr marL="742950" lvl="1" indent="-285750">
              <a:spcBef>
                <a:spcPct val="20000"/>
              </a:spcBef>
            </a:pPr>
            <a:r>
              <a:rPr lang="en-US" sz="2200" b="1" dirty="0">
                <a:solidFill>
                  <a:prstClr val="black"/>
                </a:solidFill>
                <a:latin typeface="Calibri" pitchFamily="34" charset="0"/>
              </a:rPr>
              <a:t>					is written as </a:t>
            </a:r>
            <a:r>
              <a:rPr lang="en-US" sz="2200" b="1" dirty="0">
                <a:solidFill>
                  <a:srgbClr val="0000CC"/>
                </a:solidFill>
                <a:latin typeface="Calibri" pitchFamily="34" charset="0"/>
              </a:rPr>
              <a:t>m = (y2-y1) /(x2-x1);</a:t>
            </a:r>
          </a:p>
        </p:txBody>
      </p:sp>
      <p:graphicFrame>
        <p:nvGraphicFramePr>
          <p:cNvPr id="125958" name="Object 6"/>
          <p:cNvGraphicFramePr>
            <a:graphicFrameLocks noChangeAspect="1"/>
          </p:cNvGraphicFramePr>
          <p:nvPr/>
        </p:nvGraphicFramePr>
        <p:xfrm>
          <a:off x="1295400" y="4800600"/>
          <a:ext cx="2133600" cy="990600"/>
        </p:xfrm>
        <a:graphic>
          <a:graphicData uri="http://schemas.openxmlformats.org/presentationml/2006/ole">
            <mc:AlternateContent xmlns:mc="http://schemas.openxmlformats.org/markup-compatibility/2006">
              <mc:Choice xmlns:v="urn:schemas-microsoft-com:vml" Requires="v">
                <p:oleObj name="Equation" r:id="rId2" imgW="748975" imgH="393529" progId="Equation.3">
                  <p:embed/>
                </p:oleObj>
              </mc:Choice>
              <mc:Fallback>
                <p:oleObj name="Equation" r:id="rId2" imgW="748975" imgH="393529" progId="Equation.3">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4800600"/>
                        <a:ext cx="213360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854566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Text Box 4"/>
          <p:cNvSpPr txBox="1">
            <a:spLocks noChangeArrowheads="1"/>
          </p:cNvSpPr>
          <p:nvPr/>
        </p:nvSpPr>
        <p:spPr bwMode="auto">
          <a:xfrm>
            <a:off x="288925" y="606425"/>
            <a:ext cx="8321675" cy="1706563"/>
          </a:xfrm>
          <a:prstGeom prst="rect">
            <a:avLst/>
          </a:prstGeom>
          <a:noFill/>
          <a:ln w="9525">
            <a:noFill/>
            <a:miter lim="800000"/>
            <a:headEnd/>
            <a:tailEnd/>
          </a:ln>
        </p:spPr>
        <p:txBody>
          <a:bodyPr>
            <a:spAutoFit/>
          </a:bodyPr>
          <a:lstStyle/>
          <a:p>
            <a:r>
              <a:rPr lang="en-US" sz="2200" b="1">
                <a:solidFill>
                  <a:prstClr val="black"/>
                </a:solidFill>
                <a:latin typeface="Calibri" pitchFamily="34" charset="0"/>
              </a:rPr>
              <a:t>Note the use of brackets to group variables into expressions and inform the compiler the order of evaluation.</a:t>
            </a:r>
          </a:p>
          <a:p>
            <a:endParaRPr lang="en-US" sz="2200" b="1">
              <a:solidFill>
                <a:prstClr val="black"/>
              </a:solidFill>
              <a:latin typeface="Calibri" pitchFamily="34" charset="0"/>
            </a:endParaRPr>
          </a:p>
          <a:p>
            <a:r>
              <a:rPr lang="en-US" sz="2200" b="1">
                <a:solidFill>
                  <a:prstClr val="black"/>
                </a:solidFill>
                <a:latin typeface="Calibri" pitchFamily="34" charset="0"/>
              </a:rPr>
              <a:t>Example</a:t>
            </a:r>
          </a:p>
          <a:p>
            <a:r>
              <a:rPr lang="en-US" b="1">
                <a:solidFill>
                  <a:srgbClr val="0000CC"/>
                </a:solidFill>
              </a:rPr>
              <a:t>		m = (y2-y1) /(x2-x1);</a:t>
            </a:r>
            <a:endParaRPr lang="bg-BG" b="1">
              <a:solidFill>
                <a:srgbClr val="0000CC"/>
              </a:solidFill>
            </a:endParaRPr>
          </a:p>
        </p:txBody>
      </p:sp>
    </p:spTree>
    <p:extLst>
      <p:ext uri="{BB962C8B-B14F-4D97-AF65-F5344CB8AC3E}">
        <p14:creationId xmlns:p14="http://schemas.microsoft.com/office/powerpoint/2010/main" val="2615735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Rectangle 4"/>
          <p:cNvSpPr>
            <a:spLocks noChangeArrowheads="1"/>
          </p:cNvSpPr>
          <p:nvPr/>
        </p:nvSpPr>
        <p:spPr bwMode="auto">
          <a:xfrm>
            <a:off x="304800" y="762000"/>
            <a:ext cx="8458200" cy="685800"/>
          </a:xfrm>
          <a:prstGeom prst="rect">
            <a:avLst/>
          </a:prstGeom>
          <a:noFill/>
          <a:ln w="9525">
            <a:noFill/>
            <a:miter lim="800000"/>
            <a:headEnd/>
            <a:tailEnd/>
          </a:ln>
        </p:spPr>
        <p:txBody>
          <a:bodyPr lIns="92075" tIns="46038" rIns="92075" bIns="46038" anchor="b"/>
          <a:lstStyle/>
          <a:p>
            <a:pPr eaLnBrk="0" hangingPunct="0"/>
            <a:r>
              <a:rPr lang="en-US" sz="2200" b="1" u="sng">
                <a:latin typeface="Calibri" pitchFamily="34" charset="0"/>
              </a:rPr>
              <a:t>Compound Assignment</a:t>
            </a:r>
          </a:p>
        </p:txBody>
      </p:sp>
      <p:sp>
        <p:nvSpPr>
          <p:cNvPr id="172034" name="Rectangle 5" descr="Rectangle: Click to edit Master text styles&#10;Second level&#10;Third level&#10;Fourth level&#10;Fifth level"/>
          <p:cNvSpPr>
            <a:spLocks noChangeArrowheads="1"/>
          </p:cNvSpPr>
          <p:nvPr/>
        </p:nvSpPr>
        <p:spPr bwMode="auto">
          <a:xfrm>
            <a:off x="838200" y="1905000"/>
            <a:ext cx="7772400" cy="4114800"/>
          </a:xfrm>
          <a:prstGeom prst="rect">
            <a:avLst/>
          </a:prstGeom>
          <a:noFill/>
          <a:ln w="9525">
            <a:noFill/>
            <a:miter lim="800000"/>
            <a:headEnd/>
            <a:tailEnd/>
          </a:ln>
        </p:spPr>
        <p:txBody>
          <a:bodyPr lIns="92075" tIns="46038" rIns="92075" bIns="46038"/>
          <a:lstStyle/>
          <a:p>
            <a:pPr marL="342900" indent="-342900" eaLnBrk="0" hangingPunct="0">
              <a:spcBef>
                <a:spcPct val="20000"/>
              </a:spcBef>
              <a:buFont typeface="Arial" charset="0"/>
              <a:buChar char="•"/>
            </a:pPr>
            <a:r>
              <a:rPr lang="en-US" sz="2200" b="1">
                <a:latin typeface="Calibri" pitchFamily="34" charset="0"/>
              </a:rPr>
              <a:t>C++ has a set of operators for applying an operation to an object and then storing the result back into the object</a:t>
            </a:r>
          </a:p>
          <a:p>
            <a:pPr marL="342900" indent="-342900" eaLnBrk="0" hangingPunct="0">
              <a:spcBef>
                <a:spcPct val="20000"/>
              </a:spcBef>
              <a:buFont typeface="Arial" charset="0"/>
              <a:buChar char="•"/>
            </a:pPr>
            <a:endParaRPr lang="en-US" sz="2200" b="1">
              <a:latin typeface="Calibri" pitchFamily="34" charset="0"/>
            </a:endParaRPr>
          </a:p>
          <a:p>
            <a:pPr marL="342900" indent="-342900" eaLnBrk="0" hangingPunct="0">
              <a:spcBef>
                <a:spcPct val="20000"/>
              </a:spcBef>
              <a:buFont typeface="Arial" charset="0"/>
              <a:buChar char="•"/>
            </a:pPr>
            <a:r>
              <a:rPr lang="en-US" sz="2200" b="1">
                <a:latin typeface="Calibri" pitchFamily="34" charset="0"/>
              </a:rPr>
              <a:t>Examples</a:t>
            </a:r>
          </a:p>
          <a:p>
            <a:pPr marL="342900" indent="-342900" eaLnBrk="0" hangingPunct="0">
              <a:spcBef>
                <a:spcPct val="20000"/>
              </a:spcBef>
              <a:buFont typeface="Arial" charset="0"/>
              <a:buNone/>
            </a:pPr>
            <a:r>
              <a:rPr lang="en-US" sz="2200" b="1">
                <a:latin typeface="Calibri" pitchFamily="34" charset="0"/>
              </a:rPr>
              <a:t>	</a:t>
            </a:r>
            <a:r>
              <a:rPr lang="en-US" sz="2200" b="1">
                <a:solidFill>
                  <a:srgbClr val="000099"/>
                </a:solidFill>
                <a:latin typeface="Calibri" pitchFamily="34" charset="0"/>
              </a:rPr>
              <a:t>int i = 3;</a:t>
            </a:r>
            <a:br>
              <a:rPr lang="en-US" sz="2200" b="1">
                <a:solidFill>
                  <a:srgbClr val="000099"/>
                </a:solidFill>
                <a:latin typeface="Calibri" pitchFamily="34" charset="0"/>
              </a:rPr>
            </a:br>
            <a:r>
              <a:rPr lang="en-US" sz="2200" b="1">
                <a:solidFill>
                  <a:srgbClr val="000099"/>
                </a:solidFill>
                <a:latin typeface="Calibri" pitchFamily="34" charset="0"/>
              </a:rPr>
              <a:t>i += 4;                   </a:t>
            </a:r>
            <a:r>
              <a:rPr lang="en-US" sz="2200" b="1" i="1">
                <a:solidFill>
                  <a:srgbClr val="000099"/>
                </a:solidFill>
                <a:latin typeface="Calibri" pitchFamily="34" charset="0"/>
              </a:rPr>
              <a:t>// i is now 7	   Equivalent to i = i + 4</a:t>
            </a:r>
            <a:br>
              <a:rPr lang="en-US" sz="2200" b="1">
                <a:solidFill>
                  <a:srgbClr val="000099"/>
                </a:solidFill>
                <a:latin typeface="Calibri" pitchFamily="34" charset="0"/>
              </a:rPr>
            </a:br>
            <a:br>
              <a:rPr lang="en-US" sz="2200" b="1">
                <a:latin typeface="Calibri" pitchFamily="34" charset="0"/>
              </a:rPr>
            </a:br>
            <a:br>
              <a:rPr lang="en-US" sz="2200" b="1">
                <a:latin typeface="Calibri" pitchFamily="34" charset="0"/>
              </a:rPr>
            </a:br>
            <a:r>
              <a:rPr lang="en-US" sz="2200" b="1">
                <a:solidFill>
                  <a:srgbClr val="000099"/>
                </a:solidFill>
                <a:latin typeface="Calibri" pitchFamily="34" charset="0"/>
              </a:rPr>
              <a:t>float a = 3.2;</a:t>
            </a:r>
            <a:br>
              <a:rPr lang="en-US" sz="2200" b="1">
                <a:solidFill>
                  <a:srgbClr val="000099"/>
                </a:solidFill>
                <a:latin typeface="Calibri" pitchFamily="34" charset="0"/>
              </a:rPr>
            </a:br>
            <a:r>
              <a:rPr lang="en-US" sz="2200" b="1">
                <a:solidFill>
                  <a:srgbClr val="000099"/>
                </a:solidFill>
                <a:latin typeface="Calibri" pitchFamily="34" charset="0"/>
              </a:rPr>
              <a:t>a *= 2.0;                 </a:t>
            </a:r>
            <a:r>
              <a:rPr lang="en-US" sz="2200" b="1" i="1">
                <a:solidFill>
                  <a:srgbClr val="000099"/>
                </a:solidFill>
                <a:latin typeface="Calibri" pitchFamily="34" charset="0"/>
              </a:rPr>
              <a:t>// a is now 6.4   Equivalent to a = a * 2.0</a:t>
            </a:r>
            <a:br>
              <a:rPr lang="en-US" sz="2200" b="1">
                <a:solidFill>
                  <a:srgbClr val="000099"/>
                </a:solidFill>
                <a:latin typeface="Calibri" pitchFamily="34" charset="0"/>
              </a:rPr>
            </a:br>
            <a:endParaRPr lang="en-US" sz="2200" b="1">
              <a:solidFill>
                <a:srgbClr val="000099"/>
              </a:solidFill>
              <a:latin typeface="Calibri"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Rectangle 4"/>
          <p:cNvSpPr>
            <a:spLocks noChangeArrowheads="1"/>
          </p:cNvSpPr>
          <p:nvPr/>
        </p:nvSpPr>
        <p:spPr bwMode="auto">
          <a:xfrm>
            <a:off x="387350" y="685800"/>
            <a:ext cx="7772400" cy="1371600"/>
          </a:xfrm>
          <a:prstGeom prst="rect">
            <a:avLst/>
          </a:prstGeom>
          <a:noFill/>
          <a:ln w="9525">
            <a:noFill/>
            <a:miter lim="800000"/>
            <a:headEnd/>
            <a:tailEnd/>
          </a:ln>
        </p:spPr>
        <p:txBody>
          <a:bodyPr lIns="92075" tIns="46038" rIns="92075" bIns="46038" anchor="ctr"/>
          <a:lstStyle/>
          <a:p>
            <a:pPr eaLnBrk="0" hangingPunct="0"/>
            <a:r>
              <a:rPr lang="en-US" sz="2200" b="1" u="sng">
                <a:latin typeface="Calibri" pitchFamily="34" charset="0"/>
              </a:rPr>
              <a:t>Shorthand Assignment Operators</a:t>
            </a:r>
          </a:p>
        </p:txBody>
      </p:sp>
      <p:sp>
        <p:nvSpPr>
          <p:cNvPr id="173058" name="Text Box 5"/>
          <p:cNvSpPr txBox="1">
            <a:spLocks noChangeArrowheads="1"/>
          </p:cNvSpPr>
          <p:nvPr/>
        </p:nvSpPr>
        <p:spPr bwMode="auto">
          <a:xfrm>
            <a:off x="1447800" y="2057400"/>
            <a:ext cx="6096000" cy="2943225"/>
          </a:xfrm>
          <a:prstGeom prst="rect">
            <a:avLst/>
          </a:prstGeom>
          <a:noFill/>
          <a:ln w="12700">
            <a:noFill/>
            <a:miter lim="800000"/>
            <a:headEnd type="none" w="sm" len="sm"/>
            <a:tailEnd type="none" w="sm" len="sm"/>
          </a:ln>
        </p:spPr>
        <p:txBody>
          <a:bodyPr>
            <a:spAutoFit/>
          </a:bodyPr>
          <a:lstStyle/>
          <a:p>
            <a:pPr eaLnBrk="0" hangingPunct="0">
              <a:spcBef>
                <a:spcPct val="50000"/>
              </a:spcBef>
              <a:tabLst>
                <a:tab pos="1771650" algn="l"/>
                <a:tab pos="3657600" algn="l"/>
              </a:tabLst>
            </a:pPr>
            <a:r>
              <a:rPr lang="en-US" sz="2200" b="1" u="sng">
                <a:latin typeface="Calibri" pitchFamily="34" charset="0"/>
              </a:rPr>
              <a:t>Operator</a:t>
            </a:r>
            <a:r>
              <a:rPr lang="en-US" sz="2200" b="1">
                <a:latin typeface="Calibri" pitchFamily="34" charset="0"/>
              </a:rPr>
              <a:t>	</a:t>
            </a:r>
            <a:r>
              <a:rPr lang="en-US" sz="2200" b="1" u="sng">
                <a:latin typeface="Calibri" pitchFamily="34" charset="0"/>
              </a:rPr>
              <a:t>Example</a:t>
            </a:r>
            <a:r>
              <a:rPr lang="en-US" sz="2200" b="1">
                <a:latin typeface="Calibri" pitchFamily="34" charset="0"/>
              </a:rPr>
              <a:t>	</a:t>
            </a:r>
            <a:r>
              <a:rPr lang="en-US" sz="2200" b="1" u="sng">
                <a:latin typeface="Calibri" pitchFamily="34" charset="0"/>
              </a:rPr>
              <a:t>Equivalent</a:t>
            </a:r>
          </a:p>
          <a:p>
            <a:pPr eaLnBrk="0" hangingPunct="0">
              <a:spcBef>
                <a:spcPct val="50000"/>
              </a:spcBef>
              <a:tabLst>
                <a:tab pos="1771650" algn="l"/>
                <a:tab pos="3657600" algn="l"/>
              </a:tabLst>
            </a:pPr>
            <a:r>
              <a:rPr lang="en-US" sz="2200" b="1">
                <a:solidFill>
                  <a:srgbClr val="000099"/>
                </a:solidFill>
                <a:latin typeface="Calibri" pitchFamily="34" charset="0"/>
              </a:rPr>
              <a:t>+=	i += 8	i = i + 8</a:t>
            </a:r>
          </a:p>
          <a:p>
            <a:pPr eaLnBrk="0" hangingPunct="0">
              <a:spcBef>
                <a:spcPct val="50000"/>
              </a:spcBef>
              <a:tabLst>
                <a:tab pos="1771650" algn="l"/>
                <a:tab pos="3657600" algn="l"/>
              </a:tabLst>
            </a:pPr>
            <a:r>
              <a:rPr lang="en-US" sz="2200" b="1">
                <a:solidFill>
                  <a:srgbClr val="000099"/>
                </a:solidFill>
                <a:latin typeface="Calibri" pitchFamily="34" charset="0"/>
              </a:rPr>
              <a:t>-=	f -= 8.0	f = f - 8.0</a:t>
            </a:r>
          </a:p>
          <a:p>
            <a:pPr eaLnBrk="0" hangingPunct="0">
              <a:spcBef>
                <a:spcPct val="50000"/>
              </a:spcBef>
              <a:tabLst>
                <a:tab pos="1771650" algn="l"/>
                <a:tab pos="3657600" algn="l"/>
              </a:tabLst>
            </a:pPr>
            <a:r>
              <a:rPr lang="en-US" sz="2200" b="1">
                <a:solidFill>
                  <a:srgbClr val="000099"/>
                </a:solidFill>
                <a:latin typeface="Calibri" pitchFamily="34" charset="0"/>
              </a:rPr>
              <a:t>*=	i *= 8	i = i * 8</a:t>
            </a:r>
          </a:p>
          <a:p>
            <a:pPr eaLnBrk="0" hangingPunct="0">
              <a:spcBef>
                <a:spcPct val="50000"/>
              </a:spcBef>
              <a:tabLst>
                <a:tab pos="1771650" algn="l"/>
                <a:tab pos="3657600" algn="l"/>
              </a:tabLst>
            </a:pPr>
            <a:r>
              <a:rPr lang="en-US" sz="2200" b="1">
                <a:solidFill>
                  <a:srgbClr val="000099"/>
                </a:solidFill>
                <a:latin typeface="Calibri" pitchFamily="34" charset="0"/>
              </a:rPr>
              <a:t>/=	i /= 8	i = i / 8</a:t>
            </a:r>
          </a:p>
          <a:p>
            <a:pPr eaLnBrk="0" hangingPunct="0">
              <a:spcBef>
                <a:spcPct val="50000"/>
              </a:spcBef>
              <a:tabLst>
                <a:tab pos="1771650" algn="l"/>
                <a:tab pos="3657600" algn="l"/>
              </a:tabLst>
            </a:pPr>
            <a:r>
              <a:rPr lang="en-US" sz="2200" b="1">
                <a:solidFill>
                  <a:srgbClr val="000099"/>
                </a:solidFill>
                <a:latin typeface="Calibri" pitchFamily="34" charset="0"/>
              </a:rPr>
              <a:t>%=	i %= 8	i = i % 8</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Rectangle 2"/>
          <p:cNvSpPr>
            <a:spLocks noChangeArrowheads="1"/>
          </p:cNvSpPr>
          <p:nvPr/>
        </p:nvSpPr>
        <p:spPr bwMode="auto">
          <a:xfrm>
            <a:off x="304800" y="304800"/>
            <a:ext cx="8458200" cy="609600"/>
          </a:xfrm>
          <a:prstGeom prst="rect">
            <a:avLst/>
          </a:prstGeom>
          <a:noFill/>
          <a:ln w="9525">
            <a:noFill/>
            <a:miter lim="800000"/>
            <a:headEnd/>
            <a:tailEnd/>
          </a:ln>
        </p:spPr>
        <p:txBody>
          <a:bodyPr lIns="92075" tIns="46038" rIns="92075" bIns="46038" anchor="b"/>
          <a:lstStyle/>
          <a:p>
            <a:pPr eaLnBrk="0" hangingPunct="0"/>
            <a:r>
              <a:rPr lang="en-US" sz="2200" b="1" u="sng">
                <a:latin typeface="Calibri" pitchFamily="34" charset="0"/>
              </a:rPr>
              <a:t>Assignment Conversions</a:t>
            </a:r>
          </a:p>
        </p:txBody>
      </p:sp>
      <p:sp>
        <p:nvSpPr>
          <p:cNvPr id="176130" name="Rectangle 3" descr="Rectangle: Click to edit Master text styles&#10;Second level&#10;Third level&#10;Fourth level&#10;Fifth level"/>
          <p:cNvSpPr>
            <a:spLocks noChangeArrowheads="1"/>
          </p:cNvSpPr>
          <p:nvPr/>
        </p:nvSpPr>
        <p:spPr bwMode="auto">
          <a:xfrm>
            <a:off x="914400" y="1295400"/>
            <a:ext cx="7772400" cy="4495800"/>
          </a:xfrm>
          <a:prstGeom prst="rect">
            <a:avLst/>
          </a:prstGeom>
          <a:noFill/>
          <a:ln w="9525">
            <a:noFill/>
            <a:miter lim="800000"/>
            <a:headEnd/>
            <a:tailEnd/>
          </a:ln>
        </p:spPr>
        <p:txBody>
          <a:bodyPr lIns="92075" tIns="46038" rIns="92075" bIns="46038"/>
          <a:lstStyle/>
          <a:p>
            <a:pPr marL="342900" indent="-342900" eaLnBrk="0" hangingPunct="0">
              <a:spcBef>
                <a:spcPct val="20000"/>
              </a:spcBef>
              <a:buFont typeface="Arial" charset="0"/>
              <a:buChar char="•"/>
            </a:pPr>
            <a:r>
              <a:rPr lang="en-US" sz="2200" b="1" dirty="0">
                <a:solidFill>
                  <a:srgbClr val="00B050"/>
                </a:solidFill>
                <a:latin typeface="Calibri" pitchFamily="34" charset="0"/>
              </a:rPr>
              <a:t>Floating-point expression assigned to an integer object is truncated</a:t>
            </a:r>
          </a:p>
          <a:p>
            <a:pPr marL="342900" indent="-342900" eaLnBrk="0" hangingPunct="0">
              <a:spcBef>
                <a:spcPct val="20000"/>
              </a:spcBef>
              <a:buFont typeface="Arial" charset="0"/>
              <a:buChar char="•"/>
            </a:pPr>
            <a:endParaRPr lang="en-US" sz="2200" b="1" dirty="0">
              <a:latin typeface="Calibri" pitchFamily="34" charset="0"/>
            </a:endParaRPr>
          </a:p>
          <a:p>
            <a:pPr marL="342900" indent="-342900" eaLnBrk="0" hangingPunct="0">
              <a:spcBef>
                <a:spcPct val="20000"/>
              </a:spcBef>
              <a:buFont typeface="Arial" charset="0"/>
              <a:buChar char="•"/>
            </a:pPr>
            <a:r>
              <a:rPr lang="en-US" sz="2200" b="1" dirty="0">
                <a:solidFill>
                  <a:srgbClr val="00B050"/>
                </a:solidFill>
                <a:latin typeface="Calibri" pitchFamily="34" charset="0"/>
              </a:rPr>
              <a:t>Integer expression assigned to a floating-point object is converted to a floating-point value</a:t>
            </a:r>
          </a:p>
          <a:p>
            <a:pPr marL="342900" indent="-342900" eaLnBrk="0" hangingPunct="0">
              <a:spcBef>
                <a:spcPct val="20000"/>
              </a:spcBef>
              <a:buFont typeface="Arial" charset="0"/>
              <a:buChar char="•"/>
            </a:pPr>
            <a:endParaRPr lang="en-US" sz="2200" b="1" dirty="0">
              <a:latin typeface="Calibri" pitchFamily="34" charset="0"/>
            </a:endParaRPr>
          </a:p>
          <a:p>
            <a:pPr marL="342900" indent="-342900" eaLnBrk="0" hangingPunct="0">
              <a:spcBef>
                <a:spcPct val="20000"/>
              </a:spcBef>
              <a:buFont typeface="Arial" charset="0"/>
              <a:buChar char="•"/>
            </a:pPr>
            <a:r>
              <a:rPr lang="en-US" sz="2200" b="1" dirty="0">
                <a:latin typeface="Calibri" pitchFamily="34" charset="0"/>
              </a:rPr>
              <a:t>Consider</a:t>
            </a:r>
          </a:p>
          <a:p>
            <a:pPr marL="342900" indent="-342900" eaLnBrk="0" hangingPunct="0">
              <a:spcBef>
                <a:spcPct val="20000"/>
              </a:spcBef>
              <a:buFont typeface="Arial" charset="0"/>
              <a:buNone/>
            </a:pPr>
            <a:r>
              <a:rPr lang="en-US" sz="2200" b="1" dirty="0">
                <a:latin typeface="Calibri" pitchFamily="34" charset="0"/>
              </a:rPr>
              <a:t>	</a:t>
            </a:r>
            <a:r>
              <a:rPr lang="en-US" sz="2200" b="1" dirty="0">
                <a:solidFill>
                  <a:srgbClr val="000099"/>
                </a:solidFill>
                <a:latin typeface="Calibri" pitchFamily="34" charset="0"/>
              </a:rPr>
              <a:t>	float y = 2.7;</a:t>
            </a:r>
            <a:br>
              <a:rPr lang="en-US" sz="2200" b="1" dirty="0">
                <a:solidFill>
                  <a:srgbClr val="000099"/>
                </a:solidFill>
                <a:latin typeface="Calibri" pitchFamily="34" charset="0"/>
              </a:rPr>
            </a:br>
            <a:r>
              <a:rPr lang="en-US" sz="2200" b="1" dirty="0">
                <a:solidFill>
                  <a:srgbClr val="000099"/>
                </a:solidFill>
                <a:latin typeface="Calibri" pitchFamily="34" charset="0"/>
              </a:rPr>
              <a:t>	</a:t>
            </a:r>
            <a:r>
              <a:rPr lang="en-US" sz="2200" b="1" dirty="0" err="1">
                <a:solidFill>
                  <a:srgbClr val="000099"/>
                </a:solidFill>
                <a:latin typeface="Calibri" pitchFamily="34" charset="0"/>
              </a:rPr>
              <a:t>int</a:t>
            </a:r>
            <a:r>
              <a:rPr lang="en-US" sz="2200" b="1" dirty="0">
                <a:solidFill>
                  <a:srgbClr val="000099"/>
                </a:solidFill>
                <a:latin typeface="Calibri" pitchFamily="34" charset="0"/>
              </a:rPr>
              <a:t> </a:t>
            </a:r>
            <a:r>
              <a:rPr lang="en-US" sz="2200" b="1" dirty="0" err="1">
                <a:solidFill>
                  <a:srgbClr val="000099"/>
                </a:solidFill>
                <a:latin typeface="Calibri" pitchFamily="34" charset="0"/>
              </a:rPr>
              <a:t>i</a:t>
            </a:r>
            <a:r>
              <a:rPr lang="en-US" sz="2200" b="1" dirty="0">
                <a:solidFill>
                  <a:srgbClr val="000099"/>
                </a:solidFill>
                <a:latin typeface="Calibri" pitchFamily="34" charset="0"/>
              </a:rPr>
              <a:t> = 15;</a:t>
            </a:r>
            <a:br>
              <a:rPr lang="en-US" sz="2200" b="1" dirty="0">
                <a:solidFill>
                  <a:srgbClr val="000099"/>
                </a:solidFill>
                <a:latin typeface="Calibri" pitchFamily="34" charset="0"/>
              </a:rPr>
            </a:br>
            <a:r>
              <a:rPr lang="en-US" sz="2200" b="1" dirty="0">
                <a:solidFill>
                  <a:srgbClr val="000099"/>
                </a:solidFill>
                <a:latin typeface="Calibri" pitchFamily="34" charset="0"/>
              </a:rPr>
              <a:t>	</a:t>
            </a:r>
            <a:r>
              <a:rPr lang="en-US" sz="2200" b="1" dirty="0" err="1">
                <a:solidFill>
                  <a:srgbClr val="000099"/>
                </a:solidFill>
                <a:latin typeface="Calibri" pitchFamily="34" charset="0"/>
              </a:rPr>
              <a:t>int</a:t>
            </a:r>
            <a:r>
              <a:rPr lang="en-US" sz="2200" b="1" dirty="0">
                <a:solidFill>
                  <a:srgbClr val="000099"/>
                </a:solidFill>
                <a:latin typeface="Calibri" pitchFamily="34" charset="0"/>
              </a:rPr>
              <a:t> j = 10;</a:t>
            </a:r>
            <a:br>
              <a:rPr lang="en-US" sz="2200" b="1" dirty="0">
                <a:solidFill>
                  <a:srgbClr val="000099"/>
                </a:solidFill>
                <a:latin typeface="Calibri" pitchFamily="34" charset="0"/>
              </a:rPr>
            </a:br>
            <a:r>
              <a:rPr lang="en-US" sz="2200" b="1" dirty="0">
                <a:solidFill>
                  <a:srgbClr val="000099"/>
                </a:solidFill>
                <a:latin typeface="Calibri" pitchFamily="34" charset="0"/>
              </a:rPr>
              <a:t>	</a:t>
            </a:r>
            <a:r>
              <a:rPr lang="en-US" sz="2200" b="1" dirty="0" err="1">
                <a:solidFill>
                  <a:srgbClr val="000099"/>
                </a:solidFill>
                <a:latin typeface="Calibri" pitchFamily="34" charset="0"/>
              </a:rPr>
              <a:t>i</a:t>
            </a:r>
            <a:r>
              <a:rPr lang="en-US" sz="2200" b="1" dirty="0">
                <a:solidFill>
                  <a:srgbClr val="000099"/>
                </a:solidFill>
                <a:latin typeface="Calibri" pitchFamily="34" charset="0"/>
              </a:rPr>
              <a:t> = y;                 </a:t>
            </a:r>
            <a:r>
              <a:rPr lang="en-US" sz="2200" b="1" i="1" dirty="0">
                <a:solidFill>
                  <a:srgbClr val="000099"/>
                </a:solidFill>
                <a:latin typeface="Calibri" pitchFamily="34" charset="0"/>
              </a:rPr>
              <a:t>// </a:t>
            </a:r>
            <a:r>
              <a:rPr lang="en-US" sz="2200" b="1" i="1" dirty="0" err="1">
                <a:solidFill>
                  <a:srgbClr val="000099"/>
                </a:solidFill>
                <a:latin typeface="Calibri" pitchFamily="34" charset="0"/>
              </a:rPr>
              <a:t>i</a:t>
            </a:r>
            <a:r>
              <a:rPr lang="en-US" sz="2200" b="1" i="1" dirty="0">
                <a:solidFill>
                  <a:srgbClr val="000099"/>
                </a:solidFill>
                <a:latin typeface="Calibri" pitchFamily="34" charset="0"/>
              </a:rPr>
              <a:t> is now 2</a:t>
            </a:r>
            <a:br>
              <a:rPr lang="en-US" sz="2200" b="1" dirty="0">
                <a:solidFill>
                  <a:srgbClr val="000099"/>
                </a:solidFill>
                <a:latin typeface="Calibri" pitchFamily="34" charset="0"/>
              </a:rPr>
            </a:br>
            <a:r>
              <a:rPr lang="en-US" sz="2200" b="1" dirty="0">
                <a:solidFill>
                  <a:srgbClr val="000099"/>
                </a:solidFill>
                <a:latin typeface="Calibri" pitchFamily="34" charset="0"/>
              </a:rPr>
              <a:t>	</a:t>
            </a:r>
            <a:br>
              <a:rPr lang="en-US" sz="2200" b="1" dirty="0">
                <a:solidFill>
                  <a:srgbClr val="000099"/>
                </a:solidFill>
                <a:latin typeface="Calibri" pitchFamily="34" charset="0"/>
              </a:rPr>
            </a:br>
            <a:r>
              <a:rPr lang="en-US" sz="2200" b="1" dirty="0">
                <a:solidFill>
                  <a:srgbClr val="000099"/>
                </a:solidFill>
                <a:latin typeface="Calibri" pitchFamily="34" charset="0"/>
              </a:rPr>
              <a:t>	y = j;                 </a:t>
            </a:r>
            <a:r>
              <a:rPr lang="en-US" sz="2200" b="1" i="1" dirty="0">
                <a:solidFill>
                  <a:srgbClr val="000099"/>
                </a:solidFill>
                <a:latin typeface="Calibri" pitchFamily="34" charset="0"/>
              </a:rPr>
              <a:t>// y is now 10.0</a:t>
            </a:r>
            <a:br>
              <a:rPr lang="en-US" sz="2200" b="1" i="1" dirty="0">
                <a:solidFill>
                  <a:srgbClr val="000099"/>
                </a:solidFill>
                <a:latin typeface="Calibri" pitchFamily="34" charset="0"/>
              </a:rPr>
            </a:br>
            <a:r>
              <a:rPr lang="en-US" sz="2200" b="1" i="1" dirty="0">
                <a:solidFill>
                  <a:srgbClr val="000099"/>
                </a:solidFill>
                <a:latin typeface="Calibri" pitchFamily="34" charset="0"/>
              </a:rPr>
              <a:t>	</a:t>
            </a:r>
            <a:endParaRPr lang="en-US" sz="2200" b="1" dirty="0">
              <a:solidFill>
                <a:srgbClr val="000099"/>
              </a:solidFill>
              <a:latin typeface="Calibri"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Rectangle 2"/>
          <p:cNvSpPr txBox="1">
            <a:spLocks noChangeArrowheads="1"/>
          </p:cNvSpPr>
          <p:nvPr/>
        </p:nvSpPr>
        <p:spPr bwMode="auto">
          <a:xfrm>
            <a:off x="685800" y="609600"/>
            <a:ext cx="7772400" cy="1143000"/>
          </a:xfrm>
          <a:prstGeom prst="rect">
            <a:avLst/>
          </a:prstGeom>
          <a:noFill/>
          <a:ln w="9525">
            <a:noFill/>
            <a:miter lim="800000"/>
            <a:headEnd/>
            <a:tailEnd/>
          </a:ln>
        </p:spPr>
        <p:txBody>
          <a:bodyPr/>
          <a:lstStyle/>
          <a:p>
            <a:endParaRPr lang="bg-BG" sz="2200" b="1">
              <a:latin typeface="Calibri" pitchFamily="34" charset="0"/>
            </a:endParaRPr>
          </a:p>
        </p:txBody>
      </p:sp>
      <p:sp>
        <p:nvSpPr>
          <p:cNvPr id="177154" name="Rectangle 3"/>
          <p:cNvSpPr>
            <a:spLocks noChangeArrowheads="1"/>
          </p:cNvSpPr>
          <p:nvPr/>
        </p:nvSpPr>
        <p:spPr bwMode="auto">
          <a:xfrm>
            <a:off x="304800" y="304800"/>
            <a:ext cx="8458200" cy="609600"/>
          </a:xfrm>
          <a:prstGeom prst="rect">
            <a:avLst/>
          </a:prstGeom>
          <a:noFill/>
          <a:ln w="9525">
            <a:noFill/>
            <a:miter lim="800000"/>
            <a:headEnd/>
            <a:tailEnd/>
          </a:ln>
        </p:spPr>
        <p:txBody>
          <a:bodyPr lIns="92075" tIns="46038" rIns="92075" bIns="46038" anchor="b"/>
          <a:lstStyle/>
          <a:p>
            <a:pPr eaLnBrk="0" hangingPunct="0"/>
            <a:r>
              <a:rPr lang="en-US" sz="2200" b="1" u="sng">
                <a:latin typeface="Calibri" pitchFamily="34" charset="0"/>
              </a:rPr>
              <a:t>Operators and Precedence</a:t>
            </a:r>
          </a:p>
        </p:txBody>
      </p:sp>
      <p:sp>
        <p:nvSpPr>
          <p:cNvPr id="177155" name="Rectangle 4" descr="Rectangle: Click to edit Master text styles&#10;Second level&#10;Third level&#10;Fourth level&#10;Fifth level"/>
          <p:cNvSpPr>
            <a:spLocks noChangeArrowheads="1"/>
          </p:cNvSpPr>
          <p:nvPr/>
        </p:nvSpPr>
        <p:spPr bwMode="auto">
          <a:xfrm>
            <a:off x="609600" y="1981200"/>
            <a:ext cx="7848600" cy="4419600"/>
          </a:xfrm>
          <a:prstGeom prst="rect">
            <a:avLst/>
          </a:prstGeom>
          <a:noFill/>
          <a:ln w="9525">
            <a:noFill/>
            <a:miter lim="800000"/>
            <a:headEnd/>
            <a:tailEnd/>
          </a:ln>
        </p:spPr>
        <p:txBody>
          <a:bodyPr lIns="92075" tIns="46038" rIns="92075" bIns="46038"/>
          <a:lstStyle/>
          <a:p>
            <a:pPr marL="342900" indent="-342900" eaLnBrk="0" hangingPunct="0">
              <a:spcBef>
                <a:spcPct val="20000"/>
              </a:spcBef>
              <a:buFont typeface="Arial" charset="0"/>
              <a:buNone/>
              <a:tabLst>
                <a:tab pos="3200400" algn="l"/>
              </a:tabLst>
            </a:pPr>
            <a:endParaRPr lang="bg-BG" sz="2200" b="1">
              <a:latin typeface="Calibri" pitchFamily="34" charset="0"/>
            </a:endParaRPr>
          </a:p>
        </p:txBody>
      </p:sp>
      <p:sp>
        <p:nvSpPr>
          <p:cNvPr id="59397" name="Rectangle 5" descr="Rectangle: Click to edit Master text styles&#10;Second level&#10;Third level&#10;Fourth level&#10;Fifth level"/>
          <p:cNvSpPr>
            <a:spLocks noChangeArrowheads="1"/>
          </p:cNvSpPr>
          <p:nvPr/>
        </p:nvSpPr>
        <p:spPr bwMode="auto">
          <a:xfrm>
            <a:off x="533400" y="1295400"/>
            <a:ext cx="7848600" cy="4876800"/>
          </a:xfrm>
          <a:prstGeom prst="rect">
            <a:avLst/>
          </a:prstGeom>
          <a:noFill/>
          <a:ln w="9525">
            <a:noFill/>
            <a:miter lim="800000"/>
            <a:headEnd/>
            <a:tailEnd/>
          </a:ln>
        </p:spPr>
        <p:txBody>
          <a:bodyPr lIns="92075" tIns="46038" rIns="92075" bIns="46038"/>
          <a:lstStyle/>
          <a:p>
            <a:pPr marL="342900" indent="-342900">
              <a:lnSpc>
                <a:spcPct val="90000"/>
              </a:lnSpc>
              <a:spcBef>
                <a:spcPct val="20000"/>
              </a:spcBef>
              <a:buClr>
                <a:schemeClr val="hlink"/>
              </a:buClr>
              <a:buSzPct val="110000"/>
              <a:buFont typeface="Wingdings" pitchFamily="2" charset="2"/>
              <a:buNone/>
              <a:tabLst>
                <a:tab pos="3200400" algn="l"/>
              </a:tabLst>
            </a:pPr>
            <a:r>
              <a:rPr lang="en-US" sz="2200" b="1">
                <a:latin typeface="Calibri" pitchFamily="34" charset="0"/>
              </a:rPr>
              <a:t>Consider m*x + b - Which of the following is it equivalent to?</a:t>
            </a:r>
          </a:p>
          <a:p>
            <a:pPr marL="742950" lvl="1" indent="-285750">
              <a:lnSpc>
                <a:spcPct val="90000"/>
              </a:lnSpc>
              <a:spcBef>
                <a:spcPct val="20000"/>
              </a:spcBef>
              <a:buClr>
                <a:schemeClr val="tx1"/>
              </a:buClr>
              <a:buSzPct val="60000"/>
              <a:buFont typeface="Wingdings" pitchFamily="2" charset="2"/>
              <a:buChar char="n"/>
              <a:tabLst>
                <a:tab pos="3200400" algn="l"/>
              </a:tabLst>
            </a:pPr>
            <a:r>
              <a:rPr lang="en-US" sz="2200" b="1">
                <a:latin typeface="Calibri" pitchFamily="34" charset="0"/>
              </a:rPr>
              <a:t>(m * x) + b	- Equivalent</a:t>
            </a:r>
          </a:p>
          <a:p>
            <a:pPr marL="742950" lvl="1" indent="-285750">
              <a:lnSpc>
                <a:spcPct val="90000"/>
              </a:lnSpc>
              <a:spcBef>
                <a:spcPct val="20000"/>
              </a:spcBef>
              <a:buClr>
                <a:schemeClr val="tx1"/>
              </a:buClr>
              <a:buSzPct val="60000"/>
              <a:buFont typeface="Wingdings" pitchFamily="2" charset="2"/>
              <a:buChar char="n"/>
              <a:tabLst>
                <a:tab pos="3200400" algn="l"/>
              </a:tabLst>
            </a:pPr>
            <a:r>
              <a:rPr lang="en-US" sz="2200" b="1">
                <a:latin typeface="Calibri" pitchFamily="34" charset="0"/>
              </a:rPr>
              <a:t>m * (x + b)	- Not equivalent but valid!</a:t>
            </a:r>
          </a:p>
          <a:p>
            <a:pPr marL="342900" indent="-342900">
              <a:lnSpc>
                <a:spcPct val="90000"/>
              </a:lnSpc>
              <a:spcBef>
                <a:spcPct val="20000"/>
              </a:spcBef>
              <a:buClr>
                <a:schemeClr val="hlink"/>
              </a:buClr>
              <a:buSzPct val="110000"/>
              <a:buFont typeface="Wingdings" pitchFamily="2" charset="2"/>
              <a:buBlip>
                <a:blip r:embed="rId2"/>
              </a:buBlip>
              <a:tabLst>
                <a:tab pos="3200400" algn="l"/>
              </a:tabLst>
            </a:pPr>
            <a:endParaRPr lang="en-US" sz="2200" b="1">
              <a:latin typeface="Calibri" pitchFamily="34" charset="0"/>
            </a:endParaRPr>
          </a:p>
          <a:p>
            <a:pPr marL="342900" indent="-342900">
              <a:lnSpc>
                <a:spcPct val="90000"/>
              </a:lnSpc>
              <a:spcBef>
                <a:spcPct val="20000"/>
              </a:spcBef>
              <a:buClr>
                <a:schemeClr val="hlink"/>
              </a:buClr>
              <a:buSzPct val="110000"/>
              <a:buFont typeface="Wingdings" pitchFamily="2" charset="2"/>
              <a:buNone/>
              <a:tabLst>
                <a:tab pos="3200400" algn="l"/>
              </a:tabLst>
            </a:pPr>
            <a:r>
              <a:rPr lang="en-US" sz="2200" b="1">
                <a:latin typeface="Calibri" pitchFamily="34" charset="0"/>
              </a:rPr>
              <a:t>Operator precedence tells how to evaluate expressions</a:t>
            </a:r>
          </a:p>
          <a:p>
            <a:pPr marL="342900" indent="-342900">
              <a:lnSpc>
                <a:spcPct val="90000"/>
              </a:lnSpc>
              <a:spcBef>
                <a:spcPct val="20000"/>
              </a:spcBef>
              <a:buClr>
                <a:schemeClr val="hlink"/>
              </a:buClr>
              <a:buSzPct val="110000"/>
              <a:buFont typeface="Wingdings" pitchFamily="2" charset="2"/>
              <a:buBlip>
                <a:blip r:embed="rId2"/>
              </a:buBlip>
              <a:tabLst>
                <a:tab pos="3200400" algn="l"/>
              </a:tabLst>
            </a:pPr>
            <a:endParaRPr lang="en-US" sz="2200" b="1">
              <a:latin typeface="Calibri" pitchFamily="34" charset="0"/>
            </a:endParaRPr>
          </a:p>
          <a:p>
            <a:pPr marL="342900" indent="-342900">
              <a:lnSpc>
                <a:spcPct val="90000"/>
              </a:lnSpc>
              <a:spcBef>
                <a:spcPct val="20000"/>
              </a:spcBef>
              <a:buClr>
                <a:schemeClr val="hlink"/>
              </a:buClr>
              <a:buSzPct val="110000"/>
              <a:buFont typeface="Wingdings" pitchFamily="2" charset="2"/>
              <a:buNone/>
              <a:tabLst>
                <a:tab pos="3200400" algn="l"/>
              </a:tabLst>
            </a:pPr>
            <a:r>
              <a:rPr lang="en-US" sz="2200" b="1">
                <a:latin typeface="Calibri" pitchFamily="34" charset="0"/>
              </a:rPr>
              <a:t>Standard precedence order</a:t>
            </a:r>
          </a:p>
          <a:p>
            <a:pPr marL="742950" lvl="1" indent="-285750">
              <a:lnSpc>
                <a:spcPct val="90000"/>
              </a:lnSpc>
              <a:spcBef>
                <a:spcPct val="20000"/>
              </a:spcBef>
              <a:buClr>
                <a:schemeClr val="tx1"/>
              </a:buClr>
              <a:buSzPct val="60000"/>
              <a:buFont typeface="Wingdings" pitchFamily="2" charset="2"/>
              <a:buChar char="n"/>
              <a:tabLst>
                <a:tab pos="3200400" algn="l"/>
              </a:tabLst>
            </a:pPr>
            <a:r>
              <a:rPr lang="en-US" sz="2200" b="1">
                <a:latin typeface="Calibri" pitchFamily="34" charset="0"/>
              </a:rPr>
              <a:t>()	Evaluate first. If nested innermost</a:t>
            </a:r>
            <a:br>
              <a:rPr lang="en-US" sz="2200" b="1">
                <a:latin typeface="Calibri" pitchFamily="34" charset="0"/>
              </a:rPr>
            </a:br>
            <a:r>
              <a:rPr lang="en-US" sz="2200" b="1">
                <a:latin typeface="Calibri" pitchFamily="34" charset="0"/>
              </a:rPr>
              <a:t>	done first</a:t>
            </a:r>
          </a:p>
          <a:p>
            <a:pPr marL="742950" lvl="1" indent="-285750">
              <a:lnSpc>
                <a:spcPct val="90000"/>
              </a:lnSpc>
              <a:spcBef>
                <a:spcPct val="20000"/>
              </a:spcBef>
              <a:buClr>
                <a:schemeClr val="tx1"/>
              </a:buClr>
              <a:buSzPct val="60000"/>
              <a:buFont typeface="Wingdings" pitchFamily="2" charset="2"/>
              <a:buChar char="n"/>
              <a:tabLst>
                <a:tab pos="3200400" algn="l"/>
              </a:tabLst>
            </a:pPr>
            <a:r>
              <a:rPr lang="en-US" sz="2200" b="1">
                <a:latin typeface="Calibri" pitchFamily="34" charset="0"/>
              </a:rPr>
              <a:t>*  /  %	Evaluate second. If there are several,</a:t>
            </a:r>
            <a:br>
              <a:rPr lang="en-US" sz="2200" b="1">
                <a:latin typeface="Calibri" pitchFamily="34" charset="0"/>
              </a:rPr>
            </a:br>
            <a:r>
              <a:rPr lang="en-US" sz="2200" b="1">
                <a:latin typeface="Calibri" pitchFamily="34" charset="0"/>
              </a:rPr>
              <a:t>	then evaluate from left-to-right</a:t>
            </a:r>
          </a:p>
          <a:p>
            <a:pPr marL="742950" lvl="1" indent="-285750">
              <a:lnSpc>
                <a:spcPct val="90000"/>
              </a:lnSpc>
              <a:spcBef>
                <a:spcPct val="20000"/>
              </a:spcBef>
              <a:buClr>
                <a:schemeClr val="tx1"/>
              </a:buClr>
              <a:buSzPct val="60000"/>
              <a:buFont typeface="Wingdings" pitchFamily="2" charset="2"/>
              <a:buChar char="n"/>
              <a:tabLst>
                <a:tab pos="3200400" algn="l"/>
              </a:tabLst>
            </a:pPr>
            <a:r>
              <a:rPr lang="en-US" sz="2200" b="1">
                <a:latin typeface="Calibri" pitchFamily="34" charset="0"/>
              </a:rPr>
              <a:t>+  -	Evaluate third. If there are several,</a:t>
            </a:r>
            <a:br>
              <a:rPr lang="en-US" sz="2200" b="1">
                <a:latin typeface="Calibri" pitchFamily="34" charset="0"/>
              </a:rPr>
            </a:br>
            <a:r>
              <a:rPr lang="en-US" sz="2200" b="1">
                <a:latin typeface="Calibri" pitchFamily="34" charset="0"/>
              </a:rPr>
              <a:t>	then evaluate from left-to-right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939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5939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5939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939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9397">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59397">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59397">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5939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7"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Rectangle 2"/>
          <p:cNvSpPr>
            <a:spLocks noChangeArrowheads="1"/>
          </p:cNvSpPr>
          <p:nvPr/>
        </p:nvSpPr>
        <p:spPr bwMode="auto">
          <a:xfrm>
            <a:off x="304800" y="304800"/>
            <a:ext cx="8458200" cy="609600"/>
          </a:xfrm>
          <a:prstGeom prst="rect">
            <a:avLst/>
          </a:prstGeom>
          <a:noFill/>
          <a:ln w="9525">
            <a:noFill/>
            <a:miter lim="800000"/>
            <a:headEnd/>
            <a:tailEnd/>
          </a:ln>
        </p:spPr>
        <p:txBody>
          <a:bodyPr lIns="92075" tIns="46038" rIns="92075" bIns="46038" anchor="b"/>
          <a:lstStyle/>
          <a:p>
            <a:pPr eaLnBrk="0" hangingPunct="0"/>
            <a:r>
              <a:rPr lang="en-US" sz="2200" b="1" u="sng">
                <a:latin typeface="Calibri" pitchFamily="34" charset="0"/>
              </a:rPr>
              <a:t>Operator Precedence</a:t>
            </a:r>
          </a:p>
        </p:txBody>
      </p:sp>
      <p:sp>
        <p:nvSpPr>
          <p:cNvPr id="178178" name="Rectangle 3" descr="Rectangle: Click to edit Master text styles&#10;Second level&#10;Third level&#10;Fourth level&#10;Fifth level"/>
          <p:cNvSpPr>
            <a:spLocks noChangeArrowheads="1"/>
          </p:cNvSpPr>
          <p:nvPr/>
        </p:nvSpPr>
        <p:spPr bwMode="auto">
          <a:xfrm>
            <a:off x="762000" y="1371600"/>
            <a:ext cx="7772400" cy="4114800"/>
          </a:xfrm>
          <a:prstGeom prst="rect">
            <a:avLst/>
          </a:prstGeom>
          <a:noFill/>
          <a:ln w="9525">
            <a:noFill/>
            <a:miter lim="800000"/>
            <a:headEnd/>
            <a:tailEnd/>
          </a:ln>
        </p:spPr>
        <p:txBody>
          <a:bodyPr lIns="92075" tIns="46038" rIns="92075" bIns="46038"/>
          <a:lstStyle/>
          <a:p>
            <a:pPr marL="342900" indent="-342900" eaLnBrk="0" hangingPunct="0">
              <a:spcBef>
                <a:spcPct val="20000"/>
              </a:spcBef>
              <a:buFont typeface="Arial" charset="0"/>
              <a:buChar char="•"/>
            </a:pPr>
            <a:r>
              <a:rPr lang="en-US" sz="2200" b="1">
                <a:latin typeface="Calibri" pitchFamily="34" charset="0"/>
              </a:rPr>
              <a:t>Example</a:t>
            </a:r>
          </a:p>
          <a:p>
            <a:pPr marL="342900" indent="-342900" eaLnBrk="0" hangingPunct="0">
              <a:spcBef>
                <a:spcPct val="20000"/>
              </a:spcBef>
              <a:buFont typeface="Arial" charset="0"/>
              <a:buNone/>
            </a:pPr>
            <a:r>
              <a:rPr lang="en-US" sz="2200" b="1">
                <a:latin typeface="Calibri" pitchFamily="34" charset="0"/>
              </a:rPr>
              <a:t>		 20 -  4 / 5  * 2   +   3 * 5  % 4</a:t>
            </a:r>
          </a:p>
          <a:p>
            <a:pPr marL="342900" indent="-342900" eaLnBrk="0" hangingPunct="0">
              <a:spcBef>
                <a:spcPct val="20000"/>
              </a:spcBef>
              <a:buFont typeface="Arial" charset="0"/>
              <a:buNone/>
            </a:pPr>
            <a:r>
              <a:rPr lang="en-US" sz="2200" b="1">
                <a:latin typeface="Calibri" pitchFamily="34" charset="0"/>
              </a:rPr>
              <a:t>			</a:t>
            </a:r>
          </a:p>
          <a:p>
            <a:pPr marL="342900" indent="-342900" eaLnBrk="0" hangingPunct="0">
              <a:spcBef>
                <a:spcPct val="20000"/>
              </a:spcBef>
              <a:buFont typeface="Arial" charset="0"/>
              <a:buNone/>
            </a:pPr>
            <a:endParaRPr lang="en-US" sz="2200" b="1">
              <a:latin typeface="Calibri" pitchFamily="34" charset="0"/>
            </a:endParaRPr>
          </a:p>
          <a:p>
            <a:pPr marL="342900" indent="-342900" eaLnBrk="0" hangingPunct="0">
              <a:spcBef>
                <a:spcPct val="20000"/>
              </a:spcBef>
              <a:buFont typeface="Arial" charset="0"/>
              <a:buNone/>
            </a:pPr>
            <a:endParaRPr lang="en-US" sz="2200" b="1">
              <a:latin typeface="Calibri" pitchFamily="34" charset="0"/>
            </a:endParaRPr>
          </a:p>
        </p:txBody>
      </p:sp>
      <p:sp>
        <p:nvSpPr>
          <p:cNvPr id="60420" name="Rectangle 4" descr="Rectangle: Click to edit Master text styles&#10;Second level&#10;Third level&#10;Fourth level&#10;Fifth level"/>
          <p:cNvSpPr>
            <a:spLocks noChangeArrowheads="1"/>
          </p:cNvSpPr>
          <p:nvPr/>
        </p:nvSpPr>
        <p:spPr bwMode="auto">
          <a:xfrm>
            <a:off x="762000" y="2438400"/>
            <a:ext cx="7772400" cy="2514600"/>
          </a:xfrm>
          <a:prstGeom prst="rect">
            <a:avLst/>
          </a:prstGeom>
          <a:noFill/>
          <a:ln w="9525">
            <a:noFill/>
            <a:miter lim="800000"/>
            <a:headEnd/>
            <a:tailEnd/>
          </a:ln>
        </p:spPr>
        <p:txBody>
          <a:bodyPr lIns="92075" tIns="46038" rIns="92075" bIns="46038"/>
          <a:lstStyle/>
          <a:p>
            <a:pPr marL="342900" indent="-342900">
              <a:spcBef>
                <a:spcPct val="20000"/>
              </a:spcBef>
              <a:buClr>
                <a:schemeClr val="hlink"/>
              </a:buClr>
              <a:buSzPct val="110000"/>
              <a:buFont typeface="Wingdings" pitchFamily="2" charset="2"/>
              <a:buNone/>
            </a:pPr>
            <a:r>
              <a:rPr lang="en-US" sz="2200" b="1">
                <a:latin typeface="Calibri" pitchFamily="34" charset="0"/>
              </a:rPr>
              <a:t>			(4 / 5)</a:t>
            </a:r>
          </a:p>
          <a:p>
            <a:pPr marL="342900" indent="-342900">
              <a:spcBef>
                <a:spcPct val="20000"/>
              </a:spcBef>
              <a:buClr>
                <a:schemeClr val="hlink"/>
              </a:buClr>
              <a:buSzPct val="110000"/>
              <a:buFont typeface="Wingdings" pitchFamily="2" charset="2"/>
              <a:buNone/>
            </a:pPr>
            <a:r>
              <a:rPr lang="en-US" sz="2200" b="1">
                <a:latin typeface="Calibri" pitchFamily="34" charset="0"/>
              </a:rPr>
              <a:t>		     ((4 / 5) * 2)</a:t>
            </a:r>
          </a:p>
          <a:p>
            <a:pPr marL="342900" indent="-342900">
              <a:spcBef>
                <a:spcPct val="20000"/>
              </a:spcBef>
              <a:buClr>
                <a:schemeClr val="hlink"/>
              </a:buClr>
              <a:buSzPct val="110000"/>
              <a:buFont typeface="Wingdings" pitchFamily="2" charset="2"/>
              <a:buNone/>
            </a:pPr>
            <a:r>
              <a:rPr lang="en-US" sz="2200" b="1">
                <a:latin typeface="Calibri" pitchFamily="34" charset="0"/>
              </a:rPr>
              <a:t>		     ((4 / 5) * 2)     (3 * 5)</a:t>
            </a:r>
          </a:p>
          <a:p>
            <a:pPr marL="342900" indent="-342900">
              <a:spcBef>
                <a:spcPct val="20000"/>
              </a:spcBef>
              <a:buClr>
                <a:schemeClr val="hlink"/>
              </a:buClr>
              <a:buSzPct val="110000"/>
              <a:buFont typeface="Wingdings" pitchFamily="2" charset="2"/>
              <a:buNone/>
            </a:pPr>
            <a:r>
              <a:rPr lang="en-US" sz="2200" b="1">
                <a:latin typeface="Calibri" pitchFamily="34" charset="0"/>
              </a:rPr>
              <a:t>		     ((4 / 5) * 2)    ((3 * 5) % 4)</a:t>
            </a:r>
          </a:p>
          <a:p>
            <a:pPr marL="342900" indent="-342900">
              <a:spcBef>
                <a:spcPct val="20000"/>
              </a:spcBef>
              <a:buClr>
                <a:schemeClr val="hlink"/>
              </a:buClr>
              <a:buSzPct val="110000"/>
              <a:buFont typeface="Wingdings" pitchFamily="2" charset="2"/>
              <a:buNone/>
            </a:pPr>
            <a:r>
              <a:rPr lang="en-US" sz="2200" b="1">
                <a:latin typeface="Calibri" pitchFamily="34" charset="0"/>
              </a:rPr>
              <a:t>		(20 -((4 / 5) * 2))   ((3 * 5) % 4)</a:t>
            </a:r>
          </a:p>
          <a:p>
            <a:pPr marL="342900" indent="-342900">
              <a:spcBef>
                <a:spcPct val="20000"/>
              </a:spcBef>
              <a:buClr>
                <a:schemeClr val="hlink"/>
              </a:buClr>
              <a:buSzPct val="110000"/>
              <a:buFont typeface="Wingdings" pitchFamily="2" charset="2"/>
              <a:buNone/>
            </a:pPr>
            <a:r>
              <a:rPr lang="en-US" sz="2200" b="1">
                <a:latin typeface="Calibri" pitchFamily="34" charset="0"/>
              </a:rPr>
              <a:t>		(20 -((4 / 5) * 2)) + ((3 * 5) % 4)</a:t>
            </a:r>
          </a:p>
          <a:p>
            <a:pPr marL="342900" indent="-342900">
              <a:spcBef>
                <a:spcPct val="20000"/>
              </a:spcBef>
              <a:buClr>
                <a:schemeClr val="hlink"/>
              </a:buClr>
              <a:buSzPct val="110000"/>
              <a:buFont typeface="Wingdings" pitchFamily="2" charset="2"/>
              <a:buNone/>
            </a:pPr>
            <a:endParaRPr lang="en-US" sz="2200" b="1">
              <a:latin typeface="Calibri" pitchFamily="34" charset="0"/>
            </a:endParaRPr>
          </a:p>
          <a:p>
            <a:pPr marL="342900" indent="-342900">
              <a:spcBef>
                <a:spcPct val="20000"/>
              </a:spcBef>
              <a:buClr>
                <a:schemeClr val="hlink"/>
              </a:buClr>
              <a:buSzPct val="110000"/>
              <a:buFont typeface="Wingdings" pitchFamily="2" charset="2"/>
              <a:buNone/>
            </a:pPr>
            <a:endParaRPr lang="en-US" sz="2200" b="1">
              <a:latin typeface="Calibri" pitchFamily="34" charset="0"/>
            </a:endParaRPr>
          </a:p>
          <a:p>
            <a:pPr marL="342900" indent="-342900">
              <a:spcBef>
                <a:spcPct val="20000"/>
              </a:spcBef>
              <a:buClr>
                <a:schemeClr val="hlink"/>
              </a:buClr>
              <a:buSzPct val="110000"/>
              <a:buFont typeface="Wingdings" pitchFamily="2" charset="2"/>
              <a:buNone/>
            </a:pPr>
            <a:endParaRPr lang="en-US" sz="2200" b="1">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042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042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042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042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042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0" grpId="0" build="p"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Rectangle 2"/>
          <p:cNvSpPr txBox="1">
            <a:spLocks noChangeArrowheads="1"/>
          </p:cNvSpPr>
          <p:nvPr/>
        </p:nvSpPr>
        <p:spPr bwMode="auto">
          <a:xfrm>
            <a:off x="304800" y="304800"/>
            <a:ext cx="8458200" cy="609600"/>
          </a:xfrm>
          <a:prstGeom prst="rect">
            <a:avLst/>
          </a:prstGeom>
          <a:noFill/>
          <a:ln w="9525">
            <a:noFill/>
            <a:miter lim="800000"/>
            <a:headEnd/>
            <a:tailEnd/>
          </a:ln>
        </p:spPr>
        <p:txBody>
          <a:bodyPr lIns="92075" tIns="46038" rIns="92075" bIns="46038"/>
          <a:lstStyle/>
          <a:p>
            <a:r>
              <a:rPr lang="en-US" sz="2200" b="1" u="sng">
                <a:latin typeface="Calibri" pitchFamily="34" charset="0"/>
              </a:rPr>
              <a:t>Increment and Decrement Operators</a:t>
            </a:r>
          </a:p>
        </p:txBody>
      </p:sp>
      <p:sp>
        <p:nvSpPr>
          <p:cNvPr id="179202" name="Rectangle 3" descr="Rectangle: Click to edit Master text styles&#10;Second level&#10;Third level&#10;Fourth level&#10;Fifth level"/>
          <p:cNvSpPr txBox="1">
            <a:spLocks noChangeArrowheads="1"/>
          </p:cNvSpPr>
          <p:nvPr/>
        </p:nvSpPr>
        <p:spPr bwMode="auto">
          <a:xfrm>
            <a:off x="228600" y="1371600"/>
            <a:ext cx="8686800" cy="4114800"/>
          </a:xfrm>
          <a:prstGeom prst="rect">
            <a:avLst/>
          </a:prstGeom>
          <a:noFill/>
          <a:ln w="9525">
            <a:noFill/>
            <a:miter lim="800000"/>
            <a:headEnd/>
            <a:tailEnd/>
          </a:ln>
        </p:spPr>
        <p:txBody>
          <a:bodyPr lIns="92075" tIns="46038" rIns="92075" bIns="46038"/>
          <a:lstStyle/>
          <a:p>
            <a:pPr marL="342900" indent="-342900">
              <a:spcBef>
                <a:spcPct val="20000"/>
              </a:spcBef>
              <a:buFont typeface="Arial" charset="0"/>
              <a:buChar char="•"/>
            </a:pPr>
            <a:r>
              <a:rPr lang="en-US" sz="2200" b="1">
                <a:latin typeface="Calibri" pitchFamily="34" charset="0"/>
              </a:rPr>
              <a:t>C++ has special operators for incrementing or decrementing a variable’s value by one – “strange”effects!</a:t>
            </a:r>
          </a:p>
          <a:p>
            <a:pPr marL="342900" indent="-342900">
              <a:spcBef>
                <a:spcPct val="20000"/>
              </a:spcBef>
              <a:buFont typeface="Arial" charset="0"/>
              <a:buChar char="•"/>
            </a:pPr>
            <a:r>
              <a:rPr lang="en-US" sz="2200" b="1">
                <a:latin typeface="Calibri" pitchFamily="34" charset="0"/>
              </a:rPr>
              <a:t>Examples</a:t>
            </a:r>
          </a:p>
          <a:p>
            <a:pPr marL="342900" indent="-342900">
              <a:spcBef>
                <a:spcPct val="20000"/>
              </a:spcBef>
              <a:buFont typeface="Arial" charset="0"/>
              <a:buChar char="•"/>
            </a:pPr>
            <a:endParaRPr lang="en-US" sz="2200" b="1">
              <a:latin typeface="Calibri" pitchFamily="34" charset="0"/>
            </a:endParaRPr>
          </a:p>
          <a:p>
            <a:pPr marL="342900" indent="-342900">
              <a:spcBef>
                <a:spcPct val="20000"/>
              </a:spcBef>
              <a:buFont typeface="Wingdings" pitchFamily="2" charset="2"/>
              <a:buNone/>
            </a:pPr>
            <a:r>
              <a:rPr lang="en-US" sz="2200" b="1">
                <a:solidFill>
                  <a:srgbClr val="0000CC"/>
                </a:solidFill>
                <a:latin typeface="Calibri" pitchFamily="34" charset="0"/>
              </a:rPr>
              <a:t>	int k = 4;</a:t>
            </a:r>
            <a:br>
              <a:rPr lang="en-US" sz="2200" b="1">
                <a:solidFill>
                  <a:srgbClr val="0000CC"/>
                </a:solidFill>
                <a:latin typeface="Calibri" pitchFamily="34" charset="0"/>
              </a:rPr>
            </a:br>
            <a:r>
              <a:rPr lang="en-US" sz="2200" b="1">
                <a:solidFill>
                  <a:srgbClr val="0000CC"/>
                </a:solidFill>
                <a:latin typeface="Calibri" pitchFamily="34" charset="0"/>
              </a:rPr>
              <a:t>++k;                          </a:t>
            </a:r>
            <a:r>
              <a:rPr lang="en-US" sz="2200" b="1" i="1">
                <a:solidFill>
                  <a:srgbClr val="0000CC"/>
                </a:solidFill>
                <a:latin typeface="Calibri" pitchFamily="34" charset="0"/>
              </a:rPr>
              <a:t>// k is 5</a:t>
            </a:r>
            <a:endParaRPr lang="en-US" sz="2200" b="1">
              <a:solidFill>
                <a:srgbClr val="0000CC"/>
              </a:solidFill>
              <a:latin typeface="Calibri" pitchFamily="34" charset="0"/>
            </a:endParaRPr>
          </a:p>
          <a:p>
            <a:pPr marL="342900" indent="-342900">
              <a:spcBef>
                <a:spcPct val="20000"/>
              </a:spcBef>
              <a:buFont typeface="Wingdings" pitchFamily="2" charset="2"/>
              <a:buNone/>
            </a:pPr>
            <a:r>
              <a:rPr lang="en-US" sz="2200" b="1">
                <a:solidFill>
                  <a:srgbClr val="0000CC"/>
                </a:solidFill>
                <a:latin typeface="Calibri" pitchFamily="34" charset="0"/>
              </a:rPr>
              <a:t>	k++;                          </a:t>
            </a:r>
            <a:r>
              <a:rPr lang="en-US" sz="2200" b="1" i="1">
                <a:solidFill>
                  <a:srgbClr val="0000CC"/>
                </a:solidFill>
                <a:latin typeface="Calibri" pitchFamily="34" charset="0"/>
              </a:rPr>
              <a:t>// k is 6   Nothing strange so far!</a:t>
            </a:r>
            <a:endParaRPr lang="en-US" sz="2200" b="1">
              <a:solidFill>
                <a:srgbClr val="0000CC"/>
              </a:solidFill>
              <a:latin typeface="Calibri" pitchFamily="34" charset="0"/>
            </a:endParaRPr>
          </a:p>
          <a:p>
            <a:pPr marL="342900" indent="-342900">
              <a:spcBef>
                <a:spcPct val="20000"/>
              </a:spcBef>
              <a:buFont typeface="Wingdings" pitchFamily="2" charset="2"/>
              <a:buNone/>
            </a:pPr>
            <a:br>
              <a:rPr lang="en-US" sz="2200" b="1">
                <a:solidFill>
                  <a:srgbClr val="0000CC"/>
                </a:solidFill>
                <a:latin typeface="Calibri" pitchFamily="34" charset="0"/>
              </a:rPr>
            </a:br>
            <a:r>
              <a:rPr lang="en-US" sz="2200" b="1">
                <a:latin typeface="Calibri" pitchFamily="34" charset="0"/>
              </a:rPr>
              <a:t>BUT</a:t>
            </a:r>
          </a:p>
          <a:p>
            <a:pPr marL="342900" indent="-342900">
              <a:spcBef>
                <a:spcPct val="20000"/>
              </a:spcBef>
              <a:buFont typeface="Wingdings" pitchFamily="2" charset="2"/>
              <a:buNone/>
            </a:pPr>
            <a:r>
              <a:rPr lang="en-US" sz="2200" b="1">
                <a:solidFill>
                  <a:srgbClr val="0000CC"/>
                </a:solidFill>
                <a:latin typeface="Calibri" pitchFamily="34" charset="0"/>
              </a:rPr>
              <a:t>	</a:t>
            </a:r>
          </a:p>
          <a:p>
            <a:pPr marL="342900" indent="-342900">
              <a:spcBef>
                <a:spcPct val="20000"/>
              </a:spcBef>
              <a:buFont typeface="Wingdings" pitchFamily="2" charset="2"/>
              <a:buNone/>
            </a:pPr>
            <a:r>
              <a:rPr lang="en-US" sz="2200" b="1">
                <a:solidFill>
                  <a:srgbClr val="0000CC"/>
                </a:solidFill>
                <a:latin typeface="Calibri" pitchFamily="34" charset="0"/>
              </a:rPr>
              <a:t>	int i = k++;                  </a:t>
            </a:r>
            <a:r>
              <a:rPr lang="en-US" sz="2200" b="1" i="1">
                <a:solidFill>
                  <a:srgbClr val="0000CC"/>
                </a:solidFill>
                <a:latin typeface="Calibri" pitchFamily="34" charset="0"/>
              </a:rPr>
              <a:t>// i is 6, and k is 7</a:t>
            </a:r>
            <a:br>
              <a:rPr lang="en-US" sz="2200" b="1">
                <a:solidFill>
                  <a:srgbClr val="0000CC"/>
                </a:solidFill>
                <a:latin typeface="Calibri" pitchFamily="34" charset="0"/>
              </a:rPr>
            </a:br>
            <a:endParaRPr lang="en-US" sz="2200" b="1">
              <a:solidFill>
                <a:srgbClr val="0000CC"/>
              </a:solidFill>
              <a:latin typeface="Calibri" pitchFamily="34" charset="0"/>
            </a:endParaRPr>
          </a:p>
          <a:p>
            <a:pPr marL="342900" indent="-342900">
              <a:spcBef>
                <a:spcPct val="20000"/>
              </a:spcBef>
              <a:buFont typeface="Wingdings" pitchFamily="2" charset="2"/>
              <a:buNone/>
            </a:pPr>
            <a:r>
              <a:rPr lang="en-US" sz="2200" b="1">
                <a:solidFill>
                  <a:srgbClr val="0000CC"/>
                </a:solidFill>
                <a:latin typeface="Calibri" pitchFamily="34" charset="0"/>
              </a:rPr>
              <a:t>	int j = ++k;                  </a:t>
            </a:r>
            <a:r>
              <a:rPr lang="en-US" sz="2200" b="1" i="1">
                <a:solidFill>
                  <a:srgbClr val="0000CC"/>
                </a:solidFill>
                <a:latin typeface="Calibri" pitchFamily="34" charset="0"/>
              </a:rPr>
              <a:t>// j is 8, and k is 8</a:t>
            </a:r>
            <a:br>
              <a:rPr lang="en-US" sz="2200" b="1" i="1">
                <a:solidFill>
                  <a:srgbClr val="0000CC"/>
                </a:solidFill>
                <a:latin typeface="Calibri" pitchFamily="34" charset="0"/>
              </a:rPr>
            </a:br>
            <a:endParaRPr lang="en-US" sz="2200" b="1">
              <a:solidFill>
                <a:srgbClr val="0000CC"/>
              </a:solidFill>
              <a:latin typeface="Calibri"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Rectangle 4"/>
          <p:cNvSpPr>
            <a:spLocks noChangeArrowheads="1"/>
          </p:cNvSpPr>
          <p:nvPr/>
        </p:nvSpPr>
        <p:spPr bwMode="auto">
          <a:xfrm>
            <a:off x="457200" y="304800"/>
            <a:ext cx="7772400" cy="457200"/>
          </a:xfrm>
          <a:prstGeom prst="rect">
            <a:avLst/>
          </a:prstGeom>
          <a:noFill/>
          <a:ln w="9525">
            <a:noFill/>
            <a:miter lim="800000"/>
            <a:headEnd/>
            <a:tailEnd/>
          </a:ln>
        </p:spPr>
        <p:txBody>
          <a:bodyPr lIns="92075" tIns="46038" rIns="92075" bIns="46038" anchor="ctr"/>
          <a:lstStyle/>
          <a:p>
            <a:pPr eaLnBrk="0" hangingPunct="0"/>
            <a:r>
              <a:rPr lang="en-US" sz="2200" b="1" u="sng">
                <a:latin typeface="Calibri" pitchFamily="34" charset="0"/>
              </a:rPr>
              <a:t>Increment and Decrement Operators</a:t>
            </a:r>
          </a:p>
        </p:txBody>
      </p:sp>
      <p:sp>
        <p:nvSpPr>
          <p:cNvPr id="180226" name="Rectangle 5"/>
          <p:cNvSpPr>
            <a:spLocks noChangeArrowheads="1"/>
          </p:cNvSpPr>
          <p:nvPr/>
        </p:nvSpPr>
        <p:spPr bwMode="auto">
          <a:xfrm>
            <a:off x="304800" y="1143000"/>
            <a:ext cx="8534400" cy="3716338"/>
          </a:xfrm>
          <a:prstGeom prst="rect">
            <a:avLst/>
          </a:prstGeom>
          <a:noFill/>
          <a:ln w="12700">
            <a:noFill/>
            <a:miter lim="800000"/>
            <a:headEnd type="none" w="sm" len="sm"/>
            <a:tailEnd type="none" w="sm" len="sm"/>
          </a:ln>
        </p:spPr>
        <p:txBody>
          <a:bodyPr>
            <a:spAutoFit/>
          </a:bodyPr>
          <a:lstStyle/>
          <a:p>
            <a:pPr marL="1371600" indent="-1371600" eaLnBrk="0" hangingPunct="0">
              <a:tabLst>
                <a:tab pos="3433763" algn="l"/>
              </a:tabLst>
            </a:pPr>
            <a:r>
              <a:rPr lang="en-US" sz="2200" b="1">
                <a:latin typeface="Calibri" pitchFamily="34" charset="0"/>
                <a:cs typeface="Times New Roman" pitchFamily="18" charset="0"/>
              </a:rPr>
              <a:t>The “strange”effects appear when the operators are used in an assignment statement</a:t>
            </a:r>
          </a:p>
          <a:p>
            <a:pPr marL="1371600" indent="-1371600" eaLnBrk="0" hangingPunct="0">
              <a:tabLst>
                <a:tab pos="3433763" algn="l"/>
              </a:tabLst>
            </a:pPr>
            <a:endParaRPr lang="en-US" sz="2200" b="1">
              <a:latin typeface="Calibri" pitchFamily="34" charset="0"/>
              <a:cs typeface="Times New Roman" pitchFamily="18" charset="0"/>
            </a:endParaRPr>
          </a:p>
          <a:p>
            <a:pPr marL="1371600" indent="-1371600" eaLnBrk="0" hangingPunct="0">
              <a:tabLst>
                <a:tab pos="3433763" algn="l"/>
              </a:tabLst>
            </a:pPr>
            <a:endParaRPr lang="en-US" sz="2200" b="1">
              <a:latin typeface="Calibri" pitchFamily="34" charset="0"/>
              <a:cs typeface="Times New Roman" pitchFamily="18" charset="0"/>
            </a:endParaRPr>
          </a:p>
          <a:p>
            <a:pPr marL="1371600" indent="-1371600" eaLnBrk="0" hangingPunct="0">
              <a:tabLst>
                <a:tab pos="3433763" algn="l"/>
              </a:tabLst>
            </a:pPr>
            <a:r>
              <a:rPr lang="en-US" sz="2200" b="1" u="sng">
                <a:latin typeface="Calibri" pitchFamily="34" charset="0"/>
                <a:cs typeface="Times New Roman" pitchFamily="18" charset="0"/>
              </a:rPr>
              <a:t>Operator</a:t>
            </a:r>
            <a:r>
              <a:rPr lang="en-US" sz="2200" b="1">
                <a:latin typeface="Calibri" pitchFamily="34" charset="0"/>
                <a:cs typeface="Times New Roman" pitchFamily="18" charset="0"/>
              </a:rPr>
              <a:t>	</a:t>
            </a:r>
            <a:r>
              <a:rPr lang="en-US" sz="2200" b="1" u="sng">
                <a:latin typeface="Calibri" pitchFamily="34" charset="0"/>
                <a:cs typeface="Times New Roman" pitchFamily="18" charset="0"/>
              </a:rPr>
              <a:t>Name</a:t>
            </a:r>
            <a:r>
              <a:rPr lang="en-US" sz="2200" b="1">
                <a:latin typeface="Calibri" pitchFamily="34" charset="0"/>
                <a:cs typeface="Times New Roman" pitchFamily="18" charset="0"/>
              </a:rPr>
              <a:t>	</a:t>
            </a:r>
            <a:r>
              <a:rPr lang="en-US" sz="2200" b="1" u="sng">
                <a:latin typeface="Calibri" pitchFamily="34" charset="0"/>
                <a:cs typeface="Times New Roman" pitchFamily="18" charset="0"/>
              </a:rPr>
              <a:t>Description</a:t>
            </a:r>
            <a:endParaRPr lang="en-US" sz="2200" b="1">
              <a:latin typeface="Calibri" pitchFamily="34" charset="0"/>
              <a:cs typeface="Times New Roman" pitchFamily="18" charset="0"/>
            </a:endParaRPr>
          </a:p>
          <a:p>
            <a:pPr marL="1371600" indent="-1371600" eaLnBrk="0" hangingPunct="0">
              <a:tabLst>
                <a:tab pos="3433763" algn="l"/>
              </a:tabLst>
            </a:pPr>
            <a:r>
              <a:rPr lang="en-US" sz="2200" b="1">
                <a:latin typeface="Calibri" pitchFamily="34" charset="0"/>
                <a:cs typeface="Times New Roman" pitchFamily="18" charset="0"/>
              </a:rPr>
              <a:t>	</a:t>
            </a:r>
          </a:p>
          <a:p>
            <a:pPr marL="1371600" indent="-1371600" eaLnBrk="0" hangingPunct="0">
              <a:tabLst>
                <a:tab pos="3433763" algn="l"/>
              </a:tabLst>
            </a:pPr>
            <a:r>
              <a:rPr lang="en-US" sz="2200" b="1">
                <a:latin typeface="Calibri" pitchFamily="34" charset="0"/>
                <a:cs typeface="Times New Roman" pitchFamily="18" charset="0"/>
              </a:rPr>
              <a:t>a=++var	pre-increment	The value in var is incremented by 1 and 		this new value of var is assigned to a.</a:t>
            </a:r>
          </a:p>
          <a:p>
            <a:pPr marL="1371600" indent="-1371600" eaLnBrk="0" hangingPunct="0">
              <a:tabLst>
                <a:tab pos="3433763" algn="l"/>
              </a:tabLst>
            </a:pPr>
            <a:endParaRPr lang="en-US" sz="2200" b="1">
              <a:latin typeface="Calibri" pitchFamily="34" charset="0"/>
              <a:cs typeface="Times New Roman" pitchFamily="18" charset="0"/>
            </a:endParaRPr>
          </a:p>
          <a:p>
            <a:pPr marL="1371600" indent="-1371600" eaLnBrk="0" hangingPunct="0">
              <a:tabLst>
                <a:tab pos="3433763" algn="l"/>
              </a:tabLst>
            </a:pPr>
            <a:r>
              <a:rPr lang="en-US" sz="2200" b="1">
                <a:latin typeface="Calibri" pitchFamily="34" charset="0"/>
                <a:cs typeface="Times New Roman" pitchFamily="18" charset="0"/>
              </a:rPr>
              <a:t>a=var++	post-increment	</a:t>
            </a:r>
            <a:r>
              <a:rPr lang="en-US" b="1"/>
              <a:t>The value in var is assigned to a and then 		the value in var is incremented by 1</a:t>
            </a:r>
            <a:endParaRPr lang="en-US" sz="2200" b="1">
              <a:latin typeface="Calibri" pitchFamily="34"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304800" y="320675"/>
            <a:ext cx="7772400" cy="5715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sz="2200" b="1" u="sng" dirty="0">
                <a:latin typeface="+mn-lt"/>
              </a:rPr>
              <a:t>What are the Key Ingredients of a Program?</a:t>
            </a:r>
          </a:p>
        </p:txBody>
      </p:sp>
      <p:sp>
        <p:nvSpPr>
          <p:cNvPr id="129026" name="Rectangle 3"/>
          <p:cNvSpPr txBox="1">
            <a:spLocks noChangeArrowheads="1"/>
          </p:cNvSpPr>
          <p:nvPr/>
        </p:nvSpPr>
        <p:spPr bwMode="auto">
          <a:xfrm>
            <a:off x="304800" y="892175"/>
            <a:ext cx="8534400" cy="5813425"/>
          </a:xfrm>
          <a:prstGeom prst="rect">
            <a:avLst/>
          </a:prstGeom>
          <a:noFill/>
          <a:ln w="9525">
            <a:noFill/>
            <a:miter lim="800000"/>
            <a:headEnd/>
            <a:tailEnd/>
          </a:ln>
        </p:spPr>
        <p:txBody>
          <a:bodyPr/>
          <a:lstStyle/>
          <a:p>
            <a:pPr marL="342900" indent="-342900">
              <a:spcBef>
                <a:spcPct val="20000"/>
              </a:spcBef>
              <a:buFont typeface="Arial" charset="0"/>
              <a:buChar char="•"/>
            </a:pPr>
            <a:r>
              <a:rPr lang="en-US" sz="2200" b="1" dirty="0">
                <a:latin typeface="Calibri" pitchFamily="34" charset="0"/>
              </a:rPr>
              <a:t>Common elements in programming languages:</a:t>
            </a:r>
          </a:p>
          <a:p>
            <a:pPr marL="742950" lvl="1" indent="-285750">
              <a:spcBef>
                <a:spcPct val="20000"/>
              </a:spcBef>
              <a:buFont typeface="Arial" charset="0"/>
              <a:buChar char="–"/>
            </a:pPr>
            <a:r>
              <a:rPr lang="en-US" sz="2200" b="1" dirty="0">
                <a:solidFill>
                  <a:srgbClr val="0000FF"/>
                </a:solidFill>
                <a:latin typeface="Calibri" pitchFamily="34" charset="0"/>
              </a:rPr>
              <a:t>Keywords (aka reserved words)</a:t>
            </a:r>
          </a:p>
          <a:p>
            <a:pPr marL="1143000" lvl="2" indent="-228600">
              <a:spcBef>
                <a:spcPct val="20000"/>
              </a:spcBef>
              <a:buFont typeface="Arial" charset="0"/>
              <a:buChar char="•"/>
            </a:pPr>
            <a:r>
              <a:rPr lang="en-US" b="1" dirty="0">
                <a:latin typeface="Calibri" pitchFamily="34" charset="0"/>
              </a:rPr>
              <a:t>Defined in C++. Have a special meaning</a:t>
            </a:r>
          </a:p>
          <a:p>
            <a:pPr marL="742950" lvl="1" indent="-285750">
              <a:spcBef>
                <a:spcPct val="20000"/>
              </a:spcBef>
              <a:buFont typeface="Arial" charset="0"/>
              <a:buChar char="–"/>
            </a:pPr>
            <a:r>
              <a:rPr lang="en-US" sz="2200" b="1" dirty="0">
                <a:solidFill>
                  <a:srgbClr val="0000FF"/>
                </a:solidFill>
                <a:latin typeface="Calibri" pitchFamily="34" charset="0"/>
              </a:rPr>
              <a:t>Programmer-defined entities</a:t>
            </a:r>
          </a:p>
          <a:p>
            <a:pPr marL="1143000" lvl="2" indent="-228600">
              <a:spcBef>
                <a:spcPct val="20000"/>
              </a:spcBef>
              <a:buFont typeface="Arial" charset="0"/>
              <a:buChar char="•"/>
            </a:pPr>
            <a:r>
              <a:rPr lang="en-US" b="1" dirty="0">
                <a:latin typeface="Calibri" pitchFamily="34" charset="0"/>
              </a:rPr>
              <a:t>Names made up by programmer</a:t>
            </a:r>
          </a:p>
          <a:p>
            <a:pPr marL="1143000" lvl="2" indent="-228600">
              <a:spcBef>
                <a:spcPct val="20000"/>
              </a:spcBef>
              <a:buFont typeface="Arial" charset="0"/>
              <a:buChar char="•"/>
            </a:pPr>
            <a:r>
              <a:rPr lang="en-US" b="1" dirty="0">
                <a:latin typeface="Calibri" pitchFamily="34" charset="0"/>
              </a:rPr>
              <a:t>Used to represent variables, functions, etc.</a:t>
            </a:r>
          </a:p>
          <a:p>
            <a:pPr marL="742950" lvl="1" indent="-285750">
              <a:spcBef>
                <a:spcPct val="20000"/>
              </a:spcBef>
              <a:buFont typeface="Arial" charset="0"/>
              <a:buChar char="–"/>
            </a:pPr>
            <a:r>
              <a:rPr lang="en-US" sz="2200" b="1" dirty="0">
                <a:solidFill>
                  <a:srgbClr val="0000FF"/>
                </a:solidFill>
                <a:latin typeface="Calibri" pitchFamily="34" charset="0"/>
              </a:rPr>
              <a:t>Operators</a:t>
            </a:r>
          </a:p>
          <a:p>
            <a:pPr marL="1143000" lvl="2" indent="-228600">
              <a:spcBef>
                <a:spcPct val="20000"/>
              </a:spcBef>
              <a:buFont typeface="Arial" charset="0"/>
              <a:buChar char="•"/>
            </a:pPr>
            <a:r>
              <a:rPr lang="en-US" b="1" dirty="0">
                <a:latin typeface="Calibri" pitchFamily="34" charset="0"/>
              </a:rPr>
              <a:t>Defined in C++</a:t>
            </a:r>
          </a:p>
          <a:p>
            <a:pPr marL="1143000" lvl="2" indent="-228600">
              <a:spcBef>
                <a:spcPct val="20000"/>
              </a:spcBef>
              <a:buFont typeface="Arial" charset="0"/>
              <a:buChar char="•"/>
            </a:pPr>
            <a:r>
              <a:rPr lang="en-US" b="1" dirty="0">
                <a:latin typeface="Calibri" pitchFamily="34" charset="0"/>
              </a:rPr>
              <a:t>For performing arithmetic, comparison, etc. operations</a:t>
            </a:r>
          </a:p>
          <a:p>
            <a:pPr marL="742950" lvl="1" indent="-285750">
              <a:spcBef>
                <a:spcPct val="20000"/>
              </a:spcBef>
              <a:buFont typeface="Arial" charset="0"/>
              <a:buChar char="–"/>
            </a:pPr>
            <a:r>
              <a:rPr lang="en-US" sz="2200" b="1" dirty="0">
                <a:solidFill>
                  <a:srgbClr val="0000FF"/>
                </a:solidFill>
                <a:latin typeface="Calibri" pitchFamily="34" charset="0"/>
              </a:rPr>
              <a:t>Constructs</a:t>
            </a:r>
          </a:p>
          <a:p>
            <a:pPr marL="1143000" lvl="2" indent="-228600">
              <a:spcBef>
                <a:spcPct val="20000"/>
              </a:spcBef>
              <a:buFont typeface="Arial" charset="0"/>
              <a:buNone/>
            </a:pPr>
            <a:r>
              <a:rPr lang="en-US" sz="1200" b="1" dirty="0">
                <a:latin typeface="Calibri" pitchFamily="34" charset="0"/>
                <a:sym typeface="Symbol" pitchFamily="18" charset="2"/>
              </a:rPr>
              <a:t></a:t>
            </a:r>
            <a:r>
              <a:rPr lang="en-US" sz="2200" b="1" dirty="0">
                <a:latin typeface="Calibri" pitchFamily="34" charset="0"/>
                <a:sym typeface="Symbol" pitchFamily="18" charset="2"/>
              </a:rPr>
              <a:t> </a:t>
            </a:r>
            <a:r>
              <a:rPr lang="en-US" b="1" dirty="0">
                <a:latin typeface="Calibri" pitchFamily="34" charset="0"/>
              </a:rPr>
              <a:t>Defined in C++</a:t>
            </a:r>
          </a:p>
          <a:p>
            <a:pPr marL="1143000" lvl="2" indent="-228600">
              <a:spcBef>
                <a:spcPct val="20000"/>
              </a:spcBef>
              <a:buFont typeface="Arial" charset="0"/>
              <a:buNone/>
            </a:pPr>
            <a:r>
              <a:rPr lang="en-US" sz="1200" b="1" dirty="0">
                <a:latin typeface="Calibri" pitchFamily="34" charset="0"/>
                <a:sym typeface="Symbol" pitchFamily="18" charset="2"/>
              </a:rPr>
              <a:t></a:t>
            </a:r>
            <a:r>
              <a:rPr lang="en-US" sz="2200" b="1" dirty="0">
                <a:latin typeface="Calibri" pitchFamily="34" charset="0"/>
                <a:sym typeface="Symbol" pitchFamily="18" charset="2"/>
              </a:rPr>
              <a:t> </a:t>
            </a:r>
            <a:r>
              <a:rPr lang="en-US" b="1" dirty="0">
                <a:latin typeface="Calibri" pitchFamily="34" charset="0"/>
              </a:rPr>
              <a:t>Sequence, selection, repetition, functions, classes, etc.</a:t>
            </a:r>
          </a:p>
          <a:p>
            <a:pPr marL="1143000" lvl="2" indent="-228600">
              <a:spcBef>
                <a:spcPct val="20000"/>
              </a:spcBef>
              <a:buFont typeface="Arial" charset="0"/>
              <a:buChar char="•"/>
            </a:pPr>
            <a:endParaRPr lang="en-US" b="1" dirty="0">
              <a:latin typeface="Calibri" pitchFamily="34" charset="0"/>
            </a:endParaRPr>
          </a:p>
          <a:p>
            <a:pPr marL="742950" lvl="1" indent="-285750">
              <a:spcBef>
                <a:spcPct val="20000"/>
              </a:spcBef>
              <a:buFont typeface="Arial" charset="0"/>
              <a:buNone/>
            </a:pPr>
            <a:r>
              <a:rPr lang="en-US" sz="2200" b="1" dirty="0">
                <a:solidFill>
                  <a:srgbClr val="FF0000"/>
                </a:solidFill>
                <a:latin typeface="Calibri" pitchFamily="34" charset="0"/>
              </a:rPr>
              <a:t>Every programming language has a syntax (or grammar) that a programmer must observe</a:t>
            </a:r>
          </a:p>
          <a:p>
            <a:pPr marL="742950" lvl="1" indent="-285750">
              <a:spcBef>
                <a:spcPct val="20000"/>
              </a:spcBef>
              <a:buFont typeface="Arial" charset="0"/>
              <a:buNone/>
            </a:pPr>
            <a:r>
              <a:rPr lang="en-US" sz="2200" b="1" dirty="0">
                <a:solidFill>
                  <a:srgbClr val="FF0000"/>
                </a:solidFill>
                <a:latin typeface="Calibri" pitchFamily="34" charset="0"/>
              </a:rPr>
              <a:t>The syntax controls the use of the elements of the program</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Rectangle 4"/>
          <p:cNvSpPr>
            <a:spLocks noChangeArrowheads="1"/>
          </p:cNvSpPr>
          <p:nvPr/>
        </p:nvSpPr>
        <p:spPr bwMode="auto">
          <a:xfrm>
            <a:off x="228600" y="1455738"/>
            <a:ext cx="8686800" cy="4087812"/>
          </a:xfrm>
          <a:prstGeom prst="rect">
            <a:avLst/>
          </a:prstGeom>
          <a:noFill/>
          <a:ln w="9525">
            <a:noFill/>
            <a:miter lim="800000"/>
            <a:headEnd/>
            <a:tailEnd/>
          </a:ln>
        </p:spPr>
        <p:txBody>
          <a:bodyPr>
            <a:spAutoFit/>
          </a:bodyPr>
          <a:lstStyle/>
          <a:p>
            <a:pPr eaLnBrk="0" hangingPunct="0">
              <a:spcBef>
                <a:spcPct val="50000"/>
              </a:spcBef>
            </a:pPr>
            <a:r>
              <a:rPr lang="en-US" sz="2200" b="1" u="sng" dirty="0">
                <a:latin typeface="Calibri" pitchFamily="34" charset="0"/>
                <a:cs typeface="Times New Roman" pitchFamily="18" charset="0"/>
              </a:rPr>
              <a:t>Operator</a:t>
            </a:r>
            <a:r>
              <a:rPr lang="en-US" sz="2200" b="1" dirty="0">
                <a:latin typeface="Calibri" pitchFamily="34" charset="0"/>
                <a:cs typeface="Times New Roman" pitchFamily="18" charset="0"/>
              </a:rPr>
              <a:t>	</a:t>
            </a:r>
            <a:r>
              <a:rPr lang="en-US" sz="2200" b="1" u="sng" dirty="0">
                <a:latin typeface="Calibri" pitchFamily="34" charset="0"/>
                <a:cs typeface="Times New Roman" pitchFamily="18" charset="0"/>
              </a:rPr>
              <a:t>Name</a:t>
            </a:r>
            <a:r>
              <a:rPr lang="en-US" sz="2200" b="1" dirty="0">
                <a:latin typeface="Calibri" pitchFamily="34" charset="0"/>
                <a:cs typeface="Times New Roman" pitchFamily="18" charset="0"/>
              </a:rPr>
              <a:t>				</a:t>
            </a:r>
            <a:r>
              <a:rPr lang="en-US" sz="2200" b="1" u="sng" dirty="0">
                <a:latin typeface="Calibri" pitchFamily="34" charset="0"/>
                <a:cs typeface="Times New Roman" pitchFamily="18" charset="0"/>
              </a:rPr>
              <a:t>Description</a:t>
            </a:r>
            <a:endParaRPr lang="en-US" sz="2200" b="1" dirty="0">
              <a:latin typeface="Calibri" pitchFamily="34" charset="0"/>
              <a:cs typeface="Times New Roman" pitchFamily="18" charset="0"/>
            </a:endParaRPr>
          </a:p>
          <a:p>
            <a:pPr eaLnBrk="0" hangingPunct="0">
              <a:spcBef>
                <a:spcPct val="50000"/>
              </a:spcBef>
            </a:pPr>
            <a:r>
              <a:rPr lang="en-US" sz="2200" b="1" dirty="0">
                <a:latin typeface="Calibri" pitchFamily="34" charset="0"/>
                <a:cs typeface="Times New Roman" pitchFamily="18" charset="0"/>
              </a:rPr>
              <a:t>a=--</a:t>
            </a:r>
            <a:r>
              <a:rPr lang="en-US" sz="2200" b="1" dirty="0" err="1">
                <a:latin typeface="Calibri" pitchFamily="34" charset="0"/>
                <a:cs typeface="Times New Roman" pitchFamily="18" charset="0"/>
              </a:rPr>
              <a:t>var</a:t>
            </a:r>
            <a:r>
              <a:rPr lang="en-US" sz="2200" b="1" dirty="0">
                <a:latin typeface="Calibri" pitchFamily="34" charset="0"/>
                <a:cs typeface="Times New Roman" pitchFamily="18" charset="0"/>
              </a:rPr>
              <a:t>		pre-decrement			</a:t>
            </a:r>
            <a:r>
              <a:rPr lang="en-US" b="1" dirty="0"/>
              <a:t>The value in </a:t>
            </a:r>
            <a:r>
              <a:rPr lang="en-US" b="1" dirty="0" err="1"/>
              <a:t>var</a:t>
            </a:r>
            <a:r>
              <a:rPr lang="en-US" b="1" dirty="0"/>
              <a:t> is 							decremented by 1 and 							this new value of </a:t>
            </a:r>
            <a:r>
              <a:rPr lang="en-US" b="1" dirty="0" err="1"/>
              <a:t>var</a:t>
            </a:r>
            <a:r>
              <a:rPr lang="en-US" b="1" dirty="0"/>
              <a:t> is 							assigned to a.</a:t>
            </a:r>
          </a:p>
          <a:p>
            <a:pPr eaLnBrk="0" hangingPunct="0">
              <a:spcBef>
                <a:spcPct val="50000"/>
              </a:spcBef>
            </a:pPr>
            <a:endParaRPr lang="en-US" sz="2200" b="1" dirty="0">
              <a:latin typeface="Calibri" pitchFamily="34" charset="0"/>
              <a:cs typeface="Times New Roman" pitchFamily="18" charset="0"/>
            </a:endParaRPr>
          </a:p>
          <a:p>
            <a:pPr eaLnBrk="0" hangingPunct="0">
              <a:spcBef>
                <a:spcPct val="50000"/>
              </a:spcBef>
            </a:pPr>
            <a:r>
              <a:rPr lang="en-US" sz="2200" b="1" dirty="0">
                <a:latin typeface="Calibri" pitchFamily="34" charset="0"/>
                <a:cs typeface="Times New Roman" pitchFamily="18" charset="0"/>
              </a:rPr>
              <a:t>a=</a:t>
            </a:r>
            <a:r>
              <a:rPr lang="en-US" sz="2200" b="1" dirty="0" err="1">
                <a:latin typeface="Calibri" pitchFamily="34" charset="0"/>
                <a:cs typeface="Times New Roman" pitchFamily="18" charset="0"/>
              </a:rPr>
              <a:t>var</a:t>
            </a:r>
            <a:r>
              <a:rPr lang="en-US" sz="2200" b="1" dirty="0">
                <a:latin typeface="Calibri" pitchFamily="34" charset="0"/>
                <a:cs typeface="Times New Roman" pitchFamily="18" charset="0"/>
              </a:rPr>
              <a:t>--		post-decrement   		</a:t>
            </a:r>
            <a:r>
              <a:rPr lang="en-US" b="1" dirty="0"/>
              <a:t>The value in </a:t>
            </a:r>
            <a:r>
              <a:rPr lang="en-US" b="1" dirty="0" err="1"/>
              <a:t>var</a:t>
            </a:r>
            <a:r>
              <a:rPr lang="en-US" b="1" dirty="0"/>
              <a:t> is 							assigned to a and then 							the value in </a:t>
            </a:r>
            <a:r>
              <a:rPr lang="en-US" b="1" dirty="0" err="1"/>
              <a:t>var</a:t>
            </a:r>
            <a:r>
              <a:rPr lang="en-US" b="1" dirty="0"/>
              <a:t> is 							decremented by 1</a:t>
            </a:r>
          </a:p>
          <a:p>
            <a:pPr eaLnBrk="0" hangingPunct="0">
              <a:spcBef>
                <a:spcPct val="50000"/>
              </a:spcBef>
            </a:pPr>
            <a:endParaRPr lang="en-US" sz="2200" b="1" dirty="0">
              <a:latin typeface="Calibri" pitchFamily="34" charset="0"/>
              <a:cs typeface="Times New Roman" pitchFamily="18" charset="0"/>
            </a:endParaRPr>
          </a:p>
        </p:txBody>
      </p:sp>
      <p:sp>
        <p:nvSpPr>
          <p:cNvPr id="181250" name="Text Box 5"/>
          <p:cNvSpPr txBox="1">
            <a:spLocks noChangeArrowheads="1"/>
          </p:cNvSpPr>
          <p:nvPr/>
        </p:nvSpPr>
        <p:spPr bwMode="auto">
          <a:xfrm>
            <a:off x="288925" y="454025"/>
            <a:ext cx="5106988" cy="427038"/>
          </a:xfrm>
          <a:prstGeom prst="rect">
            <a:avLst/>
          </a:prstGeom>
          <a:noFill/>
          <a:ln w="9525">
            <a:noFill/>
            <a:miter lim="800000"/>
            <a:headEnd/>
            <a:tailEnd/>
          </a:ln>
        </p:spPr>
        <p:txBody>
          <a:bodyPr wrap="none">
            <a:spAutoFit/>
          </a:bodyPr>
          <a:lstStyle/>
          <a:p>
            <a:r>
              <a:rPr lang="en-US" sz="2200" b="1">
                <a:latin typeface="Calibri" pitchFamily="34" charset="0"/>
              </a:rPr>
              <a:t>Similar effects for the decrement operator</a:t>
            </a:r>
            <a:endParaRPr lang="bg-BG" sz="2200" b="1">
              <a:latin typeface="Calibri"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2"/>
          <p:cNvSpPr>
            <a:spLocks noChangeArrowheads="1"/>
          </p:cNvSpPr>
          <p:nvPr/>
        </p:nvSpPr>
        <p:spPr bwMode="auto">
          <a:xfrm>
            <a:off x="533400" y="304800"/>
            <a:ext cx="8382000" cy="4832350"/>
          </a:xfrm>
          <a:prstGeom prst="rect">
            <a:avLst/>
          </a:prstGeom>
          <a:noFill/>
          <a:ln w="9525">
            <a:noFill/>
            <a:miter lim="800000"/>
            <a:headEnd/>
            <a:tailEnd/>
          </a:ln>
        </p:spPr>
        <p:txBody>
          <a:bodyPr>
            <a:spAutoFit/>
          </a:bodyPr>
          <a:lstStyle/>
          <a:p>
            <a:r>
              <a:rPr lang="bg-BG" sz="2200" b="1" u="sng" dirty="0">
                <a:latin typeface="Calibri" pitchFamily="34" charset="0"/>
              </a:rPr>
              <a:t>Some Standard Libraries</a:t>
            </a:r>
          </a:p>
          <a:p>
            <a:endParaRPr lang="en-US" sz="2200" b="1" dirty="0">
              <a:latin typeface="Calibri" pitchFamily="34" charset="0"/>
            </a:endParaRPr>
          </a:p>
          <a:p>
            <a:r>
              <a:rPr lang="en-US" sz="2200" b="1" dirty="0">
                <a:latin typeface="Calibri" pitchFamily="34" charset="0"/>
              </a:rPr>
              <a:t>f</a:t>
            </a:r>
            <a:r>
              <a:rPr lang="bg-BG" sz="2200" b="1" dirty="0">
                <a:latin typeface="Calibri" pitchFamily="34" charset="0"/>
              </a:rPr>
              <a:t>stream</a:t>
            </a:r>
            <a:endParaRPr lang="en-US" sz="2200" b="1" dirty="0">
              <a:latin typeface="Calibri" pitchFamily="34" charset="0"/>
            </a:endParaRPr>
          </a:p>
          <a:p>
            <a:r>
              <a:rPr lang="en-US" sz="2200" b="1" dirty="0">
                <a:latin typeface="Calibri" pitchFamily="34" charset="0"/>
              </a:rPr>
              <a:t>	- </a:t>
            </a:r>
            <a:r>
              <a:rPr lang="bg-BG" sz="2200" b="1" dirty="0">
                <a:latin typeface="Calibri" pitchFamily="34" charset="0"/>
              </a:rPr>
              <a:t>File stream processing</a:t>
            </a:r>
          </a:p>
          <a:p>
            <a:r>
              <a:rPr lang="bg-BG" sz="2200" b="1" dirty="0">
                <a:latin typeface="Calibri" pitchFamily="34" charset="0"/>
              </a:rPr>
              <a:t>assert</a:t>
            </a:r>
          </a:p>
          <a:p>
            <a:r>
              <a:rPr lang="en-US" sz="2200" b="1" dirty="0">
                <a:latin typeface="Calibri" pitchFamily="34" charset="0"/>
              </a:rPr>
              <a:t>	- A</a:t>
            </a:r>
            <a:r>
              <a:rPr lang="bg-BG" sz="2200" b="1" dirty="0">
                <a:latin typeface="Calibri" pitchFamily="34" charset="0"/>
              </a:rPr>
              <a:t>ssertion processing</a:t>
            </a:r>
          </a:p>
          <a:p>
            <a:r>
              <a:rPr lang="bg-BG" sz="2200" b="1" dirty="0">
                <a:latin typeface="Calibri" pitchFamily="34" charset="0"/>
              </a:rPr>
              <a:t>iomanip</a:t>
            </a:r>
          </a:p>
          <a:p>
            <a:r>
              <a:rPr lang="en-US" sz="2200" b="1" dirty="0">
                <a:latin typeface="Calibri" pitchFamily="34" charset="0"/>
              </a:rPr>
              <a:t>	- </a:t>
            </a:r>
            <a:r>
              <a:rPr lang="bg-BG" sz="2200" b="1" dirty="0">
                <a:latin typeface="Calibri" pitchFamily="34" charset="0"/>
              </a:rPr>
              <a:t>Formatted input/output (I/O) requests</a:t>
            </a:r>
          </a:p>
          <a:p>
            <a:r>
              <a:rPr lang="bg-BG" sz="2200" b="1" dirty="0">
                <a:latin typeface="Calibri" pitchFamily="34" charset="0"/>
              </a:rPr>
              <a:t>ctype</a:t>
            </a:r>
          </a:p>
          <a:p>
            <a:r>
              <a:rPr lang="en-US" sz="2200" b="1" dirty="0">
                <a:latin typeface="Calibri" pitchFamily="34" charset="0"/>
              </a:rPr>
              <a:t>	- </a:t>
            </a:r>
            <a:r>
              <a:rPr lang="bg-BG" sz="2200" b="1" dirty="0">
                <a:latin typeface="Calibri" pitchFamily="34" charset="0"/>
              </a:rPr>
              <a:t>Character manipulations</a:t>
            </a:r>
          </a:p>
          <a:p>
            <a:r>
              <a:rPr lang="en-US" sz="2200" b="1" dirty="0">
                <a:latin typeface="Calibri" pitchFamily="34" charset="0"/>
              </a:rPr>
              <a:t>c</a:t>
            </a:r>
            <a:r>
              <a:rPr lang="bg-BG" sz="2200" b="1" dirty="0">
                <a:latin typeface="Calibri" pitchFamily="34" charset="0"/>
              </a:rPr>
              <a:t>math</a:t>
            </a:r>
          </a:p>
          <a:p>
            <a:r>
              <a:rPr lang="en-US" sz="2200" b="1" dirty="0">
                <a:latin typeface="Calibri" pitchFamily="34" charset="0"/>
              </a:rPr>
              <a:t>	T</a:t>
            </a:r>
            <a:r>
              <a:rPr lang="bg-BG" sz="2200" b="1" dirty="0">
                <a:latin typeface="Calibri" pitchFamily="34" charset="0"/>
              </a:rPr>
              <a:t>rigonometric and logarithmic functions</a:t>
            </a:r>
          </a:p>
          <a:p>
            <a:r>
              <a:rPr lang="bg-BG" sz="2200" b="1" u="sng" dirty="0">
                <a:latin typeface="Calibri" pitchFamily="34" charset="0"/>
              </a:rPr>
              <a:t>Note</a:t>
            </a:r>
          </a:p>
          <a:p>
            <a:r>
              <a:rPr lang="en-US" sz="2200" b="1" dirty="0">
                <a:latin typeface="Calibri" pitchFamily="34" charset="0"/>
              </a:rPr>
              <a:t>	</a:t>
            </a:r>
            <a:r>
              <a:rPr lang="bg-BG" sz="2200" b="1" dirty="0">
                <a:latin typeface="Calibri" pitchFamily="34" charset="0"/>
              </a:rPr>
              <a:t>C++ has many other libraries</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Rectangle 4"/>
          <p:cNvSpPr>
            <a:spLocks noChangeArrowheads="1"/>
          </p:cNvSpPr>
          <p:nvPr/>
        </p:nvSpPr>
        <p:spPr bwMode="auto">
          <a:xfrm>
            <a:off x="685800" y="228600"/>
            <a:ext cx="7772400" cy="1143000"/>
          </a:xfrm>
          <a:prstGeom prst="rect">
            <a:avLst/>
          </a:prstGeom>
          <a:noFill/>
          <a:ln w="9525">
            <a:noFill/>
            <a:miter lim="800000"/>
            <a:headEnd/>
            <a:tailEnd/>
          </a:ln>
        </p:spPr>
        <p:txBody>
          <a:bodyPr anchor="ctr"/>
          <a:lstStyle/>
          <a:p>
            <a:pPr eaLnBrk="0" hangingPunct="0"/>
            <a:r>
              <a:rPr lang="en-US" sz="2200" b="1" u="sng">
                <a:latin typeface="Calibri" pitchFamily="34" charset="0"/>
              </a:rPr>
              <a:t>C++ cmath Library</a:t>
            </a:r>
          </a:p>
        </p:txBody>
      </p:sp>
      <p:sp>
        <p:nvSpPr>
          <p:cNvPr id="183298" name="Rectangle 5"/>
          <p:cNvSpPr>
            <a:spLocks noChangeArrowheads="1"/>
          </p:cNvSpPr>
          <p:nvPr/>
        </p:nvSpPr>
        <p:spPr bwMode="auto">
          <a:xfrm>
            <a:off x="685800" y="1447800"/>
            <a:ext cx="7772400" cy="4876800"/>
          </a:xfrm>
          <a:prstGeom prst="rect">
            <a:avLst/>
          </a:prstGeom>
          <a:noFill/>
          <a:ln w="9525">
            <a:noFill/>
            <a:miter lim="800000"/>
            <a:headEnd/>
            <a:tailEnd/>
          </a:ln>
        </p:spPr>
        <p:txBody>
          <a:bodyPr/>
          <a:lstStyle/>
          <a:p>
            <a:pPr marL="342900" indent="-342900" eaLnBrk="0" hangingPunct="0">
              <a:spcBef>
                <a:spcPct val="20000"/>
              </a:spcBef>
              <a:buFont typeface="Arial" charset="0"/>
              <a:buChar char="•"/>
            </a:pPr>
            <a:r>
              <a:rPr lang="en-US" sz="2200" b="1">
                <a:latin typeface="Calibri" pitchFamily="34" charset="0"/>
              </a:rPr>
              <a:t>Typical mathematical functions</a:t>
            </a:r>
          </a:p>
          <a:p>
            <a:pPr marL="342900" indent="-342900" eaLnBrk="0" hangingPunct="0">
              <a:spcBef>
                <a:spcPct val="20000"/>
              </a:spcBef>
              <a:buFont typeface="Arial" charset="0"/>
              <a:buNone/>
            </a:pPr>
            <a:r>
              <a:rPr lang="en-US" sz="2200" b="1">
                <a:latin typeface="Calibri" pitchFamily="34" charset="0"/>
              </a:rPr>
              <a:t>	e.g. sqrt, sin, cos, log</a:t>
            </a:r>
          </a:p>
          <a:p>
            <a:pPr marL="342900" indent="-342900" eaLnBrk="0" hangingPunct="0">
              <a:spcBef>
                <a:spcPct val="20000"/>
              </a:spcBef>
              <a:buFont typeface="Arial" charset="0"/>
              <a:buChar char="•"/>
            </a:pPr>
            <a:r>
              <a:rPr lang="en-US" sz="2200" b="1">
                <a:latin typeface="Calibri" pitchFamily="34" charset="0"/>
              </a:rPr>
              <a:t>Function use in an assignment statement</a:t>
            </a:r>
          </a:p>
          <a:p>
            <a:pPr marL="342900" indent="-342900" eaLnBrk="0" hangingPunct="0">
              <a:spcBef>
                <a:spcPct val="20000"/>
              </a:spcBef>
              <a:buFont typeface="Arial" charset="0"/>
              <a:buNone/>
            </a:pPr>
            <a:endParaRPr lang="en-US" sz="2200" b="1">
              <a:latin typeface="Calibri" pitchFamily="34" charset="0"/>
            </a:endParaRPr>
          </a:p>
          <a:p>
            <a:pPr marL="342900" indent="-342900" eaLnBrk="0" hangingPunct="0">
              <a:spcBef>
                <a:spcPct val="20000"/>
              </a:spcBef>
              <a:buFont typeface="Arial" charset="0"/>
              <a:buNone/>
            </a:pPr>
            <a:endParaRPr lang="en-US" sz="2200" b="1">
              <a:latin typeface="Calibri" pitchFamily="34" charset="0"/>
            </a:endParaRPr>
          </a:p>
          <a:p>
            <a:pPr marL="342900" indent="-342900" eaLnBrk="0" hangingPunct="0">
              <a:spcBef>
                <a:spcPct val="20000"/>
              </a:spcBef>
              <a:buFont typeface="Arial" charset="0"/>
              <a:buNone/>
            </a:pPr>
            <a:r>
              <a:rPr lang="en-US" sz="2200" b="1">
                <a:solidFill>
                  <a:srgbClr val="00ABDB"/>
                </a:solidFill>
                <a:latin typeface="Calibri" pitchFamily="34" charset="0"/>
              </a:rPr>
              <a:t>		</a:t>
            </a:r>
          </a:p>
          <a:p>
            <a:pPr marL="342900" indent="-342900" eaLnBrk="0" hangingPunct="0">
              <a:spcBef>
                <a:spcPct val="20000"/>
              </a:spcBef>
              <a:buFont typeface="Arial" charset="0"/>
              <a:buNone/>
            </a:pPr>
            <a:r>
              <a:rPr lang="en-US" sz="2200" b="1">
                <a:solidFill>
                  <a:srgbClr val="00ABDB"/>
                </a:solidFill>
                <a:latin typeface="Calibri" pitchFamily="34" charset="0"/>
              </a:rPr>
              <a:t>			</a:t>
            </a:r>
            <a:r>
              <a:rPr lang="en-US" sz="2200" b="1">
                <a:solidFill>
                  <a:srgbClr val="000099"/>
                </a:solidFill>
                <a:latin typeface="Calibri" pitchFamily="34" charset="0"/>
              </a:rPr>
              <a:t>y = sqrt(x);</a:t>
            </a:r>
          </a:p>
        </p:txBody>
      </p:sp>
      <p:sp>
        <p:nvSpPr>
          <p:cNvPr id="183299" name="Text Box 6"/>
          <p:cNvSpPr txBox="1">
            <a:spLocks noChangeArrowheads="1"/>
          </p:cNvSpPr>
          <p:nvPr/>
        </p:nvSpPr>
        <p:spPr bwMode="auto">
          <a:xfrm>
            <a:off x="1219200" y="5562600"/>
            <a:ext cx="1371600" cy="762000"/>
          </a:xfrm>
          <a:prstGeom prst="rect">
            <a:avLst/>
          </a:prstGeom>
          <a:noFill/>
          <a:ln w="9525">
            <a:noFill/>
            <a:miter lim="800000"/>
            <a:headEnd/>
            <a:tailEnd/>
          </a:ln>
        </p:spPr>
        <p:txBody>
          <a:bodyPr>
            <a:spAutoFit/>
          </a:bodyPr>
          <a:lstStyle/>
          <a:p>
            <a:pPr eaLnBrk="0" hangingPunct="0">
              <a:spcBef>
                <a:spcPct val="50000"/>
              </a:spcBef>
            </a:pPr>
            <a:r>
              <a:rPr lang="en-US" sz="2200" b="1">
                <a:latin typeface="Calibri" pitchFamily="34" charset="0"/>
              </a:rPr>
              <a:t>Function name</a:t>
            </a:r>
          </a:p>
        </p:txBody>
      </p:sp>
      <p:sp>
        <p:nvSpPr>
          <p:cNvPr id="183300" name="Text Box 7"/>
          <p:cNvSpPr txBox="1">
            <a:spLocks noChangeArrowheads="1"/>
          </p:cNvSpPr>
          <p:nvPr/>
        </p:nvSpPr>
        <p:spPr bwMode="auto">
          <a:xfrm>
            <a:off x="3276600" y="5562600"/>
            <a:ext cx="1676400" cy="762000"/>
          </a:xfrm>
          <a:prstGeom prst="rect">
            <a:avLst/>
          </a:prstGeom>
          <a:noFill/>
          <a:ln w="9525">
            <a:noFill/>
            <a:miter lim="800000"/>
            <a:headEnd/>
            <a:tailEnd/>
          </a:ln>
        </p:spPr>
        <p:txBody>
          <a:bodyPr>
            <a:spAutoFit/>
          </a:bodyPr>
          <a:lstStyle/>
          <a:p>
            <a:pPr eaLnBrk="0" hangingPunct="0">
              <a:spcBef>
                <a:spcPct val="50000"/>
              </a:spcBef>
            </a:pPr>
            <a:r>
              <a:rPr lang="en-US" sz="2200" b="1">
                <a:latin typeface="Calibri" pitchFamily="34" charset="0"/>
              </a:rPr>
              <a:t>Function argument</a:t>
            </a:r>
          </a:p>
        </p:txBody>
      </p:sp>
      <p:sp>
        <p:nvSpPr>
          <p:cNvPr id="183301" name="Text Box 8"/>
          <p:cNvSpPr txBox="1">
            <a:spLocks noChangeArrowheads="1"/>
          </p:cNvSpPr>
          <p:nvPr/>
        </p:nvSpPr>
        <p:spPr bwMode="auto">
          <a:xfrm>
            <a:off x="2438400" y="2895600"/>
            <a:ext cx="2362200" cy="427038"/>
          </a:xfrm>
          <a:prstGeom prst="rect">
            <a:avLst/>
          </a:prstGeom>
          <a:noFill/>
          <a:ln w="9525">
            <a:noFill/>
            <a:miter lim="800000"/>
            <a:headEnd/>
            <a:tailEnd/>
          </a:ln>
        </p:spPr>
        <p:txBody>
          <a:bodyPr>
            <a:spAutoFit/>
          </a:bodyPr>
          <a:lstStyle/>
          <a:p>
            <a:pPr eaLnBrk="0" hangingPunct="0">
              <a:spcBef>
                <a:spcPct val="50000"/>
              </a:spcBef>
            </a:pPr>
            <a:r>
              <a:rPr lang="en-US" sz="2200" b="1">
                <a:latin typeface="Calibri" pitchFamily="34" charset="0"/>
              </a:rPr>
              <a:t>Function call</a:t>
            </a:r>
          </a:p>
        </p:txBody>
      </p:sp>
      <p:sp>
        <p:nvSpPr>
          <p:cNvPr id="183302" name="Line 9"/>
          <p:cNvSpPr>
            <a:spLocks noChangeShapeType="1"/>
          </p:cNvSpPr>
          <p:nvPr/>
        </p:nvSpPr>
        <p:spPr bwMode="auto">
          <a:xfrm flipV="1">
            <a:off x="2057400" y="4267200"/>
            <a:ext cx="1143000" cy="1295400"/>
          </a:xfrm>
          <a:prstGeom prst="line">
            <a:avLst/>
          </a:prstGeom>
          <a:noFill/>
          <a:ln w="38100">
            <a:solidFill>
              <a:schemeClr val="tx1"/>
            </a:solidFill>
            <a:round/>
            <a:headEnd/>
            <a:tailEnd type="triangle" w="med" len="med"/>
          </a:ln>
        </p:spPr>
        <p:txBody>
          <a:bodyPr wrap="none" anchor="ctr"/>
          <a:lstStyle/>
          <a:p>
            <a:endParaRPr lang="bg-BG"/>
          </a:p>
        </p:txBody>
      </p:sp>
      <p:sp>
        <p:nvSpPr>
          <p:cNvPr id="183303" name="Line 10"/>
          <p:cNvSpPr>
            <a:spLocks noChangeShapeType="1"/>
          </p:cNvSpPr>
          <p:nvPr/>
        </p:nvSpPr>
        <p:spPr bwMode="auto">
          <a:xfrm flipH="1" flipV="1">
            <a:off x="3657600" y="4343400"/>
            <a:ext cx="152400" cy="1219200"/>
          </a:xfrm>
          <a:prstGeom prst="line">
            <a:avLst/>
          </a:prstGeom>
          <a:noFill/>
          <a:ln w="38100">
            <a:solidFill>
              <a:schemeClr val="tx1"/>
            </a:solidFill>
            <a:round/>
            <a:headEnd/>
            <a:tailEnd type="triangle" w="med" len="med"/>
          </a:ln>
        </p:spPr>
        <p:txBody>
          <a:bodyPr wrap="none" anchor="ctr"/>
          <a:lstStyle/>
          <a:p>
            <a:endParaRPr lang="bg-BG"/>
          </a:p>
        </p:txBody>
      </p:sp>
      <p:sp>
        <p:nvSpPr>
          <p:cNvPr id="183304" name="Line 11"/>
          <p:cNvSpPr>
            <a:spLocks noChangeShapeType="1"/>
          </p:cNvSpPr>
          <p:nvPr/>
        </p:nvSpPr>
        <p:spPr bwMode="auto">
          <a:xfrm>
            <a:off x="2667000" y="3733800"/>
            <a:ext cx="1143000" cy="0"/>
          </a:xfrm>
          <a:prstGeom prst="line">
            <a:avLst/>
          </a:prstGeom>
          <a:noFill/>
          <a:ln w="9525">
            <a:solidFill>
              <a:schemeClr val="tx1"/>
            </a:solidFill>
            <a:round/>
            <a:headEnd/>
            <a:tailEnd/>
          </a:ln>
        </p:spPr>
        <p:txBody>
          <a:bodyPr wrap="none" anchor="ctr"/>
          <a:lstStyle/>
          <a:p>
            <a:endParaRPr lang="bg-BG"/>
          </a:p>
        </p:txBody>
      </p:sp>
      <p:sp>
        <p:nvSpPr>
          <p:cNvPr id="183305" name="Line 12"/>
          <p:cNvSpPr>
            <a:spLocks noChangeShapeType="1"/>
          </p:cNvSpPr>
          <p:nvPr/>
        </p:nvSpPr>
        <p:spPr bwMode="auto">
          <a:xfrm>
            <a:off x="2667000" y="3733800"/>
            <a:ext cx="0" cy="152400"/>
          </a:xfrm>
          <a:prstGeom prst="line">
            <a:avLst/>
          </a:prstGeom>
          <a:noFill/>
          <a:ln w="9525">
            <a:solidFill>
              <a:schemeClr val="tx1"/>
            </a:solidFill>
            <a:round/>
            <a:headEnd/>
            <a:tailEnd/>
          </a:ln>
        </p:spPr>
        <p:txBody>
          <a:bodyPr wrap="none" anchor="ctr"/>
          <a:lstStyle/>
          <a:p>
            <a:endParaRPr lang="bg-BG"/>
          </a:p>
        </p:txBody>
      </p:sp>
      <p:sp>
        <p:nvSpPr>
          <p:cNvPr id="183306" name="Line 13"/>
          <p:cNvSpPr>
            <a:spLocks noChangeShapeType="1"/>
          </p:cNvSpPr>
          <p:nvPr/>
        </p:nvSpPr>
        <p:spPr bwMode="auto">
          <a:xfrm>
            <a:off x="3810000" y="3733800"/>
            <a:ext cx="0" cy="152400"/>
          </a:xfrm>
          <a:prstGeom prst="line">
            <a:avLst/>
          </a:prstGeom>
          <a:noFill/>
          <a:ln w="9525">
            <a:solidFill>
              <a:schemeClr val="tx1"/>
            </a:solidFill>
            <a:round/>
            <a:headEnd/>
            <a:tailEnd/>
          </a:ln>
        </p:spPr>
        <p:txBody>
          <a:bodyPr wrap="none" anchor="ctr"/>
          <a:lstStyle/>
          <a:p>
            <a:endParaRPr lang="bg-BG"/>
          </a:p>
        </p:txBody>
      </p:sp>
      <p:sp>
        <p:nvSpPr>
          <p:cNvPr id="183307" name="Line 14"/>
          <p:cNvSpPr>
            <a:spLocks noChangeShapeType="1"/>
          </p:cNvSpPr>
          <p:nvPr/>
        </p:nvSpPr>
        <p:spPr bwMode="auto">
          <a:xfrm>
            <a:off x="3200400" y="3276600"/>
            <a:ext cx="0" cy="457200"/>
          </a:xfrm>
          <a:prstGeom prst="line">
            <a:avLst/>
          </a:prstGeom>
          <a:noFill/>
          <a:ln w="38100">
            <a:solidFill>
              <a:schemeClr val="tx1"/>
            </a:solidFill>
            <a:round/>
            <a:headEnd/>
            <a:tailEnd type="triangle" w="med" len="med"/>
          </a:ln>
        </p:spPr>
        <p:txBody>
          <a:bodyPr wrap="none" anchor="ctr"/>
          <a:lstStyle/>
          <a:p>
            <a:endParaRPr lang="bg-BG"/>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Rectangle 4"/>
          <p:cNvSpPr>
            <a:spLocks noChangeArrowheads="1"/>
          </p:cNvSpPr>
          <p:nvPr/>
        </p:nvSpPr>
        <p:spPr bwMode="auto">
          <a:xfrm>
            <a:off x="304800" y="228600"/>
            <a:ext cx="7772400" cy="762000"/>
          </a:xfrm>
          <a:prstGeom prst="rect">
            <a:avLst/>
          </a:prstGeom>
          <a:noFill/>
          <a:ln w="9525">
            <a:noFill/>
            <a:miter lim="800000"/>
            <a:headEnd/>
            <a:tailEnd/>
          </a:ln>
        </p:spPr>
        <p:txBody>
          <a:bodyPr anchor="ctr"/>
          <a:lstStyle/>
          <a:p>
            <a:pPr eaLnBrk="0" hangingPunct="0"/>
            <a:r>
              <a:rPr lang="en-US" sz="2200" b="1" u="sng">
                <a:latin typeface="Calibri" pitchFamily="34" charset="0"/>
              </a:rPr>
              <a:t>Some Mathematical Library Functions</a:t>
            </a:r>
          </a:p>
        </p:txBody>
      </p:sp>
      <p:pic>
        <p:nvPicPr>
          <p:cNvPr id="184322" name="Picture 5"/>
          <p:cNvPicPr>
            <a:picLocks noChangeAspect="1" noChangeArrowheads="1"/>
          </p:cNvPicPr>
          <p:nvPr/>
        </p:nvPicPr>
        <p:blipFill>
          <a:blip r:embed="rId2">
            <a:grayscl/>
          </a:blip>
          <a:srcRect/>
          <a:stretch>
            <a:fillRect/>
          </a:stretch>
        </p:blipFill>
        <p:spPr bwMode="auto">
          <a:xfrm>
            <a:off x="228600" y="990600"/>
            <a:ext cx="8686800" cy="5562600"/>
          </a:xfrm>
          <a:prstGeom prst="rect">
            <a:avLst/>
          </a:prstGeom>
          <a:noFill/>
          <a:ln w="9525">
            <a:noFill/>
            <a:miter lim="800000"/>
            <a:headEnd/>
            <a:tailEnd/>
          </a:ln>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5345" name="Picture 4"/>
          <p:cNvPicPr>
            <a:picLocks noChangeAspect="1" noChangeArrowheads="1"/>
          </p:cNvPicPr>
          <p:nvPr/>
        </p:nvPicPr>
        <p:blipFill>
          <a:blip r:embed="rId2"/>
          <a:srcRect/>
          <a:stretch>
            <a:fillRect/>
          </a:stretch>
        </p:blipFill>
        <p:spPr bwMode="auto">
          <a:xfrm>
            <a:off x="228600" y="914400"/>
            <a:ext cx="8915400" cy="5410200"/>
          </a:xfrm>
          <a:prstGeom prst="rect">
            <a:avLst/>
          </a:prstGeom>
          <a:noFill/>
          <a:ln w="9525">
            <a:noFill/>
            <a:miter lim="800000"/>
            <a:headEnd/>
            <a:tailEnd/>
          </a:ln>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2"/>
          <p:cNvSpPr>
            <a:spLocks noChangeArrowheads="1"/>
          </p:cNvSpPr>
          <p:nvPr/>
        </p:nvSpPr>
        <p:spPr bwMode="auto">
          <a:xfrm>
            <a:off x="533400" y="228600"/>
            <a:ext cx="6400800" cy="6308725"/>
          </a:xfrm>
          <a:prstGeom prst="rect">
            <a:avLst/>
          </a:prstGeom>
          <a:noFill/>
          <a:ln w="9525">
            <a:noFill/>
            <a:miter lim="800000"/>
            <a:headEnd/>
            <a:tailEnd/>
          </a:ln>
        </p:spPr>
        <p:txBody>
          <a:bodyPr>
            <a:spAutoFit/>
          </a:bodyPr>
          <a:lstStyle/>
          <a:p>
            <a:pPr>
              <a:defRPr/>
            </a:pPr>
            <a:r>
              <a:rPr lang="en-US" sz="2200" b="1" u="sng" dirty="0">
                <a:latin typeface="+mn-lt"/>
              </a:rPr>
              <a:t>Example</a:t>
            </a:r>
          </a:p>
          <a:p>
            <a:pPr>
              <a:defRPr/>
            </a:pPr>
            <a:endParaRPr lang="en-US" sz="2200" b="1" dirty="0">
              <a:solidFill>
                <a:srgbClr val="0000CC"/>
              </a:solidFill>
              <a:latin typeface="+mn-lt"/>
            </a:endParaRPr>
          </a:p>
          <a:p>
            <a:pPr>
              <a:defRPr/>
            </a:pPr>
            <a:r>
              <a:rPr lang="bg-BG" sz="2000" b="1" dirty="0">
                <a:solidFill>
                  <a:srgbClr val="0000CC"/>
                </a:solidFill>
                <a:latin typeface="+mn-lt"/>
              </a:rPr>
              <a:t>#include &lt;iostream&gt;</a:t>
            </a:r>
          </a:p>
          <a:p>
            <a:pPr>
              <a:defRPr/>
            </a:pPr>
            <a:r>
              <a:rPr lang="bg-BG" sz="2000" b="1" dirty="0">
                <a:solidFill>
                  <a:srgbClr val="FF0000"/>
                </a:solidFill>
                <a:latin typeface="+mn-lt"/>
              </a:rPr>
              <a:t>#include &lt;cmath&gt;</a:t>
            </a:r>
          </a:p>
          <a:p>
            <a:pPr>
              <a:defRPr/>
            </a:pPr>
            <a:r>
              <a:rPr lang="bg-BG" sz="2000" b="1" dirty="0">
                <a:solidFill>
                  <a:srgbClr val="0000CC"/>
                </a:solidFill>
                <a:latin typeface="+mn-lt"/>
              </a:rPr>
              <a:t>using namespace std;</a:t>
            </a:r>
          </a:p>
          <a:p>
            <a:pPr>
              <a:defRPr/>
            </a:pPr>
            <a:r>
              <a:rPr lang="bg-BG" sz="2000" b="1" dirty="0">
                <a:solidFill>
                  <a:srgbClr val="0000CC"/>
                </a:solidFill>
                <a:latin typeface="+mn-lt"/>
              </a:rPr>
              <a:t>int main() {</a:t>
            </a:r>
          </a:p>
          <a:p>
            <a:pPr>
              <a:defRPr/>
            </a:pPr>
            <a:r>
              <a:rPr lang="en-US" sz="2000" b="1" dirty="0">
                <a:solidFill>
                  <a:srgbClr val="0000CC"/>
                </a:solidFill>
                <a:latin typeface="+mn-lt"/>
              </a:rPr>
              <a:t>  </a:t>
            </a:r>
            <a:r>
              <a:rPr lang="bg-BG" sz="2000" b="1" dirty="0">
                <a:solidFill>
                  <a:srgbClr val="0000CC"/>
                </a:solidFill>
                <a:latin typeface="+mn-lt"/>
              </a:rPr>
              <a:t>cout &lt;&lt; "Enter Quadratic coefficients: ";</a:t>
            </a:r>
          </a:p>
          <a:p>
            <a:pPr>
              <a:defRPr/>
            </a:pPr>
            <a:r>
              <a:rPr lang="en-US" sz="2000" b="1" dirty="0">
                <a:solidFill>
                  <a:srgbClr val="0000CC"/>
                </a:solidFill>
                <a:latin typeface="+mn-lt"/>
              </a:rPr>
              <a:t>  </a:t>
            </a:r>
            <a:r>
              <a:rPr lang="bg-BG" sz="2000" b="1" dirty="0">
                <a:solidFill>
                  <a:srgbClr val="0000CC"/>
                </a:solidFill>
                <a:latin typeface="+mn-lt"/>
              </a:rPr>
              <a:t>double a, b, c;</a:t>
            </a:r>
          </a:p>
          <a:p>
            <a:pPr>
              <a:defRPr/>
            </a:pPr>
            <a:r>
              <a:rPr lang="en-US" sz="2000" b="1" dirty="0">
                <a:solidFill>
                  <a:srgbClr val="0000CC"/>
                </a:solidFill>
                <a:latin typeface="+mn-lt"/>
              </a:rPr>
              <a:t>  </a:t>
            </a:r>
            <a:r>
              <a:rPr lang="bg-BG" sz="2000" b="1" dirty="0">
                <a:solidFill>
                  <a:srgbClr val="0000CC"/>
                </a:solidFill>
                <a:latin typeface="+mn-lt"/>
              </a:rPr>
              <a:t>cin &gt;&gt; a &gt;&gt; b &gt;&gt; c;</a:t>
            </a:r>
            <a:endParaRPr lang="bg-BG" sz="2000" b="1" dirty="0">
              <a:solidFill>
                <a:srgbClr val="00B050"/>
              </a:solidFill>
              <a:latin typeface="+mn-lt"/>
            </a:endParaRPr>
          </a:p>
          <a:p>
            <a:pPr>
              <a:defRPr/>
            </a:pPr>
            <a:r>
              <a:rPr lang="en-US" sz="2000" b="1" dirty="0">
                <a:solidFill>
                  <a:srgbClr val="00B050"/>
                </a:solidFill>
                <a:latin typeface="+mn-lt"/>
              </a:rPr>
              <a:t>  </a:t>
            </a:r>
            <a:r>
              <a:rPr lang="bg-BG" sz="2000" b="1" dirty="0">
                <a:solidFill>
                  <a:srgbClr val="00B050"/>
                </a:solidFill>
                <a:latin typeface="+mn-lt"/>
              </a:rPr>
              <a:t>if ( (a != 0) &amp;&amp; (b*b - 4*a*c &gt; 0) ) {</a:t>
            </a:r>
          </a:p>
          <a:p>
            <a:pPr>
              <a:defRPr/>
            </a:pPr>
            <a:r>
              <a:rPr lang="en-US" sz="2000" b="1" dirty="0">
                <a:solidFill>
                  <a:srgbClr val="00B050"/>
                </a:solidFill>
                <a:latin typeface="+mn-lt"/>
              </a:rPr>
              <a:t>     </a:t>
            </a:r>
            <a:r>
              <a:rPr lang="bg-BG" sz="2000" b="1" dirty="0">
                <a:solidFill>
                  <a:srgbClr val="00B050"/>
                </a:solidFill>
                <a:latin typeface="+mn-lt"/>
              </a:rPr>
              <a:t>double radical = sqrt(b*b - 4*a*c);</a:t>
            </a:r>
          </a:p>
          <a:p>
            <a:pPr>
              <a:defRPr/>
            </a:pPr>
            <a:r>
              <a:rPr lang="en-US" sz="2000" b="1" dirty="0">
                <a:solidFill>
                  <a:srgbClr val="00B050"/>
                </a:solidFill>
                <a:latin typeface="+mn-lt"/>
              </a:rPr>
              <a:t>     </a:t>
            </a:r>
            <a:r>
              <a:rPr lang="bg-BG" sz="2000" b="1" dirty="0">
                <a:solidFill>
                  <a:srgbClr val="00B050"/>
                </a:solidFill>
                <a:latin typeface="+mn-lt"/>
              </a:rPr>
              <a:t>double root1 = (-b + radical) / (2*a);</a:t>
            </a:r>
          </a:p>
          <a:p>
            <a:pPr>
              <a:defRPr/>
            </a:pPr>
            <a:r>
              <a:rPr lang="en-US" sz="2000" b="1" dirty="0">
                <a:solidFill>
                  <a:srgbClr val="00B050"/>
                </a:solidFill>
                <a:latin typeface="+mn-lt"/>
              </a:rPr>
              <a:t>     </a:t>
            </a:r>
            <a:r>
              <a:rPr lang="bg-BG" sz="2000" b="1" dirty="0">
                <a:solidFill>
                  <a:srgbClr val="00B050"/>
                </a:solidFill>
                <a:latin typeface="+mn-lt"/>
              </a:rPr>
              <a:t>double root2 = (-b - radical) / (2*a);</a:t>
            </a:r>
          </a:p>
          <a:p>
            <a:pPr>
              <a:defRPr/>
            </a:pPr>
            <a:r>
              <a:rPr lang="en-US" sz="2000" b="1" dirty="0">
                <a:solidFill>
                  <a:srgbClr val="00B050"/>
                </a:solidFill>
                <a:latin typeface="+mn-lt"/>
              </a:rPr>
              <a:t>     </a:t>
            </a:r>
            <a:r>
              <a:rPr lang="bg-BG" sz="2000" b="1" dirty="0">
                <a:solidFill>
                  <a:srgbClr val="00B050"/>
                </a:solidFill>
                <a:latin typeface="+mn-lt"/>
              </a:rPr>
              <a:t>cout &lt;&lt; "Roots: " &lt;&lt; root1 &lt;&lt; " " &lt;&lt; root2;</a:t>
            </a:r>
          </a:p>
          <a:p>
            <a:pPr>
              <a:defRPr/>
            </a:pPr>
            <a:r>
              <a:rPr lang="en-US" sz="2000" b="1" dirty="0">
                <a:solidFill>
                  <a:srgbClr val="00B050"/>
                </a:solidFill>
                <a:latin typeface="+mn-lt"/>
              </a:rPr>
              <a:t>  </a:t>
            </a:r>
            <a:r>
              <a:rPr lang="bg-BG" sz="2000" b="1" dirty="0">
                <a:solidFill>
                  <a:srgbClr val="00B050"/>
                </a:solidFill>
                <a:latin typeface="+mn-lt"/>
              </a:rPr>
              <a:t>}</a:t>
            </a:r>
          </a:p>
          <a:p>
            <a:pPr>
              <a:defRPr/>
            </a:pPr>
            <a:r>
              <a:rPr lang="en-US" sz="2000" b="1" dirty="0">
                <a:solidFill>
                  <a:srgbClr val="00B050"/>
                </a:solidFill>
                <a:latin typeface="+mn-lt"/>
              </a:rPr>
              <a:t>  </a:t>
            </a:r>
            <a:r>
              <a:rPr lang="bg-BG" sz="2000" b="1" dirty="0">
                <a:solidFill>
                  <a:srgbClr val="00B050"/>
                </a:solidFill>
                <a:latin typeface="+mn-lt"/>
              </a:rPr>
              <a:t>else {</a:t>
            </a:r>
          </a:p>
          <a:p>
            <a:pPr>
              <a:defRPr/>
            </a:pPr>
            <a:r>
              <a:rPr lang="en-US" sz="2000" b="1" dirty="0">
                <a:solidFill>
                  <a:srgbClr val="00B050"/>
                </a:solidFill>
                <a:latin typeface="+mn-lt"/>
              </a:rPr>
              <a:t>     </a:t>
            </a:r>
            <a:r>
              <a:rPr lang="bg-BG" sz="2000" b="1" dirty="0">
                <a:solidFill>
                  <a:srgbClr val="00B050"/>
                </a:solidFill>
                <a:latin typeface="+mn-lt"/>
              </a:rPr>
              <a:t>cout &lt;&lt; "Does not have two real roots";</a:t>
            </a:r>
          </a:p>
          <a:p>
            <a:pPr>
              <a:defRPr/>
            </a:pPr>
            <a:r>
              <a:rPr lang="en-US" sz="2000" b="1" dirty="0">
                <a:solidFill>
                  <a:srgbClr val="00B050"/>
                </a:solidFill>
                <a:latin typeface="+mn-lt"/>
              </a:rPr>
              <a:t>  </a:t>
            </a:r>
            <a:r>
              <a:rPr lang="bg-BG" sz="2000" b="1" dirty="0">
                <a:solidFill>
                  <a:srgbClr val="00B050"/>
                </a:solidFill>
                <a:latin typeface="+mn-lt"/>
              </a:rPr>
              <a:t>}</a:t>
            </a:r>
          </a:p>
          <a:p>
            <a:pPr>
              <a:defRPr/>
            </a:pPr>
            <a:r>
              <a:rPr lang="en-US" sz="2000" b="1" dirty="0">
                <a:solidFill>
                  <a:srgbClr val="0000CC"/>
                </a:solidFill>
                <a:latin typeface="+mn-lt"/>
              </a:rPr>
              <a:t>  </a:t>
            </a:r>
            <a:r>
              <a:rPr lang="bg-BG" sz="2000" b="1" dirty="0">
                <a:solidFill>
                  <a:srgbClr val="0000CC"/>
                </a:solidFill>
                <a:latin typeface="+mn-lt"/>
              </a:rPr>
              <a:t>return 0;</a:t>
            </a:r>
          </a:p>
          <a:p>
            <a:pPr>
              <a:defRPr/>
            </a:pPr>
            <a:r>
              <a:rPr lang="bg-BG" sz="2000" b="1" dirty="0">
                <a:solidFill>
                  <a:srgbClr val="0000CC"/>
                </a:solidFill>
                <a:latin typeface="+mn-lt"/>
              </a:rPr>
              <a:t>}</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8" name="Rectangle 7"/>
          <p:cNvSpPr>
            <a:spLocks noChangeArrowheads="1"/>
          </p:cNvSpPr>
          <p:nvPr/>
        </p:nvSpPr>
        <p:spPr bwMode="auto">
          <a:xfrm>
            <a:off x="304800" y="381000"/>
            <a:ext cx="8610600" cy="5092700"/>
          </a:xfrm>
          <a:prstGeom prst="rect">
            <a:avLst/>
          </a:prstGeom>
          <a:noFill/>
          <a:ln w="9525">
            <a:noFill/>
            <a:miter lim="800000"/>
            <a:headEnd/>
            <a:tailEnd/>
          </a:ln>
        </p:spPr>
        <p:txBody>
          <a:bodyPr/>
          <a:lstStyle/>
          <a:p>
            <a:pPr marL="342900" indent="-342900" eaLnBrk="0" hangingPunct="0">
              <a:lnSpc>
                <a:spcPct val="75000"/>
              </a:lnSpc>
              <a:spcBef>
                <a:spcPct val="20000"/>
              </a:spcBef>
              <a:buFont typeface="Arial" charset="0"/>
              <a:buNone/>
            </a:pPr>
            <a:r>
              <a:rPr lang="en-US" b="1">
                <a:latin typeface="Courier New" pitchFamily="49" charset="0"/>
              </a:rPr>
              <a:t>/*</a:t>
            </a:r>
          </a:p>
          <a:p>
            <a:pPr marL="342900" indent="-342900" eaLnBrk="0" hangingPunct="0">
              <a:lnSpc>
                <a:spcPct val="75000"/>
              </a:lnSpc>
              <a:spcBef>
                <a:spcPct val="20000"/>
              </a:spcBef>
              <a:buFont typeface="Arial" charset="0"/>
              <a:buNone/>
            </a:pPr>
            <a:r>
              <a:rPr lang="en-US" b="1">
                <a:latin typeface="Courier New" pitchFamily="49" charset="0"/>
              </a:rPr>
              <a:t>This program computes the volume (in liters) of a six-pack of soda cans and the total volume of a six-pack and a two-liter bottle.</a:t>
            </a:r>
          </a:p>
          <a:p>
            <a:pPr marL="342900" indent="-342900" eaLnBrk="0" hangingPunct="0">
              <a:lnSpc>
                <a:spcPct val="75000"/>
              </a:lnSpc>
              <a:spcBef>
                <a:spcPct val="20000"/>
              </a:spcBef>
              <a:buFont typeface="Arial" charset="0"/>
              <a:buNone/>
            </a:pPr>
            <a:r>
              <a:rPr lang="en-US" b="1">
                <a:latin typeface="Courier New" pitchFamily="49" charset="0"/>
              </a:rPr>
              <a:t>*/</a:t>
            </a:r>
          </a:p>
          <a:p>
            <a:pPr marL="342900" indent="-342900" eaLnBrk="0" hangingPunct="0">
              <a:lnSpc>
                <a:spcPct val="75000"/>
              </a:lnSpc>
              <a:spcBef>
                <a:spcPct val="20000"/>
              </a:spcBef>
              <a:buFont typeface="Arial" charset="0"/>
              <a:buNone/>
            </a:pPr>
            <a:endParaRPr lang="en-US" sz="1200" b="1">
              <a:latin typeface="Courier New" pitchFamily="49" charset="0"/>
            </a:endParaRPr>
          </a:p>
          <a:p>
            <a:pPr marL="342900" indent="-342900" eaLnBrk="0" hangingPunct="0">
              <a:lnSpc>
                <a:spcPct val="75000"/>
              </a:lnSpc>
              <a:spcBef>
                <a:spcPct val="20000"/>
              </a:spcBef>
              <a:buFont typeface="Arial" charset="0"/>
              <a:buNone/>
            </a:pPr>
            <a:r>
              <a:rPr lang="en-US" b="1">
                <a:latin typeface="Courier New" pitchFamily="49" charset="0"/>
              </a:rPr>
              <a:t>int main()</a:t>
            </a:r>
          </a:p>
          <a:p>
            <a:pPr marL="342900" indent="-342900" eaLnBrk="0" hangingPunct="0">
              <a:lnSpc>
                <a:spcPct val="75000"/>
              </a:lnSpc>
              <a:spcBef>
                <a:spcPct val="20000"/>
              </a:spcBef>
              <a:buFont typeface="Arial" charset="0"/>
              <a:buNone/>
            </a:pPr>
            <a:r>
              <a:rPr lang="en-US" b="1">
                <a:latin typeface="Courier New" pitchFamily="49" charset="0"/>
              </a:rPr>
              <a:t>{</a:t>
            </a:r>
          </a:p>
          <a:p>
            <a:pPr marL="342900" indent="-342900" eaLnBrk="0" hangingPunct="0">
              <a:lnSpc>
                <a:spcPct val="75000"/>
              </a:lnSpc>
              <a:spcBef>
                <a:spcPct val="20000"/>
              </a:spcBef>
              <a:buFont typeface="Arial" charset="0"/>
              <a:buNone/>
            </a:pPr>
            <a:r>
              <a:rPr lang="en-US" b="1">
                <a:latin typeface="Courier New" pitchFamily="49" charset="0"/>
              </a:rPr>
              <a:t>   int cans_per_pack = 6;</a:t>
            </a:r>
          </a:p>
          <a:p>
            <a:pPr marL="342900" indent="-342900" eaLnBrk="0" hangingPunct="0">
              <a:lnSpc>
                <a:spcPct val="75000"/>
              </a:lnSpc>
              <a:spcBef>
                <a:spcPct val="20000"/>
              </a:spcBef>
              <a:buFont typeface="Arial" charset="0"/>
              <a:buNone/>
            </a:pPr>
            <a:r>
              <a:rPr lang="en-US" b="1">
                <a:latin typeface="Courier New" pitchFamily="49" charset="0"/>
              </a:rPr>
              <a:t>   const double CAN_VOLUME = 0.355; // Liters in a can</a:t>
            </a:r>
          </a:p>
          <a:p>
            <a:pPr marL="342900" indent="-342900" eaLnBrk="0" hangingPunct="0">
              <a:lnSpc>
                <a:spcPct val="75000"/>
              </a:lnSpc>
              <a:spcBef>
                <a:spcPct val="20000"/>
              </a:spcBef>
              <a:buFont typeface="Arial" charset="0"/>
              <a:buNone/>
            </a:pPr>
            <a:r>
              <a:rPr lang="en-US" b="1">
                <a:latin typeface="Courier New" pitchFamily="49" charset="0"/>
              </a:rPr>
              <a:t>   double total_volume = cans_per_pack * CAN_VOLUME;</a:t>
            </a:r>
          </a:p>
          <a:p>
            <a:pPr marL="342900" indent="-342900" eaLnBrk="0" hangingPunct="0">
              <a:lnSpc>
                <a:spcPct val="75000"/>
              </a:lnSpc>
              <a:spcBef>
                <a:spcPct val="20000"/>
              </a:spcBef>
              <a:buFont typeface="Arial" charset="0"/>
              <a:buNone/>
            </a:pPr>
            <a:endParaRPr lang="en-US" b="1">
              <a:latin typeface="Courier New" pitchFamily="49" charset="0"/>
            </a:endParaRPr>
          </a:p>
          <a:p>
            <a:pPr marL="342900" indent="-342900" eaLnBrk="0" hangingPunct="0">
              <a:lnSpc>
                <a:spcPct val="75000"/>
              </a:lnSpc>
              <a:spcBef>
                <a:spcPct val="20000"/>
              </a:spcBef>
              <a:buFont typeface="Arial" charset="0"/>
              <a:buNone/>
            </a:pPr>
            <a:r>
              <a:rPr lang="en-US" b="1">
                <a:latin typeface="Courier New" pitchFamily="49" charset="0"/>
              </a:rPr>
              <a:t>   cout &lt;&lt; "A six-pack of 12 cans contains "</a:t>
            </a:r>
          </a:p>
          <a:p>
            <a:pPr marL="342900" indent="-342900" eaLnBrk="0" hangingPunct="0">
              <a:lnSpc>
                <a:spcPct val="75000"/>
              </a:lnSpc>
              <a:spcBef>
                <a:spcPct val="20000"/>
              </a:spcBef>
              <a:buFont typeface="Arial" charset="0"/>
              <a:buNone/>
            </a:pPr>
            <a:r>
              <a:rPr lang="en-US" b="1">
                <a:latin typeface="Courier New" pitchFamily="49" charset="0"/>
              </a:rPr>
              <a:t>      &lt;&lt; total_volume &lt;&lt; " liters." &lt;&lt; endl;</a:t>
            </a:r>
          </a:p>
          <a:p>
            <a:pPr marL="342900" indent="-342900" eaLnBrk="0" hangingPunct="0">
              <a:lnSpc>
                <a:spcPct val="75000"/>
              </a:lnSpc>
              <a:spcBef>
                <a:spcPct val="20000"/>
              </a:spcBef>
              <a:buFont typeface="Arial" charset="0"/>
              <a:buNone/>
            </a:pPr>
            <a:endParaRPr lang="en-US" b="1">
              <a:latin typeface="Courier New" pitchFamily="49" charset="0"/>
            </a:endParaRPr>
          </a:p>
          <a:p>
            <a:pPr marL="342900" indent="-342900" eaLnBrk="0" hangingPunct="0">
              <a:lnSpc>
                <a:spcPct val="75000"/>
              </a:lnSpc>
              <a:spcBef>
                <a:spcPct val="20000"/>
              </a:spcBef>
              <a:buFont typeface="Arial" charset="0"/>
              <a:buNone/>
            </a:pPr>
            <a:r>
              <a:rPr lang="en-US" b="1">
                <a:latin typeface="Courier New" pitchFamily="49" charset="0"/>
              </a:rPr>
              <a:t>   const double BOTTLE_VOLUME = 2; // Two-liter bottle</a:t>
            </a:r>
          </a:p>
          <a:p>
            <a:pPr marL="342900" indent="-342900" eaLnBrk="0" hangingPunct="0">
              <a:lnSpc>
                <a:spcPct val="75000"/>
              </a:lnSpc>
              <a:spcBef>
                <a:spcPct val="20000"/>
              </a:spcBef>
              <a:buFont typeface="Arial" charset="0"/>
              <a:buNone/>
            </a:pPr>
            <a:endParaRPr lang="en-US" b="1">
              <a:latin typeface="Courier New" pitchFamily="49" charset="0"/>
            </a:endParaRPr>
          </a:p>
          <a:p>
            <a:pPr marL="342900" indent="-342900" eaLnBrk="0" hangingPunct="0">
              <a:lnSpc>
                <a:spcPct val="75000"/>
              </a:lnSpc>
              <a:spcBef>
                <a:spcPct val="20000"/>
              </a:spcBef>
              <a:buFont typeface="Arial" charset="0"/>
              <a:buNone/>
            </a:pPr>
            <a:r>
              <a:rPr lang="en-US" b="1">
                <a:latin typeface="Courier New" pitchFamily="49" charset="0"/>
              </a:rPr>
              <a:t>   total_volume = total_volume + BOTTLE_VOLUME;</a:t>
            </a:r>
          </a:p>
          <a:p>
            <a:pPr marL="342900" indent="-342900" eaLnBrk="0" hangingPunct="0">
              <a:lnSpc>
                <a:spcPct val="75000"/>
              </a:lnSpc>
              <a:spcBef>
                <a:spcPct val="20000"/>
              </a:spcBef>
              <a:buFont typeface="Arial" charset="0"/>
              <a:buNone/>
            </a:pPr>
            <a:endParaRPr lang="en-US" b="1">
              <a:latin typeface="Courier New" pitchFamily="49" charset="0"/>
            </a:endParaRPr>
          </a:p>
          <a:p>
            <a:pPr marL="342900" indent="-342900" eaLnBrk="0" hangingPunct="0">
              <a:lnSpc>
                <a:spcPct val="75000"/>
              </a:lnSpc>
              <a:spcBef>
                <a:spcPct val="20000"/>
              </a:spcBef>
              <a:buFont typeface="Arial" charset="0"/>
              <a:buNone/>
            </a:pPr>
            <a:r>
              <a:rPr lang="en-US" b="1">
                <a:latin typeface="Courier New" pitchFamily="49" charset="0"/>
              </a:rPr>
              <a:t>   cout &lt;&lt; "A six-pack and a two-liter bottle contain "</a:t>
            </a:r>
          </a:p>
          <a:p>
            <a:pPr marL="342900" indent="-342900" eaLnBrk="0" hangingPunct="0">
              <a:lnSpc>
                <a:spcPct val="75000"/>
              </a:lnSpc>
              <a:spcBef>
                <a:spcPct val="20000"/>
              </a:spcBef>
              <a:buFont typeface="Arial" charset="0"/>
              <a:buNone/>
            </a:pPr>
            <a:r>
              <a:rPr lang="en-US" b="1">
                <a:latin typeface="Courier New" pitchFamily="49" charset="0"/>
              </a:rPr>
              <a:t>      &lt;&lt; total_volume &lt;&lt; " liters." &lt;&lt; endl;</a:t>
            </a:r>
          </a:p>
          <a:p>
            <a:pPr marL="342900" indent="-342900" eaLnBrk="0" hangingPunct="0">
              <a:lnSpc>
                <a:spcPct val="75000"/>
              </a:lnSpc>
              <a:spcBef>
                <a:spcPct val="20000"/>
              </a:spcBef>
              <a:buFont typeface="Arial" charset="0"/>
              <a:buNone/>
            </a:pPr>
            <a:endParaRPr lang="en-US" sz="800" b="1">
              <a:latin typeface="Courier New" pitchFamily="49" charset="0"/>
            </a:endParaRPr>
          </a:p>
          <a:p>
            <a:pPr marL="342900" indent="-342900" eaLnBrk="0" hangingPunct="0">
              <a:lnSpc>
                <a:spcPct val="75000"/>
              </a:lnSpc>
              <a:spcBef>
                <a:spcPct val="20000"/>
              </a:spcBef>
              <a:buFont typeface="Arial" charset="0"/>
              <a:buNone/>
            </a:pPr>
            <a:r>
              <a:rPr lang="en-US" b="1">
                <a:latin typeface="Courier New" pitchFamily="49" charset="0"/>
              </a:rPr>
              <a:t>   return 0;</a:t>
            </a:r>
          </a:p>
          <a:p>
            <a:pPr marL="342900" indent="-342900" eaLnBrk="0" hangingPunct="0">
              <a:lnSpc>
                <a:spcPct val="75000"/>
              </a:lnSpc>
              <a:spcBef>
                <a:spcPct val="20000"/>
              </a:spcBef>
              <a:buFont typeface="Arial" charset="0"/>
              <a:buNone/>
            </a:pPr>
            <a:r>
              <a:rPr lang="en-US" b="1">
                <a:latin typeface="Courier New" pitchFamily="49" charset="0"/>
              </a:rPr>
              <a:t>}</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Rectangle 2"/>
          <p:cNvSpPr>
            <a:spLocks noChangeArrowheads="1"/>
          </p:cNvSpPr>
          <p:nvPr/>
        </p:nvSpPr>
        <p:spPr bwMode="auto">
          <a:xfrm>
            <a:off x="457200" y="919163"/>
            <a:ext cx="8229600" cy="4297362"/>
          </a:xfrm>
          <a:prstGeom prst="rect">
            <a:avLst/>
          </a:prstGeom>
          <a:noFill/>
          <a:ln w="9525">
            <a:noFill/>
            <a:miter lim="800000"/>
            <a:headEnd/>
            <a:tailEnd/>
          </a:ln>
        </p:spPr>
        <p:txBody>
          <a:bodyPr/>
          <a:lstStyle/>
          <a:p>
            <a:pPr marL="342900" indent="-342900">
              <a:spcBef>
                <a:spcPct val="20000"/>
              </a:spcBef>
              <a:buFont typeface="Arial" charset="0"/>
              <a:buNone/>
            </a:pPr>
            <a:r>
              <a:rPr lang="en-US" sz="2400">
                <a:latin typeface="Calibri" pitchFamily="34" charset="0"/>
              </a:rPr>
              <a:t>Common error</a:t>
            </a:r>
            <a:endParaRPr lang="en-US" sz="3200">
              <a:latin typeface="Calibri" pitchFamily="34" charset="0"/>
            </a:endParaRPr>
          </a:p>
          <a:p>
            <a:pPr marL="342900" indent="-342900">
              <a:spcBef>
                <a:spcPct val="20000"/>
              </a:spcBef>
              <a:buFont typeface="Arial" charset="0"/>
              <a:buNone/>
            </a:pPr>
            <a:r>
              <a:rPr lang="en-US" sz="2400">
                <a:latin typeface="Calibri" pitchFamily="34" charset="0"/>
              </a:rPr>
              <a:t>Omitting a semicolon (or two)</a:t>
            </a:r>
          </a:p>
        </p:txBody>
      </p:sp>
      <p:sp>
        <p:nvSpPr>
          <p:cNvPr id="187394" name="Rectangle 3"/>
          <p:cNvSpPr>
            <a:spLocks noChangeArrowheads="1"/>
          </p:cNvSpPr>
          <p:nvPr/>
        </p:nvSpPr>
        <p:spPr bwMode="auto">
          <a:xfrm>
            <a:off x="0" y="152400"/>
            <a:ext cx="9144000" cy="533400"/>
          </a:xfrm>
          <a:prstGeom prst="rect">
            <a:avLst/>
          </a:prstGeom>
          <a:noFill/>
          <a:ln w="9525">
            <a:noFill/>
            <a:miter lim="800000"/>
            <a:headEnd/>
            <a:tailEnd/>
          </a:ln>
        </p:spPr>
        <p:txBody>
          <a:bodyPr anchor="ctr"/>
          <a:lstStyle/>
          <a:p>
            <a:pPr algn="ctr"/>
            <a:r>
              <a:rPr lang="en-US" sz="4400">
                <a:latin typeface="Calibri" pitchFamily="34" charset="0"/>
              </a:rPr>
              <a:t>Common Error – Omitting Semicolons</a:t>
            </a:r>
          </a:p>
        </p:txBody>
      </p:sp>
      <p:sp>
        <p:nvSpPr>
          <p:cNvPr id="187395" name="Text Box 4"/>
          <p:cNvSpPr txBox="1">
            <a:spLocks noChangeArrowheads="1"/>
          </p:cNvSpPr>
          <p:nvPr/>
        </p:nvSpPr>
        <p:spPr bwMode="auto">
          <a:xfrm>
            <a:off x="2209800" y="2403475"/>
            <a:ext cx="6324600" cy="2835275"/>
          </a:xfrm>
          <a:prstGeom prst="rect">
            <a:avLst/>
          </a:prstGeom>
          <a:noFill/>
          <a:ln w="9525">
            <a:noFill/>
            <a:miter lim="800000"/>
            <a:headEnd/>
            <a:tailEnd/>
          </a:ln>
        </p:spPr>
        <p:txBody>
          <a:bodyPr>
            <a:spAutoFit/>
          </a:bodyPr>
          <a:lstStyle/>
          <a:p>
            <a:r>
              <a:rPr lang="en-US" sz="2000" b="1">
                <a:latin typeface="Courier New" pitchFamily="49" charset="0"/>
                <a:ea typeface="ＭＳ Ｐゴシック" pitchFamily="34" charset="-128"/>
              </a:rPr>
              <a:t>1 #include &lt;iostream&gt;</a:t>
            </a:r>
          </a:p>
          <a:p>
            <a:r>
              <a:rPr lang="en-US" sz="2000" b="1">
                <a:latin typeface="Courier New" pitchFamily="49" charset="0"/>
                <a:ea typeface="ＭＳ Ｐゴシック" pitchFamily="34" charset="-128"/>
              </a:rPr>
              <a:t>2</a:t>
            </a:r>
          </a:p>
          <a:p>
            <a:r>
              <a:rPr lang="en-US" sz="2000" b="1">
                <a:latin typeface="Courier New" pitchFamily="49" charset="0"/>
                <a:ea typeface="ＭＳ Ｐゴシック" pitchFamily="34" charset="-128"/>
              </a:rPr>
              <a:t>3 using namespace std;</a:t>
            </a:r>
          </a:p>
          <a:p>
            <a:r>
              <a:rPr lang="en-US" sz="2000" b="1">
                <a:latin typeface="Courier New" pitchFamily="49" charset="0"/>
                <a:ea typeface="ＭＳ Ｐゴシック" pitchFamily="34" charset="-128"/>
              </a:rPr>
              <a:t>4</a:t>
            </a:r>
          </a:p>
          <a:p>
            <a:r>
              <a:rPr lang="en-US" sz="2000" b="1">
                <a:latin typeface="Courier New" pitchFamily="49" charset="0"/>
                <a:ea typeface="ＭＳ Ｐゴシック" pitchFamily="34" charset="-128"/>
              </a:rPr>
              <a:t>5 int main()</a:t>
            </a:r>
          </a:p>
          <a:p>
            <a:r>
              <a:rPr lang="en-US" sz="2000" b="1">
                <a:latin typeface="Courier New" pitchFamily="49" charset="0"/>
                <a:ea typeface="ＭＳ Ｐゴシック" pitchFamily="34" charset="-128"/>
              </a:rPr>
              <a:t>6 {</a:t>
            </a:r>
          </a:p>
          <a:p>
            <a:r>
              <a:rPr lang="en-US" sz="2000" b="1">
                <a:latin typeface="Courier New" pitchFamily="49" charset="0"/>
                <a:ea typeface="ＭＳ Ｐゴシック" pitchFamily="34" charset="-128"/>
              </a:rPr>
              <a:t>7    cout &lt;&lt; "Hello, World!" &lt;&lt; endl</a:t>
            </a:r>
          </a:p>
          <a:p>
            <a:r>
              <a:rPr lang="en-US" sz="2000" b="1">
                <a:latin typeface="Courier New" pitchFamily="49" charset="0"/>
                <a:ea typeface="ＭＳ Ｐゴシック" pitchFamily="34" charset="-128"/>
              </a:rPr>
              <a:t>8    return 0;</a:t>
            </a:r>
          </a:p>
          <a:p>
            <a:r>
              <a:rPr lang="en-US" sz="2000" b="1">
                <a:latin typeface="Courier New" pitchFamily="49" charset="0"/>
                <a:ea typeface="ＭＳ Ｐゴシック" pitchFamily="34" charset="-128"/>
              </a:rPr>
              <a:t>9 }</a:t>
            </a:r>
          </a:p>
        </p:txBody>
      </p:sp>
      <p:sp>
        <p:nvSpPr>
          <p:cNvPr id="182277" name="Line 5"/>
          <p:cNvSpPr>
            <a:spLocks noChangeShapeType="1"/>
          </p:cNvSpPr>
          <p:nvPr/>
        </p:nvSpPr>
        <p:spPr bwMode="auto">
          <a:xfrm flipH="1">
            <a:off x="7848600" y="1717675"/>
            <a:ext cx="381000" cy="2590800"/>
          </a:xfrm>
          <a:prstGeom prst="line">
            <a:avLst/>
          </a:prstGeom>
          <a:noFill/>
          <a:ln w="50800">
            <a:solidFill>
              <a:srgbClr val="FF0000"/>
            </a:solidFill>
            <a:round/>
            <a:headEnd/>
            <a:tailEnd type="stealth" w="lg" len="lg"/>
          </a:ln>
        </p:spPr>
        <p:txBody>
          <a:bodyPr/>
          <a:lstStyle/>
          <a:p>
            <a:endParaRPr lang="bg-BG"/>
          </a:p>
        </p:txBody>
      </p:sp>
      <p:sp>
        <p:nvSpPr>
          <p:cNvPr id="38920" name="Text Box 8"/>
          <p:cNvSpPr txBox="1">
            <a:spLocks noChangeArrowheads="1"/>
          </p:cNvSpPr>
          <p:nvPr/>
        </p:nvSpPr>
        <p:spPr bwMode="auto">
          <a:xfrm>
            <a:off x="7588250" y="1300163"/>
            <a:ext cx="1260475" cy="434975"/>
          </a:xfrm>
          <a:prstGeom prst="rect">
            <a:avLst/>
          </a:prstGeom>
          <a:noFill/>
          <a:ln w="38100">
            <a:solidFill>
              <a:srgbClr val="FF0000"/>
            </a:solidFill>
            <a:miter lim="800000"/>
            <a:headEnd/>
            <a:tailEnd/>
          </a:ln>
        </p:spPr>
        <p:txBody>
          <a:bodyPr>
            <a:spAutoFit/>
          </a:bodyPr>
          <a:lstStyle/>
          <a:p>
            <a:pPr algn="ctr">
              <a:spcBef>
                <a:spcPct val="50000"/>
              </a:spcBef>
            </a:pPr>
            <a:r>
              <a:rPr lang="en-US" sz="2000" b="1" i="1">
                <a:solidFill>
                  <a:srgbClr val="FF0000"/>
                </a:solidFill>
                <a:latin typeface="Courier New" pitchFamily="49" charset="0"/>
                <a:ea typeface="ＭＳ Ｐゴシック" pitchFamily="34" charset="-128"/>
              </a:rPr>
              <a:t>Oh No!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227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9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7" grpId="0" animBg="1"/>
      <p:bldP spid="38920"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Rectangle 2"/>
          <p:cNvSpPr>
            <a:spLocks noChangeArrowheads="1"/>
          </p:cNvSpPr>
          <p:nvPr/>
        </p:nvSpPr>
        <p:spPr bwMode="auto">
          <a:xfrm>
            <a:off x="457200" y="873125"/>
            <a:ext cx="8229600" cy="4525963"/>
          </a:xfrm>
          <a:prstGeom prst="rect">
            <a:avLst/>
          </a:prstGeom>
          <a:noFill/>
          <a:ln w="9525">
            <a:noFill/>
            <a:miter lim="800000"/>
            <a:headEnd/>
            <a:tailEnd/>
          </a:ln>
        </p:spPr>
        <p:txBody>
          <a:bodyPr/>
          <a:lstStyle/>
          <a:p>
            <a:pPr marL="342900" indent="-342900">
              <a:spcBef>
                <a:spcPct val="20000"/>
              </a:spcBef>
            </a:pPr>
            <a:r>
              <a:rPr lang="en-US" sz="2400">
                <a:ea typeface="ＭＳ Ｐゴシック" pitchFamily="34" charset="-128"/>
              </a:rPr>
              <a:t>Suppose you (accidentally of course) wrote:</a:t>
            </a:r>
          </a:p>
          <a:p>
            <a:pPr marL="342900" indent="-342900">
              <a:spcBef>
                <a:spcPct val="20000"/>
              </a:spcBef>
            </a:pPr>
            <a:br>
              <a:rPr lang="en-US" sz="2400">
                <a:ea typeface="ＭＳ Ｐゴシック" pitchFamily="34" charset="-128"/>
              </a:rPr>
            </a:br>
            <a:r>
              <a:rPr lang="en-US" sz="2400" b="1">
                <a:latin typeface="Courier New" pitchFamily="49" charset="0"/>
                <a:ea typeface="ＭＳ Ｐゴシック" pitchFamily="34" charset="-128"/>
              </a:rPr>
              <a:t>cot &lt;&lt; "Hello World!</a:t>
            </a:r>
            <a:r>
              <a:rPr lang="en-US" sz="2400" b="1">
                <a:ea typeface="ＭＳ Ｐゴシック" pitchFamily="34" charset="-128"/>
              </a:rPr>
              <a:t>"</a:t>
            </a:r>
            <a:r>
              <a:rPr lang="en-US" sz="2400" b="1">
                <a:latin typeface="Courier New" pitchFamily="49" charset="0"/>
                <a:ea typeface="ＭＳ Ｐゴシック" pitchFamily="34" charset="-128"/>
              </a:rPr>
              <a:t> &lt;&lt; endl;</a:t>
            </a:r>
            <a:br>
              <a:rPr lang="en-US" sz="2400">
                <a:latin typeface="Courier New" pitchFamily="49" charset="0"/>
                <a:ea typeface="ＭＳ Ｐゴシック" pitchFamily="34" charset="-128"/>
              </a:rPr>
            </a:br>
            <a:endParaRPr lang="en-US" sz="2400">
              <a:ea typeface="ＭＳ Ｐゴシック" pitchFamily="34" charset="-128"/>
            </a:endParaRPr>
          </a:p>
          <a:p>
            <a:pPr marL="342900" indent="-342900">
              <a:spcBef>
                <a:spcPct val="20000"/>
              </a:spcBef>
            </a:pPr>
            <a:endParaRPr lang="en-US" sz="2400">
              <a:ea typeface="ＭＳ Ｐゴシック" pitchFamily="34" charset="-128"/>
            </a:endParaRPr>
          </a:p>
          <a:p>
            <a:pPr marL="342900" indent="-342900">
              <a:spcBef>
                <a:spcPct val="20000"/>
              </a:spcBef>
              <a:buFontTx/>
              <a:buChar char="•"/>
            </a:pPr>
            <a:endParaRPr lang="en-US" sz="2400">
              <a:ea typeface="ＭＳ Ｐゴシック" pitchFamily="34" charset="-128"/>
            </a:endParaRPr>
          </a:p>
          <a:p>
            <a:pPr marL="342900" indent="-342900">
              <a:spcBef>
                <a:spcPct val="20000"/>
              </a:spcBef>
              <a:buFontTx/>
              <a:buChar char="•"/>
            </a:pPr>
            <a:r>
              <a:rPr lang="en-US" sz="2400">
                <a:ea typeface="ＭＳ Ｐゴシック" pitchFamily="34" charset="-128"/>
              </a:rPr>
              <a:t>This will cause a compile-time error and the compiler will complain that it has no clue what you mean by cot.</a:t>
            </a:r>
            <a:br>
              <a:rPr lang="en-US" sz="2400">
                <a:ea typeface="ＭＳ Ｐゴシック" pitchFamily="34" charset="-128"/>
              </a:rPr>
            </a:br>
            <a:r>
              <a:rPr lang="en-US" sz="2400">
                <a:ea typeface="ＭＳ Ｐゴシック" pitchFamily="34" charset="-128"/>
              </a:rPr>
              <a:t>The exact wording of the error message is dependent on the compiler, but it might be something like</a:t>
            </a:r>
            <a:br>
              <a:rPr lang="en-US" sz="2400">
                <a:ea typeface="ＭＳ Ｐゴシック" pitchFamily="34" charset="-128"/>
              </a:rPr>
            </a:br>
            <a:r>
              <a:rPr lang="en-US" sz="2400">
                <a:ea typeface="ＭＳ Ｐゴシック" pitchFamily="34" charset="-128"/>
              </a:rPr>
              <a:t>        “Undefined symbol cot”.</a:t>
            </a:r>
          </a:p>
        </p:txBody>
      </p:sp>
      <p:sp>
        <p:nvSpPr>
          <p:cNvPr id="114692" name="Line 4"/>
          <p:cNvSpPr>
            <a:spLocks noChangeShapeType="1"/>
          </p:cNvSpPr>
          <p:nvPr/>
        </p:nvSpPr>
        <p:spPr bwMode="auto">
          <a:xfrm flipH="1" flipV="1">
            <a:off x="1201738" y="2085975"/>
            <a:ext cx="49212" cy="1154113"/>
          </a:xfrm>
          <a:prstGeom prst="line">
            <a:avLst/>
          </a:prstGeom>
          <a:noFill/>
          <a:ln w="38100">
            <a:solidFill>
              <a:schemeClr val="tx1"/>
            </a:solidFill>
            <a:round/>
            <a:headEnd/>
            <a:tailEnd type="triangle" w="med" len="med"/>
          </a:ln>
        </p:spPr>
        <p:txBody>
          <a:bodyPr/>
          <a:lstStyle/>
          <a:p>
            <a:endParaRPr lang="bg-BG"/>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6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2"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ChangeArrowheads="1"/>
          </p:cNvSpPr>
          <p:nvPr/>
        </p:nvSpPr>
        <p:spPr bwMode="auto">
          <a:xfrm>
            <a:off x="457200" y="906463"/>
            <a:ext cx="8229600" cy="5059362"/>
          </a:xfrm>
          <a:prstGeom prst="rect">
            <a:avLst/>
          </a:prstGeom>
          <a:noFill/>
          <a:ln w="9525">
            <a:noFill/>
            <a:miter lim="800000"/>
            <a:headEnd/>
            <a:tailEnd/>
          </a:ln>
        </p:spPr>
        <p:txBody>
          <a:bodyPr/>
          <a:lstStyle/>
          <a:p>
            <a:pPr marL="342900" indent="-342900">
              <a:spcBef>
                <a:spcPct val="20000"/>
              </a:spcBef>
              <a:buFont typeface="Arial" charset="0"/>
              <a:buNone/>
            </a:pPr>
            <a:r>
              <a:rPr lang="en-US" sz="2400">
                <a:latin typeface="Calibri" pitchFamily="34" charset="0"/>
              </a:rPr>
              <a:t>Consider this:</a:t>
            </a:r>
            <a:br>
              <a:rPr lang="en-US" sz="2400">
                <a:latin typeface="Calibri" pitchFamily="34" charset="0"/>
              </a:rPr>
            </a:br>
            <a:br>
              <a:rPr lang="en-US" sz="2400">
                <a:latin typeface="Calibri" pitchFamily="34" charset="0"/>
              </a:rPr>
            </a:br>
            <a:r>
              <a:rPr lang="en-US" sz="900">
                <a:latin typeface="Calibri" pitchFamily="34" charset="0"/>
              </a:rPr>
              <a:t> </a:t>
            </a:r>
            <a:r>
              <a:rPr lang="en-US" sz="2400" b="1">
                <a:latin typeface="Courier New" pitchFamily="49" charset="0"/>
              </a:rPr>
              <a:t>cout &lt;&lt; "Hollo, World!" &lt;&lt; endl;</a:t>
            </a:r>
            <a:br>
              <a:rPr lang="en-US" sz="2400" b="1">
                <a:latin typeface="Courier New" pitchFamily="49" charset="0"/>
              </a:rPr>
            </a:br>
            <a:br>
              <a:rPr lang="en-US" sz="2400" b="1">
                <a:latin typeface="Courier New" pitchFamily="49" charset="0"/>
              </a:rPr>
            </a:br>
            <a:endParaRPr lang="en-US" b="1">
              <a:latin typeface="Courier New" pitchFamily="49" charset="0"/>
            </a:endParaRPr>
          </a:p>
          <a:p>
            <a:pPr marL="342900" indent="-342900">
              <a:spcBef>
                <a:spcPct val="20000"/>
              </a:spcBef>
              <a:buFont typeface="Arial" charset="0"/>
              <a:buChar char="•"/>
            </a:pPr>
            <a:r>
              <a:rPr lang="en-US" sz="2400" i="1">
                <a:latin typeface="Calibri" pitchFamily="34" charset="0"/>
              </a:rPr>
              <a:t>Logic errors</a:t>
            </a:r>
            <a:r>
              <a:rPr lang="en-US" sz="2400">
                <a:latin typeface="Calibri" pitchFamily="34" charset="0"/>
              </a:rPr>
              <a:t> or </a:t>
            </a:r>
            <a:r>
              <a:rPr lang="en-US" sz="2400" i="1">
                <a:latin typeface="Calibri" pitchFamily="34" charset="0"/>
              </a:rPr>
              <a:t>run-time errors</a:t>
            </a:r>
            <a:r>
              <a:rPr lang="en-US" sz="2400">
                <a:latin typeface="Calibri" pitchFamily="34" charset="0"/>
              </a:rPr>
              <a:t> are errors in a program that compiles (the syntax is correct), but executes without performing the intended action.</a:t>
            </a:r>
            <a:br>
              <a:rPr lang="en-US" sz="2400">
                <a:latin typeface="Calibri" pitchFamily="34" charset="0"/>
              </a:rPr>
            </a:br>
            <a:br>
              <a:rPr lang="en-US" sz="2400">
                <a:latin typeface="Calibri" pitchFamily="34" charset="0"/>
              </a:rPr>
            </a:br>
            <a:endParaRPr lang="en-US" sz="2400">
              <a:latin typeface="Calibri" pitchFamily="34" charset="0"/>
            </a:endParaRPr>
          </a:p>
        </p:txBody>
      </p:sp>
      <p:sp>
        <p:nvSpPr>
          <p:cNvPr id="185349" name="Line 5"/>
          <p:cNvSpPr>
            <a:spLocks noChangeShapeType="1"/>
          </p:cNvSpPr>
          <p:nvPr/>
        </p:nvSpPr>
        <p:spPr bwMode="auto">
          <a:xfrm flipV="1">
            <a:off x="2667000" y="2003425"/>
            <a:ext cx="152400" cy="762000"/>
          </a:xfrm>
          <a:prstGeom prst="line">
            <a:avLst/>
          </a:prstGeom>
          <a:noFill/>
          <a:ln w="50800">
            <a:solidFill>
              <a:srgbClr val="FF0000"/>
            </a:solidFill>
            <a:round/>
            <a:headEnd/>
            <a:tailEnd type="stealth" w="lg" len="lg"/>
          </a:ln>
        </p:spPr>
        <p:txBody>
          <a:bodyPr/>
          <a:lstStyle/>
          <a:p>
            <a:endParaRPr lang="bg-BG"/>
          </a:p>
        </p:txBody>
      </p:sp>
      <p:sp>
        <p:nvSpPr>
          <p:cNvPr id="2" name="Line 5"/>
          <p:cNvSpPr>
            <a:spLocks noChangeShapeType="1"/>
          </p:cNvSpPr>
          <p:nvPr/>
        </p:nvSpPr>
        <p:spPr bwMode="auto">
          <a:xfrm flipV="1">
            <a:off x="2668588" y="2005013"/>
            <a:ext cx="152400" cy="762000"/>
          </a:xfrm>
          <a:prstGeom prst="line">
            <a:avLst/>
          </a:prstGeom>
          <a:noFill/>
          <a:ln w="60325">
            <a:solidFill>
              <a:srgbClr val="0033CC"/>
            </a:solidFill>
            <a:round/>
            <a:headEnd/>
            <a:tailEnd type="stealth" w="lg" len="lg"/>
          </a:ln>
        </p:spPr>
        <p:txBody>
          <a:bodyPr/>
          <a:lstStyle/>
          <a:p>
            <a:endParaRPr lang="bg-BG"/>
          </a:p>
        </p:txBody>
      </p:sp>
      <p:sp>
        <p:nvSpPr>
          <p:cNvPr id="41992" name="Text Box 8"/>
          <p:cNvSpPr txBox="1">
            <a:spLocks noChangeArrowheads="1"/>
          </p:cNvSpPr>
          <p:nvPr/>
        </p:nvSpPr>
        <p:spPr bwMode="auto">
          <a:xfrm>
            <a:off x="2157413" y="4083050"/>
            <a:ext cx="3271837" cy="425450"/>
          </a:xfrm>
          <a:prstGeom prst="rect">
            <a:avLst/>
          </a:prstGeom>
          <a:noFill/>
          <a:ln w="28575">
            <a:solidFill>
              <a:srgbClr val="0033CC"/>
            </a:solidFill>
            <a:miter lim="800000"/>
            <a:headEnd/>
            <a:tailEnd/>
          </a:ln>
        </p:spPr>
        <p:txBody>
          <a:bodyPr>
            <a:spAutoFit/>
          </a:bodyPr>
          <a:lstStyle/>
          <a:p>
            <a:pPr algn="ctr">
              <a:spcBef>
                <a:spcPct val="50000"/>
              </a:spcBef>
            </a:pPr>
            <a:r>
              <a:rPr lang="en-US" sz="2000" b="1" i="1">
                <a:solidFill>
                  <a:srgbClr val="0033CC"/>
                </a:solidFill>
                <a:latin typeface="Courier New" pitchFamily="49" charset="0"/>
                <a:ea typeface="ＭＳ Ｐゴシック" pitchFamily="34" charset="-128"/>
              </a:rPr>
              <a:t>not really an error?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53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9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9" grpId="0" animBg="1"/>
      <p:bldP spid="2" grpId="0" animBg="1"/>
      <p:bldP spid="4199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2"/>
          <p:cNvSpPr txBox="1">
            <a:spLocks noChangeArrowheads="1"/>
          </p:cNvSpPr>
          <p:nvPr/>
        </p:nvSpPr>
        <p:spPr bwMode="auto">
          <a:xfrm>
            <a:off x="685800" y="228600"/>
            <a:ext cx="7772400" cy="1143000"/>
          </a:xfrm>
          <a:prstGeom prst="rect">
            <a:avLst/>
          </a:prstGeom>
          <a:noFill/>
          <a:ln w="9525">
            <a:noFill/>
            <a:miter lim="800000"/>
            <a:headEnd/>
            <a:tailEnd/>
          </a:ln>
        </p:spPr>
        <p:txBody>
          <a:bodyPr anchor="ctr"/>
          <a:lstStyle/>
          <a:p>
            <a:r>
              <a:rPr lang="en-US" sz="2200" b="1" u="sng">
                <a:solidFill>
                  <a:srgbClr val="000000"/>
                </a:solidFill>
                <a:latin typeface="Calibri" pitchFamily="34" charset="0"/>
              </a:rPr>
              <a:t>Object Oriented Programming</a:t>
            </a:r>
          </a:p>
        </p:txBody>
      </p:sp>
      <p:sp>
        <p:nvSpPr>
          <p:cNvPr id="130050" name="Rectangle 3"/>
          <p:cNvSpPr txBox="1">
            <a:spLocks noChangeArrowheads="1"/>
          </p:cNvSpPr>
          <p:nvPr/>
        </p:nvSpPr>
        <p:spPr bwMode="auto">
          <a:xfrm>
            <a:off x="685800" y="1143000"/>
            <a:ext cx="7772400" cy="45720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sz="2200" b="1" dirty="0">
                <a:solidFill>
                  <a:srgbClr val="0000FF"/>
                </a:solidFill>
                <a:latin typeface="Calibri" pitchFamily="34" charset="0"/>
              </a:rPr>
              <a:t>C++ is derived from C programming language – an extension that added object-oriented (OO) features.</a:t>
            </a:r>
          </a:p>
          <a:p>
            <a:pPr marL="342900" indent="-342900">
              <a:lnSpc>
                <a:spcPct val="90000"/>
              </a:lnSpc>
              <a:spcBef>
                <a:spcPct val="20000"/>
              </a:spcBef>
              <a:buFontTx/>
              <a:buChar char="•"/>
            </a:pPr>
            <a:endParaRPr lang="en-US" sz="800" b="1" dirty="0">
              <a:solidFill>
                <a:srgbClr val="000000"/>
              </a:solidFill>
              <a:latin typeface="Calibri" pitchFamily="34" charset="0"/>
            </a:endParaRPr>
          </a:p>
          <a:p>
            <a:pPr marL="742950" lvl="1" indent="-285750">
              <a:lnSpc>
                <a:spcPct val="90000"/>
              </a:lnSpc>
              <a:spcBef>
                <a:spcPct val="20000"/>
              </a:spcBef>
            </a:pPr>
            <a:r>
              <a:rPr lang="en-US" sz="2200" b="1" dirty="0">
                <a:solidFill>
                  <a:srgbClr val="000000"/>
                </a:solidFill>
                <a:latin typeface="Calibri" pitchFamily="34" charset="0"/>
              </a:rPr>
              <a:t>- Lots of C++ syntax similar to that found in C, but there are differences and new features.</a:t>
            </a:r>
          </a:p>
          <a:p>
            <a:pPr marL="342900" indent="-342900">
              <a:lnSpc>
                <a:spcPct val="90000"/>
              </a:lnSpc>
              <a:spcBef>
                <a:spcPct val="20000"/>
              </a:spcBef>
              <a:buFontTx/>
              <a:buChar char="•"/>
            </a:pPr>
            <a:endParaRPr lang="en-US" sz="2200" b="1" dirty="0">
              <a:solidFill>
                <a:srgbClr val="000000"/>
              </a:solidFill>
              <a:latin typeface="Calibri" pitchFamily="34" charset="0"/>
            </a:endParaRPr>
          </a:p>
          <a:p>
            <a:pPr marL="342900" indent="-342900">
              <a:lnSpc>
                <a:spcPct val="90000"/>
              </a:lnSpc>
              <a:spcBef>
                <a:spcPct val="20000"/>
              </a:spcBef>
              <a:buFontTx/>
              <a:buChar char="•"/>
            </a:pPr>
            <a:r>
              <a:rPr lang="en-US" sz="2200" b="1" dirty="0">
                <a:solidFill>
                  <a:srgbClr val="000000"/>
                </a:solidFill>
                <a:latin typeface="Calibri" pitchFamily="34" charset="0"/>
              </a:rPr>
              <a:t>Popular because of the reuse of objects</a:t>
            </a:r>
          </a:p>
          <a:p>
            <a:pPr marL="742950" lvl="1" indent="-285750">
              <a:lnSpc>
                <a:spcPct val="90000"/>
              </a:lnSpc>
              <a:spcBef>
                <a:spcPct val="20000"/>
              </a:spcBef>
              <a:buFontTx/>
              <a:buChar char="–"/>
            </a:pPr>
            <a:r>
              <a:rPr lang="en-US" sz="2200" b="1" dirty="0">
                <a:solidFill>
                  <a:srgbClr val="000000"/>
                </a:solidFill>
                <a:latin typeface="Calibri" pitchFamily="34" charset="0"/>
              </a:rPr>
              <a:t>Classes – template or blueprint for an object</a:t>
            </a:r>
          </a:p>
          <a:p>
            <a:pPr marL="742950" lvl="1" indent="-285750">
              <a:lnSpc>
                <a:spcPct val="90000"/>
              </a:lnSpc>
              <a:spcBef>
                <a:spcPct val="20000"/>
              </a:spcBef>
              <a:buFontTx/>
              <a:buChar char="–"/>
            </a:pPr>
            <a:r>
              <a:rPr lang="en-US" sz="2200" b="1" dirty="0">
                <a:solidFill>
                  <a:srgbClr val="000000"/>
                </a:solidFill>
                <a:latin typeface="Calibri" pitchFamily="34" charset="0"/>
              </a:rPr>
              <a:t>Objects</a:t>
            </a:r>
          </a:p>
          <a:p>
            <a:pPr marL="742950" lvl="1" indent="-285750">
              <a:lnSpc>
                <a:spcPct val="90000"/>
              </a:lnSpc>
              <a:spcBef>
                <a:spcPct val="20000"/>
              </a:spcBef>
              <a:buFontTx/>
              <a:buChar char="–"/>
            </a:pPr>
            <a:r>
              <a:rPr lang="en-US" sz="2200" b="1" dirty="0">
                <a:solidFill>
                  <a:srgbClr val="000000"/>
                </a:solidFill>
                <a:latin typeface="Calibri" pitchFamily="34" charset="0"/>
              </a:rPr>
              <a:t>Methods</a:t>
            </a:r>
          </a:p>
          <a:p>
            <a:pPr marL="742950" lvl="1" indent="-285750">
              <a:lnSpc>
                <a:spcPct val="90000"/>
              </a:lnSpc>
              <a:spcBef>
                <a:spcPct val="20000"/>
              </a:spcBef>
              <a:buFontTx/>
              <a:buChar char="–"/>
            </a:pPr>
            <a:endParaRPr lang="en-US" sz="2200" b="1" dirty="0">
              <a:solidFill>
                <a:srgbClr val="000000"/>
              </a:solidFill>
              <a:latin typeface="Calibri" pitchFamily="34" charset="0"/>
            </a:endParaRPr>
          </a:p>
          <a:p>
            <a:pPr marL="342900" indent="-342900">
              <a:lnSpc>
                <a:spcPct val="90000"/>
              </a:lnSpc>
              <a:spcBef>
                <a:spcPct val="20000"/>
              </a:spcBef>
              <a:buFontTx/>
              <a:buChar char="•"/>
            </a:pPr>
            <a:r>
              <a:rPr lang="en-US" sz="2200" b="1" dirty="0">
                <a:solidFill>
                  <a:srgbClr val="000000"/>
                </a:solidFill>
                <a:latin typeface="Calibri" pitchFamily="34" charset="0"/>
              </a:rPr>
              <a:t>Objects are organized in a hierarchy </a:t>
            </a:r>
          </a:p>
          <a:p>
            <a:pPr marL="742950" lvl="1" indent="-285750">
              <a:lnSpc>
                <a:spcPct val="90000"/>
              </a:lnSpc>
              <a:spcBef>
                <a:spcPct val="20000"/>
              </a:spcBef>
              <a:buFontTx/>
              <a:buChar char="–"/>
            </a:pPr>
            <a:r>
              <a:rPr lang="en-US" sz="2200" b="1" dirty="0">
                <a:solidFill>
                  <a:srgbClr val="000000"/>
                </a:solidFill>
                <a:latin typeface="Calibri" pitchFamily="34" charset="0"/>
              </a:rPr>
              <a:t>Super Classes</a:t>
            </a:r>
          </a:p>
          <a:p>
            <a:pPr marL="742950" lvl="1" indent="-285750">
              <a:lnSpc>
                <a:spcPct val="90000"/>
              </a:lnSpc>
              <a:spcBef>
                <a:spcPct val="20000"/>
              </a:spcBef>
              <a:buFontTx/>
              <a:buChar char="–"/>
            </a:pPr>
            <a:r>
              <a:rPr lang="en-US" sz="2200" b="1" dirty="0">
                <a:solidFill>
                  <a:srgbClr val="000000"/>
                </a:solidFill>
                <a:latin typeface="Calibri" pitchFamily="34" charset="0"/>
              </a:rPr>
              <a:t>Sub Classes</a:t>
            </a:r>
          </a:p>
          <a:p>
            <a:pPr marL="342900" indent="-342900">
              <a:lnSpc>
                <a:spcPct val="90000"/>
              </a:lnSpc>
              <a:spcBef>
                <a:spcPct val="20000"/>
              </a:spcBef>
              <a:buFontTx/>
              <a:buChar char="•"/>
            </a:pPr>
            <a:endParaRPr lang="en-US" sz="2200" b="1" dirty="0">
              <a:solidFill>
                <a:srgbClr val="000000"/>
              </a:solidFill>
              <a:latin typeface="Calibri" pitchFamily="34" charset="0"/>
            </a:endParaRPr>
          </a:p>
          <a:p>
            <a:pPr marL="342900" indent="-342900">
              <a:lnSpc>
                <a:spcPct val="90000"/>
              </a:lnSpc>
              <a:spcBef>
                <a:spcPct val="20000"/>
              </a:spcBef>
              <a:buFontTx/>
              <a:buChar char="•"/>
            </a:pPr>
            <a:endParaRPr lang="en-US" sz="2200" b="1" dirty="0">
              <a:solidFill>
                <a:srgbClr val="000000"/>
              </a:solidFill>
              <a:latin typeface="Calibri" pitchFamily="34"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2" name="Rectangle 2"/>
          <p:cNvSpPr>
            <a:spLocks noChangeArrowheads="1"/>
          </p:cNvSpPr>
          <p:nvPr/>
        </p:nvSpPr>
        <p:spPr bwMode="auto">
          <a:xfrm>
            <a:off x="457200" y="457200"/>
            <a:ext cx="7086600" cy="533400"/>
          </a:xfrm>
          <a:prstGeom prst="rect">
            <a:avLst/>
          </a:prstGeom>
          <a:noFill/>
          <a:ln w="9525">
            <a:noFill/>
            <a:miter lim="800000"/>
            <a:headEnd/>
            <a:tailEnd/>
          </a:ln>
        </p:spPr>
        <p:txBody>
          <a:bodyPr anchor="ctr"/>
          <a:lstStyle/>
          <a:p>
            <a:r>
              <a:rPr lang="en-US" sz="2400" b="1">
                <a:latin typeface="Calibri" pitchFamily="34" charset="0"/>
              </a:rPr>
              <a:t>Common Error – Using Undefined Variables</a:t>
            </a:r>
          </a:p>
        </p:txBody>
      </p:sp>
      <p:sp>
        <p:nvSpPr>
          <p:cNvPr id="191493" name="Rectangle 3"/>
          <p:cNvSpPr>
            <a:spLocks noChangeArrowheads="1"/>
          </p:cNvSpPr>
          <p:nvPr/>
        </p:nvSpPr>
        <p:spPr bwMode="auto">
          <a:xfrm>
            <a:off x="381000" y="1219200"/>
            <a:ext cx="8458200" cy="4525963"/>
          </a:xfrm>
          <a:prstGeom prst="rect">
            <a:avLst/>
          </a:prstGeom>
          <a:noFill/>
          <a:ln w="9525">
            <a:noFill/>
            <a:miter lim="800000"/>
            <a:headEnd/>
            <a:tailEnd/>
          </a:ln>
        </p:spPr>
        <p:txBody>
          <a:bodyPr/>
          <a:lstStyle/>
          <a:p>
            <a:pPr marL="342900" indent="-342900">
              <a:lnSpc>
                <a:spcPct val="90000"/>
              </a:lnSpc>
              <a:spcBef>
                <a:spcPct val="20000"/>
              </a:spcBef>
              <a:buFont typeface="Arial" charset="0"/>
              <a:buNone/>
            </a:pPr>
            <a:r>
              <a:rPr lang="en-US" sz="2400">
                <a:latin typeface="Calibri" pitchFamily="34" charset="0"/>
              </a:rPr>
              <a:t>You must define a variable before you use it for the first time.</a:t>
            </a:r>
          </a:p>
          <a:p>
            <a:pPr marL="342900" indent="-342900">
              <a:lnSpc>
                <a:spcPct val="90000"/>
              </a:lnSpc>
              <a:spcBef>
                <a:spcPct val="20000"/>
              </a:spcBef>
              <a:buFont typeface="Arial" charset="0"/>
              <a:buNone/>
            </a:pPr>
            <a:r>
              <a:rPr lang="en-US" sz="2400">
                <a:latin typeface="Calibri" pitchFamily="34" charset="0"/>
              </a:rPr>
              <a:t>For example, the following sequence of statements would not</a:t>
            </a:r>
          </a:p>
          <a:p>
            <a:pPr marL="342900" indent="-342900">
              <a:lnSpc>
                <a:spcPct val="90000"/>
              </a:lnSpc>
              <a:spcBef>
                <a:spcPct val="20000"/>
              </a:spcBef>
              <a:buFont typeface="Arial" charset="0"/>
              <a:buNone/>
            </a:pPr>
            <a:r>
              <a:rPr lang="en-US" sz="2400">
                <a:latin typeface="Calibri" pitchFamily="34" charset="0"/>
              </a:rPr>
              <a:t>be legal:</a:t>
            </a:r>
            <a:br>
              <a:rPr lang="en-US" sz="2400">
                <a:latin typeface="Calibri" pitchFamily="34" charset="0"/>
              </a:rPr>
            </a:br>
            <a:endParaRPr lang="en-US">
              <a:latin typeface="Calibri" pitchFamily="34" charset="0"/>
            </a:endParaRPr>
          </a:p>
          <a:p>
            <a:pPr marL="342900" indent="-342900">
              <a:lnSpc>
                <a:spcPct val="90000"/>
              </a:lnSpc>
              <a:spcBef>
                <a:spcPct val="20000"/>
              </a:spcBef>
              <a:buFont typeface="Arial" charset="0"/>
              <a:buNone/>
            </a:pPr>
            <a:r>
              <a:rPr lang="en-US" sz="2400" b="1">
                <a:latin typeface="Courier New" pitchFamily="49" charset="0"/>
              </a:rPr>
              <a:t>double can_volume = 12 * liter_factor;</a:t>
            </a:r>
          </a:p>
          <a:p>
            <a:pPr marL="342900" indent="-342900">
              <a:lnSpc>
                <a:spcPct val="90000"/>
              </a:lnSpc>
              <a:spcBef>
                <a:spcPct val="20000"/>
              </a:spcBef>
              <a:buFont typeface="Arial" charset="0"/>
              <a:buNone/>
            </a:pPr>
            <a:r>
              <a:rPr lang="en-US" sz="2400" b="1">
                <a:latin typeface="Courier New" pitchFamily="49" charset="0"/>
              </a:rPr>
              <a:t>double liter_factor = 0.0296;</a:t>
            </a:r>
            <a:br>
              <a:rPr lang="en-US" sz="2400" b="1">
                <a:latin typeface="Courier New" pitchFamily="49" charset="0"/>
              </a:rPr>
            </a:br>
            <a:endParaRPr lang="en-US" sz="1200" b="1">
              <a:latin typeface="Courier New" pitchFamily="49" charset="0"/>
            </a:endParaRPr>
          </a:p>
          <a:p>
            <a:pPr marL="342900" indent="-342900">
              <a:lnSpc>
                <a:spcPct val="90000"/>
              </a:lnSpc>
              <a:spcBef>
                <a:spcPct val="20000"/>
              </a:spcBef>
              <a:buFont typeface="Arial" charset="0"/>
              <a:buNone/>
            </a:pPr>
            <a:endParaRPr lang="en-US" sz="1200" b="1">
              <a:latin typeface="Courier New" pitchFamily="49" charset="0"/>
            </a:endParaRPr>
          </a:p>
          <a:p>
            <a:pPr marL="342900" indent="-342900">
              <a:lnSpc>
                <a:spcPct val="90000"/>
              </a:lnSpc>
              <a:spcBef>
                <a:spcPct val="20000"/>
              </a:spcBef>
              <a:buFont typeface="Arial" charset="0"/>
              <a:buNone/>
            </a:pPr>
            <a:endParaRPr lang="en-US" sz="1200" b="1">
              <a:latin typeface="Courier New" pitchFamily="49" charset="0"/>
            </a:endParaRPr>
          </a:p>
          <a:p>
            <a:pPr marL="342900" indent="-342900">
              <a:lnSpc>
                <a:spcPct val="90000"/>
              </a:lnSpc>
              <a:spcBef>
                <a:spcPct val="20000"/>
              </a:spcBef>
              <a:buFont typeface="Arial" charset="0"/>
              <a:buNone/>
            </a:pPr>
            <a:r>
              <a:rPr lang="en-US" sz="2400" b="1">
                <a:latin typeface="Courier New" pitchFamily="49" charset="0"/>
              </a:rPr>
              <a:t>				   </a:t>
            </a:r>
            <a:r>
              <a:rPr lang="en-US" sz="3600" b="1">
                <a:solidFill>
                  <a:srgbClr val="FF0000"/>
                </a:solidFill>
                <a:latin typeface="Courier New" pitchFamily="49" charset="0"/>
              </a:rPr>
              <a:t>? 			?</a:t>
            </a:r>
          </a:p>
          <a:p>
            <a:pPr marL="342900" indent="-342900">
              <a:lnSpc>
                <a:spcPct val="90000"/>
              </a:lnSpc>
              <a:spcBef>
                <a:spcPct val="20000"/>
              </a:spcBef>
              <a:buFont typeface="Arial" charset="0"/>
              <a:buNone/>
            </a:pPr>
            <a:r>
              <a:rPr lang="en-US" sz="2400">
                <a:latin typeface="Calibri" pitchFamily="34" charset="0"/>
              </a:rPr>
              <a:t>Statements are compiled in top to bottom order.</a:t>
            </a:r>
            <a:br>
              <a:rPr lang="en-US" sz="2400">
                <a:latin typeface="Calibri" pitchFamily="34" charset="0"/>
              </a:rPr>
            </a:br>
            <a:br>
              <a:rPr lang="en-US" sz="1400">
                <a:latin typeface="Calibri" pitchFamily="34" charset="0"/>
              </a:rPr>
            </a:br>
            <a:r>
              <a:rPr lang="en-US" sz="2400">
                <a:latin typeface="Calibri" pitchFamily="34" charset="0"/>
              </a:rPr>
              <a:t>When the compiler reaches the first statement, it does not know that </a:t>
            </a:r>
            <a:r>
              <a:rPr lang="en-US" sz="2400" b="1">
                <a:latin typeface="Courier New" pitchFamily="49" charset="0"/>
              </a:rPr>
              <a:t>liter_factor</a:t>
            </a:r>
            <a:r>
              <a:rPr lang="en-US" sz="2400">
                <a:latin typeface="Calibri" pitchFamily="34" charset="0"/>
              </a:rPr>
              <a:t> will be defined in the next line, and it reports an error.</a:t>
            </a:r>
          </a:p>
        </p:txBody>
      </p:sp>
      <p:sp>
        <p:nvSpPr>
          <p:cNvPr id="191494" name="Line 4"/>
          <p:cNvSpPr>
            <a:spLocks noChangeShapeType="1"/>
          </p:cNvSpPr>
          <p:nvPr/>
        </p:nvSpPr>
        <p:spPr bwMode="auto">
          <a:xfrm flipH="1" flipV="1">
            <a:off x="3473450" y="3498850"/>
            <a:ext cx="573088" cy="790575"/>
          </a:xfrm>
          <a:prstGeom prst="line">
            <a:avLst/>
          </a:prstGeom>
          <a:noFill/>
          <a:ln w="50800">
            <a:solidFill>
              <a:srgbClr val="FF0000"/>
            </a:solidFill>
            <a:round/>
            <a:headEnd/>
            <a:tailEnd type="stealth" w="lg" len="lg"/>
          </a:ln>
        </p:spPr>
        <p:txBody>
          <a:bodyPr/>
          <a:lstStyle/>
          <a:p>
            <a:endParaRPr lang="bg-BG"/>
          </a:p>
        </p:txBody>
      </p:sp>
      <p:sp>
        <p:nvSpPr>
          <p:cNvPr id="191495" name="Line 5"/>
          <p:cNvSpPr>
            <a:spLocks noChangeShapeType="1"/>
          </p:cNvSpPr>
          <p:nvPr/>
        </p:nvSpPr>
        <p:spPr bwMode="auto">
          <a:xfrm flipH="1" flipV="1">
            <a:off x="7010400" y="3124200"/>
            <a:ext cx="274638" cy="1096963"/>
          </a:xfrm>
          <a:prstGeom prst="line">
            <a:avLst/>
          </a:prstGeom>
          <a:noFill/>
          <a:ln w="50800">
            <a:solidFill>
              <a:srgbClr val="FF0000"/>
            </a:solidFill>
            <a:round/>
            <a:headEnd/>
            <a:tailEnd type="stealth" w="lg" len="lg"/>
          </a:ln>
        </p:spPr>
        <p:txBody>
          <a:bodyPr/>
          <a:lstStyle/>
          <a:p>
            <a:endParaRPr lang="bg-BG"/>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6" name="Rectangle 2"/>
          <p:cNvSpPr>
            <a:spLocks noChangeArrowheads="1"/>
          </p:cNvSpPr>
          <p:nvPr/>
        </p:nvSpPr>
        <p:spPr bwMode="auto">
          <a:xfrm>
            <a:off x="0" y="152400"/>
            <a:ext cx="7086600" cy="533400"/>
          </a:xfrm>
          <a:prstGeom prst="rect">
            <a:avLst/>
          </a:prstGeom>
          <a:noFill/>
          <a:ln w="9525">
            <a:noFill/>
            <a:miter lim="800000"/>
            <a:headEnd/>
            <a:tailEnd/>
          </a:ln>
        </p:spPr>
        <p:txBody>
          <a:bodyPr anchor="ctr"/>
          <a:lstStyle/>
          <a:p>
            <a:r>
              <a:rPr lang="en-US" sz="2000" b="1">
                <a:latin typeface="Calibri" pitchFamily="34" charset="0"/>
              </a:rPr>
              <a:t>Common Error – Using Uninitialized Variables</a:t>
            </a:r>
          </a:p>
        </p:txBody>
      </p:sp>
      <p:sp>
        <p:nvSpPr>
          <p:cNvPr id="37892" name="Rectangle 3"/>
          <p:cNvSpPr>
            <a:spLocks noChangeArrowheads="1"/>
          </p:cNvSpPr>
          <p:nvPr/>
        </p:nvSpPr>
        <p:spPr bwMode="auto">
          <a:xfrm>
            <a:off x="0" y="1143000"/>
            <a:ext cx="9144000" cy="5003800"/>
          </a:xfrm>
          <a:prstGeom prst="rect">
            <a:avLst/>
          </a:prstGeom>
          <a:noFill/>
          <a:ln w="9525">
            <a:noFill/>
            <a:miter lim="800000"/>
            <a:headEnd/>
            <a:tailEnd/>
          </a:ln>
        </p:spPr>
        <p:txBody>
          <a:bodyPr/>
          <a:lstStyle/>
          <a:p>
            <a:pPr marL="342900" indent="-342900">
              <a:lnSpc>
                <a:spcPct val="90000"/>
              </a:lnSpc>
              <a:spcBef>
                <a:spcPct val="20000"/>
              </a:spcBef>
              <a:buFont typeface="Arial" charset="0"/>
              <a:buNone/>
            </a:pPr>
            <a:r>
              <a:rPr lang="en-US" sz="2400">
                <a:latin typeface="Calibri" pitchFamily="34" charset="0"/>
              </a:rPr>
              <a:t>	Initializing a variable is not required, but there is always a</a:t>
            </a:r>
            <a:br>
              <a:rPr lang="en-US" sz="2400">
                <a:latin typeface="Calibri" pitchFamily="34" charset="0"/>
              </a:rPr>
            </a:br>
            <a:r>
              <a:rPr lang="en-US" sz="2400">
                <a:latin typeface="Calibri" pitchFamily="34" charset="0"/>
              </a:rPr>
              <a:t>	 value in every variable, even uninitialized ones.</a:t>
            </a:r>
            <a:br>
              <a:rPr lang="en-US" sz="2400">
                <a:latin typeface="Calibri" pitchFamily="34" charset="0"/>
              </a:rPr>
            </a:br>
            <a:r>
              <a:rPr lang="en-US" sz="2400">
                <a:latin typeface="Calibri" pitchFamily="34" charset="0"/>
              </a:rPr>
              <a:t>Some value will be there, the flotsam left over from some 	previous calculation or simply the random value there</a:t>
            </a:r>
            <a:br>
              <a:rPr lang="en-US" sz="2400">
                <a:latin typeface="Calibri" pitchFamily="34" charset="0"/>
              </a:rPr>
            </a:br>
            <a:r>
              <a:rPr lang="en-US" sz="2400">
                <a:latin typeface="Calibri" pitchFamily="34" charset="0"/>
              </a:rPr>
              <a:t>	when the transistors in RAM were first turned on.</a:t>
            </a:r>
          </a:p>
          <a:p>
            <a:pPr marL="342900" indent="-342900">
              <a:lnSpc>
                <a:spcPct val="90000"/>
              </a:lnSpc>
              <a:spcBef>
                <a:spcPct val="20000"/>
              </a:spcBef>
              <a:buFont typeface="Arial" charset="0"/>
              <a:buNone/>
            </a:pPr>
            <a:endParaRPr lang="en-US" sz="2400">
              <a:latin typeface="Calibri" pitchFamily="34" charset="0"/>
            </a:endParaRPr>
          </a:p>
          <a:p>
            <a:pPr marL="342900" indent="-342900">
              <a:lnSpc>
                <a:spcPct val="90000"/>
              </a:lnSpc>
              <a:spcBef>
                <a:spcPct val="20000"/>
              </a:spcBef>
              <a:buFont typeface="Arial" charset="0"/>
              <a:buNone/>
            </a:pPr>
            <a:r>
              <a:rPr lang="en-US" sz="2000" b="1">
                <a:latin typeface="Courier New" pitchFamily="49" charset="0"/>
              </a:rPr>
              <a:t>int bottles; // Forgot to initialize</a:t>
            </a:r>
          </a:p>
          <a:p>
            <a:pPr marL="342900" indent="-342900">
              <a:lnSpc>
                <a:spcPct val="90000"/>
              </a:lnSpc>
              <a:spcBef>
                <a:spcPct val="20000"/>
              </a:spcBef>
              <a:buFont typeface="Arial" charset="0"/>
              <a:buNone/>
            </a:pPr>
            <a:r>
              <a:rPr lang="en-US" sz="2000" b="1">
                <a:latin typeface="Courier New" pitchFamily="49" charset="0"/>
              </a:rPr>
              <a:t>int bottle_volume = bottles * 2;</a:t>
            </a:r>
          </a:p>
          <a:p>
            <a:pPr marL="342900" indent="-342900">
              <a:lnSpc>
                <a:spcPct val="90000"/>
              </a:lnSpc>
              <a:spcBef>
                <a:spcPct val="20000"/>
              </a:spcBef>
              <a:buFont typeface="Arial" charset="0"/>
              <a:buNone/>
            </a:pPr>
            <a:endParaRPr lang="en-US" sz="2800" b="1">
              <a:latin typeface="Courier New" pitchFamily="49" charset="0"/>
            </a:endParaRPr>
          </a:p>
          <a:p>
            <a:pPr marL="342900" indent="-342900">
              <a:lnSpc>
                <a:spcPct val="90000"/>
              </a:lnSpc>
              <a:spcBef>
                <a:spcPct val="20000"/>
              </a:spcBef>
              <a:buFont typeface="Arial" charset="0"/>
              <a:buNone/>
            </a:pPr>
            <a:r>
              <a:rPr lang="en-US" sz="2400">
                <a:latin typeface="Calibri" pitchFamily="34" charset="0"/>
              </a:rPr>
              <a:t>	What value would be output from the following statement?</a:t>
            </a:r>
          </a:p>
          <a:p>
            <a:pPr marL="342900" indent="-342900">
              <a:lnSpc>
                <a:spcPct val="90000"/>
              </a:lnSpc>
              <a:spcBef>
                <a:spcPct val="20000"/>
              </a:spcBef>
              <a:buFont typeface="Arial" charset="0"/>
              <a:buNone/>
            </a:pPr>
            <a:endParaRPr lang="en-US" sz="2000">
              <a:latin typeface="Calibri" pitchFamily="34" charset="0"/>
            </a:endParaRPr>
          </a:p>
          <a:p>
            <a:pPr marL="342900" indent="-342900">
              <a:lnSpc>
                <a:spcPct val="90000"/>
              </a:lnSpc>
              <a:spcBef>
                <a:spcPct val="20000"/>
              </a:spcBef>
              <a:buFont typeface="Arial" charset="0"/>
              <a:buNone/>
            </a:pPr>
            <a:r>
              <a:rPr lang="en-US" sz="2000" b="1">
                <a:latin typeface="Courier New" pitchFamily="49" charset="0"/>
              </a:rPr>
              <a:t>cout &lt;&lt; bottle_volume &lt;&lt; endl;</a:t>
            </a:r>
          </a:p>
          <a:p>
            <a:pPr marL="342900" indent="-342900">
              <a:lnSpc>
                <a:spcPct val="90000"/>
              </a:lnSpc>
              <a:spcBef>
                <a:spcPct val="20000"/>
              </a:spcBef>
              <a:buFont typeface="Arial" charset="0"/>
              <a:buNone/>
            </a:pPr>
            <a:endParaRPr lang="en-US" sz="2000" b="1">
              <a:latin typeface="Courier New" pitchFamily="49" charset="0"/>
            </a:endParaRPr>
          </a:p>
        </p:txBody>
      </p:sp>
      <p:sp>
        <p:nvSpPr>
          <p:cNvPr id="37896" name="Text Box 8"/>
          <p:cNvSpPr txBox="1">
            <a:spLocks noChangeArrowheads="1"/>
          </p:cNvSpPr>
          <p:nvPr/>
        </p:nvSpPr>
        <p:spPr bwMode="auto">
          <a:xfrm>
            <a:off x="4637088" y="5106988"/>
            <a:ext cx="3094037" cy="396875"/>
          </a:xfrm>
          <a:prstGeom prst="rect">
            <a:avLst/>
          </a:prstGeom>
          <a:noFill/>
          <a:ln w="9525">
            <a:noFill/>
            <a:miter lim="800000"/>
            <a:headEnd/>
            <a:tailEnd/>
          </a:ln>
        </p:spPr>
        <p:txBody>
          <a:bodyPr>
            <a:spAutoFit/>
          </a:bodyPr>
          <a:lstStyle/>
          <a:p>
            <a:pPr>
              <a:spcBef>
                <a:spcPct val="50000"/>
              </a:spcBef>
            </a:pPr>
            <a:r>
              <a:rPr lang="en-US" sz="2000" b="1">
                <a:solidFill>
                  <a:srgbClr val="FF0000"/>
                </a:solidFill>
                <a:latin typeface="Courier New" pitchFamily="49" charset="0"/>
                <a:ea typeface="ＭＳ Ｐゴシック" pitchFamily="34" charset="-128"/>
              </a:rPr>
              <a:t>// Unpredictable</a:t>
            </a:r>
          </a:p>
        </p:txBody>
      </p:sp>
      <p:sp>
        <p:nvSpPr>
          <p:cNvPr id="37897" name="Text Box 9"/>
          <p:cNvSpPr txBox="1">
            <a:spLocks noChangeArrowheads="1"/>
          </p:cNvSpPr>
          <p:nvPr/>
        </p:nvSpPr>
        <p:spPr bwMode="auto">
          <a:xfrm>
            <a:off x="4749800" y="3571875"/>
            <a:ext cx="4379913" cy="366713"/>
          </a:xfrm>
          <a:prstGeom prst="rect">
            <a:avLst/>
          </a:prstGeom>
          <a:noFill/>
          <a:ln w="9525">
            <a:noFill/>
            <a:miter lim="800000"/>
            <a:headEnd/>
            <a:tailEnd/>
          </a:ln>
        </p:spPr>
        <p:txBody>
          <a:bodyPr>
            <a:spAutoFit/>
          </a:bodyPr>
          <a:lstStyle/>
          <a:p>
            <a:pPr>
              <a:lnSpc>
                <a:spcPct val="90000"/>
              </a:lnSpc>
              <a:spcBef>
                <a:spcPct val="20000"/>
              </a:spcBef>
            </a:pPr>
            <a:r>
              <a:rPr lang="en-US" sz="2000" b="1" i="1">
                <a:solidFill>
                  <a:srgbClr val="FF0000"/>
                </a:solidFill>
                <a:latin typeface="Courier New" pitchFamily="49" charset="0"/>
                <a:ea typeface="ＭＳ Ｐゴシック" pitchFamily="34" charset="-128"/>
              </a:rPr>
              <a:t> </a:t>
            </a:r>
            <a:r>
              <a:rPr lang="en-US" sz="2000" b="1">
                <a:solidFill>
                  <a:srgbClr val="FF0000"/>
                </a:solidFill>
                <a:latin typeface="Courier New" pitchFamily="49" charset="0"/>
                <a:ea typeface="ＭＳ Ｐゴシック" pitchFamily="34" charset="-128"/>
              </a:rPr>
              <a:t>// Result is unpredictable</a:t>
            </a:r>
            <a:endParaRPr lang="en-US" sz="2000" b="1" i="1">
              <a:solidFill>
                <a:srgbClr val="FF0000"/>
              </a:solidFill>
              <a:latin typeface="Courier New" pitchFamily="49" charset="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892">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8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6" grpId="0"/>
      <p:bldP spid="37897"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40" name="Rectangle 2"/>
          <p:cNvSpPr>
            <a:spLocks noChangeArrowheads="1"/>
          </p:cNvSpPr>
          <p:nvPr/>
        </p:nvSpPr>
        <p:spPr bwMode="auto">
          <a:xfrm>
            <a:off x="0" y="152400"/>
            <a:ext cx="7086600" cy="533400"/>
          </a:xfrm>
          <a:prstGeom prst="rect">
            <a:avLst/>
          </a:prstGeom>
          <a:noFill/>
          <a:ln w="9525">
            <a:noFill/>
            <a:miter lim="800000"/>
            <a:headEnd/>
            <a:tailEnd/>
          </a:ln>
        </p:spPr>
        <p:txBody>
          <a:bodyPr anchor="ctr"/>
          <a:lstStyle/>
          <a:p>
            <a:pPr algn="ctr" eaLnBrk="0" hangingPunct="0"/>
            <a:r>
              <a:rPr lang="en-US" sz="2400" b="1">
                <a:latin typeface="Calibri" pitchFamily="34" charset="0"/>
              </a:rPr>
              <a:t>Common Error – Unintended Integer Division</a:t>
            </a:r>
          </a:p>
        </p:txBody>
      </p:sp>
      <p:sp>
        <p:nvSpPr>
          <p:cNvPr id="193541" name="Rectangle 3"/>
          <p:cNvSpPr>
            <a:spLocks noChangeArrowheads="1"/>
          </p:cNvSpPr>
          <p:nvPr/>
        </p:nvSpPr>
        <p:spPr bwMode="auto">
          <a:xfrm>
            <a:off x="134938" y="868363"/>
            <a:ext cx="8905875" cy="5659437"/>
          </a:xfrm>
          <a:prstGeom prst="rect">
            <a:avLst/>
          </a:prstGeom>
          <a:noFill/>
          <a:ln w="9525">
            <a:noFill/>
            <a:miter lim="800000"/>
            <a:headEnd/>
            <a:tailEnd/>
          </a:ln>
        </p:spPr>
        <p:txBody>
          <a:bodyPr/>
          <a:lstStyle/>
          <a:p>
            <a:pPr marL="342900" indent="-342900" eaLnBrk="0" hangingPunct="0">
              <a:lnSpc>
                <a:spcPct val="80000"/>
              </a:lnSpc>
              <a:spcBef>
                <a:spcPct val="20000"/>
              </a:spcBef>
              <a:buFont typeface="Arial" charset="0"/>
              <a:buNone/>
            </a:pPr>
            <a:r>
              <a:rPr lang="en-US" sz="1600">
                <a:latin typeface="Calibri" pitchFamily="34" charset="0"/>
              </a:rPr>
              <a:t>	</a:t>
            </a:r>
            <a:r>
              <a:rPr lang="en-US" sz="2400">
                <a:latin typeface="Calibri" pitchFamily="34" charset="0"/>
              </a:rPr>
              <a:t>It is unfortunate that C++ uses the same symbol:  </a:t>
            </a:r>
            <a:r>
              <a:rPr lang="en-US" sz="2400" b="1">
                <a:latin typeface="Courier New" pitchFamily="49" charset="0"/>
              </a:rPr>
              <a:t>/</a:t>
            </a:r>
            <a:br>
              <a:rPr lang="en-US" sz="2400">
                <a:latin typeface="Calibri" pitchFamily="34" charset="0"/>
              </a:rPr>
            </a:br>
            <a:r>
              <a:rPr lang="en-US" sz="2400">
                <a:latin typeface="Calibri" pitchFamily="34" charset="0"/>
              </a:rPr>
              <a:t>for both integer and floating-point division.</a:t>
            </a:r>
            <a:br>
              <a:rPr lang="en-US" sz="2400">
                <a:latin typeface="Calibri" pitchFamily="34" charset="0"/>
              </a:rPr>
            </a:br>
            <a:r>
              <a:rPr lang="en-US" sz="2400">
                <a:latin typeface="Calibri" pitchFamily="34" charset="0"/>
              </a:rPr>
              <a:t>These are really quite different operations.</a:t>
            </a:r>
            <a:br>
              <a:rPr lang="en-US" sz="2400">
                <a:latin typeface="Calibri" pitchFamily="34" charset="0"/>
              </a:rPr>
            </a:br>
            <a:br>
              <a:rPr lang="en-US" sz="2400">
                <a:latin typeface="Calibri" pitchFamily="34" charset="0"/>
              </a:rPr>
            </a:br>
            <a:r>
              <a:rPr lang="en-US" sz="2400">
                <a:latin typeface="Calibri" pitchFamily="34" charset="0"/>
              </a:rPr>
              <a:t>It is a common error to use integer division by accident.</a:t>
            </a:r>
            <a:br>
              <a:rPr lang="en-US" sz="2400">
                <a:latin typeface="Calibri" pitchFamily="34" charset="0"/>
              </a:rPr>
            </a:br>
            <a:r>
              <a:rPr lang="en-US" sz="2400">
                <a:latin typeface="Calibri" pitchFamily="34" charset="0"/>
              </a:rPr>
              <a:t>Consider this segment that computes the average of three integers:</a:t>
            </a:r>
          </a:p>
          <a:p>
            <a:pPr marL="342900" indent="-342900" eaLnBrk="0" hangingPunct="0">
              <a:lnSpc>
                <a:spcPct val="80000"/>
              </a:lnSpc>
              <a:spcBef>
                <a:spcPct val="20000"/>
              </a:spcBef>
              <a:buFont typeface="Arial" charset="0"/>
              <a:buNone/>
            </a:pPr>
            <a:endParaRPr lang="en-US" sz="2400">
              <a:latin typeface="Calibri" pitchFamily="34" charset="0"/>
            </a:endParaRPr>
          </a:p>
          <a:p>
            <a:pPr marL="342900" indent="-342900" eaLnBrk="0" hangingPunct="0">
              <a:lnSpc>
                <a:spcPct val="80000"/>
              </a:lnSpc>
              <a:spcBef>
                <a:spcPct val="20000"/>
              </a:spcBef>
              <a:buFont typeface="Arial" charset="0"/>
              <a:buNone/>
            </a:pPr>
            <a:r>
              <a:rPr lang="en-US" sz="2100" b="1">
                <a:latin typeface="Courier New" pitchFamily="49" charset="0"/>
              </a:rPr>
              <a:t>cout &lt;&lt; "Please enter your last three test scores: "; </a:t>
            </a:r>
          </a:p>
          <a:p>
            <a:pPr marL="342900" indent="-342900" eaLnBrk="0" hangingPunct="0">
              <a:lnSpc>
                <a:spcPct val="80000"/>
              </a:lnSpc>
              <a:spcBef>
                <a:spcPct val="20000"/>
              </a:spcBef>
              <a:buFont typeface="Arial" charset="0"/>
              <a:buNone/>
            </a:pPr>
            <a:r>
              <a:rPr lang="en-US" sz="2100" b="1">
                <a:latin typeface="Courier New" pitchFamily="49" charset="0"/>
              </a:rPr>
              <a:t>int s1;</a:t>
            </a:r>
          </a:p>
          <a:p>
            <a:pPr marL="342900" indent="-342900" eaLnBrk="0" hangingPunct="0">
              <a:lnSpc>
                <a:spcPct val="80000"/>
              </a:lnSpc>
              <a:spcBef>
                <a:spcPct val="20000"/>
              </a:spcBef>
              <a:buFont typeface="Arial" charset="0"/>
              <a:buNone/>
            </a:pPr>
            <a:r>
              <a:rPr lang="en-US" sz="2100" b="1">
                <a:latin typeface="Courier New" pitchFamily="49" charset="0"/>
              </a:rPr>
              <a:t>int s2;</a:t>
            </a:r>
          </a:p>
          <a:p>
            <a:pPr marL="342900" indent="-342900" eaLnBrk="0" hangingPunct="0">
              <a:lnSpc>
                <a:spcPct val="80000"/>
              </a:lnSpc>
              <a:spcBef>
                <a:spcPct val="20000"/>
              </a:spcBef>
              <a:buFont typeface="Arial" charset="0"/>
              <a:buNone/>
            </a:pPr>
            <a:r>
              <a:rPr lang="en-US" sz="2100" b="1">
                <a:latin typeface="Courier New" pitchFamily="49" charset="0"/>
              </a:rPr>
              <a:t>int s3;</a:t>
            </a:r>
          </a:p>
          <a:p>
            <a:pPr marL="342900" indent="-342900" eaLnBrk="0" hangingPunct="0">
              <a:lnSpc>
                <a:spcPct val="80000"/>
              </a:lnSpc>
              <a:spcBef>
                <a:spcPct val="20000"/>
              </a:spcBef>
              <a:buFont typeface="Arial" charset="0"/>
              <a:buNone/>
            </a:pPr>
            <a:r>
              <a:rPr lang="en-US" sz="2100" b="1">
                <a:latin typeface="Courier New" pitchFamily="49" charset="0"/>
              </a:rPr>
              <a:t>cin &gt;&gt; s1 &gt;&gt; s2 &gt;&gt; s3;</a:t>
            </a:r>
          </a:p>
          <a:p>
            <a:pPr marL="342900" indent="-342900" eaLnBrk="0" hangingPunct="0">
              <a:lnSpc>
                <a:spcPct val="80000"/>
              </a:lnSpc>
              <a:spcBef>
                <a:spcPct val="20000"/>
              </a:spcBef>
              <a:buFont typeface="Arial" charset="0"/>
              <a:buNone/>
            </a:pPr>
            <a:r>
              <a:rPr lang="en-US" sz="2100" b="1">
                <a:latin typeface="Courier New" pitchFamily="49" charset="0"/>
              </a:rPr>
              <a:t>double average = (s1 + s2 + s3) / 3; </a:t>
            </a:r>
            <a:endParaRPr lang="en-US" sz="2100" b="1">
              <a:solidFill>
                <a:srgbClr val="FF0000"/>
              </a:solidFill>
              <a:latin typeface="Calibri" pitchFamily="34" charset="0"/>
            </a:endParaRPr>
          </a:p>
          <a:p>
            <a:pPr marL="342900" indent="-342900" eaLnBrk="0" hangingPunct="0">
              <a:lnSpc>
                <a:spcPct val="80000"/>
              </a:lnSpc>
              <a:spcBef>
                <a:spcPct val="20000"/>
              </a:spcBef>
              <a:buFont typeface="Arial" charset="0"/>
              <a:buNone/>
            </a:pPr>
            <a:r>
              <a:rPr lang="en-US" sz="2100" b="1">
                <a:latin typeface="Courier New" pitchFamily="49" charset="0"/>
              </a:rPr>
              <a:t>cout &lt;&lt; "Your average score is " &lt;&lt; average &lt;&lt; endl;</a:t>
            </a:r>
          </a:p>
        </p:txBody>
      </p:sp>
      <p:sp>
        <p:nvSpPr>
          <p:cNvPr id="139269" name="Text Box 5"/>
          <p:cNvSpPr txBox="1">
            <a:spLocks noChangeArrowheads="1"/>
          </p:cNvSpPr>
          <p:nvPr/>
        </p:nvSpPr>
        <p:spPr bwMode="auto">
          <a:xfrm rot="-1652021">
            <a:off x="5715000" y="3810000"/>
            <a:ext cx="2443163" cy="396875"/>
          </a:xfrm>
          <a:prstGeom prst="rect">
            <a:avLst/>
          </a:prstGeom>
          <a:noFill/>
          <a:ln w="9525">
            <a:noFill/>
            <a:miter lim="800000"/>
            <a:headEnd/>
            <a:tailEnd/>
          </a:ln>
        </p:spPr>
        <p:txBody>
          <a:bodyPr>
            <a:spAutoFit/>
          </a:bodyPr>
          <a:lstStyle/>
          <a:p>
            <a:pPr>
              <a:spcBef>
                <a:spcPct val="50000"/>
              </a:spcBef>
            </a:pPr>
            <a:r>
              <a:rPr lang="en-US" sz="2000" b="1">
                <a:solidFill>
                  <a:srgbClr val="FF0000"/>
                </a:solidFill>
                <a:latin typeface="Courier New" pitchFamily="49" charset="0"/>
                <a:ea typeface="ＭＳ Ｐゴシック" pitchFamily="34" charset="-128"/>
                <a:sym typeface="Wingdings" pitchFamily="2" charset="2"/>
              </a:rPr>
              <a:t></a:t>
            </a:r>
            <a:r>
              <a:rPr lang="en-US" sz="2000" b="1">
                <a:latin typeface="Courier New" pitchFamily="49" charset="0"/>
                <a:ea typeface="ＭＳ Ｐゴシック" pitchFamily="34" charset="-128"/>
                <a:sym typeface="Wingdings" pitchFamily="2" charset="2"/>
              </a:rPr>
              <a:t> </a:t>
            </a:r>
            <a:r>
              <a:rPr lang="en-US" sz="2000" b="1">
                <a:solidFill>
                  <a:srgbClr val="FF0000"/>
                </a:solidFill>
                <a:latin typeface="Courier New" pitchFamily="49" charset="0"/>
                <a:ea typeface="ＭＳ Ｐゴシック" pitchFamily="34" charset="-128"/>
                <a:sym typeface="Wingdings" pitchFamily="2" charset="2"/>
              </a:rPr>
              <a:t></a:t>
            </a:r>
            <a:r>
              <a:rPr lang="en-US" sz="2000" b="1">
                <a:latin typeface="Courier New" pitchFamily="49" charset="0"/>
                <a:ea typeface="ＭＳ Ｐゴシック" pitchFamily="34" charset="-128"/>
                <a:sym typeface="Wingdings" pitchFamily="2" charset="2"/>
              </a:rPr>
              <a:t> </a:t>
            </a:r>
            <a:r>
              <a:rPr lang="en-US" sz="2000" b="1">
                <a:solidFill>
                  <a:srgbClr val="FF0000"/>
                </a:solidFill>
                <a:latin typeface="Courier New" pitchFamily="49" charset="0"/>
                <a:ea typeface="ＭＳ Ｐゴシック" pitchFamily="34" charset="-128"/>
                <a:sym typeface="Wingdings" pitchFamily="2" charset="2"/>
              </a:rPr>
              <a:t></a:t>
            </a:r>
            <a:r>
              <a:rPr lang="en-US" sz="2000" b="1">
                <a:latin typeface="Courier New" pitchFamily="49" charset="0"/>
                <a:ea typeface="ＭＳ Ｐゴシック" pitchFamily="34" charset="-128"/>
                <a:sym typeface="Wingdings" pitchFamily="2" charset="2"/>
              </a:rPr>
              <a:t> </a:t>
            </a:r>
            <a:r>
              <a:rPr lang="en-US" sz="2000" b="1">
                <a:solidFill>
                  <a:srgbClr val="FF0000"/>
                </a:solidFill>
                <a:latin typeface="Courier New" pitchFamily="49" charset="0"/>
                <a:ea typeface="ＭＳ Ｐゴシック" pitchFamily="34" charset="-128"/>
              </a:rPr>
              <a:t>Error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92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9"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4" name="Rectangle 3"/>
          <p:cNvSpPr>
            <a:spLocks noChangeArrowheads="1"/>
          </p:cNvSpPr>
          <p:nvPr/>
        </p:nvSpPr>
        <p:spPr bwMode="auto">
          <a:xfrm>
            <a:off x="519113" y="1144588"/>
            <a:ext cx="8229600" cy="4591050"/>
          </a:xfrm>
          <a:prstGeom prst="rect">
            <a:avLst/>
          </a:prstGeom>
          <a:noFill/>
          <a:ln w="9525">
            <a:noFill/>
            <a:miter lim="800000"/>
            <a:headEnd/>
            <a:tailEnd/>
          </a:ln>
        </p:spPr>
        <p:txBody>
          <a:bodyPr/>
          <a:lstStyle/>
          <a:p>
            <a:pPr marL="342900" indent="-342900" eaLnBrk="0" hangingPunct="0">
              <a:lnSpc>
                <a:spcPct val="80000"/>
              </a:lnSpc>
              <a:spcBef>
                <a:spcPct val="20000"/>
              </a:spcBef>
              <a:buFont typeface="Arial" charset="0"/>
              <a:buNone/>
            </a:pPr>
            <a:r>
              <a:rPr lang="en-US" sz="2400">
                <a:latin typeface="Calibri" pitchFamily="34" charset="0"/>
              </a:rPr>
              <a:t>What could be wrong with that?</a:t>
            </a:r>
          </a:p>
          <a:p>
            <a:pPr marL="342900" indent="-342900" eaLnBrk="0" hangingPunct="0">
              <a:lnSpc>
                <a:spcPct val="80000"/>
              </a:lnSpc>
              <a:spcBef>
                <a:spcPct val="20000"/>
              </a:spcBef>
              <a:buFont typeface="Arial" charset="0"/>
              <a:buNone/>
            </a:pPr>
            <a:endParaRPr lang="en-US" sz="2400">
              <a:latin typeface="Calibri" pitchFamily="34" charset="0"/>
            </a:endParaRPr>
          </a:p>
          <a:p>
            <a:pPr marL="342900" indent="-342900" eaLnBrk="0" hangingPunct="0">
              <a:lnSpc>
                <a:spcPct val="80000"/>
              </a:lnSpc>
              <a:spcBef>
                <a:spcPct val="20000"/>
              </a:spcBef>
              <a:buFont typeface="Arial" charset="0"/>
              <a:buNone/>
            </a:pPr>
            <a:r>
              <a:rPr lang="en-US" sz="2400">
                <a:latin typeface="Calibri" pitchFamily="34" charset="0"/>
              </a:rPr>
              <a:t>Of course, the average of </a:t>
            </a:r>
            <a:r>
              <a:rPr lang="en-US" sz="2400" b="1">
                <a:latin typeface="Courier New" pitchFamily="49" charset="0"/>
              </a:rPr>
              <a:t>s1</a:t>
            </a:r>
            <a:r>
              <a:rPr lang="en-US" sz="2400">
                <a:latin typeface="Calibri" pitchFamily="34" charset="0"/>
              </a:rPr>
              <a:t>, </a:t>
            </a:r>
            <a:r>
              <a:rPr lang="en-US" sz="2400" b="1">
                <a:latin typeface="Courier New" pitchFamily="49" charset="0"/>
              </a:rPr>
              <a:t>s2</a:t>
            </a:r>
            <a:r>
              <a:rPr lang="en-US" sz="2400">
                <a:latin typeface="Calibri" pitchFamily="34" charset="0"/>
              </a:rPr>
              <a:t>, and </a:t>
            </a:r>
            <a:r>
              <a:rPr lang="en-US" sz="2400" b="1">
                <a:latin typeface="Courier New" pitchFamily="49" charset="0"/>
              </a:rPr>
              <a:t>s3</a:t>
            </a:r>
            <a:r>
              <a:rPr lang="en-US" sz="2400">
                <a:latin typeface="Calibri" pitchFamily="34" charset="0"/>
              </a:rPr>
              <a:t> is</a:t>
            </a:r>
            <a:br>
              <a:rPr lang="en-US" sz="2400">
                <a:latin typeface="Calibri" pitchFamily="34" charset="0"/>
              </a:rPr>
            </a:br>
            <a:br>
              <a:rPr lang="en-US" sz="2400">
                <a:latin typeface="Calibri" pitchFamily="34" charset="0"/>
              </a:rPr>
            </a:br>
            <a:r>
              <a:rPr lang="en-US" sz="2400" b="1">
                <a:latin typeface="Calibri" pitchFamily="34" charset="0"/>
              </a:rPr>
              <a:t>(</a:t>
            </a:r>
            <a:r>
              <a:rPr lang="en-US" sz="2400" b="1">
                <a:latin typeface="Courier New" pitchFamily="49" charset="0"/>
              </a:rPr>
              <a:t>s1+ s2+ s3) / 3</a:t>
            </a:r>
            <a:endParaRPr lang="en-US" sz="2400" b="1">
              <a:latin typeface="Calibri" pitchFamily="34" charset="0"/>
            </a:endParaRPr>
          </a:p>
          <a:p>
            <a:pPr marL="342900" indent="-342900" eaLnBrk="0" hangingPunct="0">
              <a:lnSpc>
                <a:spcPct val="80000"/>
              </a:lnSpc>
              <a:spcBef>
                <a:spcPct val="20000"/>
              </a:spcBef>
              <a:buFont typeface="Arial" charset="0"/>
              <a:buNone/>
            </a:pPr>
            <a:endParaRPr lang="en-US" sz="2400">
              <a:latin typeface="Calibri" pitchFamily="34" charset="0"/>
            </a:endParaRPr>
          </a:p>
          <a:p>
            <a:pPr marL="342900" indent="-342900" eaLnBrk="0" hangingPunct="0">
              <a:lnSpc>
                <a:spcPct val="80000"/>
              </a:lnSpc>
              <a:spcBef>
                <a:spcPct val="20000"/>
              </a:spcBef>
              <a:buFont typeface="Arial" charset="0"/>
              <a:buNone/>
            </a:pPr>
            <a:r>
              <a:rPr lang="en-US" sz="2400">
                <a:latin typeface="Calibri" pitchFamily="34" charset="0"/>
              </a:rPr>
              <a:t>Here, however, the </a:t>
            </a:r>
            <a:r>
              <a:rPr lang="en-US" sz="2400" b="1">
                <a:latin typeface="Courier New" pitchFamily="49" charset="0"/>
              </a:rPr>
              <a:t>/</a:t>
            </a:r>
            <a:r>
              <a:rPr lang="en-US" sz="2400">
                <a:latin typeface="Calibri" pitchFamily="34" charset="0"/>
              </a:rPr>
              <a:t> does not mean division in the </a:t>
            </a:r>
          </a:p>
          <a:p>
            <a:pPr marL="342900" indent="-342900" eaLnBrk="0" hangingPunct="0">
              <a:lnSpc>
                <a:spcPct val="80000"/>
              </a:lnSpc>
              <a:spcBef>
                <a:spcPct val="20000"/>
              </a:spcBef>
              <a:buFont typeface="Arial" charset="0"/>
              <a:buNone/>
            </a:pPr>
            <a:r>
              <a:rPr lang="en-US" sz="2400">
                <a:latin typeface="Calibri" pitchFamily="34" charset="0"/>
              </a:rPr>
              <a:t>mathematical sense.</a:t>
            </a:r>
          </a:p>
          <a:p>
            <a:pPr marL="342900" indent="-342900" eaLnBrk="0" hangingPunct="0">
              <a:lnSpc>
                <a:spcPct val="80000"/>
              </a:lnSpc>
              <a:spcBef>
                <a:spcPct val="20000"/>
              </a:spcBef>
              <a:buFont typeface="Arial" charset="0"/>
              <a:buNone/>
            </a:pPr>
            <a:endParaRPr lang="en-US" sz="2400">
              <a:latin typeface="Calibri" pitchFamily="34" charset="0"/>
            </a:endParaRPr>
          </a:p>
          <a:p>
            <a:pPr marL="342900" indent="-342900" eaLnBrk="0" hangingPunct="0">
              <a:lnSpc>
                <a:spcPct val="80000"/>
              </a:lnSpc>
              <a:spcBef>
                <a:spcPct val="20000"/>
              </a:spcBef>
              <a:buFont typeface="Arial" charset="0"/>
              <a:buNone/>
            </a:pPr>
            <a:r>
              <a:rPr lang="en-US" sz="2400">
                <a:latin typeface="Calibri" pitchFamily="34" charset="0"/>
              </a:rPr>
              <a:t>It denotes integer division because</a:t>
            </a:r>
          </a:p>
          <a:p>
            <a:pPr marL="342900" indent="-342900" eaLnBrk="0" hangingPunct="0">
              <a:lnSpc>
                <a:spcPct val="80000"/>
              </a:lnSpc>
              <a:spcBef>
                <a:spcPct val="20000"/>
              </a:spcBef>
              <a:buFont typeface="Arial" charset="0"/>
              <a:buNone/>
            </a:pPr>
            <a:r>
              <a:rPr lang="en-US" sz="2400">
                <a:latin typeface="Calibri" pitchFamily="34" charset="0"/>
              </a:rPr>
              <a:t>both </a:t>
            </a:r>
            <a:r>
              <a:rPr lang="en-US" sz="2400" b="1">
                <a:latin typeface="Courier New" pitchFamily="49" charset="0"/>
              </a:rPr>
              <a:t>(s1 + s2 + s3)</a:t>
            </a:r>
            <a:r>
              <a:rPr lang="en-US" sz="2400">
                <a:latin typeface="Calibri" pitchFamily="34" charset="0"/>
              </a:rPr>
              <a:t>and </a:t>
            </a:r>
            <a:r>
              <a:rPr lang="en-US" sz="2400" b="1">
                <a:latin typeface="Courier New" pitchFamily="49" charset="0"/>
              </a:rPr>
              <a:t>3</a:t>
            </a:r>
            <a:r>
              <a:rPr lang="en-US" sz="2400">
                <a:latin typeface="Calibri" pitchFamily="34" charset="0"/>
              </a:rPr>
              <a:t> are integers.</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3"/>
          <p:cNvSpPr>
            <a:spLocks noChangeArrowheads="1"/>
          </p:cNvSpPr>
          <p:nvPr/>
        </p:nvSpPr>
        <p:spPr bwMode="auto">
          <a:xfrm>
            <a:off x="457200" y="685800"/>
            <a:ext cx="7961313" cy="4762500"/>
          </a:xfrm>
          <a:prstGeom prst="rect">
            <a:avLst/>
          </a:prstGeom>
          <a:noFill/>
          <a:ln w="9525">
            <a:noFill/>
            <a:miter lim="800000"/>
            <a:headEnd/>
            <a:tailEnd/>
          </a:ln>
        </p:spPr>
        <p:txBody>
          <a:bodyPr/>
          <a:lstStyle/>
          <a:p>
            <a:pPr marL="342900" indent="-342900" eaLnBrk="0" hangingPunct="0">
              <a:lnSpc>
                <a:spcPct val="80000"/>
              </a:lnSpc>
              <a:spcBef>
                <a:spcPct val="20000"/>
              </a:spcBef>
              <a:buFont typeface="Arial" charset="0"/>
              <a:buNone/>
            </a:pPr>
            <a:r>
              <a:rPr lang="en-US" sz="2400">
                <a:latin typeface="Calibri" pitchFamily="34" charset="0"/>
              </a:rPr>
              <a:t>For example, if the scores add up to 14,</a:t>
            </a:r>
          </a:p>
          <a:p>
            <a:pPr marL="342900" indent="-342900" eaLnBrk="0" hangingPunct="0">
              <a:lnSpc>
                <a:spcPct val="80000"/>
              </a:lnSpc>
              <a:spcBef>
                <a:spcPct val="20000"/>
              </a:spcBef>
              <a:buFont typeface="Arial" charset="0"/>
              <a:buNone/>
            </a:pPr>
            <a:r>
              <a:rPr lang="en-US" sz="2400">
                <a:latin typeface="Calibri" pitchFamily="34" charset="0"/>
              </a:rPr>
              <a:t>the average is computed to be 4.</a:t>
            </a:r>
          </a:p>
          <a:p>
            <a:pPr marL="342900" indent="-342900" eaLnBrk="0" hangingPunct="0">
              <a:lnSpc>
                <a:spcPct val="80000"/>
              </a:lnSpc>
              <a:spcBef>
                <a:spcPct val="20000"/>
              </a:spcBef>
              <a:buFont typeface="Arial" charset="0"/>
              <a:buNone/>
            </a:pPr>
            <a:r>
              <a:rPr lang="en-US" sz="2400">
                <a:latin typeface="Calibri" pitchFamily="34" charset="0"/>
              </a:rPr>
              <a:t>						WHAT?</a:t>
            </a:r>
          </a:p>
          <a:p>
            <a:pPr marL="342900" indent="-342900" eaLnBrk="0" hangingPunct="0">
              <a:lnSpc>
                <a:spcPct val="80000"/>
              </a:lnSpc>
              <a:spcBef>
                <a:spcPct val="20000"/>
              </a:spcBef>
              <a:buFont typeface="Arial" charset="0"/>
              <a:buNone/>
            </a:pPr>
            <a:endParaRPr lang="en-US" sz="700">
              <a:latin typeface="Calibri" pitchFamily="34" charset="0"/>
            </a:endParaRPr>
          </a:p>
          <a:p>
            <a:pPr marL="342900" indent="-342900" eaLnBrk="0" hangingPunct="0">
              <a:lnSpc>
                <a:spcPct val="80000"/>
              </a:lnSpc>
              <a:spcBef>
                <a:spcPct val="20000"/>
              </a:spcBef>
              <a:buFont typeface="Arial" charset="0"/>
              <a:buNone/>
            </a:pPr>
            <a:r>
              <a:rPr lang="en-US" sz="2400">
                <a:latin typeface="Calibri" pitchFamily="34" charset="0"/>
              </a:rPr>
              <a:t>Yes, the result of the integer division of 14 by 3 is 4</a:t>
            </a:r>
          </a:p>
          <a:p>
            <a:pPr marL="342900" indent="-342900" eaLnBrk="0" hangingPunct="0">
              <a:lnSpc>
                <a:spcPct val="80000"/>
              </a:lnSpc>
              <a:spcBef>
                <a:spcPct val="20000"/>
              </a:spcBef>
              <a:buFont typeface="Arial" charset="0"/>
              <a:buNone/>
            </a:pPr>
            <a:r>
              <a:rPr lang="en-US" sz="2400">
                <a:latin typeface="Calibri" pitchFamily="34" charset="0"/>
              </a:rPr>
              <a:t>How many times does 3 evenly divide into 14?</a:t>
            </a:r>
          </a:p>
          <a:p>
            <a:pPr marL="342900" indent="-342900" eaLnBrk="0" hangingPunct="0">
              <a:lnSpc>
                <a:spcPct val="80000"/>
              </a:lnSpc>
              <a:spcBef>
                <a:spcPct val="20000"/>
              </a:spcBef>
              <a:buFont typeface="Arial" charset="0"/>
              <a:buNone/>
            </a:pPr>
            <a:r>
              <a:rPr lang="en-US" sz="2400">
                <a:latin typeface="Calibri" pitchFamily="34" charset="0"/>
              </a:rPr>
              <a:t>Right!</a:t>
            </a:r>
          </a:p>
          <a:p>
            <a:pPr marL="342900" indent="-342900" eaLnBrk="0" hangingPunct="0">
              <a:lnSpc>
                <a:spcPct val="80000"/>
              </a:lnSpc>
              <a:spcBef>
                <a:spcPct val="20000"/>
              </a:spcBef>
              <a:buFont typeface="Arial" charset="0"/>
              <a:buNone/>
            </a:pPr>
            <a:endParaRPr lang="en-US" sz="2400">
              <a:latin typeface="Calibri" pitchFamily="34" charset="0"/>
            </a:endParaRPr>
          </a:p>
          <a:p>
            <a:pPr marL="342900" indent="-342900" eaLnBrk="0" hangingPunct="0">
              <a:lnSpc>
                <a:spcPct val="80000"/>
              </a:lnSpc>
              <a:spcBef>
                <a:spcPct val="20000"/>
              </a:spcBef>
              <a:buFont typeface="Arial" charset="0"/>
              <a:buNone/>
            </a:pPr>
            <a:r>
              <a:rPr lang="en-US" sz="2400">
                <a:latin typeface="Calibri" pitchFamily="34" charset="0"/>
              </a:rPr>
              <a:t>That integer 4 is then moved into the floating-point</a:t>
            </a:r>
          </a:p>
          <a:p>
            <a:pPr marL="342900" indent="-342900" eaLnBrk="0" hangingPunct="0">
              <a:lnSpc>
                <a:spcPct val="80000"/>
              </a:lnSpc>
              <a:spcBef>
                <a:spcPct val="20000"/>
              </a:spcBef>
              <a:buFont typeface="Arial" charset="0"/>
              <a:buNone/>
            </a:pPr>
            <a:r>
              <a:rPr lang="en-US" sz="2400">
                <a:latin typeface="Calibri" pitchFamily="34" charset="0"/>
              </a:rPr>
              <a:t>variable </a:t>
            </a:r>
            <a:r>
              <a:rPr lang="en-US" sz="2400" b="1">
                <a:latin typeface="Courier New" pitchFamily="49" charset="0"/>
              </a:rPr>
              <a:t>average</a:t>
            </a:r>
            <a:r>
              <a:rPr lang="en-US" sz="2400">
                <a:latin typeface="Calibri" pitchFamily="34" charset="0"/>
              </a:rPr>
              <a:t>.</a:t>
            </a:r>
            <a:br>
              <a:rPr lang="en-US" sz="2400">
                <a:latin typeface="Calibri" pitchFamily="34" charset="0"/>
              </a:rPr>
            </a:br>
            <a:endParaRPr lang="en-US" sz="2400">
              <a:latin typeface="Calibri" pitchFamily="34" charset="0"/>
            </a:endParaRPr>
          </a:p>
          <a:p>
            <a:pPr marL="342900" indent="-342900" eaLnBrk="0" hangingPunct="0">
              <a:lnSpc>
                <a:spcPct val="80000"/>
              </a:lnSpc>
              <a:spcBef>
                <a:spcPct val="20000"/>
              </a:spcBef>
              <a:buFont typeface="Arial" charset="0"/>
              <a:buNone/>
            </a:pPr>
            <a:r>
              <a:rPr lang="en-US" sz="2400">
                <a:latin typeface="Calibri" pitchFamily="34" charset="0"/>
              </a:rPr>
              <a:t>So 4.0 is stored.</a:t>
            </a:r>
          </a:p>
          <a:p>
            <a:pPr marL="342900" indent="-342900" eaLnBrk="0" hangingPunct="0">
              <a:lnSpc>
                <a:spcPct val="80000"/>
              </a:lnSpc>
              <a:spcBef>
                <a:spcPct val="20000"/>
              </a:spcBef>
              <a:buFont typeface="Arial" charset="0"/>
              <a:buNone/>
            </a:pPr>
            <a:endParaRPr lang="en-US" sz="2400">
              <a:latin typeface="Calibri" pitchFamily="34" charset="0"/>
            </a:endParaRPr>
          </a:p>
          <a:p>
            <a:pPr marL="342900" indent="-342900" eaLnBrk="0" hangingPunct="0">
              <a:lnSpc>
                <a:spcPct val="80000"/>
              </a:lnSpc>
              <a:spcBef>
                <a:spcPct val="20000"/>
              </a:spcBef>
              <a:buFont typeface="Arial" charset="0"/>
              <a:buNone/>
            </a:pPr>
            <a:r>
              <a:rPr lang="en-US" sz="2400">
                <a:latin typeface="Calibri" pitchFamily="34" charset="0"/>
              </a:rPr>
              <a:t>That’s not what we want!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131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131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131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131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1315">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1315">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41315">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4131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2" name="Rectangle 3"/>
          <p:cNvSpPr>
            <a:spLocks noChangeArrowheads="1"/>
          </p:cNvSpPr>
          <p:nvPr/>
        </p:nvSpPr>
        <p:spPr bwMode="auto">
          <a:xfrm>
            <a:off x="401638" y="1128713"/>
            <a:ext cx="7961312" cy="4762500"/>
          </a:xfrm>
          <a:prstGeom prst="rect">
            <a:avLst/>
          </a:prstGeom>
          <a:noFill/>
          <a:ln w="9525">
            <a:noFill/>
            <a:miter lim="800000"/>
            <a:headEnd/>
            <a:tailEnd/>
          </a:ln>
        </p:spPr>
        <p:txBody>
          <a:bodyPr/>
          <a:lstStyle/>
          <a:p>
            <a:pPr marL="342900" indent="-342900" eaLnBrk="0" hangingPunct="0">
              <a:lnSpc>
                <a:spcPct val="80000"/>
              </a:lnSpc>
              <a:spcBef>
                <a:spcPct val="20000"/>
              </a:spcBef>
              <a:buFont typeface="Arial" charset="0"/>
              <a:buNone/>
            </a:pPr>
            <a:endParaRPr lang="en-US" sz="2400">
              <a:latin typeface="Calibri" pitchFamily="34" charset="0"/>
            </a:endParaRPr>
          </a:p>
          <a:p>
            <a:pPr marL="342900" indent="-342900" eaLnBrk="0" hangingPunct="0">
              <a:lnSpc>
                <a:spcPct val="80000"/>
              </a:lnSpc>
              <a:spcBef>
                <a:spcPct val="20000"/>
              </a:spcBef>
              <a:buFont typeface="Arial" charset="0"/>
              <a:buNone/>
            </a:pPr>
            <a:r>
              <a:rPr lang="en-US" sz="2400">
                <a:latin typeface="Calibri" pitchFamily="34" charset="0"/>
              </a:rPr>
              <a:t>	The remedy is  to make the numerator or denominator into a floating-point number:</a:t>
            </a:r>
            <a:br>
              <a:rPr lang="en-US" sz="2400">
                <a:latin typeface="Calibri" pitchFamily="34" charset="0"/>
              </a:rPr>
            </a:br>
            <a:endParaRPr lang="en-US" sz="2400">
              <a:latin typeface="Calibri" pitchFamily="34" charset="0"/>
            </a:endParaRPr>
          </a:p>
          <a:p>
            <a:pPr marL="342900" indent="-342900" eaLnBrk="0" hangingPunct="0">
              <a:lnSpc>
                <a:spcPct val="80000"/>
              </a:lnSpc>
              <a:spcBef>
                <a:spcPct val="20000"/>
              </a:spcBef>
              <a:buFont typeface="Arial" charset="0"/>
              <a:buNone/>
            </a:pPr>
            <a:endParaRPr lang="en-US" sz="2400">
              <a:latin typeface="Calibri" pitchFamily="34" charset="0"/>
            </a:endParaRPr>
          </a:p>
          <a:p>
            <a:pPr marL="342900" indent="-342900" eaLnBrk="0" hangingPunct="0">
              <a:lnSpc>
                <a:spcPct val="80000"/>
              </a:lnSpc>
              <a:spcBef>
                <a:spcPct val="20000"/>
              </a:spcBef>
              <a:buFont typeface="Arial" charset="0"/>
              <a:buNone/>
            </a:pPr>
            <a:r>
              <a:rPr lang="en-US" sz="2400" b="1">
                <a:latin typeface="Courier New" pitchFamily="49" charset="0"/>
              </a:rPr>
              <a:t>double total = s1 + s2 + s3;</a:t>
            </a:r>
          </a:p>
          <a:p>
            <a:pPr marL="342900" indent="-342900" eaLnBrk="0" hangingPunct="0">
              <a:lnSpc>
                <a:spcPct val="80000"/>
              </a:lnSpc>
              <a:spcBef>
                <a:spcPct val="20000"/>
              </a:spcBef>
              <a:buFont typeface="Arial" charset="0"/>
              <a:buNone/>
            </a:pPr>
            <a:r>
              <a:rPr lang="en-US" sz="2400" b="1">
                <a:latin typeface="Courier New" pitchFamily="49" charset="0"/>
              </a:rPr>
              <a:t>double average = total / 3;</a:t>
            </a:r>
          </a:p>
          <a:p>
            <a:pPr marL="342900" indent="-342900" eaLnBrk="0" hangingPunct="0">
              <a:lnSpc>
                <a:spcPct val="80000"/>
              </a:lnSpc>
              <a:spcBef>
                <a:spcPct val="20000"/>
              </a:spcBef>
              <a:buFont typeface="Arial" charset="0"/>
              <a:buNone/>
            </a:pPr>
            <a:endParaRPr lang="en-US" sz="2400">
              <a:latin typeface="Calibri" pitchFamily="34" charset="0"/>
            </a:endParaRPr>
          </a:p>
          <a:p>
            <a:pPr marL="342900" indent="-342900" eaLnBrk="0" hangingPunct="0">
              <a:lnSpc>
                <a:spcPct val="80000"/>
              </a:lnSpc>
              <a:spcBef>
                <a:spcPct val="20000"/>
              </a:spcBef>
              <a:buFont typeface="Arial" charset="0"/>
              <a:buNone/>
            </a:pPr>
            <a:r>
              <a:rPr lang="en-US" sz="2400">
                <a:latin typeface="Calibri" pitchFamily="34" charset="0"/>
              </a:rPr>
              <a:t>	or</a:t>
            </a:r>
          </a:p>
          <a:p>
            <a:pPr marL="342900" indent="-342900" eaLnBrk="0" hangingPunct="0">
              <a:lnSpc>
                <a:spcPct val="80000"/>
              </a:lnSpc>
              <a:spcBef>
                <a:spcPct val="20000"/>
              </a:spcBef>
              <a:buFont typeface="Arial" charset="0"/>
              <a:buNone/>
            </a:pPr>
            <a:endParaRPr lang="en-US" sz="2400">
              <a:latin typeface="Courier New" pitchFamily="49" charset="0"/>
            </a:endParaRPr>
          </a:p>
          <a:p>
            <a:pPr marL="342900" indent="-342900" eaLnBrk="0" hangingPunct="0">
              <a:lnSpc>
                <a:spcPct val="80000"/>
              </a:lnSpc>
              <a:spcBef>
                <a:spcPct val="20000"/>
              </a:spcBef>
              <a:buFont typeface="Arial" charset="0"/>
              <a:buNone/>
            </a:pPr>
            <a:r>
              <a:rPr lang="en-US" sz="2400" b="1">
                <a:latin typeface="Courier New" pitchFamily="49" charset="0"/>
              </a:rPr>
              <a:t>double average = (s1 + s2 + s3) / 3.0;</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6" name="Rectangle 2"/>
          <p:cNvSpPr>
            <a:spLocks noChangeArrowheads="1"/>
          </p:cNvSpPr>
          <p:nvPr/>
        </p:nvSpPr>
        <p:spPr bwMode="auto">
          <a:xfrm>
            <a:off x="0" y="152400"/>
            <a:ext cx="7086600" cy="533400"/>
          </a:xfrm>
          <a:prstGeom prst="rect">
            <a:avLst/>
          </a:prstGeom>
          <a:noFill/>
          <a:ln w="9525">
            <a:noFill/>
            <a:miter lim="800000"/>
            <a:headEnd/>
            <a:tailEnd/>
          </a:ln>
        </p:spPr>
        <p:txBody>
          <a:bodyPr anchor="ctr"/>
          <a:lstStyle/>
          <a:p>
            <a:pPr algn="ctr"/>
            <a:r>
              <a:rPr lang="en-US" sz="2400" b="1">
                <a:latin typeface="Calibri" pitchFamily="34" charset="0"/>
              </a:rPr>
              <a:t>Common Error – Unbalanced Parentheses</a:t>
            </a:r>
          </a:p>
        </p:txBody>
      </p:sp>
      <p:sp>
        <p:nvSpPr>
          <p:cNvPr id="70660" name="Rectangle 3"/>
          <p:cNvSpPr>
            <a:spLocks noChangeArrowheads="1"/>
          </p:cNvSpPr>
          <p:nvPr/>
        </p:nvSpPr>
        <p:spPr bwMode="auto">
          <a:xfrm>
            <a:off x="457200" y="933450"/>
            <a:ext cx="8229600" cy="4525963"/>
          </a:xfrm>
          <a:prstGeom prst="rect">
            <a:avLst/>
          </a:prstGeom>
          <a:noFill/>
          <a:ln w="9525">
            <a:noFill/>
            <a:miter lim="800000"/>
            <a:headEnd/>
            <a:tailEnd/>
          </a:ln>
        </p:spPr>
        <p:txBody>
          <a:bodyPr/>
          <a:lstStyle/>
          <a:p>
            <a:pPr marL="342900" indent="-342900">
              <a:spcBef>
                <a:spcPct val="20000"/>
              </a:spcBef>
              <a:buFont typeface="Arial" charset="0"/>
              <a:buNone/>
            </a:pPr>
            <a:r>
              <a:rPr lang="en-US" sz="2400">
                <a:latin typeface="Calibri" pitchFamily="34" charset="0"/>
              </a:rPr>
              <a:t>Consider the expression</a:t>
            </a:r>
            <a:br>
              <a:rPr lang="en-US" sz="2400">
                <a:latin typeface="Calibri" pitchFamily="34" charset="0"/>
              </a:rPr>
            </a:br>
            <a:endParaRPr lang="en-US" sz="2400">
              <a:latin typeface="Calibri" pitchFamily="34" charset="0"/>
            </a:endParaRPr>
          </a:p>
          <a:p>
            <a:pPr marL="342900" indent="-342900">
              <a:spcBef>
                <a:spcPct val="20000"/>
              </a:spcBef>
              <a:buFont typeface="Arial" charset="0"/>
              <a:buNone/>
            </a:pPr>
            <a:r>
              <a:rPr lang="en-US" sz="2400">
                <a:latin typeface="Calibri" pitchFamily="34" charset="0"/>
              </a:rPr>
              <a:t>		</a:t>
            </a:r>
            <a:r>
              <a:rPr lang="en-US" sz="2400" b="1">
                <a:latin typeface="Courier New" pitchFamily="49" charset="0"/>
              </a:rPr>
              <a:t>(-(b * b - 4 * a * c) / (2 * a)</a:t>
            </a:r>
            <a:br>
              <a:rPr lang="en-US" sz="2400">
                <a:latin typeface="Calibri" pitchFamily="34" charset="0"/>
              </a:rPr>
            </a:br>
            <a:br>
              <a:rPr lang="en-US" sz="2400">
                <a:latin typeface="Calibri" pitchFamily="34" charset="0"/>
              </a:rPr>
            </a:br>
            <a:endParaRPr lang="en-US" sz="2400">
              <a:latin typeface="Calibri" pitchFamily="34" charset="0"/>
            </a:endParaRPr>
          </a:p>
          <a:p>
            <a:pPr marL="342900" indent="-342900">
              <a:spcBef>
                <a:spcPct val="20000"/>
              </a:spcBef>
              <a:buFont typeface="Arial" charset="0"/>
              <a:buNone/>
            </a:pPr>
            <a:r>
              <a:rPr lang="en-US" sz="2400">
                <a:latin typeface="Calibri" pitchFamily="34" charset="0"/>
              </a:rPr>
              <a:t>	</a:t>
            </a:r>
          </a:p>
          <a:p>
            <a:pPr marL="342900" indent="-342900">
              <a:spcBef>
                <a:spcPct val="20000"/>
              </a:spcBef>
              <a:buFont typeface="Arial" charset="0"/>
              <a:buNone/>
            </a:pPr>
            <a:r>
              <a:rPr lang="en-US" sz="2400">
                <a:latin typeface="Calibri" pitchFamily="34" charset="0"/>
              </a:rPr>
              <a:t>	 What is wrong with it? 				  </a:t>
            </a:r>
            <a:br>
              <a:rPr lang="en-US" sz="2400">
                <a:latin typeface="Calibri" pitchFamily="34" charset="0"/>
              </a:rPr>
            </a:br>
            <a:br>
              <a:rPr lang="en-US" sz="2400">
                <a:latin typeface="Calibri" pitchFamily="34" charset="0"/>
              </a:rPr>
            </a:br>
            <a:endParaRPr lang="en-US" sz="2400" b="1">
              <a:latin typeface="Courier New" pitchFamily="49" charset="0"/>
            </a:endParaRPr>
          </a:p>
        </p:txBody>
      </p:sp>
      <p:sp>
        <p:nvSpPr>
          <p:cNvPr id="293895" name="Text Box 7"/>
          <p:cNvSpPr txBox="1">
            <a:spLocks noChangeArrowheads="1"/>
          </p:cNvSpPr>
          <p:nvPr/>
        </p:nvSpPr>
        <p:spPr bwMode="auto">
          <a:xfrm>
            <a:off x="838200" y="4419600"/>
            <a:ext cx="8305800" cy="1200150"/>
          </a:xfrm>
          <a:prstGeom prst="rect">
            <a:avLst/>
          </a:prstGeom>
          <a:noFill/>
          <a:ln w="9525">
            <a:noFill/>
            <a:miter lim="800000"/>
            <a:headEnd/>
            <a:tailEnd/>
          </a:ln>
        </p:spPr>
        <p:txBody>
          <a:bodyPr>
            <a:spAutoFit/>
          </a:bodyPr>
          <a:lstStyle/>
          <a:p>
            <a:pPr>
              <a:spcBef>
                <a:spcPct val="50000"/>
              </a:spcBef>
            </a:pPr>
            <a:r>
              <a:rPr lang="en-US" sz="2400">
                <a:ea typeface="ＭＳ Ｐゴシック" pitchFamily="34" charset="-128"/>
              </a:rPr>
              <a:t>The parentheses are </a:t>
            </a:r>
            <a:r>
              <a:rPr lang="en-US" sz="2400" i="1">
                <a:ea typeface="ＭＳ Ｐゴシック" pitchFamily="34" charset="-128"/>
              </a:rPr>
              <a:t>unbalanced</a:t>
            </a:r>
            <a:r>
              <a:rPr lang="en-US" sz="2400">
                <a:ea typeface="ＭＳ Ｐゴシック" pitchFamily="34" charset="-128"/>
              </a:rPr>
              <a:t>.</a:t>
            </a:r>
            <a:br>
              <a:rPr lang="en-US" sz="2400">
                <a:ea typeface="ＭＳ Ｐゴシック" pitchFamily="34" charset="-128"/>
              </a:rPr>
            </a:br>
            <a:r>
              <a:rPr lang="en-US" sz="2400">
                <a:ea typeface="ＭＳ Ｐゴシック" pitchFamily="34" charset="-128"/>
              </a:rPr>
              <a:t>This is very common with complicated expressions.</a:t>
            </a:r>
            <a:br>
              <a:rPr lang="en-US" sz="2400">
                <a:ea typeface="ＭＳ Ｐゴシック" pitchFamily="34" charset="-128"/>
              </a:rPr>
            </a:br>
            <a:endParaRPr lang="en-US" sz="2400">
              <a:ea typeface="ＭＳ Ｐゴシック" pitchFamily="34" charset="-128"/>
            </a:endParaRPr>
          </a:p>
        </p:txBody>
      </p:sp>
      <p:sp>
        <p:nvSpPr>
          <p:cNvPr id="70662" name="Line 4"/>
          <p:cNvSpPr>
            <a:spLocks noChangeShapeType="1"/>
          </p:cNvSpPr>
          <p:nvPr/>
        </p:nvSpPr>
        <p:spPr bwMode="auto">
          <a:xfrm flipV="1">
            <a:off x="1585913" y="2228850"/>
            <a:ext cx="0" cy="685800"/>
          </a:xfrm>
          <a:prstGeom prst="line">
            <a:avLst/>
          </a:prstGeom>
          <a:noFill/>
          <a:ln w="50800">
            <a:solidFill>
              <a:srgbClr val="FF0000"/>
            </a:solidFill>
            <a:round/>
            <a:headEnd/>
            <a:tailEnd type="stealth" w="lg" len="lg"/>
          </a:ln>
        </p:spPr>
        <p:txBody>
          <a:bodyPr/>
          <a:lstStyle/>
          <a:p>
            <a:endParaRPr lang="bg-BG"/>
          </a:p>
        </p:txBody>
      </p:sp>
      <p:sp>
        <p:nvSpPr>
          <p:cNvPr id="70663" name="Line 5"/>
          <p:cNvSpPr>
            <a:spLocks noChangeShapeType="1"/>
          </p:cNvSpPr>
          <p:nvPr/>
        </p:nvSpPr>
        <p:spPr bwMode="auto">
          <a:xfrm flipV="1">
            <a:off x="7142163" y="2152650"/>
            <a:ext cx="0" cy="838200"/>
          </a:xfrm>
          <a:prstGeom prst="line">
            <a:avLst/>
          </a:prstGeom>
          <a:noFill/>
          <a:ln w="50800">
            <a:solidFill>
              <a:srgbClr val="FF0000"/>
            </a:solidFill>
            <a:round/>
            <a:headEnd/>
            <a:tailEnd type="stealth" w="lg" len="lg"/>
          </a:ln>
        </p:spPr>
        <p:txBody>
          <a:bodyPr/>
          <a:lstStyle/>
          <a:p>
            <a:endParaRPr lang="bg-BG"/>
          </a:p>
        </p:txBody>
      </p:sp>
      <p:sp>
        <p:nvSpPr>
          <p:cNvPr id="70664" name="Text Box 8"/>
          <p:cNvSpPr txBox="1">
            <a:spLocks noChangeArrowheads="1"/>
          </p:cNvSpPr>
          <p:nvPr/>
        </p:nvSpPr>
        <p:spPr bwMode="auto">
          <a:xfrm>
            <a:off x="6534150" y="3124200"/>
            <a:ext cx="1219200" cy="519113"/>
          </a:xfrm>
          <a:prstGeom prst="rect">
            <a:avLst/>
          </a:prstGeom>
          <a:noFill/>
          <a:ln w="9525">
            <a:noFill/>
            <a:miter lim="800000"/>
            <a:headEnd/>
            <a:tailEnd/>
          </a:ln>
        </p:spPr>
        <p:txBody>
          <a:bodyPr>
            <a:spAutoFit/>
          </a:bodyPr>
          <a:lstStyle/>
          <a:p>
            <a:pPr algn="ctr">
              <a:spcBef>
                <a:spcPct val="50000"/>
              </a:spcBef>
            </a:pPr>
            <a:r>
              <a:rPr lang="en-US" sz="2800">
                <a:solidFill>
                  <a:srgbClr val="FF0000"/>
                </a:solidFill>
                <a:ea typeface="ＭＳ Ｐゴシック" pitchFamily="34" charset="-128"/>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0660">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66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066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066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9389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2" grpId="0" animBg="1"/>
      <p:bldP spid="70663" grpId="0" animBg="1"/>
      <p:bldP spid="70664"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60" name="Rectangle 2"/>
          <p:cNvSpPr>
            <a:spLocks noChangeArrowheads="1"/>
          </p:cNvSpPr>
          <p:nvPr/>
        </p:nvSpPr>
        <p:spPr bwMode="auto">
          <a:xfrm>
            <a:off x="0" y="152400"/>
            <a:ext cx="7086600" cy="533400"/>
          </a:xfrm>
          <a:prstGeom prst="rect">
            <a:avLst/>
          </a:prstGeom>
          <a:noFill/>
          <a:ln w="9525">
            <a:noFill/>
            <a:miter lim="800000"/>
            <a:headEnd/>
            <a:tailEnd/>
          </a:ln>
        </p:spPr>
        <p:txBody>
          <a:bodyPr anchor="ctr"/>
          <a:lstStyle/>
          <a:p>
            <a:pPr algn="ctr"/>
            <a:r>
              <a:rPr lang="en-US" sz="2400" b="1">
                <a:latin typeface="Calibri" pitchFamily="34" charset="0"/>
              </a:rPr>
              <a:t>Common Error – Roundoff Errors</a:t>
            </a:r>
          </a:p>
        </p:txBody>
      </p:sp>
      <p:sp>
        <p:nvSpPr>
          <p:cNvPr id="198661" name="Rectangle 3"/>
          <p:cNvSpPr>
            <a:spLocks noChangeArrowheads="1"/>
          </p:cNvSpPr>
          <p:nvPr/>
        </p:nvSpPr>
        <p:spPr bwMode="auto">
          <a:xfrm>
            <a:off x="457200" y="914400"/>
            <a:ext cx="8229600" cy="5386388"/>
          </a:xfrm>
          <a:prstGeom prst="rect">
            <a:avLst/>
          </a:prstGeom>
          <a:noFill/>
          <a:ln w="9525">
            <a:noFill/>
            <a:miter lim="800000"/>
            <a:headEnd/>
            <a:tailEnd/>
          </a:ln>
        </p:spPr>
        <p:txBody>
          <a:bodyPr/>
          <a:lstStyle/>
          <a:p>
            <a:pPr marL="342900" indent="-342900">
              <a:lnSpc>
                <a:spcPct val="80000"/>
              </a:lnSpc>
              <a:spcBef>
                <a:spcPct val="20000"/>
              </a:spcBef>
              <a:buFont typeface="Arial" charset="0"/>
              <a:buNone/>
            </a:pPr>
            <a:r>
              <a:rPr lang="en-US" sz="2400">
                <a:latin typeface="Calibri" pitchFamily="34" charset="0"/>
              </a:rPr>
              <a:t>This program produces the wrong output:</a:t>
            </a:r>
          </a:p>
          <a:p>
            <a:pPr marL="342900" indent="-342900">
              <a:lnSpc>
                <a:spcPct val="80000"/>
              </a:lnSpc>
              <a:spcBef>
                <a:spcPct val="20000"/>
              </a:spcBef>
              <a:buFont typeface="Arial" charset="0"/>
              <a:buNone/>
            </a:pPr>
            <a:endParaRPr lang="en-US" sz="1200">
              <a:latin typeface="Calibri" pitchFamily="34" charset="0"/>
            </a:endParaRPr>
          </a:p>
          <a:p>
            <a:pPr marL="342900" indent="-342900">
              <a:lnSpc>
                <a:spcPct val="80000"/>
              </a:lnSpc>
              <a:spcBef>
                <a:spcPct val="20000"/>
              </a:spcBef>
              <a:buFont typeface="Arial" charset="0"/>
              <a:buNone/>
            </a:pPr>
            <a:r>
              <a:rPr lang="en-US" sz="2400" b="1">
                <a:latin typeface="Courier New" pitchFamily="49" charset="0"/>
              </a:rPr>
              <a:t>#include &lt;iostream&gt;</a:t>
            </a:r>
          </a:p>
          <a:p>
            <a:pPr marL="342900" indent="-342900">
              <a:lnSpc>
                <a:spcPct val="80000"/>
              </a:lnSpc>
              <a:spcBef>
                <a:spcPct val="20000"/>
              </a:spcBef>
              <a:buFont typeface="Arial" charset="0"/>
              <a:buNone/>
            </a:pPr>
            <a:r>
              <a:rPr lang="en-US" sz="2400" b="1">
                <a:latin typeface="Courier New" pitchFamily="49" charset="0"/>
              </a:rPr>
              <a:t>using namespace std;</a:t>
            </a:r>
          </a:p>
          <a:p>
            <a:pPr marL="342900" indent="-342900">
              <a:lnSpc>
                <a:spcPct val="80000"/>
              </a:lnSpc>
              <a:spcBef>
                <a:spcPct val="20000"/>
              </a:spcBef>
              <a:buFont typeface="Arial" charset="0"/>
              <a:buNone/>
            </a:pPr>
            <a:r>
              <a:rPr lang="en-US" sz="2400" b="1">
                <a:latin typeface="Courier New" pitchFamily="49" charset="0"/>
              </a:rPr>
              <a:t>int main()</a:t>
            </a:r>
          </a:p>
          <a:p>
            <a:pPr marL="342900" indent="-342900">
              <a:lnSpc>
                <a:spcPct val="80000"/>
              </a:lnSpc>
              <a:spcBef>
                <a:spcPct val="20000"/>
              </a:spcBef>
              <a:buFont typeface="Arial" charset="0"/>
              <a:buNone/>
            </a:pPr>
            <a:r>
              <a:rPr lang="en-US" sz="2400" b="1">
                <a:latin typeface="Courier New" pitchFamily="49" charset="0"/>
              </a:rPr>
              <a:t>{</a:t>
            </a:r>
          </a:p>
          <a:p>
            <a:pPr marL="342900" indent="-342900">
              <a:lnSpc>
                <a:spcPct val="80000"/>
              </a:lnSpc>
              <a:spcBef>
                <a:spcPct val="20000"/>
              </a:spcBef>
              <a:buFont typeface="Arial" charset="0"/>
              <a:buNone/>
            </a:pPr>
            <a:r>
              <a:rPr lang="en-US" sz="2400" b="1">
                <a:latin typeface="Courier New" pitchFamily="49" charset="0"/>
              </a:rPr>
              <a:t>   double price = 4.35;</a:t>
            </a:r>
          </a:p>
          <a:p>
            <a:pPr marL="342900" indent="-342900">
              <a:lnSpc>
                <a:spcPct val="80000"/>
              </a:lnSpc>
              <a:spcBef>
                <a:spcPct val="20000"/>
              </a:spcBef>
              <a:buFont typeface="Arial" charset="0"/>
              <a:buNone/>
            </a:pPr>
            <a:r>
              <a:rPr lang="en-US" sz="2400" b="1">
                <a:latin typeface="Courier New" pitchFamily="49" charset="0"/>
              </a:rPr>
              <a:t>   int cents = 100 * price;</a:t>
            </a:r>
          </a:p>
          <a:p>
            <a:pPr marL="342900" indent="-342900">
              <a:lnSpc>
                <a:spcPct val="80000"/>
              </a:lnSpc>
              <a:spcBef>
                <a:spcPct val="20000"/>
              </a:spcBef>
              <a:buFont typeface="Arial" charset="0"/>
              <a:buNone/>
            </a:pPr>
            <a:r>
              <a:rPr lang="en-US" sz="2400" b="1">
                <a:latin typeface="Courier New" pitchFamily="49" charset="0"/>
              </a:rPr>
              <a:t>			// Should be 100 * 4.35 = 435</a:t>
            </a:r>
          </a:p>
          <a:p>
            <a:pPr marL="342900" indent="-342900">
              <a:lnSpc>
                <a:spcPct val="80000"/>
              </a:lnSpc>
              <a:spcBef>
                <a:spcPct val="20000"/>
              </a:spcBef>
              <a:buFont typeface="Arial" charset="0"/>
              <a:buNone/>
            </a:pPr>
            <a:r>
              <a:rPr lang="en-US" sz="2400" b="1">
                <a:latin typeface="Courier New" pitchFamily="49" charset="0"/>
              </a:rPr>
              <a:t>   cout &lt;&lt; cents &lt;&lt; endl;</a:t>
            </a:r>
          </a:p>
          <a:p>
            <a:pPr marL="342900" indent="-342900">
              <a:lnSpc>
                <a:spcPct val="80000"/>
              </a:lnSpc>
              <a:spcBef>
                <a:spcPct val="20000"/>
              </a:spcBef>
              <a:buFont typeface="Arial" charset="0"/>
              <a:buNone/>
            </a:pPr>
            <a:r>
              <a:rPr lang="en-US" sz="2400" b="1">
                <a:latin typeface="Courier New" pitchFamily="49" charset="0"/>
              </a:rPr>
              <a:t>			// Prints 434!</a:t>
            </a:r>
          </a:p>
          <a:p>
            <a:pPr marL="342900" indent="-342900">
              <a:lnSpc>
                <a:spcPct val="80000"/>
              </a:lnSpc>
              <a:spcBef>
                <a:spcPct val="20000"/>
              </a:spcBef>
              <a:buFont typeface="Arial" charset="0"/>
              <a:buNone/>
            </a:pPr>
            <a:r>
              <a:rPr lang="en-US" sz="2400" b="1">
                <a:latin typeface="Courier New" pitchFamily="49" charset="0"/>
              </a:rPr>
              <a:t>   return 0;</a:t>
            </a:r>
          </a:p>
          <a:p>
            <a:pPr marL="342900" indent="-342900">
              <a:lnSpc>
                <a:spcPct val="80000"/>
              </a:lnSpc>
              <a:spcBef>
                <a:spcPct val="20000"/>
              </a:spcBef>
              <a:buFont typeface="Arial" charset="0"/>
              <a:buNone/>
            </a:pPr>
            <a:r>
              <a:rPr lang="en-US" sz="2400" b="1">
                <a:latin typeface="Courier New" pitchFamily="49" charset="0"/>
              </a:rPr>
              <a:t>}</a:t>
            </a:r>
          </a:p>
          <a:p>
            <a:pPr marL="342900" indent="-342900">
              <a:lnSpc>
                <a:spcPct val="80000"/>
              </a:lnSpc>
              <a:spcBef>
                <a:spcPct val="20000"/>
              </a:spcBef>
              <a:buFont typeface="Arial" charset="0"/>
              <a:buNone/>
            </a:pPr>
            <a:endParaRPr lang="en-US" sz="1200" b="1">
              <a:latin typeface="Courier New" pitchFamily="49" charset="0"/>
            </a:endParaRPr>
          </a:p>
          <a:p>
            <a:pPr marL="342900" indent="-342900">
              <a:lnSpc>
                <a:spcPct val="80000"/>
              </a:lnSpc>
              <a:spcBef>
                <a:spcPct val="20000"/>
              </a:spcBef>
              <a:buFont typeface="Arial" charset="0"/>
              <a:buNone/>
            </a:pPr>
            <a:r>
              <a:rPr lang="en-US" sz="2400">
                <a:latin typeface="Calibri" pitchFamily="34" charset="0"/>
              </a:rPr>
              <a:t>Why?</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4" name="Rectangle 2"/>
          <p:cNvSpPr>
            <a:spLocks noChangeArrowheads="1"/>
          </p:cNvSpPr>
          <p:nvPr/>
        </p:nvSpPr>
        <p:spPr bwMode="auto">
          <a:xfrm>
            <a:off x="0" y="152400"/>
            <a:ext cx="7086600" cy="533400"/>
          </a:xfrm>
          <a:prstGeom prst="rect">
            <a:avLst/>
          </a:prstGeom>
          <a:noFill/>
          <a:ln w="9525">
            <a:noFill/>
            <a:miter lim="800000"/>
            <a:headEnd/>
            <a:tailEnd/>
          </a:ln>
        </p:spPr>
        <p:txBody>
          <a:bodyPr anchor="ctr"/>
          <a:lstStyle/>
          <a:p>
            <a:pPr algn="ctr"/>
            <a:r>
              <a:rPr lang="en-US" sz="2400" b="1">
                <a:latin typeface="Calibri" pitchFamily="34" charset="0"/>
              </a:rPr>
              <a:t>Common Error – Roundoff Errors</a:t>
            </a:r>
          </a:p>
        </p:txBody>
      </p:sp>
      <p:sp>
        <p:nvSpPr>
          <p:cNvPr id="199685" name="Rectangle 3"/>
          <p:cNvSpPr>
            <a:spLocks noChangeArrowheads="1"/>
          </p:cNvSpPr>
          <p:nvPr/>
        </p:nvSpPr>
        <p:spPr bwMode="auto">
          <a:xfrm>
            <a:off x="533400" y="1447800"/>
            <a:ext cx="8229600" cy="4953000"/>
          </a:xfrm>
          <a:prstGeom prst="rect">
            <a:avLst/>
          </a:prstGeom>
          <a:noFill/>
          <a:ln w="9525">
            <a:noFill/>
            <a:miter lim="800000"/>
            <a:headEnd/>
            <a:tailEnd/>
          </a:ln>
        </p:spPr>
        <p:txBody>
          <a:bodyPr/>
          <a:lstStyle/>
          <a:p>
            <a:pPr marL="342900" indent="-342900">
              <a:lnSpc>
                <a:spcPct val="80000"/>
              </a:lnSpc>
              <a:spcBef>
                <a:spcPct val="20000"/>
              </a:spcBef>
              <a:buFont typeface="Arial" charset="0"/>
              <a:buChar char="•"/>
            </a:pPr>
            <a:r>
              <a:rPr lang="en-US" sz="2400">
                <a:latin typeface="Calibri" pitchFamily="34" charset="0"/>
              </a:rPr>
              <a:t>In the computer, numbers are represented in the binary number system, not in decimal.</a:t>
            </a:r>
          </a:p>
          <a:p>
            <a:pPr marL="342900" indent="-342900">
              <a:lnSpc>
                <a:spcPct val="80000"/>
              </a:lnSpc>
              <a:spcBef>
                <a:spcPct val="20000"/>
              </a:spcBef>
              <a:buFont typeface="Arial" charset="0"/>
              <a:buChar char="•"/>
            </a:pPr>
            <a:endParaRPr lang="en-US" sz="2400">
              <a:latin typeface="Calibri" pitchFamily="34" charset="0"/>
            </a:endParaRPr>
          </a:p>
          <a:p>
            <a:pPr marL="342900" indent="-342900">
              <a:lnSpc>
                <a:spcPct val="80000"/>
              </a:lnSpc>
              <a:spcBef>
                <a:spcPct val="20000"/>
              </a:spcBef>
              <a:buFont typeface="Arial" charset="0"/>
              <a:buChar char="•"/>
            </a:pPr>
            <a:r>
              <a:rPr lang="en-US" sz="2400">
                <a:latin typeface="Calibri" pitchFamily="34" charset="0"/>
              </a:rPr>
              <a:t>In the binary system, there is no exact representation for 4.35, just as there is no exact representation for ⅓ in the decimal system.</a:t>
            </a:r>
            <a:br>
              <a:rPr lang="en-US" sz="2400">
                <a:latin typeface="Calibri" pitchFamily="34" charset="0"/>
              </a:rPr>
            </a:br>
            <a:endParaRPr lang="en-US" sz="2400">
              <a:latin typeface="Calibri" pitchFamily="34" charset="0"/>
            </a:endParaRPr>
          </a:p>
          <a:p>
            <a:pPr marL="342900" indent="-342900">
              <a:lnSpc>
                <a:spcPct val="80000"/>
              </a:lnSpc>
              <a:spcBef>
                <a:spcPct val="20000"/>
              </a:spcBef>
              <a:buFont typeface="Arial" charset="0"/>
              <a:buChar char="•"/>
            </a:pPr>
            <a:r>
              <a:rPr lang="en-US" sz="2400">
                <a:latin typeface="Calibri" pitchFamily="34" charset="0"/>
              </a:rPr>
              <a:t>The representation used by the computer is just a little less than 4.35, so 100 times that value is just a little less than 435.</a:t>
            </a:r>
          </a:p>
          <a:p>
            <a:pPr marL="342900" indent="-342900">
              <a:lnSpc>
                <a:spcPct val="80000"/>
              </a:lnSpc>
              <a:spcBef>
                <a:spcPct val="20000"/>
              </a:spcBef>
              <a:buFont typeface="Arial" charset="0"/>
              <a:buChar char="•"/>
            </a:pPr>
            <a:endParaRPr lang="en-US" sz="2400">
              <a:latin typeface="Calibri" pitchFamily="34" charset="0"/>
            </a:endParaRPr>
          </a:p>
          <a:p>
            <a:pPr marL="342900" indent="-342900">
              <a:lnSpc>
                <a:spcPct val="80000"/>
              </a:lnSpc>
              <a:spcBef>
                <a:spcPct val="20000"/>
              </a:spcBef>
              <a:buFont typeface="Arial" charset="0"/>
              <a:buChar char="•"/>
            </a:pPr>
            <a:r>
              <a:rPr lang="en-US" sz="2400">
                <a:latin typeface="Calibri" pitchFamily="34" charset="0"/>
              </a:rPr>
              <a:t>The remedy is to add 0.5 in order to round to the nearest integer:</a:t>
            </a:r>
          </a:p>
          <a:p>
            <a:pPr marL="342900" indent="-342900">
              <a:lnSpc>
                <a:spcPct val="80000"/>
              </a:lnSpc>
              <a:spcBef>
                <a:spcPct val="20000"/>
              </a:spcBef>
              <a:buFont typeface="Arial" charset="0"/>
              <a:buNone/>
            </a:pPr>
            <a:r>
              <a:rPr lang="en-US" sz="2400">
                <a:latin typeface="Calibri" pitchFamily="34" charset="0"/>
              </a:rPr>
              <a:t>		</a:t>
            </a:r>
            <a:r>
              <a:rPr lang="en-US" sz="2400" b="1">
                <a:latin typeface="Courier New" pitchFamily="49" charset="0"/>
              </a:rPr>
              <a:t>int cents = 100 * price + 0.5;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0" y="152400"/>
            <a:ext cx="70866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r>
              <a:rPr lang="en-US" sz="2200" b="1" u="sng" dirty="0">
                <a:latin typeface="+mn-lt"/>
              </a:rPr>
              <a:t>The Evolution of C++</a:t>
            </a:r>
          </a:p>
        </p:txBody>
      </p:sp>
      <p:sp>
        <p:nvSpPr>
          <p:cNvPr id="3" name="Rectangle 3"/>
          <p:cNvSpPr txBox="1">
            <a:spLocks noChangeArrowheads="1"/>
          </p:cNvSpPr>
          <p:nvPr/>
        </p:nvSpPr>
        <p:spPr bwMode="auto">
          <a:xfrm>
            <a:off x="457200" y="7620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lnSpc>
                <a:spcPct val="80000"/>
              </a:lnSpc>
            </a:pPr>
            <a:r>
              <a:rPr lang="en-US" sz="2200" b="1" dirty="0"/>
              <a:t>C (1972)</a:t>
            </a:r>
          </a:p>
          <a:p>
            <a:pPr eaLnBrk="1" hangingPunct="1">
              <a:lnSpc>
                <a:spcPct val="80000"/>
              </a:lnSpc>
            </a:pPr>
            <a:r>
              <a:rPr lang="en-US" sz="2200" b="1" dirty="0"/>
              <a:t>ANSI Standard C (1989)</a:t>
            </a:r>
          </a:p>
          <a:p>
            <a:pPr eaLnBrk="1" hangingPunct="1">
              <a:lnSpc>
                <a:spcPct val="80000"/>
              </a:lnSpc>
            </a:pPr>
            <a:r>
              <a:rPr lang="en-US" sz="2200" b="1" dirty="0" err="1"/>
              <a:t>Bjarne</a:t>
            </a:r>
            <a:r>
              <a:rPr lang="en-US" sz="2200" b="1" dirty="0"/>
              <a:t> </a:t>
            </a:r>
            <a:r>
              <a:rPr lang="en-US" sz="2200" b="1" dirty="0" err="1"/>
              <a:t>Stroustrup</a:t>
            </a:r>
            <a:r>
              <a:rPr lang="en-US" sz="2200" b="1" dirty="0"/>
              <a:t> adds features of the language </a:t>
            </a:r>
            <a:r>
              <a:rPr lang="en-US" sz="2200" b="1" dirty="0" err="1"/>
              <a:t>Simula</a:t>
            </a:r>
            <a:r>
              <a:rPr lang="en-US" sz="2200" b="1" dirty="0"/>
              <a:t> (an object-oriented language designed for carrying out simulations) to C resulting in …</a:t>
            </a:r>
          </a:p>
          <a:p>
            <a:pPr eaLnBrk="1" hangingPunct="1">
              <a:lnSpc>
                <a:spcPct val="80000"/>
              </a:lnSpc>
            </a:pPr>
            <a:r>
              <a:rPr lang="en-US" sz="2200" b="1" dirty="0"/>
              <a:t>C++ (1983)</a:t>
            </a:r>
          </a:p>
          <a:p>
            <a:pPr eaLnBrk="1" hangingPunct="1">
              <a:lnSpc>
                <a:spcPct val="80000"/>
              </a:lnSpc>
            </a:pPr>
            <a:r>
              <a:rPr lang="en-US" sz="2200" b="1" dirty="0"/>
              <a:t>ANSI Standard C++ (1998)</a:t>
            </a:r>
          </a:p>
          <a:p>
            <a:pPr eaLnBrk="1" hangingPunct="1">
              <a:lnSpc>
                <a:spcPct val="80000"/>
              </a:lnSpc>
            </a:pPr>
            <a:r>
              <a:rPr lang="en-US" sz="2200" b="1" dirty="0"/>
              <a:t>ANSI Standard C++ [revised] (2003)</a:t>
            </a:r>
          </a:p>
          <a:p>
            <a:pPr eaLnBrk="1" hangingPunct="1">
              <a:lnSpc>
                <a:spcPct val="80000"/>
              </a:lnSpc>
            </a:pPr>
            <a:r>
              <a:rPr lang="en-US" sz="2200" b="1" dirty="0"/>
              <a:t>ANSI Standard C++ (2011)</a:t>
            </a:r>
          </a:p>
          <a:p>
            <a:pPr eaLnBrk="1" hangingPunct="1">
              <a:lnSpc>
                <a:spcPct val="80000"/>
              </a:lnSpc>
            </a:pPr>
            <a:endParaRPr lang="en-US" sz="2200" b="1" dirty="0"/>
          </a:p>
          <a:p>
            <a:pPr eaLnBrk="1" hangingPunct="1">
              <a:lnSpc>
                <a:spcPct val="80000"/>
              </a:lnSpc>
            </a:pPr>
            <a:r>
              <a:rPr lang="en-US" sz="2200" b="1" dirty="0"/>
              <a:t>The present C++</a:t>
            </a:r>
          </a:p>
          <a:p>
            <a:pPr lvl="1" eaLnBrk="1" hangingPunct="1">
              <a:lnSpc>
                <a:spcPct val="80000"/>
              </a:lnSpc>
            </a:pPr>
            <a:r>
              <a:rPr lang="en-US" sz="2200" b="1" dirty="0"/>
              <a:t>A general-purpose language that is in widespread use for systems and embedded</a:t>
            </a:r>
          </a:p>
          <a:p>
            <a:pPr lvl="1" eaLnBrk="1" hangingPunct="1">
              <a:lnSpc>
                <a:spcPct val="80000"/>
              </a:lnSpc>
            </a:pPr>
            <a:r>
              <a:rPr lang="en-US" sz="2200" b="1" dirty="0"/>
              <a:t>The most commonly used language for developing system software such as databases and operating systems</a:t>
            </a:r>
          </a:p>
          <a:p>
            <a:pPr lvl="1" eaLnBrk="1" hangingPunct="1">
              <a:lnSpc>
                <a:spcPct val="80000"/>
              </a:lnSpc>
            </a:pPr>
            <a:endParaRPr lang="en-US" sz="2200" b="1" dirty="0"/>
          </a:p>
          <a:p>
            <a:pPr eaLnBrk="1" hangingPunct="1">
              <a:lnSpc>
                <a:spcPct val="80000"/>
              </a:lnSpc>
              <a:buFontTx/>
              <a:buNone/>
            </a:pPr>
            <a:r>
              <a:rPr lang="en-US" sz="2200" b="1" dirty="0"/>
              <a:t>                                … the future: another Standard (2014 and 2017?)</a:t>
            </a:r>
          </a:p>
        </p:txBody>
      </p:sp>
    </p:spTree>
    <p:extLst>
      <p:ext uri="{BB962C8B-B14F-4D97-AF65-F5344CB8AC3E}">
        <p14:creationId xmlns:p14="http://schemas.microsoft.com/office/powerpoint/2010/main" val="2073108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Text Box 4"/>
          <p:cNvSpPr txBox="1">
            <a:spLocks noChangeArrowheads="1"/>
          </p:cNvSpPr>
          <p:nvPr/>
        </p:nvSpPr>
        <p:spPr bwMode="auto">
          <a:xfrm>
            <a:off x="365125" y="493713"/>
            <a:ext cx="8474075" cy="3662362"/>
          </a:xfrm>
          <a:prstGeom prst="rect">
            <a:avLst/>
          </a:prstGeom>
          <a:noFill/>
          <a:ln w="9525">
            <a:noFill/>
            <a:miter lim="800000"/>
            <a:headEnd/>
            <a:tailEnd/>
          </a:ln>
        </p:spPr>
        <p:txBody>
          <a:bodyPr>
            <a:spAutoFit/>
          </a:bodyPr>
          <a:lstStyle/>
          <a:p>
            <a:r>
              <a:rPr lang="en-US" b="1" u="sng" dirty="0"/>
              <a:t>C++ - an Object-Oriented Programming Language</a:t>
            </a:r>
          </a:p>
          <a:p>
            <a:endParaRPr lang="en-US" b="1" dirty="0"/>
          </a:p>
          <a:p>
            <a:r>
              <a:rPr lang="en-US" b="1" dirty="0"/>
              <a:t>Other examples: C# and Java</a:t>
            </a:r>
          </a:p>
          <a:p>
            <a:endParaRPr lang="en-US" b="1" dirty="0"/>
          </a:p>
          <a:p>
            <a:r>
              <a:rPr lang="en-US" b="1" dirty="0">
                <a:solidFill>
                  <a:srgbClr val="0000FF"/>
                </a:solidFill>
              </a:rPr>
              <a:t>The modern approach to developing programs</a:t>
            </a:r>
          </a:p>
          <a:p>
            <a:endParaRPr lang="en-US" b="1" dirty="0">
              <a:solidFill>
                <a:srgbClr val="0000FF"/>
              </a:solidFill>
            </a:endParaRPr>
          </a:p>
          <a:p>
            <a:r>
              <a:rPr lang="en-US" b="1" dirty="0">
                <a:solidFill>
                  <a:srgbClr val="0000FF"/>
                </a:solidFill>
              </a:rPr>
              <a:t>	- Objects in a real-world problem are modeled as software objects</a:t>
            </a:r>
          </a:p>
          <a:p>
            <a:endParaRPr lang="en-US" b="1" dirty="0">
              <a:solidFill>
                <a:srgbClr val="0000FF"/>
              </a:solidFill>
            </a:endParaRPr>
          </a:p>
          <a:p>
            <a:endParaRPr lang="en-US" b="1" dirty="0"/>
          </a:p>
          <a:p>
            <a:endParaRPr lang="en-US" b="1" dirty="0"/>
          </a:p>
          <a:p>
            <a:r>
              <a:rPr lang="en-US" b="1" dirty="0"/>
              <a:t>Warning: OO features were added to C++ as an “afterthought”</a:t>
            </a:r>
          </a:p>
          <a:p>
            <a:endParaRPr lang="en-US" b="1" dirty="0"/>
          </a:p>
          <a:p>
            <a:r>
              <a:rPr lang="en-US" b="1" dirty="0"/>
              <a:t>	- It is not a “true” OO language such as C# or Java</a:t>
            </a:r>
            <a:endParaRPr lang="bg-BG"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1888</TotalTime>
  <Words>4923</Words>
  <Application>Microsoft Office PowerPoint</Application>
  <PresentationFormat>On-screen Show (4:3)</PresentationFormat>
  <Paragraphs>824</Paragraphs>
  <Slides>78</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3</vt:i4>
      </vt:variant>
      <vt:variant>
        <vt:lpstr>Slide Titles</vt:lpstr>
      </vt:variant>
      <vt:variant>
        <vt:i4>78</vt:i4>
      </vt:variant>
    </vt:vector>
  </HeadingPairs>
  <TitlesOfParts>
    <vt:vector size="89" baseType="lpstr">
      <vt:lpstr>Arial</vt:lpstr>
      <vt:lpstr>Calibri</vt:lpstr>
      <vt:lpstr>Courier New</vt:lpstr>
      <vt:lpstr>Monotype Sorts</vt:lpstr>
      <vt:lpstr>Open Sans</vt:lpstr>
      <vt:lpstr>Times New Roman</vt:lpstr>
      <vt:lpstr>Wingdings</vt:lpstr>
      <vt:lpstr>Office Theme</vt:lpstr>
      <vt:lpstr>VISIO</vt:lpstr>
      <vt:lpstr>Picture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jgalletly</dc:creator>
  <cp:lastModifiedBy>Ahmad &amp; Muhammad</cp:lastModifiedBy>
  <cp:revision>77</cp:revision>
  <dcterms:created xsi:type="dcterms:W3CDTF">2013-01-25T07:59:08Z</dcterms:created>
  <dcterms:modified xsi:type="dcterms:W3CDTF">2023-05-28T12:29:29Z</dcterms:modified>
</cp:coreProperties>
</file>