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60" r:id="rId2"/>
    <p:sldId id="261" r:id="rId3"/>
    <p:sldId id="288" r:id="rId4"/>
    <p:sldId id="298" r:id="rId5"/>
    <p:sldId id="282" r:id="rId6"/>
    <p:sldId id="283" r:id="rId7"/>
    <p:sldId id="284" r:id="rId8"/>
    <p:sldId id="285" r:id="rId9"/>
    <p:sldId id="299" r:id="rId10"/>
    <p:sldId id="286" r:id="rId11"/>
    <p:sldId id="289" r:id="rId12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33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>
      <p:cViewPr varScale="1">
        <p:scale>
          <a:sx n="69" d="100"/>
          <a:sy n="69" d="100"/>
        </p:scale>
        <p:origin x="122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C2A9B03C-AE4C-4D49-9E19-B02998066B98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734028DE-A1C3-4CA2-9794-7C47B6798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704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ebinaswed@yahoo.com" TargetMode="External"/><Relationship Id="rId2" Type="http://schemas.openxmlformats.org/officeDocument/2006/relationships/hyperlink" Target="mailto:rebin.mirza@su.edu.krd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courses.science.psu.edu/stat482/node/32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statisticshowto.datasciencecentral.com/students-t-test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52400" y="125104"/>
            <a:ext cx="9448800" cy="182652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152400" y="2110853"/>
            <a:ext cx="9448800" cy="456745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2106231" y="3981879"/>
            <a:ext cx="493153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 smtClean="0"/>
              <a:t>Assist. Prof. </a:t>
            </a:r>
            <a:r>
              <a:rPr lang="en-GB" sz="2000" b="1" dirty="0" err="1" smtClean="0"/>
              <a:t>Dr.</a:t>
            </a:r>
            <a:r>
              <a:rPr lang="en-GB" sz="2000" b="1" dirty="0" smtClean="0"/>
              <a:t> Rebin Aswad Mirza</a:t>
            </a:r>
          </a:p>
          <a:p>
            <a:pPr algn="ctr"/>
            <a:r>
              <a:rPr lang="en-GB" sz="2000" dirty="0" smtClean="0"/>
              <a:t>Head of Department</a:t>
            </a:r>
          </a:p>
          <a:p>
            <a:pPr algn="ctr"/>
            <a:r>
              <a:rPr lang="en-GB" sz="2000" dirty="0" smtClean="0"/>
              <a:t>Fish Resources and Aquatic Animals</a:t>
            </a:r>
          </a:p>
          <a:p>
            <a:pPr algn="ctr"/>
            <a:r>
              <a:rPr lang="en-GB" sz="2000" dirty="0" smtClean="0"/>
              <a:t>College of Agricultural </a:t>
            </a:r>
            <a:r>
              <a:rPr lang="en-GB" sz="2000" dirty="0"/>
              <a:t>Engineering </a:t>
            </a:r>
            <a:r>
              <a:rPr lang="en-GB" sz="2000" dirty="0" smtClean="0"/>
              <a:t>Sciences</a:t>
            </a:r>
            <a:endParaRPr lang="en-GB" sz="2000" dirty="0" smtClean="0"/>
          </a:p>
          <a:p>
            <a:pPr algn="ctr"/>
            <a:r>
              <a:rPr lang="en-GB" sz="2000" dirty="0" smtClean="0"/>
              <a:t>Salahaddin University</a:t>
            </a:r>
          </a:p>
          <a:p>
            <a:pPr algn="ctr"/>
            <a:r>
              <a:rPr lang="en-GB" sz="2000" dirty="0" smtClean="0"/>
              <a:t>Mob.: 07504703477</a:t>
            </a:r>
          </a:p>
          <a:p>
            <a:pPr algn="ctr"/>
            <a:r>
              <a:rPr lang="en-GB" sz="2000" dirty="0" smtClean="0"/>
              <a:t>Email:</a:t>
            </a:r>
            <a:r>
              <a:rPr lang="en-GB" sz="2000" dirty="0">
                <a:hlinkClick r:id="rId2"/>
              </a:rPr>
              <a:t> </a:t>
            </a:r>
            <a:r>
              <a:rPr lang="en-GB" sz="2000" dirty="0" err="1">
                <a:hlinkClick r:id="rId2"/>
              </a:rPr>
              <a:t>rebin.mirza@su.edu.krd</a:t>
            </a:r>
            <a:r>
              <a:rPr lang="en-GB" sz="2000" dirty="0" smtClean="0"/>
              <a:t> </a:t>
            </a:r>
          </a:p>
          <a:p>
            <a:pPr algn="ctr"/>
            <a:r>
              <a:rPr lang="en-GB" sz="2000" dirty="0" smtClean="0">
                <a:hlinkClick r:id="rId3"/>
              </a:rPr>
              <a:t>rebinaswed@yahoo.com</a:t>
            </a:r>
            <a:r>
              <a:rPr lang="en-GB" sz="2000" dirty="0" smtClean="0"/>
              <a:t>           </a:t>
            </a:r>
            <a:endParaRPr lang="en-GB" sz="20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47700" y="2667000"/>
            <a:ext cx="7848600" cy="115565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600" b="1" dirty="0" smtClean="0">
                <a:cs typeface="Ali_K_Jiddah" pitchFamily="2" charset="-78"/>
              </a:rPr>
              <a:t>Experimental Design</a:t>
            </a:r>
            <a:endParaRPr lang="en-US" sz="6600" b="1" dirty="0">
              <a:cs typeface="Ali_K_Jiddah" pitchFamily="2" charset="-78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416600" y="282821"/>
            <a:ext cx="7772400" cy="151790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 smtClean="0">
                <a:cs typeface="Ali_K_Jiddah" pitchFamily="2" charset="-78"/>
              </a:rPr>
              <a:t>Salahaddin </a:t>
            </a:r>
            <a:r>
              <a:rPr lang="en-GB" sz="3200" b="1" dirty="0" smtClean="0">
                <a:cs typeface="Ali_K_Jiddah" pitchFamily="2" charset="-78"/>
              </a:rPr>
              <a:t>University</a:t>
            </a:r>
          </a:p>
          <a:p>
            <a:r>
              <a:rPr lang="en-GB" sz="2800" dirty="0"/>
              <a:t>College of Agricultural Engineering Sciences</a:t>
            </a:r>
          </a:p>
          <a:p>
            <a:r>
              <a:rPr lang="en-GB" sz="3200" dirty="0" smtClean="0">
                <a:cs typeface="Ali_K_Jiddah" pitchFamily="2" charset="-78"/>
              </a:rPr>
              <a:t>Food Technology</a:t>
            </a:r>
            <a:endParaRPr lang="en-GB" sz="3200" dirty="0" smtClean="0">
              <a:cs typeface="Ali_K_Jiddah" pitchFamily="2" charset="-78"/>
            </a:endParaRPr>
          </a:p>
        </p:txBody>
      </p:sp>
      <p:pic>
        <p:nvPicPr>
          <p:cNvPr id="11" name="Picture 10" descr="D:\Local ( E; )\Copy of Armi Zanko Nwe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33400"/>
            <a:ext cx="1188000" cy="1188000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1866009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52400" y="619257"/>
            <a:ext cx="9601200" cy="457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-152400" y="1144190"/>
            <a:ext cx="9525000" cy="76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D:\Local ( E; )\Copy of Armi Zanko Nwe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552" y="301996"/>
            <a:ext cx="1188000" cy="1188000"/>
          </a:xfrm>
          <a:prstGeom prst="rect">
            <a:avLst/>
          </a:prstGeom>
          <a:noFill/>
          <a:extLst/>
        </p:spPr>
      </p:pic>
      <p:sp>
        <p:nvSpPr>
          <p:cNvPr id="5" name="Rectangle 4"/>
          <p:cNvSpPr/>
          <p:nvPr/>
        </p:nvSpPr>
        <p:spPr>
          <a:xfrm>
            <a:off x="3539232" y="609600"/>
            <a:ext cx="2809295" cy="470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2400" b="1" dirty="0" smtClean="0">
                <a:solidFill>
                  <a:srgbClr val="0000FF"/>
                </a:solidFill>
              </a:rPr>
              <a:t>Experimental Design</a:t>
            </a:r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2555081"/>
            <a:ext cx="8458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fontAlgn="base">
              <a:buFont typeface="Arial" panose="020B0604020202020204" pitchFamily="34" charset="0"/>
              <a:buChar char="•"/>
            </a:pPr>
            <a:r>
              <a:rPr lang="en-GB" dirty="0">
                <a:latin typeface="pt sans"/>
              </a:rPr>
              <a:t>A completely randomized design (CRD) is an experiment where the treatments are </a:t>
            </a:r>
            <a:r>
              <a:rPr lang="en-GB" dirty="0">
                <a:latin typeface="pt sans"/>
                <a:hlinkClick r:id="rId3"/>
              </a:rPr>
              <a:t>assigned at random</a:t>
            </a:r>
            <a:r>
              <a:rPr lang="en-GB" dirty="0">
                <a:latin typeface="pt sans"/>
              </a:rPr>
              <a:t>. </a:t>
            </a:r>
            <a:endParaRPr lang="en-GB" dirty="0" smtClean="0">
              <a:latin typeface="pt sans"/>
            </a:endParaRPr>
          </a:p>
          <a:p>
            <a:pPr marL="285750" indent="-285750" algn="just" fontAlgn="base">
              <a:buFont typeface="Arial" panose="020B0604020202020204" pitchFamily="34" charset="0"/>
              <a:buChar char="•"/>
            </a:pPr>
            <a:r>
              <a:rPr lang="en-GB" dirty="0" smtClean="0">
                <a:latin typeface="pt sans"/>
              </a:rPr>
              <a:t>Every </a:t>
            </a:r>
            <a:r>
              <a:rPr lang="en-GB" dirty="0">
                <a:latin typeface="pt sans"/>
              </a:rPr>
              <a:t>experimental unit has the same odds of receiving a particular treatment</a:t>
            </a:r>
            <a:r>
              <a:rPr lang="en-GB" dirty="0" smtClean="0">
                <a:latin typeface="pt sans"/>
              </a:rPr>
              <a:t>.</a:t>
            </a:r>
          </a:p>
          <a:p>
            <a:pPr marL="285750" indent="-285750" algn="just" fontAlgn="base">
              <a:buFont typeface="Arial" panose="020B0604020202020204" pitchFamily="34" charset="0"/>
              <a:buChar char="•"/>
            </a:pPr>
            <a:r>
              <a:rPr lang="en-GB" dirty="0" smtClean="0">
                <a:latin typeface="pt sans"/>
              </a:rPr>
              <a:t>This </a:t>
            </a:r>
            <a:r>
              <a:rPr lang="en-GB" dirty="0">
                <a:latin typeface="pt sans"/>
              </a:rPr>
              <a:t>design is usually only used in lab experiments, where environmental factors are relatively easy to control for; it is rarely used out in the field, where environmental factors are usually impossible to control. </a:t>
            </a:r>
            <a:endParaRPr lang="en-GB" dirty="0" smtClean="0">
              <a:latin typeface="pt sans"/>
            </a:endParaRPr>
          </a:p>
          <a:p>
            <a:pPr marL="285750" indent="-285750" algn="just" fontAlgn="base">
              <a:buFont typeface="Arial" panose="020B0604020202020204" pitchFamily="34" charset="0"/>
              <a:buChar char="•"/>
            </a:pPr>
            <a:r>
              <a:rPr lang="en-GB" dirty="0" smtClean="0">
                <a:latin typeface="pt sans"/>
              </a:rPr>
              <a:t>When </a:t>
            </a:r>
            <a:r>
              <a:rPr lang="en-GB" dirty="0">
                <a:latin typeface="pt sans"/>
              </a:rPr>
              <a:t>a CRD has two treatments, it is equivalent to a </a:t>
            </a:r>
            <a:r>
              <a:rPr lang="en-GB" dirty="0">
                <a:latin typeface="pt sans"/>
                <a:hlinkClick r:id="rId4"/>
              </a:rPr>
              <a:t>t-test</a:t>
            </a:r>
            <a:r>
              <a:rPr lang="en-GB" dirty="0">
                <a:latin typeface="pt sans"/>
              </a:rPr>
              <a:t>. </a:t>
            </a:r>
          </a:p>
        </p:txBody>
      </p:sp>
      <p:sp>
        <p:nvSpPr>
          <p:cNvPr id="7" name="Rectangle 6"/>
          <p:cNvSpPr/>
          <p:nvPr/>
        </p:nvSpPr>
        <p:spPr>
          <a:xfrm>
            <a:off x="321398" y="1777425"/>
            <a:ext cx="64235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  <a:latin typeface="philosopher"/>
              </a:rPr>
              <a:t>Completely Randomized Design</a:t>
            </a: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4779287"/>
            <a:ext cx="84582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n-GB" sz="2000" b="1" dirty="0" smtClean="0">
                <a:latin typeface="pt sans"/>
              </a:rPr>
              <a:t>A </a:t>
            </a:r>
            <a:r>
              <a:rPr lang="en-GB" sz="2000" b="1" dirty="0">
                <a:latin typeface="pt sans"/>
              </a:rPr>
              <a:t>completely randomized design is generally implemented by</a:t>
            </a:r>
            <a:r>
              <a:rPr lang="en-GB" sz="2000" b="1" dirty="0" smtClean="0">
                <a:latin typeface="pt sans"/>
              </a:rPr>
              <a:t>:</a:t>
            </a:r>
            <a:endParaRPr lang="en-GB" sz="2000" b="1" dirty="0">
              <a:latin typeface="pt sans"/>
            </a:endParaRPr>
          </a:p>
          <a:p>
            <a:pPr algn="just" fontAlgn="base">
              <a:buFont typeface="+mj-lt"/>
              <a:buAutoNum type="arabicPeriod"/>
            </a:pPr>
            <a:r>
              <a:rPr lang="en-GB" dirty="0" smtClean="0">
                <a:latin typeface="pt sans"/>
              </a:rPr>
              <a:t> Listing </a:t>
            </a:r>
            <a:r>
              <a:rPr lang="en-GB" dirty="0">
                <a:latin typeface="pt sans"/>
              </a:rPr>
              <a:t>the treatment levels or treatment combinations.</a:t>
            </a:r>
          </a:p>
          <a:p>
            <a:pPr algn="just" fontAlgn="base">
              <a:buFont typeface="+mj-lt"/>
              <a:buAutoNum type="arabicPeriod"/>
            </a:pPr>
            <a:r>
              <a:rPr lang="en-GB" dirty="0" smtClean="0">
                <a:latin typeface="pt sans"/>
              </a:rPr>
              <a:t> Assigning </a:t>
            </a:r>
            <a:r>
              <a:rPr lang="en-GB" dirty="0">
                <a:latin typeface="pt sans"/>
              </a:rPr>
              <a:t>each level/combination a random number.</a:t>
            </a:r>
          </a:p>
          <a:p>
            <a:pPr algn="just" fontAlgn="base">
              <a:buFont typeface="+mj-lt"/>
              <a:buAutoNum type="arabicPeriod"/>
            </a:pPr>
            <a:r>
              <a:rPr lang="en-GB" dirty="0" smtClean="0">
                <a:latin typeface="pt sans"/>
              </a:rPr>
              <a:t> Sorting </a:t>
            </a:r>
            <a:r>
              <a:rPr lang="en-GB" dirty="0">
                <a:latin typeface="pt sans"/>
              </a:rPr>
              <a:t>the random numbers in order, to produce a random application order for treatments.</a:t>
            </a:r>
            <a:endParaRPr lang="en-GB" b="0" i="0" u="none" strike="noStrike" dirty="0">
              <a:effectLst/>
              <a:latin typeface="pt sans"/>
            </a:endParaRPr>
          </a:p>
        </p:txBody>
      </p:sp>
    </p:spTree>
    <p:extLst>
      <p:ext uri="{BB962C8B-B14F-4D97-AF65-F5344CB8AC3E}">
        <p14:creationId xmlns:p14="http://schemas.microsoft.com/office/powerpoint/2010/main" val="298942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52400" y="619257"/>
            <a:ext cx="9601200" cy="457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152400" y="1144190"/>
            <a:ext cx="9525000" cy="76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D:\Local ( E; )\Copy of Armi Zanko Nwe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552" y="301996"/>
            <a:ext cx="1188000" cy="1188000"/>
          </a:xfrm>
          <a:prstGeom prst="rect">
            <a:avLst/>
          </a:prstGeom>
          <a:noFill/>
          <a:extLst/>
        </p:spPr>
      </p:pic>
      <p:sp>
        <p:nvSpPr>
          <p:cNvPr id="8" name="Rectangle 7"/>
          <p:cNvSpPr/>
          <p:nvPr/>
        </p:nvSpPr>
        <p:spPr>
          <a:xfrm>
            <a:off x="3539232" y="609600"/>
            <a:ext cx="2809295" cy="470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2400" b="1" dirty="0" smtClean="0">
                <a:solidFill>
                  <a:srgbClr val="0000FF"/>
                </a:solidFill>
              </a:rPr>
              <a:t>Experimental Design</a:t>
            </a:r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800" y="1676400"/>
            <a:ext cx="8458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dirty="0">
                <a:solidFill>
                  <a:srgbClr val="777777"/>
                </a:solidFill>
                <a:latin typeface="pt sans"/>
              </a:rPr>
              <a:t>Let’s suppose you were conducting an experiment to see how a type of </a:t>
            </a:r>
            <a:r>
              <a:rPr lang="en-GB" dirty="0" smtClean="0">
                <a:solidFill>
                  <a:srgbClr val="777777"/>
                </a:solidFill>
                <a:latin typeface="pt sans"/>
              </a:rPr>
              <a:t>inulin (you </a:t>
            </a:r>
            <a:r>
              <a:rPr lang="en-GB" dirty="0">
                <a:solidFill>
                  <a:srgbClr val="777777"/>
                </a:solidFill>
                <a:latin typeface="pt sans"/>
              </a:rPr>
              <a:t>have 4 different ones) affects the growth </a:t>
            </a:r>
            <a:r>
              <a:rPr lang="en-GB" dirty="0" smtClean="0">
                <a:solidFill>
                  <a:srgbClr val="777777"/>
                </a:solidFill>
                <a:latin typeface="pt sans"/>
              </a:rPr>
              <a:t>of beneficial bacteria of </a:t>
            </a:r>
            <a:r>
              <a:rPr lang="en-GB" dirty="0">
                <a:solidFill>
                  <a:srgbClr val="777777"/>
                </a:solidFill>
                <a:latin typeface="pt sans"/>
              </a:rPr>
              <a:t>16 </a:t>
            </a:r>
            <a:r>
              <a:rPr lang="en-GB" dirty="0" smtClean="0">
                <a:solidFill>
                  <a:srgbClr val="777777"/>
                </a:solidFill>
                <a:latin typeface="pt sans"/>
              </a:rPr>
              <a:t>cake samples in </a:t>
            </a:r>
            <a:r>
              <a:rPr lang="en-GB" dirty="0">
                <a:solidFill>
                  <a:srgbClr val="777777"/>
                </a:solidFill>
                <a:latin typeface="pt sans"/>
              </a:rPr>
              <a:t>a </a:t>
            </a:r>
            <a:r>
              <a:rPr lang="en-GB" dirty="0" smtClean="0">
                <a:solidFill>
                  <a:srgbClr val="777777"/>
                </a:solidFill>
                <a:latin typeface="pt sans"/>
              </a:rPr>
              <a:t>the lab. </a:t>
            </a:r>
            <a:r>
              <a:rPr lang="en-GB" dirty="0">
                <a:solidFill>
                  <a:srgbClr val="777777"/>
                </a:solidFill>
                <a:latin typeface="pt sans"/>
              </a:rPr>
              <a:t>The first step is to list the treatment levels. You have four </a:t>
            </a:r>
            <a:r>
              <a:rPr lang="en-GB" dirty="0" smtClean="0">
                <a:solidFill>
                  <a:srgbClr val="777777"/>
                </a:solidFill>
                <a:latin typeface="pt sans"/>
              </a:rPr>
              <a:t>levels, </a:t>
            </a:r>
            <a:r>
              <a:rPr lang="en-GB" dirty="0">
                <a:solidFill>
                  <a:srgbClr val="777777"/>
                </a:solidFill>
                <a:latin typeface="pt sans"/>
              </a:rPr>
              <a:t>so let’s call these ABCD. You have 16 </a:t>
            </a:r>
            <a:r>
              <a:rPr lang="en-GB" dirty="0" smtClean="0">
                <a:solidFill>
                  <a:srgbClr val="777777"/>
                </a:solidFill>
                <a:latin typeface="pt sans"/>
              </a:rPr>
              <a:t>samples, </a:t>
            </a:r>
            <a:r>
              <a:rPr lang="en-GB" dirty="0" err="1">
                <a:solidFill>
                  <a:srgbClr val="777777"/>
                </a:solidFill>
                <a:latin typeface="pt sans"/>
              </a:rPr>
              <a:t>labeled</a:t>
            </a:r>
            <a:r>
              <a:rPr lang="en-GB" dirty="0">
                <a:solidFill>
                  <a:srgbClr val="777777"/>
                </a:solidFill>
                <a:latin typeface="pt sans"/>
              </a:rPr>
              <a:t> 1-16.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071850"/>
            <a:ext cx="2276570" cy="2004022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95370" y="5075872"/>
            <a:ext cx="846763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dirty="0">
                <a:solidFill>
                  <a:srgbClr val="777777"/>
                </a:solidFill>
                <a:latin typeface="pt sans"/>
              </a:rPr>
              <a:t>First, write the numbers 1-16 in 16 pieces of equal sized paper and place them into a bowl. Next, write the letters A B C D on 16 separate pieces of paper (i.e. you’ll have 4 x As, 4 x </a:t>
            </a:r>
            <a:r>
              <a:rPr lang="en-GB" dirty="0" err="1">
                <a:solidFill>
                  <a:srgbClr val="777777"/>
                </a:solidFill>
                <a:latin typeface="pt sans"/>
              </a:rPr>
              <a:t>Bs</a:t>
            </a:r>
            <a:r>
              <a:rPr lang="en-GB" dirty="0">
                <a:solidFill>
                  <a:srgbClr val="777777"/>
                </a:solidFill>
                <a:latin typeface="pt sans"/>
              </a:rPr>
              <a:t>, 4 Cs and 4 Ds) and place them in another bowl. Select one piece of paper from the first bowl and one from the second to get a location and a treatment.</a:t>
            </a:r>
            <a:endParaRPr lang="en-GB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3066567"/>
            <a:ext cx="2286000" cy="2012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1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52400" y="619257"/>
            <a:ext cx="9601200" cy="457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-152400" y="1144190"/>
            <a:ext cx="9525000" cy="76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29945" y="1654762"/>
            <a:ext cx="3279809" cy="5329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2800" b="1" dirty="0">
                <a:solidFill>
                  <a:srgbClr val="FF0000"/>
                </a:solidFill>
              </a:rPr>
              <a:t>What is </a:t>
            </a:r>
            <a:r>
              <a:rPr lang="en-GB" sz="2800" b="1" dirty="0" smtClean="0">
                <a:solidFill>
                  <a:srgbClr val="FF0000"/>
                </a:solidFill>
              </a:rPr>
              <a:t>Experiment?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539232" y="609600"/>
            <a:ext cx="2809295" cy="470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2400" b="1" dirty="0" smtClean="0">
                <a:solidFill>
                  <a:srgbClr val="0000FF"/>
                </a:solidFill>
              </a:rPr>
              <a:t>Experimental Design</a:t>
            </a:r>
            <a:endParaRPr lang="en-GB" sz="2400" dirty="0">
              <a:solidFill>
                <a:srgbClr val="0000FF"/>
              </a:solidFill>
            </a:endParaRPr>
          </a:p>
        </p:txBody>
      </p:sp>
      <p:pic>
        <p:nvPicPr>
          <p:cNvPr id="9" name="Picture 8" descr="D:\Local ( E; )\Copy of Armi Zanko Nwe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552" y="301996"/>
            <a:ext cx="1188000" cy="1188000"/>
          </a:xfrm>
          <a:prstGeom prst="rect">
            <a:avLst/>
          </a:prstGeom>
          <a:noFill/>
          <a:extLst/>
        </p:spPr>
      </p:pic>
      <p:sp>
        <p:nvSpPr>
          <p:cNvPr id="10" name="Rectangle 9"/>
          <p:cNvSpPr/>
          <p:nvPr/>
        </p:nvSpPr>
        <p:spPr>
          <a:xfrm>
            <a:off x="629946" y="2457271"/>
            <a:ext cx="813305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400" i="1" dirty="0"/>
              <a:t>E</a:t>
            </a:r>
            <a:r>
              <a:rPr lang="en-GB" sz="2400" i="1" dirty="0" smtClean="0"/>
              <a:t>xperiment </a:t>
            </a:r>
            <a:r>
              <a:rPr lang="en-GB" sz="2400" dirty="0"/>
              <a:t>is a process or study that results in the </a:t>
            </a:r>
            <a:r>
              <a:rPr lang="en-GB" sz="2400" dirty="0" smtClean="0"/>
              <a:t>collection </a:t>
            </a:r>
            <a:r>
              <a:rPr lang="en-GB" sz="2400" dirty="0"/>
              <a:t>of data. </a:t>
            </a:r>
            <a:endParaRPr lang="en-GB" sz="2400" dirty="0" smtClean="0"/>
          </a:p>
          <a:p>
            <a:pPr algn="just"/>
            <a:endParaRPr lang="en-GB" sz="2400" dirty="0"/>
          </a:p>
        </p:txBody>
      </p:sp>
      <p:sp>
        <p:nvSpPr>
          <p:cNvPr id="11" name="Rectangle 10"/>
          <p:cNvSpPr/>
          <p:nvPr/>
        </p:nvSpPr>
        <p:spPr>
          <a:xfrm>
            <a:off x="634563" y="3657600"/>
            <a:ext cx="7924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400" dirty="0"/>
              <a:t>The terms “</a:t>
            </a:r>
            <a:r>
              <a:rPr lang="en-GB" sz="2400" b="1" dirty="0">
                <a:solidFill>
                  <a:srgbClr val="FF0000"/>
                </a:solidFill>
              </a:rPr>
              <a:t>Experimental Design</a:t>
            </a:r>
            <a:r>
              <a:rPr lang="en-GB" sz="2400" dirty="0"/>
              <a:t>” and “</a:t>
            </a:r>
            <a:r>
              <a:rPr lang="en-GB" sz="2400" b="1" dirty="0">
                <a:solidFill>
                  <a:srgbClr val="FF0000"/>
                </a:solidFill>
              </a:rPr>
              <a:t>Design of Experiments</a:t>
            </a:r>
            <a:r>
              <a:rPr lang="en-GB" sz="2400" dirty="0"/>
              <a:t>” are used interchangeably and mean the same thing. </a:t>
            </a:r>
            <a:endParaRPr lang="en-GB" sz="2400" dirty="0" smtClean="0"/>
          </a:p>
          <a:p>
            <a:pPr algn="just"/>
            <a:r>
              <a:rPr lang="en-GB" sz="2400" dirty="0" smtClean="0"/>
              <a:t>However</a:t>
            </a:r>
            <a:r>
              <a:rPr lang="en-GB" sz="2400" dirty="0"/>
              <a:t>, the medical and social sciences tend to use the term “</a:t>
            </a:r>
            <a:r>
              <a:rPr lang="en-GB" sz="2400" dirty="0">
                <a:solidFill>
                  <a:srgbClr val="0000FF"/>
                </a:solidFill>
              </a:rPr>
              <a:t>Experimental Design</a:t>
            </a:r>
            <a:r>
              <a:rPr lang="en-GB" sz="2400" dirty="0"/>
              <a:t>” </a:t>
            </a:r>
            <a:endParaRPr lang="en-GB" sz="2400" dirty="0" smtClean="0"/>
          </a:p>
          <a:p>
            <a:pPr algn="just"/>
            <a:r>
              <a:rPr lang="en-GB" sz="2400" dirty="0" smtClean="0"/>
              <a:t>while </a:t>
            </a:r>
            <a:r>
              <a:rPr lang="en-GB" sz="2400" dirty="0"/>
              <a:t>engineering, industrial and computer sciences </a:t>
            </a:r>
            <a:r>
              <a:rPr lang="en-GB" sz="2400" dirty="0" smtClean="0"/>
              <a:t>use the </a:t>
            </a:r>
            <a:r>
              <a:rPr lang="en-GB" sz="2400" dirty="0"/>
              <a:t>term “</a:t>
            </a:r>
            <a:r>
              <a:rPr lang="en-GB" sz="2400" dirty="0">
                <a:solidFill>
                  <a:srgbClr val="0000FF"/>
                </a:solidFill>
              </a:rPr>
              <a:t>Design of experiments</a:t>
            </a:r>
            <a:r>
              <a:rPr lang="en-GB" sz="2400" dirty="0"/>
              <a:t>.” </a:t>
            </a:r>
          </a:p>
        </p:txBody>
      </p:sp>
    </p:spTree>
    <p:extLst>
      <p:ext uri="{BB962C8B-B14F-4D97-AF65-F5344CB8AC3E}">
        <p14:creationId xmlns:p14="http://schemas.microsoft.com/office/powerpoint/2010/main" val="25157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8896" y="1671935"/>
            <a:ext cx="46589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</a:rPr>
              <a:t>The most important </a:t>
            </a:r>
            <a:r>
              <a:rPr lang="en-GB" sz="2400" b="1" dirty="0" smtClean="0">
                <a:solidFill>
                  <a:srgbClr val="FF0000"/>
                </a:solidFill>
              </a:rPr>
              <a:t>principles </a:t>
            </a:r>
            <a:r>
              <a:rPr lang="en-GB" sz="2400" b="1" dirty="0">
                <a:solidFill>
                  <a:srgbClr val="FF0000"/>
                </a:solidFill>
              </a:rPr>
              <a:t>are:</a:t>
            </a:r>
          </a:p>
        </p:txBody>
      </p:sp>
      <p:sp>
        <p:nvSpPr>
          <p:cNvPr id="3" name="Rectangle 2"/>
          <p:cNvSpPr/>
          <p:nvPr/>
        </p:nvSpPr>
        <p:spPr>
          <a:xfrm>
            <a:off x="-152400" y="619257"/>
            <a:ext cx="9601200" cy="457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152400" y="1144190"/>
            <a:ext cx="9525000" cy="76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539232" y="609600"/>
            <a:ext cx="2809295" cy="470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2400" b="1" dirty="0" smtClean="0">
                <a:solidFill>
                  <a:srgbClr val="0000FF"/>
                </a:solidFill>
              </a:rPr>
              <a:t>Experimental Design</a:t>
            </a:r>
            <a:endParaRPr lang="en-GB" sz="2400" dirty="0">
              <a:solidFill>
                <a:srgbClr val="0000FF"/>
              </a:solidFill>
            </a:endParaRPr>
          </a:p>
        </p:txBody>
      </p:sp>
      <p:pic>
        <p:nvPicPr>
          <p:cNvPr id="6" name="Picture 5" descr="D:\Local ( E; )\Copy of Armi Zanko Nwe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552" y="301996"/>
            <a:ext cx="1188000" cy="1188000"/>
          </a:xfrm>
          <a:prstGeom prst="rect">
            <a:avLst/>
          </a:prstGeom>
          <a:noFill/>
          <a:extLst/>
        </p:spPr>
      </p:pic>
      <p:sp>
        <p:nvSpPr>
          <p:cNvPr id="7" name="Rectangle 6"/>
          <p:cNvSpPr/>
          <p:nvPr/>
        </p:nvSpPr>
        <p:spPr>
          <a:xfrm>
            <a:off x="1031199" y="2362200"/>
            <a:ext cx="77318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400" b="1" dirty="0">
                <a:solidFill>
                  <a:srgbClr val="0000FF"/>
                </a:solidFill>
              </a:rPr>
              <a:t>Randomization</a:t>
            </a:r>
            <a:r>
              <a:rPr lang="en-GB" sz="2400" b="1" dirty="0" smtClean="0"/>
              <a:t>: </a:t>
            </a:r>
            <a:r>
              <a:rPr lang="en-GB" sz="2400" dirty="0" smtClean="0"/>
              <a:t>the </a:t>
            </a:r>
            <a:r>
              <a:rPr lang="en-GB" sz="2400" dirty="0"/>
              <a:t>assignment of study components by a completely random method, </a:t>
            </a:r>
            <a:r>
              <a:rPr lang="en-GB" sz="2400" dirty="0" smtClean="0"/>
              <a:t>like </a:t>
            </a:r>
            <a:r>
              <a:rPr lang="en-GB" sz="2400" dirty="0" smtClean="0">
                <a:solidFill>
                  <a:srgbClr val="00B050"/>
                </a:solidFill>
              </a:rPr>
              <a:t>simple random sampling</a:t>
            </a:r>
            <a:r>
              <a:rPr lang="en-GB" sz="2400" dirty="0" smtClean="0"/>
              <a:t>. </a:t>
            </a:r>
            <a:r>
              <a:rPr lang="en-GB" sz="2400" dirty="0"/>
              <a:t>Randomization eliminates </a:t>
            </a:r>
            <a:r>
              <a:rPr lang="en-GB" sz="2400" dirty="0" smtClean="0"/>
              <a:t>bias from </a:t>
            </a:r>
            <a:r>
              <a:rPr lang="en-GB" sz="2400" dirty="0"/>
              <a:t>the </a:t>
            </a:r>
            <a:r>
              <a:rPr lang="en-GB" sz="2400" dirty="0" smtClean="0"/>
              <a:t>results. </a:t>
            </a:r>
            <a:endParaRPr lang="en-GB" sz="2400" dirty="0"/>
          </a:p>
        </p:txBody>
      </p:sp>
      <p:sp>
        <p:nvSpPr>
          <p:cNvPr id="8" name="Rectangle 7"/>
          <p:cNvSpPr/>
          <p:nvPr/>
        </p:nvSpPr>
        <p:spPr>
          <a:xfrm>
            <a:off x="1031198" y="3764340"/>
            <a:ext cx="77318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400" b="1" dirty="0" smtClean="0">
                <a:solidFill>
                  <a:srgbClr val="0000FF"/>
                </a:solidFill>
              </a:rPr>
              <a:t>Replication</a:t>
            </a:r>
            <a:r>
              <a:rPr lang="en-GB" sz="2400" b="1" dirty="0">
                <a:solidFill>
                  <a:srgbClr val="0000FF"/>
                </a:solidFill>
              </a:rPr>
              <a:t>:</a:t>
            </a:r>
            <a:r>
              <a:rPr lang="en-GB" sz="2400" dirty="0"/>
              <a:t> the experiment must be replicable by other researchers. This is usually achieved with the use of statistics like </a:t>
            </a:r>
            <a:r>
              <a:rPr lang="en-GB" sz="2400" dirty="0" smtClean="0"/>
              <a:t>the standard error of the sample mean.</a:t>
            </a:r>
            <a:endParaRPr lang="en-GB" sz="2400" dirty="0"/>
          </a:p>
        </p:txBody>
      </p:sp>
      <p:sp>
        <p:nvSpPr>
          <p:cNvPr id="9" name="Rectangle 8"/>
          <p:cNvSpPr/>
          <p:nvPr/>
        </p:nvSpPr>
        <p:spPr>
          <a:xfrm>
            <a:off x="1031197" y="5334000"/>
            <a:ext cx="77318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00FF"/>
                </a:solidFill>
              </a:rPr>
              <a:t>Blocking</a:t>
            </a:r>
            <a:r>
              <a:rPr lang="en-GB" sz="2400" dirty="0"/>
              <a:t>: controlling sources of variation in the experimental results.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98896" y="2372849"/>
            <a:ext cx="421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0000FF"/>
                </a:solidFill>
              </a:rPr>
              <a:t>1.</a:t>
            </a:r>
            <a:endParaRPr lang="en-GB" sz="2400" b="1" dirty="0">
              <a:solidFill>
                <a:srgbClr val="00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7579" y="3764340"/>
            <a:ext cx="421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0000FF"/>
                </a:solidFill>
              </a:rPr>
              <a:t>2.</a:t>
            </a:r>
            <a:endParaRPr lang="en-GB" sz="2400" b="1" dirty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7970" y="5334000"/>
            <a:ext cx="421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0000FF"/>
                </a:solidFill>
              </a:rPr>
              <a:t>3.</a:t>
            </a:r>
            <a:endParaRPr lang="en-GB" sz="2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457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14352" y="1163110"/>
            <a:ext cx="3386248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2400" b="1" dirty="0" smtClean="0">
                <a:solidFill>
                  <a:srgbClr val="FF0000"/>
                </a:solidFill>
              </a:rPr>
              <a:t>Steps </a:t>
            </a:r>
            <a:r>
              <a:rPr lang="en-GB" sz="2400" b="1" dirty="0">
                <a:solidFill>
                  <a:srgbClr val="FF0000"/>
                </a:solidFill>
              </a:rPr>
              <a:t>in experimentation</a:t>
            </a:r>
            <a:endParaRPr lang="en-GB" sz="20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45672" y="1676400"/>
            <a:ext cx="302186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Times New Roman" panose="02020603050405020304" pitchFamily="18" charset="0"/>
              </a:rPr>
              <a:t>Define the problem</a:t>
            </a:r>
            <a:endParaRPr lang="en-GB" sz="2000" dirty="0"/>
          </a:p>
        </p:txBody>
      </p:sp>
      <p:sp>
        <p:nvSpPr>
          <p:cNvPr id="4" name="Rectangle 3"/>
          <p:cNvSpPr/>
          <p:nvPr/>
        </p:nvSpPr>
        <p:spPr>
          <a:xfrm>
            <a:off x="1045673" y="2133600"/>
            <a:ext cx="382144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Times New Roman" panose="02020603050405020304" pitchFamily="18" charset="0"/>
              </a:rPr>
              <a:t>Determine the objectives</a:t>
            </a:r>
            <a:endParaRPr lang="en-GB" sz="2000" dirty="0"/>
          </a:p>
        </p:txBody>
      </p:sp>
      <p:sp>
        <p:nvSpPr>
          <p:cNvPr id="5" name="Rectangle 4"/>
          <p:cNvSpPr/>
          <p:nvPr/>
        </p:nvSpPr>
        <p:spPr>
          <a:xfrm>
            <a:off x="1045673" y="2590800"/>
            <a:ext cx="321940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Times New Roman" panose="02020603050405020304" pitchFamily="18" charset="0"/>
              </a:rPr>
              <a:t>Select the treatments</a:t>
            </a:r>
            <a:endParaRPr lang="en-GB" sz="2000" dirty="0"/>
          </a:p>
        </p:txBody>
      </p:sp>
      <p:sp>
        <p:nvSpPr>
          <p:cNvPr id="6" name="Rectangle 5"/>
          <p:cNvSpPr/>
          <p:nvPr/>
        </p:nvSpPr>
        <p:spPr>
          <a:xfrm>
            <a:off x="1045673" y="3042632"/>
            <a:ext cx="48693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Times New Roman" panose="02020603050405020304" pitchFamily="18" charset="0"/>
              </a:rPr>
              <a:t>Select the experimental material</a:t>
            </a:r>
            <a:endParaRPr lang="en-GB" sz="2000" dirty="0"/>
          </a:p>
        </p:txBody>
      </p:sp>
      <p:sp>
        <p:nvSpPr>
          <p:cNvPr id="7" name="Rectangle 6"/>
          <p:cNvSpPr/>
          <p:nvPr/>
        </p:nvSpPr>
        <p:spPr>
          <a:xfrm>
            <a:off x="1045673" y="3465150"/>
            <a:ext cx="46323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Times New Roman" panose="02020603050405020304" pitchFamily="18" charset="0"/>
              </a:rPr>
              <a:t>Select the experimental design</a:t>
            </a:r>
            <a:endParaRPr lang="en-GB" sz="2000" dirty="0"/>
          </a:p>
        </p:txBody>
      </p:sp>
      <p:sp>
        <p:nvSpPr>
          <p:cNvPr id="8" name="Rectangle 7"/>
          <p:cNvSpPr/>
          <p:nvPr/>
        </p:nvSpPr>
        <p:spPr>
          <a:xfrm>
            <a:off x="1026812" y="3925184"/>
            <a:ext cx="75106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Times New Roman" panose="02020603050405020304" pitchFamily="18" charset="0"/>
              </a:rPr>
              <a:t>Select the experimental unit and number of replications</a:t>
            </a:r>
            <a:endParaRPr lang="en-GB" sz="2000" dirty="0"/>
          </a:p>
        </p:txBody>
      </p:sp>
      <p:sp>
        <p:nvSpPr>
          <p:cNvPr id="9" name="Rectangle 8"/>
          <p:cNvSpPr/>
          <p:nvPr/>
        </p:nvSpPr>
        <p:spPr>
          <a:xfrm>
            <a:off x="1035864" y="4423186"/>
            <a:ext cx="602829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Times New Roman" panose="02020603050405020304" pitchFamily="18" charset="0"/>
              </a:rPr>
              <a:t>Ensure proper randomization and layout</a:t>
            </a:r>
            <a:endParaRPr lang="en-GB" sz="2000" dirty="0"/>
          </a:p>
        </p:txBody>
      </p:sp>
      <p:sp>
        <p:nvSpPr>
          <p:cNvPr id="11" name="Rectangle 10"/>
          <p:cNvSpPr/>
          <p:nvPr/>
        </p:nvSpPr>
        <p:spPr>
          <a:xfrm>
            <a:off x="1045001" y="4923240"/>
            <a:ext cx="79719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Times New Roman" panose="02020603050405020304" pitchFamily="18" charset="0"/>
              </a:rPr>
              <a:t>Outline the statistical analysis before doing the experiment</a:t>
            </a:r>
            <a:endParaRPr lang="en-GB" sz="2000" dirty="0"/>
          </a:p>
        </p:txBody>
      </p:sp>
      <p:sp>
        <p:nvSpPr>
          <p:cNvPr id="12" name="Rectangle 11"/>
          <p:cNvSpPr/>
          <p:nvPr/>
        </p:nvSpPr>
        <p:spPr>
          <a:xfrm>
            <a:off x="1032092" y="5397796"/>
            <a:ext cx="36822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Times New Roman" panose="02020603050405020304" pitchFamily="18" charset="0"/>
              </a:rPr>
              <a:t>Conduct the experiment</a:t>
            </a:r>
            <a:endParaRPr lang="en-GB" sz="2000" dirty="0"/>
          </a:p>
        </p:txBody>
      </p:sp>
      <p:sp>
        <p:nvSpPr>
          <p:cNvPr id="13" name="Rectangle 12"/>
          <p:cNvSpPr/>
          <p:nvPr/>
        </p:nvSpPr>
        <p:spPr>
          <a:xfrm>
            <a:off x="1053971" y="5852092"/>
            <a:ext cx="61261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Times New Roman" panose="02020603050405020304" pitchFamily="18" charset="0"/>
              </a:rPr>
              <a:t>Analyse </a:t>
            </a:r>
            <a:r>
              <a:rPr lang="en-GB" sz="2000" dirty="0">
                <a:latin typeface="Times New Roman" panose="02020603050405020304" pitchFamily="18" charset="0"/>
              </a:rPr>
              <a:t>the data and interpret the results</a:t>
            </a:r>
            <a:endParaRPr lang="en-GB" sz="2000" dirty="0"/>
          </a:p>
        </p:txBody>
      </p:sp>
      <p:sp>
        <p:nvSpPr>
          <p:cNvPr id="14" name="Rectangle 13"/>
          <p:cNvSpPr/>
          <p:nvPr/>
        </p:nvSpPr>
        <p:spPr>
          <a:xfrm>
            <a:off x="1045001" y="6287384"/>
            <a:ext cx="57460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Times New Roman" panose="02020603050405020304" pitchFamily="18" charset="0"/>
              </a:rPr>
              <a:t>Prepare complete and readable reports</a:t>
            </a:r>
            <a:endParaRPr lang="en-GB" sz="2000" dirty="0"/>
          </a:p>
        </p:txBody>
      </p:sp>
      <p:sp>
        <p:nvSpPr>
          <p:cNvPr id="15" name="Rectangle 14"/>
          <p:cNvSpPr/>
          <p:nvPr/>
        </p:nvSpPr>
        <p:spPr>
          <a:xfrm>
            <a:off x="-152400" y="468471"/>
            <a:ext cx="9601200" cy="457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-152400" y="993404"/>
            <a:ext cx="9525000" cy="76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D:\Local ( E; )\Copy of Armi Zanko Nwe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552" y="152400"/>
            <a:ext cx="1188000" cy="1188000"/>
          </a:xfrm>
          <a:prstGeom prst="rect">
            <a:avLst/>
          </a:prstGeom>
          <a:noFill/>
          <a:extLst/>
        </p:spPr>
      </p:pic>
      <p:sp>
        <p:nvSpPr>
          <p:cNvPr id="18" name="Rectangle 17"/>
          <p:cNvSpPr/>
          <p:nvPr/>
        </p:nvSpPr>
        <p:spPr>
          <a:xfrm>
            <a:off x="3539232" y="458814"/>
            <a:ext cx="2809295" cy="470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2400" b="1" dirty="0" smtClean="0">
                <a:solidFill>
                  <a:srgbClr val="0000FF"/>
                </a:solidFill>
              </a:rPr>
              <a:t>Experimental Design</a:t>
            </a:r>
            <a:endParaRPr lang="en-GB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464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52400" y="619257"/>
            <a:ext cx="9601200" cy="457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-152400" y="1144190"/>
            <a:ext cx="9525000" cy="76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D:\Local ( E; )\Copy of Armi Zanko Nwe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552" y="301996"/>
            <a:ext cx="1188000" cy="1188000"/>
          </a:xfrm>
          <a:prstGeom prst="rect">
            <a:avLst/>
          </a:prstGeom>
          <a:noFill/>
          <a:extLst/>
        </p:spPr>
      </p:pic>
      <p:sp>
        <p:nvSpPr>
          <p:cNvPr id="11" name="Rectangle 10"/>
          <p:cNvSpPr/>
          <p:nvPr/>
        </p:nvSpPr>
        <p:spPr>
          <a:xfrm>
            <a:off x="3539232" y="609600"/>
            <a:ext cx="2809295" cy="470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2400" b="1" dirty="0" smtClean="0">
                <a:solidFill>
                  <a:srgbClr val="0000FF"/>
                </a:solidFill>
              </a:rPr>
              <a:t>Experimental Design</a:t>
            </a:r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1712612"/>
            <a:ext cx="28007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latin typeface="ArialNarrow,Bold"/>
              </a:rPr>
              <a:t>Experimental </a:t>
            </a:r>
            <a:r>
              <a:rPr lang="en-GB" sz="2400" b="1" dirty="0" smtClean="0">
                <a:latin typeface="ArialNarrow,Bold"/>
              </a:rPr>
              <a:t>Unit</a:t>
            </a:r>
            <a:endParaRPr lang="en-GB" sz="2400" dirty="0"/>
          </a:p>
        </p:txBody>
      </p:sp>
      <p:sp>
        <p:nvSpPr>
          <p:cNvPr id="9" name="Rectangle 8"/>
          <p:cNvSpPr/>
          <p:nvPr/>
        </p:nvSpPr>
        <p:spPr>
          <a:xfrm>
            <a:off x="381000" y="2362200"/>
            <a:ext cx="83074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000" dirty="0">
                <a:latin typeface="Helvetica" panose="020B0604020202020204" pitchFamily="34" charset="0"/>
              </a:rPr>
              <a:t>The first step in detailing the data collection protocol is to define the experimental unit. </a:t>
            </a:r>
            <a:endParaRPr lang="en-GB" sz="2000" dirty="0" smtClean="0">
              <a:latin typeface="Helvetica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1000" y="3144950"/>
            <a:ext cx="83074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000" dirty="0" smtClean="0">
                <a:latin typeface="Helvetica" panose="020B0604020202020204" pitchFamily="34" charset="0"/>
              </a:rPr>
              <a:t>An </a:t>
            </a:r>
            <a:r>
              <a:rPr lang="en-GB" sz="2000" dirty="0" smtClean="0">
                <a:latin typeface="Helvetica-Oblique"/>
              </a:rPr>
              <a:t>experimental</a:t>
            </a:r>
            <a:r>
              <a:rPr lang="en-GB" sz="2000" i="1" dirty="0" smtClean="0">
                <a:latin typeface="Helvetica-Oblique"/>
              </a:rPr>
              <a:t> </a:t>
            </a:r>
            <a:r>
              <a:rPr lang="en-GB" sz="2000" i="1" dirty="0">
                <a:latin typeface="Helvetica-Oblique"/>
              </a:rPr>
              <a:t>or sampling unit </a:t>
            </a:r>
            <a:r>
              <a:rPr lang="en-GB" sz="2000" dirty="0">
                <a:latin typeface="Helvetica" panose="020B0604020202020204" pitchFamily="34" charset="0"/>
              </a:rPr>
              <a:t>is the person or object that will be studied by the researcher</a:t>
            </a:r>
            <a:r>
              <a:rPr lang="en-GB" sz="2000" dirty="0" smtClean="0">
                <a:latin typeface="Helvetica" panose="020B0604020202020204" pitchFamily="34" charset="0"/>
              </a:rPr>
              <a:t>.</a:t>
            </a:r>
            <a:endParaRPr lang="en-GB" sz="2000" dirty="0">
              <a:latin typeface="Helvetica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68174" y="4059350"/>
            <a:ext cx="83074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000" dirty="0" smtClean="0">
                <a:latin typeface="Helvetica" panose="020B0604020202020204" pitchFamily="34" charset="0"/>
              </a:rPr>
              <a:t>This </a:t>
            </a:r>
            <a:r>
              <a:rPr lang="en-GB" sz="2000" dirty="0">
                <a:latin typeface="Helvetica" panose="020B0604020202020204" pitchFamily="34" charset="0"/>
              </a:rPr>
              <a:t>is the smallest unit of analysis in the experiment from which data will be collected.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68174" y="4992164"/>
            <a:ext cx="830744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000" dirty="0" smtClean="0">
                <a:latin typeface="Helvetica" panose="020B0604020202020204" pitchFamily="34" charset="0"/>
              </a:rPr>
              <a:t>For example</a:t>
            </a:r>
            <a:r>
              <a:rPr lang="en-GB" sz="2000" dirty="0">
                <a:latin typeface="Helvetica" panose="020B0604020202020204" pitchFamily="34" charset="0"/>
              </a:rPr>
              <a:t>, depending on the objectives, experimental or sampling units can be </a:t>
            </a:r>
            <a:r>
              <a:rPr lang="en-GB" sz="2000" dirty="0" smtClean="0">
                <a:latin typeface="Helvetica" panose="020B0604020202020204" pitchFamily="34" charset="0"/>
              </a:rPr>
              <a:t>individual persons</a:t>
            </a:r>
            <a:r>
              <a:rPr lang="en-GB" sz="2000" dirty="0">
                <a:latin typeface="Helvetica" panose="020B0604020202020204" pitchFamily="34" charset="0"/>
              </a:rPr>
              <a:t>, students in a classroom, the classroom itself, an animal or a litter of animals, a plot </a:t>
            </a:r>
            <a:r>
              <a:rPr lang="en-GB" sz="2000" dirty="0" smtClean="0">
                <a:latin typeface="Helvetica" panose="020B0604020202020204" pitchFamily="34" charset="0"/>
              </a:rPr>
              <a:t>of land</a:t>
            </a:r>
            <a:r>
              <a:rPr lang="en-GB" sz="2000" dirty="0">
                <a:latin typeface="Helvetica" panose="020B0604020202020204" pitchFamily="34" charset="0"/>
              </a:rPr>
              <a:t>, patients from a doctor's office, and so on.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759963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52400" y="619257"/>
            <a:ext cx="9601200" cy="457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-152400" y="1144190"/>
            <a:ext cx="9525000" cy="76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D:\Local ( E; )\Copy of Armi Zanko Nwe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552" y="301996"/>
            <a:ext cx="1188000" cy="1188000"/>
          </a:xfrm>
          <a:prstGeom prst="rect">
            <a:avLst/>
          </a:prstGeom>
          <a:noFill/>
          <a:extLst/>
        </p:spPr>
      </p:pic>
      <p:sp>
        <p:nvSpPr>
          <p:cNvPr id="11" name="Rectangle 10"/>
          <p:cNvSpPr/>
          <p:nvPr/>
        </p:nvSpPr>
        <p:spPr>
          <a:xfrm>
            <a:off x="3539232" y="609600"/>
            <a:ext cx="2809295" cy="470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2400" b="1" dirty="0" smtClean="0">
                <a:solidFill>
                  <a:srgbClr val="0000FF"/>
                </a:solidFill>
              </a:rPr>
              <a:t>Experimental Design</a:t>
            </a:r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81000" y="2287501"/>
            <a:ext cx="834804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Helvetica-Oblique"/>
              </a:rPr>
              <a:t>The treatment structure consists of factors that the researcher wants to study and about which the researcher will make inferences.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89402" y="1682055"/>
            <a:ext cx="33209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latin typeface="ArialNarrow,Bold"/>
              </a:rPr>
              <a:t>Treatment Structure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1" y="3505200"/>
            <a:ext cx="83480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000" dirty="0">
                <a:latin typeface="Helvetica-Oblique"/>
              </a:rPr>
              <a:t>Drawing a design template is a good way to view the structure of the design factors.</a:t>
            </a:r>
          </a:p>
        </p:txBody>
      </p:sp>
      <p:sp>
        <p:nvSpPr>
          <p:cNvPr id="6" name="Rectangle 5"/>
          <p:cNvSpPr/>
          <p:nvPr/>
        </p:nvSpPr>
        <p:spPr>
          <a:xfrm>
            <a:off x="380999" y="4643735"/>
            <a:ext cx="26645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latin typeface="ArialNarrow,Bold"/>
              </a:rPr>
              <a:t>Design Structure</a:t>
            </a:r>
          </a:p>
        </p:txBody>
      </p:sp>
      <p:sp>
        <p:nvSpPr>
          <p:cNvPr id="7" name="Rectangle 6"/>
          <p:cNvSpPr/>
          <p:nvPr/>
        </p:nvSpPr>
        <p:spPr>
          <a:xfrm>
            <a:off x="380999" y="5105400"/>
            <a:ext cx="834804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000" dirty="0">
                <a:latin typeface="Helvetica-Oblique"/>
              </a:rPr>
              <a:t>Most experimental designs require </a:t>
            </a:r>
            <a:r>
              <a:rPr lang="en-GB" sz="2000" dirty="0">
                <a:solidFill>
                  <a:srgbClr val="FF0000"/>
                </a:solidFill>
                <a:latin typeface="Helvetica-Oblique"/>
              </a:rPr>
              <a:t>experimental units </a:t>
            </a:r>
            <a:r>
              <a:rPr lang="en-GB" sz="2000" dirty="0">
                <a:latin typeface="Helvetica-Oblique"/>
              </a:rPr>
              <a:t>to be allocated to </a:t>
            </a:r>
            <a:r>
              <a:rPr lang="en-GB" sz="2000" dirty="0">
                <a:solidFill>
                  <a:srgbClr val="FF0000"/>
                </a:solidFill>
                <a:latin typeface="Helvetica-Oblique"/>
              </a:rPr>
              <a:t>treatments</a:t>
            </a:r>
            <a:r>
              <a:rPr lang="en-GB" sz="2000" dirty="0">
                <a:latin typeface="Helvetica-Oblique"/>
              </a:rPr>
              <a:t> </a:t>
            </a:r>
            <a:r>
              <a:rPr lang="en-GB" sz="2000" dirty="0" smtClean="0">
                <a:latin typeface="Helvetica-Oblique"/>
              </a:rPr>
              <a:t>either randomly </a:t>
            </a:r>
            <a:r>
              <a:rPr lang="en-GB" sz="2000" dirty="0">
                <a:latin typeface="Helvetica-Oblique"/>
              </a:rPr>
              <a:t>or randomly with constraints, as in blocked designs</a:t>
            </a:r>
          </a:p>
        </p:txBody>
      </p:sp>
    </p:spTree>
    <p:extLst>
      <p:ext uri="{BB962C8B-B14F-4D97-AF65-F5344CB8AC3E}">
        <p14:creationId xmlns:p14="http://schemas.microsoft.com/office/powerpoint/2010/main" val="1834706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0" y="2657528"/>
            <a:ext cx="6324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Narrow,Bold"/>
              </a:rPr>
              <a:t>Completely </a:t>
            </a:r>
            <a:r>
              <a:rPr lang="en-GB" sz="2400" dirty="0">
                <a:latin typeface="ArialNarrow,Bold"/>
              </a:rPr>
              <a:t>Randomized Design</a:t>
            </a:r>
            <a:endParaRPr lang="en-GB" sz="2400" dirty="0"/>
          </a:p>
        </p:txBody>
      </p:sp>
      <p:sp>
        <p:nvSpPr>
          <p:cNvPr id="4" name="Rectangle 3"/>
          <p:cNvSpPr/>
          <p:nvPr/>
        </p:nvSpPr>
        <p:spPr>
          <a:xfrm>
            <a:off x="609600" y="1807257"/>
            <a:ext cx="54126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  <a:latin typeface="ArialNarrow,Bold"/>
              </a:rPr>
              <a:t>Types of Experiments Design:</a:t>
            </a:r>
            <a:endParaRPr lang="en-GB" sz="2800" b="1" dirty="0">
              <a:solidFill>
                <a:srgbClr val="FF0000"/>
              </a:solidFill>
              <a:latin typeface="ArialNarrow,Bold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52400" y="619257"/>
            <a:ext cx="9601200" cy="457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152400" y="1144190"/>
            <a:ext cx="9525000" cy="76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D:\Local ( E; )\Copy of Armi Zanko Nwe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552" y="301996"/>
            <a:ext cx="1188000" cy="1188000"/>
          </a:xfrm>
          <a:prstGeom prst="rect">
            <a:avLst/>
          </a:prstGeom>
          <a:noFill/>
          <a:extLst/>
        </p:spPr>
      </p:pic>
      <p:sp>
        <p:nvSpPr>
          <p:cNvPr id="8" name="Rectangle 7"/>
          <p:cNvSpPr/>
          <p:nvPr/>
        </p:nvSpPr>
        <p:spPr>
          <a:xfrm>
            <a:off x="3539232" y="609600"/>
            <a:ext cx="2809295" cy="470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2400" b="1" dirty="0" smtClean="0">
                <a:solidFill>
                  <a:srgbClr val="0000FF"/>
                </a:solidFill>
              </a:rPr>
              <a:t>Experimental Design</a:t>
            </a:r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2000" y="3317577"/>
            <a:ext cx="6324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Narrow,Bold"/>
              </a:rPr>
              <a:t>Randomized Complete Block Design</a:t>
            </a:r>
            <a:endParaRPr lang="en-GB" sz="2400" dirty="0"/>
          </a:p>
        </p:txBody>
      </p:sp>
      <p:sp>
        <p:nvSpPr>
          <p:cNvPr id="10" name="Rectangle 9"/>
          <p:cNvSpPr/>
          <p:nvPr/>
        </p:nvSpPr>
        <p:spPr>
          <a:xfrm>
            <a:off x="762000" y="3920015"/>
            <a:ext cx="6324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Narrow,Bold"/>
              </a:rPr>
              <a:t>Latin Square Design</a:t>
            </a:r>
            <a:endParaRPr lang="en-GB" sz="2400" dirty="0"/>
          </a:p>
        </p:txBody>
      </p:sp>
      <p:sp>
        <p:nvSpPr>
          <p:cNvPr id="11" name="Rectangle 10"/>
          <p:cNvSpPr/>
          <p:nvPr/>
        </p:nvSpPr>
        <p:spPr>
          <a:xfrm>
            <a:off x="762000" y="4540559"/>
            <a:ext cx="6324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Narrow,Bold"/>
              </a:rPr>
              <a:t>Split-Plot Design</a:t>
            </a:r>
            <a:endParaRPr lang="en-GB" sz="2400" dirty="0"/>
          </a:p>
        </p:txBody>
      </p:sp>
      <p:sp>
        <p:nvSpPr>
          <p:cNvPr id="13" name="Rectangle 12"/>
          <p:cNvSpPr/>
          <p:nvPr/>
        </p:nvSpPr>
        <p:spPr>
          <a:xfrm>
            <a:off x="762754" y="5170156"/>
            <a:ext cx="6324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Narrow,Bold"/>
              </a:rPr>
              <a:t>Cross Design</a:t>
            </a:r>
            <a:endParaRPr lang="en-GB" sz="2400" dirty="0"/>
          </a:p>
        </p:txBody>
      </p:sp>
      <p:sp>
        <p:nvSpPr>
          <p:cNvPr id="14" name="Rectangle 13"/>
          <p:cNvSpPr/>
          <p:nvPr/>
        </p:nvSpPr>
        <p:spPr>
          <a:xfrm>
            <a:off x="762000" y="5786735"/>
            <a:ext cx="6324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Narrow,Bold"/>
              </a:rPr>
              <a:t>Factorial Design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898187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/>
      <p:bldP spid="11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52400" y="619257"/>
            <a:ext cx="9601200" cy="457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-152400" y="1144190"/>
            <a:ext cx="9525000" cy="76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D:\Local ( E; )\Copy of Armi Zanko Nwe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552" y="301996"/>
            <a:ext cx="1188000" cy="1188000"/>
          </a:xfrm>
          <a:prstGeom prst="rect">
            <a:avLst/>
          </a:prstGeom>
          <a:noFill/>
          <a:extLst/>
        </p:spPr>
      </p:pic>
      <p:sp>
        <p:nvSpPr>
          <p:cNvPr id="5" name="Rectangle 4"/>
          <p:cNvSpPr/>
          <p:nvPr/>
        </p:nvSpPr>
        <p:spPr>
          <a:xfrm>
            <a:off x="3539232" y="609600"/>
            <a:ext cx="2809295" cy="470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2400" b="1" dirty="0" smtClean="0">
                <a:solidFill>
                  <a:srgbClr val="0000FF"/>
                </a:solidFill>
              </a:rPr>
              <a:t>Experimental Design</a:t>
            </a:r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2914326"/>
            <a:ext cx="6324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err="1" smtClean="0">
                <a:latin typeface="ArialNarrow,Bold"/>
              </a:rPr>
              <a:t>Dunnet</a:t>
            </a:r>
            <a:r>
              <a:rPr lang="en-GB" b="1" dirty="0" smtClean="0">
                <a:latin typeface="ArialNarrow,Bold"/>
              </a:rPr>
              <a:t> T -Test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699106" y="1807257"/>
            <a:ext cx="68446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 smtClean="0">
                <a:latin typeface="ArialNarrow,Bold"/>
              </a:rPr>
              <a:t>Types of Tests in Experimental Design:</a:t>
            </a:r>
            <a:endParaRPr lang="en-GB" sz="2800" b="1" dirty="0">
              <a:latin typeface="ArialNarrow,Bold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3498175"/>
            <a:ext cx="6324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latin typeface="ArialNarrow,Bold"/>
              </a:rPr>
              <a:t>LSD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762000" y="4024413"/>
            <a:ext cx="6324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latin typeface="ArialNarrow,Bold"/>
              </a:rPr>
              <a:t>Duncan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762000" y="4568757"/>
            <a:ext cx="6324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err="1" smtClean="0">
                <a:latin typeface="ArialNarrow,Bold"/>
              </a:rPr>
              <a:t>Tukey</a:t>
            </a:r>
            <a:r>
              <a:rPr lang="en-GB" b="1" dirty="0" smtClean="0">
                <a:latin typeface="ArialNarrow,Bold"/>
              </a:rPr>
              <a:t> Test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762754" y="5122154"/>
            <a:ext cx="6324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err="1" smtClean="0">
                <a:latin typeface="ArialNarrow,Bold"/>
              </a:rPr>
              <a:t>Scheffe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762000" y="5662533"/>
            <a:ext cx="6324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err="1" smtClean="0">
                <a:latin typeface="ArialNarrow,Bold"/>
              </a:rPr>
              <a:t>Gabrial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265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8750" t="21111" r="28750" b="27778"/>
          <a:stretch/>
        </p:blipFill>
        <p:spPr>
          <a:xfrm>
            <a:off x="457200" y="685800"/>
            <a:ext cx="8222974" cy="556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35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6819</TotalTime>
  <Words>744</Words>
  <Application>Microsoft Office PowerPoint</Application>
  <PresentationFormat>On-screen Show (4:3)</PresentationFormat>
  <Paragraphs>80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Ali_K_Jiddah</vt:lpstr>
      <vt:lpstr>Arial</vt:lpstr>
      <vt:lpstr>ArialNarrow,Bold</vt:lpstr>
      <vt:lpstr>Calibri</vt:lpstr>
      <vt:lpstr>Helvetica</vt:lpstr>
      <vt:lpstr>Helvetica-Oblique</vt:lpstr>
      <vt:lpstr>philosopher</vt:lpstr>
      <vt:lpstr>pt sans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Rebin</dc:creator>
  <cp:lastModifiedBy>Rebin Mirza</cp:lastModifiedBy>
  <cp:revision>194</cp:revision>
  <cp:lastPrinted>2016-11-12T04:13:53Z</cp:lastPrinted>
  <dcterms:created xsi:type="dcterms:W3CDTF">2006-08-16T00:00:00Z</dcterms:created>
  <dcterms:modified xsi:type="dcterms:W3CDTF">2022-06-09T21:22:12Z</dcterms:modified>
</cp:coreProperties>
</file>