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3"/>
  </p:notesMasterIdLst>
  <p:sldIdLst>
    <p:sldId id="264" r:id="rId2"/>
    <p:sldId id="256" r:id="rId3"/>
    <p:sldId id="265" r:id="rId4"/>
    <p:sldId id="257" r:id="rId5"/>
    <p:sldId id="276" r:id="rId6"/>
    <p:sldId id="277" r:id="rId7"/>
    <p:sldId id="278" r:id="rId8"/>
    <p:sldId id="279" r:id="rId9"/>
    <p:sldId id="280" r:id="rId10"/>
    <p:sldId id="266" r:id="rId11"/>
    <p:sldId id="267" r:id="rId12"/>
    <p:sldId id="281" r:id="rId13"/>
    <p:sldId id="282" r:id="rId14"/>
    <p:sldId id="268" r:id="rId15"/>
    <p:sldId id="269" r:id="rId16"/>
    <p:sldId id="271" r:id="rId17"/>
    <p:sldId id="272" r:id="rId18"/>
    <p:sldId id="273" r:id="rId19"/>
    <p:sldId id="270"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5"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F924C1-3CE2-4A4F-9072-9512A72F5627}" type="datetimeFigureOut">
              <a:rPr lang="en-US" smtClean="0"/>
              <a:pPr/>
              <a:t>4/10/2023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ABB897-2E7B-4FAE-8B8C-F98559F5A6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E886-F1BB-4712-8F6E-D6555758C2E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6246912-6E1C-432D-81A2-9AC7EE6CF6D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82E7CF3-D3DD-4333-8AC8-E647E7161D36}"/>
              </a:ext>
            </a:extLst>
          </p:cNvPr>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a:extLst>
              <a:ext uri="{FF2B5EF4-FFF2-40B4-BE49-F238E27FC236}">
                <a16:creationId xmlns:a16="http://schemas.microsoft.com/office/drawing/2014/main" id="{AF79D28C-935F-460F-9A44-DB1A78268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8250A-F3B3-4ED6-89E2-B924EE09104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184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3C95E-F37E-4D74-BB14-9E286AB4DD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B1E6C0-FF1E-46EA-BE03-3244DBD539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97250-718C-4336-8CCF-9194E0B43CD9}"/>
              </a:ext>
            </a:extLst>
          </p:cNvPr>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a:extLst>
              <a:ext uri="{FF2B5EF4-FFF2-40B4-BE49-F238E27FC236}">
                <a16:creationId xmlns:a16="http://schemas.microsoft.com/office/drawing/2014/main" id="{E8F4FEBD-643F-480F-A601-020DA04B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1D970-5DC0-4A2E-B2D4-2FA93C4990D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10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A03495-A7E3-4DD3-898F-2DBE7297B73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D3F908-1628-4624-84C2-7E069059EFF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4D9D1-A6AC-4445-B546-C396F96BA986}"/>
              </a:ext>
            </a:extLst>
          </p:cNvPr>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a:extLst>
              <a:ext uri="{FF2B5EF4-FFF2-40B4-BE49-F238E27FC236}">
                <a16:creationId xmlns:a16="http://schemas.microsoft.com/office/drawing/2014/main" id="{AC7A0F4C-F543-4F10-A086-B608DF428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626D4-B15D-4F43-B4B7-E07CA455D59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530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DCB5-FF99-4C2D-A797-6F098A040F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5925CA-0357-4681-96F8-4563564100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A6050-D88A-44A8-9D03-6240A9CF5322}"/>
              </a:ext>
            </a:extLst>
          </p:cNvPr>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a:extLst>
              <a:ext uri="{FF2B5EF4-FFF2-40B4-BE49-F238E27FC236}">
                <a16:creationId xmlns:a16="http://schemas.microsoft.com/office/drawing/2014/main" id="{556D5072-7B2F-4E3B-84B2-90BB026C5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0BD10-6917-4AEB-B02B-FDC48719CBE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5236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8AF9-B03F-43A3-A454-EF0E4BC99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F2A7F13-82DE-4F3B-A303-33C3357CBF6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EEB49E-747B-4DF2-8DFF-9522AD1BF8DC}"/>
              </a:ext>
            </a:extLst>
          </p:cNvPr>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a:extLst>
              <a:ext uri="{FF2B5EF4-FFF2-40B4-BE49-F238E27FC236}">
                <a16:creationId xmlns:a16="http://schemas.microsoft.com/office/drawing/2014/main" id="{0DE97013-315D-4261-BAA7-7A6E924C8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B87BC-1BD4-4B4D-8F35-2B9D5DB74CF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199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6DB7-5E09-4CD0-8BB2-D122089825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5E75C1-74FA-4CFB-857F-78C78CAF884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9282F9-C328-4B16-AD10-638B18C1D68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24DA64-5A18-418A-9227-8E800BDB4D6A}"/>
              </a:ext>
            </a:extLst>
          </p:cNvPr>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a:extLst>
              <a:ext uri="{FF2B5EF4-FFF2-40B4-BE49-F238E27FC236}">
                <a16:creationId xmlns:a16="http://schemas.microsoft.com/office/drawing/2014/main" id="{B25056BA-F2CF-49E8-8B4A-C4A8ACF0EB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572DF-1E1A-4B16-9522-95452831D8E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463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604A-1714-455F-9B65-38DBD376FBE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1EB529-2617-410E-918D-10B74EC9C03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EC6EAA2-6521-46FC-9E20-F31860E9DF2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57AB86-F6C1-4722-B86D-E66F89B89F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A84DE0A-20F2-4F44-BA5D-D1EBC0388BF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DF094C-4AE0-455E-85EF-E571770ED1A2}"/>
              </a:ext>
            </a:extLst>
          </p:cNvPr>
          <p:cNvSpPr>
            <a:spLocks noGrp="1"/>
          </p:cNvSpPr>
          <p:nvPr>
            <p:ph type="dt" sz="half" idx="10"/>
          </p:nvPr>
        </p:nvSpPr>
        <p:spPr/>
        <p:txBody>
          <a:bodyPr/>
          <a:lstStyle/>
          <a:p>
            <a:fld id="{1D8BD707-D9CF-40AE-B4C6-C98DA3205C09}" type="datetimeFigureOut">
              <a:rPr lang="en-US" smtClean="0"/>
              <a:pPr/>
              <a:t>4/10/2023</a:t>
            </a:fld>
            <a:endParaRPr lang="en-US"/>
          </a:p>
        </p:txBody>
      </p:sp>
      <p:sp>
        <p:nvSpPr>
          <p:cNvPr id="8" name="Footer Placeholder 7">
            <a:extLst>
              <a:ext uri="{FF2B5EF4-FFF2-40B4-BE49-F238E27FC236}">
                <a16:creationId xmlns:a16="http://schemas.microsoft.com/office/drawing/2014/main" id="{6E42B64B-17F7-481E-A5A8-68B8609631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1A807C-92A0-43F4-B0C7-199EAEEE72D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637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B55C-E8CE-40E8-A7B5-07623D0DD8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E6C4A2-1688-40F1-B7BE-C4BC96BE9DE2}"/>
              </a:ext>
            </a:extLst>
          </p:cNvPr>
          <p:cNvSpPr>
            <a:spLocks noGrp="1"/>
          </p:cNvSpPr>
          <p:nvPr>
            <p:ph type="dt" sz="half" idx="10"/>
          </p:nvPr>
        </p:nvSpPr>
        <p:spPr/>
        <p:txBody>
          <a:bodyPr/>
          <a:lstStyle/>
          <a:p>
            <a:fld id="{1D8BD707-D9CF-40AE-B4C6-C98DA3205C09}" type="datetimeFigureOut">
              <a:rPr lang="en-US" smtClean="0"/>
              <a:pPr/>
              <a:t>4/10/2023</a:t>
            </a:fld>
            <a:endParaRPr lang="en-US"/>
          </a:p>
        </p:txBody>
      </p:sp>
      <p:sp>
        <p:nvSpPr>
          <p:cNvPr id="4" name="Footer Placeholder 3">
            <a:extLst>
              <a:ext uri="{FF2B5EF4-FFF2-40B4-BE49-F238E27FC236}">
                <a16:creationId xmlns:a16="http://schemas.microsoft.com/office/drawing/2014/main" id="{C952FBAF-94EF-4F71-A00F-B2F956C3D5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814238-19B2-49E3-9836-347C6A67A43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046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56063-C2E3-4999-8087-13AACF5D0EE3}"/>
              </a:ext>
            </a:extLst>
          </p:cNvPr>
          <p:cNvSpPr>
            <a:spLocks noGrp="1"/>
          </p:cNvSpPr>
          <p:nvPr>
            <p:ph type="dt" sz="half" idx="10"/>
          </p:nvPr>
        </p:nvSpPr>
        <p:spPr/>
        <p:txBody>
          <a:bodyPr/>
          <a:lstStyle/>
          <a:p>
            <a:fld id="{1D8BD707-D9CF-40AE-B4C6-C98DA3205C09}" type="datetimeFigureOut">
              <a:rPr lang="en-US" smtClean="0"/>
              <a:pPr/>
              <a:t>4/10/2023</a:t>
            </a:fld>
            <a:endParaRPr lang="en-US"/>
          </a:p>
        </p:txBody>
      </p:sp>
      <p:sp>
        <p:nvSpPr>
          <p:cNvPr id="3" name="Footer Placeholder 2">
            <a:extLst>
              <a:ext uri="{FF2B5EF4-FFF2-40B4-BE49-F238E27FC236}">
                <a16:creationId xmlns:a16="http://schemas.microsoft.com/office/drawing/2014/main" id="{6BE44D73-51AE-45B3-9992-722742A091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396196-EAAC-45E4-9129-340CA2DA64C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300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8DBC9-38F8-4AA0-8D53-62D4B9864FE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FD48D1D-DC99-4169-B78F-8AAD73EC764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433644-08DA-426B-B4F6-947E9AA4C2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42CCBAF-5759-40C7-ACD1-C1F2A267E208}"/>
              </a:ext>
            </a:extLst>
          </p:cNvPr>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a:extLst>
              <a:ext uri="{FF2B5EF4-FFF2-40B4-BE49-F238E27FC236}">
                <a16:creationId xmlns:a16="http://schemas.microsoft.com/office/drawing/2014/main" id="{D3DA1CB7-4476-45D5-9218-5712CA04E7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37A7FA-C599-4D79-833D-79F49F10A74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003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4A60-8208-4953-8D31-C3ED2F5F87B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6873C46-10A0-4D0F-B987-4DA0A05D40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906EDF0-DF3E-42F9-8DB6-367698B324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1AA0268-D638-4CC3-B882-CF70F1616ECD}"/>
              </a:ext>
            </a:extLst>
          </p:cNvPr>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a:extLst>
              <a:ext uri="{FF2B5EF4-FFF2-40B4-BE49-F238E27FC236}">
                <a16:creationId xmlns:a16="http://schemas.microsoft.com/office/drawing/2014/main" id="{4E4DB098-DD7D-4F03-A535-711BDD705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33AB79-8789-4A49-B763-09FF681C69A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832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71A93A-6A24-4BAD-90A7-D601FD50F3C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90E02B-597C-4D67-B3C7-9249C766A07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DACCB-4198-4D37-A487-852EB520CAA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4/10/2023</a:t>
            </a:fld>
            <a:endParaRPr lang="en-US"/>
          </a:p>
        </p:txBody>
      </p:sp>
      <p:sp>
        <p:nvSpPr>
          <p:cNvPr id="5" name="Footer Placeholder 4">
            <a:extLst>
              <a:ext uri="{FF2B5EF4-FFF2-40B4-BE49-F238E27FC236}">
                <a16:creationId xmlns:a16="http://schemas.microsoft.com/office/drawing/2014/main" id="{18EFD715-0D9D-44E1-98A6-7E3145E2EC9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9A4B5D-016A-44C3-AD8B-D44CA0983A2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9295616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810000" cy="1143000"/>
          </a:xfrm>
        </p:spPr>
        <p:txBody>
          <a:bodyPr>
            <a:noAutofit/>
          </a:bodyPr>
          <a:lstStyle/>
          <a:p>
            <a:pPr algn="l"/>
            <a:r>
              <a:rPr lang="en-US" sz="2400" b="0" dirty="0">
                <a:effectLst/>
                <a:latin typeface="Times New Roman" pitchFamily="18" charset="0"/>
                <a:cs typeface="Times New Roman" pitchFamily="18" charset="0"/>
              </a:rPr>
              <a:t>Salahaddin University</a:t>
            </a:r>
            <a:br>
              <a:rPr lang="en-US" sz="2400" b="0" dirty="0">
                <a:effectLst/>
                <a:latin typeface="Times New Roman" pitchFamily="18" charset="0"/>
                <a:cs typeface="Times New Roman" pitchFamily="18" charset="0"/>
              </a:rPr>
            </a:br>
            <a:r>
              <a:rPr lang="en-US" sz="2400" b="0" dirty="0">
                <a:effectLst/>
                <a:latin typeface="Times New Roman" pitchFamily="18" charset="0"/>
                <a:cs typeface="Times New Roman" pitchFamily="18" charset="0"/>
              </a:rPr>
              <a:t>Collage of Education</a:t>
            </a:r>
            <a:br>
              <a:rPr lang="en-US" sz="2400" b="0" dirty="0">
                <a:effectLst/>
                <a:latin typeface="Times New Roman" pitchFamily="18" charset="0"/>
                <a:cs typeface="Times New Roman" pitchFamily="18" charset="0"/>
              </a:rPr>
            </a:br>
            <a:r>
              <a:rPr lang="en-US" sz="2400" b="0" dirty="0">
                <a:effectLst/>
                <a:latin typeface="Times New Roman" pitchFamily="18" charset="0"/>
                <a:cs typeface="Times New Roman" pitchFamily="18" charset="0"/>
              </a:rPr>
              <a:t>Biology Department</a:t>
            </a:r>
          </a:p>
        </p:txBody>
      </p:sp>
      <p:sp>
        <p:nvSpPr>
          <p:cNvPr id="3" name="Content Placeholder 2"/>
          <p:cNvSpPr>
            <a:spLocks noGrp="1"/>
          </p:cNvSpPr>
          <p:nvPr>
            <p:ph idx="1"/>
          </p:nvPr>
        </p:nvSpPr>
        <p:spPr>
          <a:xfrm>
            <a:off x="266700" y="3063826"/>
            <a:ext cx="8267700" cy="990600"/>
          </a:xfrm>
        </p:spPr>
        <p:txBody>
          <a:bodyPr>
            <a:normAutofit fontScale="92500" lnSpcReduction="10000"/>
          </a:bodyPr>
          <a:lstStyle/>
          <a:p>
            <a:pPr marL="0" marR="0" indent="0" algn="ctr">
              <a:lnSpc>
                <a:spcPct val="107000"/>
              </a:lnSpc>
              <a:spcBef>
                <a:spcPts val="0"/>
              </a:spcBef>
              <a:spcAft>
                <a:spcPts val="800"/>
              </a:spcAft>
              <a:buNone/>
            </a:pPr>
            <a:r>
              <a:rPr lang="en-US" sz="3200" b="1" dirty="0">
                <a:effectLst/>
                <a:latin typeface="Calibri" panose="020F0502020204030204" pitchFamily="34" charset="0"/>
                <a:ea typeface="Calibri" panose="020F0502020204030204" pitchFamily="34" charset="0"/>
                <a:cs typeface="Ali-A-Azzam" pitchFamily="2" charset="-78"/>
              </a:rPr>
              <a:t>Impact of air pollution on environmental health and safety</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salahaddin_logo"/>
          <p:cNvPicPr/>
          <p:nvPr/>
        </p:nvPicPr>
        <p:blipFill>
          <a:blip r:embed="rId2"/>
          <a:srcRect/>
          <a:stretch>
            <a:fillRect/>
          </a:stretch>
        </p:blipFill>
        <p:spPr bwMode="auto">
          <a:xfrm>
            <a:off x="6477000" y="609601"/>
            <a:ext cx="1743075" cy="1676400"/>
          </a:xfrm>
          <a:prstGeom prst="rect">
            <a:avLst/>
          </a:prstGeom>
          <a:noFill/>
          <a:ln w="9525">
            <a:noFill/>
            <a:miter lim="800000"/>
            <a:headEnd/>
            <a:tailEnd/>
          </a:ln>
        </p:spPr>
      </p:pic>
      <p:sp>
        <p:nvSpPr>
          <p:cNvPr id="5" name="Content Placeholder 2"/>
          <p:cNvSpPr txBox="1">
            <a:spLocks/>
          </p:cNvSpPr>
          <p:nvPr/>
        </p:nvSpPr>
        <p:spPr>
          <a:xfrm>
            <a:off x="609600" y="4876800"/>
            <a:ext cx="3429000" cy="990600"/>
          </a:xfrm>
          <a:prstGeom prst="rect">
            <a:avLst/>
          </a:prstGeom>
        </p:spPr>
        <p:txBody>
          <a:bodyPr vert="horz">
            <a:normAutofit/>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2400" b="0" i="0" u="none" strike="noStrike" kern="1200" cap="none" spc="0" normalizeH="0" baseline="0" noProof="0" dirty="0">
                <a:ln>
                  <a:noFill/>
                </a:ln>
                <a:effectLst/>
                <a:uLnTx/>
                <a:uFillTx/>
                <a:latin typeface="Times New Roman" pitchFamily="18" charset="0"/>
                <a:ea typeface="+mn-ea"/>
                <a:cs typeface="Times New Roman" pitchFamily="18" charset="0"/>
              </a:rPr>
              <a:t>Prepared</a:t>
            </a:r>
            <a:r>
              <a:rPr kumimoji="0" lang="en-US" sz="2400" b="0" i="0" u="none" strike="noStrike" kern="1200" cap="none" spc="0" normalizeH="0" noProof="0" dirty="0">
                <a:ln>
                  <a:noFill/>
                </a:ln>
                <a:effectLst/>
                <a:uLnTx/>
                <a:uFillTx/>
                <a:latin typeface="Times New Roman" pitchFamily="18" charset="0"/>
                <a:ea typeface="+mn-ea"/>
                <a:cs typeface="Times New Roman" pitchFamily="18" charset="0"/>
              </a:rPr>
              <a:t> by: </a:t>
            </a: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r>
              <a:rPr lang="en-US" sz="2400" baseline="0" dirty="0">
                <a:latin typeface="Times New Roman" pitchFamily="18" charset="0"/>
                <a:cs typeface="Times New Roman" pitchFamily="18" charset="0"/>
              </a:rPr>
              <a:t>Asma </a:t>
            </a:r>
            <a:r>
              <a:rPr lang="en-US" sz="2400" baseline="0" dirty="0" err="1">
                <a:latin typeface="Times New Roman" pitchFamily="18" charset="0"/>
                <a:cs typeface="Times New Roman" pitchFamily="18" charset="0"/>
              </a:rPr>
              <a:t>Hewa</a:t>
            </a:r>
            <a:r>
              <a:rPr lang="en-US" sz="2400" baseline="0" dirty="0">
                <a:latin typeface="Times New Roman" pitchFamily="18" charset="0"/>
                <a:cs typeface="Times New Roman" pitchFamily="18" charset="0"/>
              </a:rPr>
              <a:t> Raza</a:t>
            </a:r>
            <a:endParaRPr kumimoji="0" lang="en-US" sz="24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6" name="Content Placeholder 2"/>
          <p:cNvSpPr txBox="1">
            <a:spLocks/>
          </p:cNvSpPr>
          <p:nvPr/>
        </p:nvSpPr>
        <p:spPr>
          <a:xfrm>
            <a:off x="5105400" y="4876800"/>
            <a:ext cx="3429000" cy="990600"/>
          </a:xfrm>
          <a:prstGeom prst="rect">
            <a:avLst/>
          </a:prstGeom>
        </p:spPr>
        <p:txBody>
          <a:bodyPr vert="horz">
            <a:normAutofit fontScale="92500"/>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2400" b="0" i="0" u="none" strike="noStrike" kern="1200" cap="none" spc="0" normalizeH="0" baseline="0" noProof="0" dirty="0">
                <a:ln>
                  <a:noFill/>
                </a:ln>
                <a:effectLst/>
                <a:uLnTx/>
                <a:uFillTx/>
                <a:latin typeface="Times New Roman" pitchFamily="18" charset="0"/>
                <a:ea typeface="+mn-ea"/>
                <a:cs typeface="Times New Roman" pitchFamily="18" charset="0"/>
              </a:rPr>
              <a:t>Supervised</a:t>
            </a:r>
            <a:r>
              <a:rPr kumimoji="0" lang="en-US" sz="2400" b="0" i="0" u="none" strike="noStrike" kern="1200" cap="none" spc="0" normalizeH="0" noProof="0" dirty="0">
                <a:ln>
                  <a:noFill/>
                </a:ln>
                <a:effectLst/>
                <a:uLnTx/>
                <a:uFillTx/>
                <a:latin typeface="Times New Roman" pitchFamily="18" charset="0"/>
                <a:ea typeface="+mn-ea"/>
                <a:cs typeface="Times New Roman" pitchFamily="18" charset="0"/>
              </a:rPr>
              <a:t> by: </a:t>
            </a:r>
          </a:p>
          <a:p>
            <a:pPr marL="548640" marR="0" lvl="0" indent="-411480" defTabSz="914400" rtl="0" eaLnBrk="1" fontAlgn="auto" latinLnBrk="0" hangingPunct="1">
              <a:lnSpc>
                <a:spcPct val="100000"/>
              </a:lnSpc>
              <a:spcBef>
                <a:spcPct val="20000"/>
              </a:spcBef>
              <a:spcAft>
                <a:spcPts val="0"/>
              </a:spcAft>
              <a:buClr>
                <a:schemeClr val="tx1">
                  <a:shade val="95000"/>
                </a:schemeClr>
              </a:buClr>
              <a:buSzPct val="65000"/>
              <a:tabLst/>
              <a:defRPr/>
            </a:pPr>
            <a:r>
              <a:rPr lang="en-US" sz="2400" dirty="0">
                <a:latin typeface="Times New Roman" pitchFamily="18" charset="0"/>
                <a:cs typeface="Times New Roman" pitchFamily="18" charset="0"/>
              </a:rPr>
              <a:t>Mr. Rebwar Khdir Shekha</a:t>
            </a:r>
            <a:endParaRPr kumimoji="0" lang="en-US" sz="24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855"/>
            <a:ext cx="7886700" cy="1325563"/>
          </a:xfrm>
        </p:spPr>
        <p:txBody>
          <a:bodyPr/>
          <a:lstStyle/>
          <a:p>
            <a:pPr marL="0" marR="0" algn="just">
              <a:lnSpc>
                <a:spcPct val="115000"/>
              </a:lnSpc>
              <a:spcBef>
                <a:spcPts val="0"/>
              </a:spcBef>
              <a:spcAft>
                <a:spcPts val="1000"/>
              </a:spcAft>
            </a:pPr>
            <a:r>
              <a:rPr lang="en-US" sz="3600" b="1" dirty="0">
                <a:effectLst/>
                <a:latin typeface="Times New Roman" panose="02020603050405020304" pitchFamily="18" charset="0"/>
                <a:ea typeface="Calibri" panose="020F0502020204030204" pitchFamily="34" charset="0"/>
                <a:cs typeface="Arial" panose="020B0604020202020204" pitchFamily="34" charset="0"/>
              </a:rPr>
              <a:t>Sources of air pollution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295422" y="1447800"/>
            <a:ext cx="8772378" cy="4486274"/>
          </a:xfrm>
        </p:spPr>
        <p:txBody>
          <a:bodyPr>
            <a:normAutofit/>
          </a:bodyPr>
          <a:lstStyle/>
          <a:p>
            <a:pPr marL="0" marR="0" indent="0" algn="just">
              <a:lnSpc>
                <a:spcPct val="115000"/>
              </a:lnSpc>
              <a:spcBef>
                <a:spcPts val="0"/>
              </a:spcBef>
              <a:spcAft>
                <a:spcPts val="1000"/>
              </a:spcAft>
              <a:buNone/>
            </a:pPr>
            <a:r>
              <a:rPr lang="en-US" sz="3200" dirty="0">
                <a:solidFill>
                  <a:srgbClr val="C00000"/>
                </a:solidFill>
                <a:latin typeface="Calibri" panose="020F0502020204030204" pitchFamily="34" charset="0"/>
                <a:cs typeface="Calibri" panose="020F0502020204030204" pitchFamily="34" charset="0"/>
              </a:rPr>
              <a:t>Artificial sources</a:t>
            </a:r>
          </a:p>
          <a:p>
            <a:pPr marR="0" algn="just">
              <a:lnSpc>
                <a:spcPct val="115000"/>
              </a:lnSpc>
              <a:spcBef>
                <a:spcPts val="0"/>
              </a:spcBef>
              <a:spcAft>
                <a:spcPts val="100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rPr>
              <a:t>Stationary sources (factories).</a:t>
            </a:r>
          </a:p>
          <a:p>
            <a:pPr marR="0" algn="just">
              <a:lnSpc>
                <a:spcPct val="115000"/>
              </a:lnSpc>
              <a:spcBef>
                <a:spcPts val="0"/>
              </a:spcBef>
              <a:spcAft>
                <a:spcPts val="100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rPr>
              <a:t>Mobile sources example:  motor vehicles</a:t>
            </a:r>
          </a:p>
          <a:p>
            <a:pPr marR="0" algn="just">
              <a:lnSpc>
                <a:spcPct val="115000"/>
              </a:lnSpc>
              <a:spcBef>
                <a:spcPts val="0"/>
              </a:spcBef>
              <a:spcAft>
                <a:spcPts val="1000"/>
              </a:spcAft>
              <a:buFont typeface="Wingdings" panose="05000000000000000000" pitchFamily="2" charset="2"/>
              <a:buChar char="§"/>
            </a:pPr>
            <a:r>
              <a:rPr lang="en-US" sz="2800" dirty="0">
                <a:latin typeface="Times New Roman" panose="02020603050405020304" pitchFamily="18" charset="0"/>
                <a:ea typeface="Calibri" panose="020F0502020204030204" pitchFamily="34" charset="0"/>
              </a:rPr>
              <a:t>B</a:t>
            </a:r>
            <a:r>
              <a:rPr lang="en-US" sz="2800" dirty="0">
                <a:effectLst/>
                <a:latin typeface="Times New Roman" panose="02020603050405020304" pitchFamily="18" charset="0"/>
                <a:ea typeface="Calibri" panose="020F0502020204030204" pitchFamily="34" charset="0"/>
              </a:rPr>
              <a:t>urn practices in agriculture and forest management</a:t>
            </a:r>
          </a:p>
          <a:p>
            <a:pPr marR="0" algn="just">
              <a:lnSpc>
                <a:spcPct val="115000"/>
              </a:lnSpc>
              <a:spcBef>
                <a:spcPts val="0"/>
              </a:spcBef>
              <a:spcAft>
                <a:spcPts val="100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rPr>
              <a:t>Fumes from paint, hair spray, varnish, aerosol sprays and other solvents. </a:t>
            </a:r>
          </a:p>
          <a:p>
            <a:pPr marR="0" algn="just">
              <a:lnSpc>
                <a:spcPct val="115000"/>
              </a:lnSpc>
              <a:spcBef>
                <a:spcPts val="0"/>
              </a:spcBef>
              <a:spcAft>
                <a:spcPts val="100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rPr>
              <a:t>Fertilized farmland.</a:t>
            </a:r>
          </a:p>
          <a:p>
            <a:pPr marL="0" marR="0" indent="0" algn="just">
              <a:lnSpc>
                <a:spcPct val="115000"/>
              </a:lnSpc>
              <a:spcBef>
                <a:spcPts val="0"/>
              </a:spcBef>
              <a:spcAft>
                <a:spcPts val="1000"/>
              </a:spcAft>
              <a:buNone/>
            </a:pPr>
            <a:endParaRPr lang="en-US" sz="32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R="0" algn="just">
              <a:lnSpc>
                <a:spcPct val="115000"/>
              </a:lnSpc>
              <a:spcBef>
                <a:spcPts val="0"/>
              </a:spcBef>
              <a:spcAft>
                <a:spcPts val="1000"/>
              </a:spcAft>
              <a:buFont typeface="Wingdings" panose="05000000000000000000" pitchFamily="2" charset="2"/>
              <a:buChar char="§"/>
            </a:pPr>
            <a:endParaRPr lang="en-US" sz="3200" dirty="0">
              <a:solidFill>
                <a:srgbClr val="C00000"/>
              </a:solidFill>
              <a:latin typeface="Calibri" panose="020F0502020204030204" pitchFamily="34" charset="0"/>
              <a:cs typeface="Calibri" panose="020F0502020204030204" pitchFamily="34" charset="0"/>
            </a:endParaRPr>
          </a:p>
          <a:p>
            <a:pPr marL="0" marR="0" indent="0" algn="just">
              <a:lnSpc>
                <a:spcPct val="115000"/>
              </a:lnSpc>
              <a:spcBef>
                <a:spcPts val="0"/>
              </a:spcBef>
              <a:spcAft>
                <a:spcPts val="1000"/>
              </a:spcAft>
              <a:buNone/>
            </a:pPr>
            <a:endParaRPr lang="en-US" sz="32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5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855"/>
            <a:ext cx="7886700" cy="1325563"/>
          </a:xfrm>
        </p:spPr>
        <p:txBody>
          <a:bodyPr>
            <a:normAutofit/>
          </a:bodyPr>
          <a:lstStyle/>
          <a:p>
            <a:pPr marL="0" marR="0" algn="just">
              <a:lnSpc>
                <a:spcPct val="115000"/>
              </a:lnSpc>
              <a:spcBef>
                <a:spcPts val="0"/>
              </a:spcBef>
              <a:spcAft>
                <a:spcPts val="1000"/>
              </a:spcAft>
            </a:pPr>
            <a:r>
              <a:rPr lang="en-US" sz="3600" b="1" dirty="0">
                <a:effectLst/>
                <a:latin typeface="Times New Roman" panose="02020603050405020304" pitchFamily="18" charset="0"/>
                <a:ea typeface="Calibri" panose="020F0502020204030204" pitchFamily="34" charset="0"/>
              </a:rPr>
              <a:t>Types of pollutants</a:t>
            </a:r>
            <a:endParaRPr lang="en-US" sz="6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295422" y="1447800"/>
            <a:ext cx="8772378" cy="4486274"/>
          </a:xfrm>
        </p:spPr>
        <p:txBody>
          <a:bodyPr>
            <a:normAutofit lnSpcReduction="10000"/>
          </a:bodyPr>
          <a:lstStyle/>
          <a:p>
            <a:pPr marL="0" marR="0" algn="just">
              <a:lnSpc>
                <a:spcPct val="107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Arial" panose="020B0604020202020204" pitchFamily="34" charset="0"/>
              </a:rPr>
              <a:t>Primary sources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2800" dirty="0">
                <a:effectLst/>
                <a:latin typeface="Times New Roman" panose="02020603050405020304" pitchFamily="18" charset="0"/>
                <a:ea typeface="Calibri" panose="020F0502020204030204" pitchFamily="34" charset="0"/>
                <a:cs typeface="Arial" panose="020B0604020202020204" pitchFamily="34" charset="0"/>
              </a:rPr>
              <a:t> They are pollutants which are directly emitted in to atmosphere from different polluted sources such as cars, volcano and industrial plant.</a:t>
            </a:r>
          </a:p>
          <a:p>
            <a:pPr marL="0" marR="0" algn="just">
              <a:lnSpc>
                <a:spcPct val="107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Arial" panose="020B0604020202020204" pitchFamily="34" charset="0"/>
              </a:rPr>
              <a:t>Secondary sources </a:t>
            </a:r>
            <a:endParaRPr lang="en-US" sz="2800" b="1" dirty="0">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rPr>
              <a:t> They are pollutants which are formed by chemical reaction of two or more primary pollutants. Photochemical is responsible to formation of secondary pollutants (PAN, Ozone in troposphere).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15000"/>
              </a:lnSpc>
              <a:spcBef>
                <a:spcPts val="0"/>
              </a:spcBef>
              <a:spcAft>
                <a:spcPts val="1000"/>
              </a:spcAft>
              <a:buNone/>
            </a:pPr>
            <a:endParaRPr lang="en-US" sz="32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R="0" algn="just">
              <a:lnSpc>
                <a:spcPct val="115000"/>
              </a:lnSpc>
              <a:spcBef>
                <a:spcPts val="0"/>
              </a:spcBef>
              <a:spcAft>
                <a:spcPts val="1000"/>
              </a:spcAft>
              <a:buFont typeface="Wingdings" panose="05000000000000000000" pitchFamily="2" charset="2"/>
              <a:buChar char="§"/>
            </a:pPr>
            <a:endParaRPr lang="en-US" sz="3200" dirty="0">
              <a:solidFill>
                <a:srgbClr val="C00000"/>
              </a:solidFill>
              <a:latin typeface="Calibri" panose="020F0502020204030204" pitchFamily="34" charset="0"/>
              <a:cs typeface="Calibri" panose="020F0502020204030204" pitchFamily="34" charset="0"/>
            </a:endParaRPr>
          </a:p>
          <a:p>
            <a:pPr marL="0" marR="0" indent="0" algn="just">
              <a:lnSpc>
                <a:spcPct val="115000"/>
              </a:lnSpc>
              <a:spcBef>
                <a:spcPts val="0"/>
              </a:spcBef>
              <a:spcAft>
                <a:spcPts val="1000"/>
              </a:spcAft>
              <a:buNone/>
            </a:pPr>
            <a:endParaRPr lang="en-US" sz="32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834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3629"/>
            <a:ext cx="7886700" cy="376945"/>
          </a:xfrm>
        </p:spPr>
        <p:txBody>
          <a:bodyPr>
            <a:normAutofit fontScale="90000"/>
          </a:bodyPr>
          <a:lstStyle/>
          <a:p>
            <a:pPr marL="0" marR="0" algn="just">
              <a:lnSpc>
                <a:spcPct val="115000"/>
              </a:lnSpc>
              <a:spcBef>
                <a:spcPts val="0"/>
              </a:spcBef>
              <a:spcAft>
                <a:spcPts val="1000"/>
              </a:spcAft>
            </a:pPr>
            <a:r>
              <a:rPr lang="en-US" sz="3600" b="1" dirty="0">
                <a:latin typeface="Times New Roman" panose="02020603050405020304" pitchFamily="18" charset="0"/>
                <a:ea typeface="Calibri" panose="020F0502020204030204" pitchFamily="34" charset="0"/>
                <a:cs typeface="Arial" panose="020B0604020202020204" pitchFamily="34" charset="0"/>
              </a:rPr>
              <a:t>Effects of Air Pollution</a:t>
            </a:r>
            <a:endParaRPr lang="en-US" sz="6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295422" y="1447800"/>
            <a:ext cx="8772378" cy="4486274"/>
          </a:xfrm>
        </p:spPr>
        <p:txBody>
          <a:bodyPr>
            <a:normAutofit/>
          </a:bodyPr>
          <a:lstStyle/>
          <a:p>
            <a:pPr marL="0" marR="0" indent="0" algn="just">
              <a:lnSpc>
                <a:spcPct val="115000"/>
              </a:lnSpc>
              <a:spcBef>
                <a:spcPts val="0"/>
              </a:spcBef>
              <a:spcAft>
                <a:spcPts val="1000"/>
              </a:spcAft>
              <a:buNone/>
            </a:pPr>
            <a:endParaRPr lang="en-US" sz="32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R="0" algn="just">
              <a:lnSpc>
                <a:spcPct val="115000"/>
              </a:lnSpc>
              <a:spcBef>
                <a:spcPts val="0"/>
              </a:spcBef>
              <a:spcAft>
                <a:spcPts val="1000"/>
              </a:spcAft>
              <a:buFont typeface="Wingdings" panose="05000000000000000000" pitchFamily="2" charset="2"/>
              <a:buChar char="§"/>
            </a:pPr>
            <a:endParaRPr lang="en-US" sz="3200" dirty="0">
              <a:solidFill>
                <a:srgbClr val="C00000"/>
              </a:solidFill>
              <a:latin typeface="Calibri" panose="020F0502020204030204" pitchFamily="34" charset="0"/>
              <a:cs typeface="Calibri" panose="020F0502020204030204" pitchFamily="34" charset="0"/>
            </a:endParaRPr>
          </a:p>
          <a:p>
            <a:pPr marL="0" marR="0" indent="0" algn="just">
              <a:lnSpc>
                <a:spcPct val="115000"/>
              </a:lnSpc>
              <a:spcBef>
                <a:spcPts val="0"/>
              </a:spcBef>
              <a:spcAft>
                <a:spcPts val="1000"/>
              </a:spcAft>
              <a:buNone/>
            </a:pPr>
            <a:endParaRPr lang="en-US" sz="3200" dirty="0">
              <a:solidFill>
                <a:srgbClr val="C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6464FBF-5EF6-465B-95DA-8E2167CF4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Tree>
    <p:extLst>
      <p:ext uri="{BB962C8B-B14F-4D97-AF65-F5344CB8AC3E}">
        <p14:creationId xmlns:p14="http://schemas.microsoft.com/office/powerpoint/2010/main" val="252334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3629"/>
            <a:ext cx="7886700" cy="376945"/>
          </a:xfrm>
        </p:spPr>
        <p:txBody>
          <a:bodyPr>
            <a:normAutofit fontScale="90000"/>
          </a:bodyPr>
          <a:lstStyle/>
          <a:p>
            <a:pPr marL="0" marR="0" algn="just">
              <a:lnSpc>
                <a:spcPct val="115000"/>
              </a:lnSpc>
              <a:spcBef>
                <a:spcPts val="0"/>
              </a:spcBef>
              <a:spcAft>
                <a:spcPts val="1000"/>
              </a:spcAft>
            </a:pPr>
            <a:r>
              <a:rPr lang="en-US" sz="3600" b="1" dirty="0">
                <a:latin typeface="Times New Roman" panose="02020603050405020304" pitchFamily="18" charset="0"/>
                <a:ea typeface="Calibri" panose="020F0502020204030204" pitchFamily="34" charset="0"/>
                <a:cs typeface="Arial" panose="020B0604020202020204" pitchFamily="34" charset="0"/>
              </a:rPr>
              <a:t>Effects of Air Pollution</a:t>
            </a:r>
            <a:endParaRPr lang="en-US" sz="6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295422" y="1447800"/>
            <a:ext cx="8772378" cy="4486274"/>
          </a:xfrm>
        </p:spPr>
        <p:txBody>
          <a:bodyPr>
            <a:normAutofit/>
          </a:bodyPr>
          <a:lstStyle/>
          <a:p>
            <a:pPr marL="0" marR="0" indent="0" algn="just">
              <a:lnSpc>
                <a:spcPct val="115000"/>
              </a:lnSpc>
              <a:spcBef>
                <a:spcPts val="0"/>
              </a:spcBef>
              <a:spcAft>
                <a:spcPts val="1000"/>
              </a:spcAft>
              <a:buNone/>
            </a:pPr>
            <a:endParaRPr lang="en-US" sz="32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R="0" algn="just">
              <a:lnSpc>
                <a:spcPct val="115000"/>
              </a:lnSpc>
              <a:spcBef>
                <a:spcPts val="0"/>
              </a:spcBef>
              <a:spcAft>
                <a:spcPts val="1000"/>
              </a:spcAft>
              <a:buFont typeface="Wingdings" panose="05000000000000000000" pitchFamily="2" charset="2"/>
              <a:buChar char="§"/>
            </a:pPr>
            <a:endParaRPr lang="en-US" sz="3200" dirty="0">
              <a:solidFill>
                <a:srgbClr val="C00000"/>
              </a:solidFill>
              <a:latin typeface="Calibri" panose="020F0502020204030204" pitchFamily="34" charset="0"/>
              <a:cs typeface="Calibri" panose="020F0502020204030204" pitchFamily="34" charset="0"/>
            </a:endParaRPr>
          </a:p>
          <a:p>
            <a:pPr marL="0" marR="0" indent="0" algn="just">
              <a:lnSpc>
                <a:spcPct val="115000"/>
              </a:lnSpc>
              <a:spcBef>
                <a:spcPts val="0"/>
              </a:spcBef>
              <a:spcAft>
                <a:spcPts val="1000"/>
              </a:spcAft>
              <a:buNone/>
            </a:pPr>
            <a:endParaRPr lang="en-US" sz="3200" dirty="0">
              <a:solidFill>
                <a:srgbClr val="C0000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E5DB0CF9-3720-4252-AE39-7C4C4D6DD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72" y="825743"/>
            <a:ext cx="8391378" cy="5791200"/>
          </a:xfrm>
          <a:prstGeom prst="rect">
            <a:avLst/>
          </a:prstGeom>
        </p:spPr>
      </p:pic>
    </p:spTree>
    <p:extLst>
      <p:ext uri="{BB962C8B-B14F-4D97-AF65-F5344CB8AC3E}">
        <p14:creationId xmlns:p14="http://schemas.microsoft.com/office/powerpoint/2010/main" val="2753369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855"/>
            <a:ext cx="7886700" cy="1325563"/>
          </a:xfrm>
        </p:spPr>
        <p:txBody>
          <a:bodyPr>
            <a:normAutofit/>
          </a:bodyPr>
          <a:lstStyle/>
          <a:p>
            <a:pPr marL="0" marR="0" algn="just">
              <a:lnSpc>
                <a:spcPct val="115000"/>
              </a:lnSpc>
              <a:spcBef>
                <a:spcPts val="0"/>
              </a:spcBef>
              <a:spcAft>
                <a:spcPts val="1000"/>
              </a:spcAft>
            </a:pPr>
            <a:r>
              <a:rPr lang="en-US" sz="3200" b="1" dirty="0">
                <a:effectLst/>
                <a:latin typeface="Times New Roman" panose="02020603050405020304" pitchFamily="18" charset="0"/>
                <a:ea typeface="Calibri" panose="020F0502020204030204" pitchFamily="34" charset="0"/>
              </a:rPr>
              <a:t>Treatment of air pollution</a:t>
            </a:r>
            <a:endParaRPr lang="en-US" sz="8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295422" y="1447800"/>
            <a:ext cx="8772378" cy="4486274"/>
          </a:xfrm>
        </p:spPr>
        <p:txBody>
          <a:bodyPr>
            <a:normAutofit/>
          </a:bodyPr>
          <a:lstStyle/>
          <a:p>
            <a:pPr marL="0" marR="0" algn="just">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rPr>
              <a:t>Device</a:t>
            </a:r>
            <a:r>
              <a:rPr lang="en-US" sz="1800" b="1" dirty="0">
                <a:effectLst/>
                <a:latin typeface="Times New Roman" panose="02020603050405020304" pitchFamily="18" charset="0"/>
                <a:ea typeface="Calibri" panose="020F0502020204030204" pitchFamily="34" charset="0"/>
              </a:rPr>
              <a:t> </a:t>
            </a:r>
          </a:p>
          <a:p>
            <a:pPr marL="0" marR="0" indent="0" algn="just">
              <a:lnSpc>
                <a:spcPct val="107000"/>
              </a:lnSpc>
              <a:spcBef>
                <a:spcPts val="0"/>
              </a:spcBef>
              <a:spcAft>
                <a:spcPts val="800"/>
              </a:spcAft>
              <a:buNone/>
            </a:pPr>
            <a:endParaRPr lang="en-US" sz="28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3200" b="1" dirty="0">
                <a:latin typeface="Times New Roman" panose="02020603050405020304" pitchFamily="18" charset="0"/>
              </a:rPr>
              <a:t>Rules</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endParaRPr lang="en-US" sz="2800" b="1"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Plants </a:t>
            </a:r>
            <a:endParaRPr lang="en-US" sz="2800" b="1" dirty="0">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15000"/>
              </a:lnSpc>
              <a:spcBef>
                <a:spcPts val="0"/>
              </a:spcBef>
              <a:spcAft>
                <a:spcPts val="1000"/>
              </a:spcAft>
              <a:buNone/>
            </a:pPr>
            <a:endParaRPr lang="en-US" sz="32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R="0" algn="just">
              <a:lnSpc>
                <a:spcPct val="115000"/>
              </a:lnSpc>
              <a:spcBef>
                <a:spcPts val="0"/>
              </a:spcBef>
              <a:spcAft>
                <a:spcPts val="1000"/>
              </a:spcAft>
              <a:buFont typeface="Wingdings" panose="05000000000000000000" pitchFamily="2" charset="2"/>
              <a:buChar char="§"/>
            </a:pPr>
            <a:endParaRPr lang="en-US" sz="3200" dirty="0">
              <a:solidFill>
                <a:srgbClr val="C00000"/>
              </a:solidFill>
              <a:latin typeface="Calibri" panose="020F0502020204030204" pitchFamily="34" charset="0"/>
              <a:cs typeface="Calibri" panose="020F0502020204030204" pitchFamily="34" charset="0"/>
            </a:endParaRPr>
          </a:p>
          <a:p>
            <a:pPr marL="0" marR="0" indent="0" algn="just">
              <a:lnSpc>
                <a:spcPct val="115000"/>
              </a:lnSpc>
              <a:spcBef>
                <a:spcPts val="0"/>
              </a:spcBef>
              <a:spcAft>
                <a:spcPts val="1000"/>
              </a:spcAft>
              <a:buNone/>
            </a:pPr>
            <a:endParaRPr lang="en-US" sz="32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1354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855"/>
            <a:ext cx="7886700" cy="1325563"/>
          </a:xfrm>
        </p:spPr>
        <p:txBody>
          <a:bodyPr>
            <a:normAutofit fontScale="90000"/>
          </a:bodyPr>
          <a:lstStyle/>
          <a:p>
            <a:pPr marL="0" marR="0" algn="just">
              <a:lnSpc>
                <a:spcPct val="115000"/>
              </a:lnSpc>
              <a:spcBef>
                <a:spcPts val="0"/>
              </a:spcBef>
              <a:spcAft>
                <a:spcPts val="1000"/>
              </a:spcAft>
            </a:pPr>
            <a:r>
              <a:rPr lang="en-US" sz="8800" dirty="0">
                <a:effectLst/>
                <a:latin typeface="Calibri" panose="020F0502020204030204" pitchFamily="34" charset="0"/>
                <a:ea typeface="Calibri" panose="020F0502020204030204" pitchFamily="34" charset="0"/>
                <a:cs typeface="Arial" panose="020B0604020202020204" pitchFamily="34" charset="0"/>
              </a:rPr>
              <a:t>Air Quality Index</a:t>
            </a:r>
          </a:p>
        </p:txBody>
      </p:sp>
      <p:sp>
        <p:nvSpPr>
          <p:cNvPr id="3" name="Content Placeholder 2"/>
          <p:cNvSpPr>
            <a:spLocks noGrp="1"/>
          </p:cNvSpPr>
          <p:nvPr>
            <p:ph idx="1"/>
          </p:nvPr>
        </p:nvSpPr>
        <p:spPr>
          <a:xfrm>
            <a:off x="185811" y="1634418"/>
            <a:ext cx="8772378" cy="4486274"/>
          </a:xfrm>
        </p:spPr>
        <p:txBody>
          <a:bodyPr>
            <a:normAutofit fontScale="92500" lnSpcReduction="20000"/>
          </a:bodyPr>
          <a:lstStyle/>
          <a:p>
            <a:pPr marL="0" marR="0" indent="0" algn="just">
              <a:lnSpc>
                <a:spcPct val="115000"/>
              </a:lnSpc>
              <a:spcBef>
                <a:spcPts val="0"/>
              </a:spcBef>
              <a:spcAft>
                <a:spcPts val="1000"/>
              </a:spcAft>
              <a:buNone/>
            </a:pPr>
            <a:r>
              <a:rPr lang="en-US" sz="2800" dirty="0">
                <a:effectLst/>
                <a:latin typeface="Times New Roman" panose="02020603050405020304" pitchFamily="18" charset="0"/>
                <a:ea typeface="Calibri" panose="020F0502020204030204" pitchFamily="34" charset="0"/>
              </a:rPr>
              <a:t>Air Quality Index (AQI) is a valuable tool to indicate the levels of daily air pollutants from a public health point of view. It is an alert to the public in terms of health impact. AQI values var­ies from “0” to “500” and its value is proportional to the concentrations of the pollutants in the air. Thus, greater AQI indicates more serious health complications. A daily air</a:t>
            </a: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Times New Roman" panose="02020603050405020304" pitchFamily="18" charset="0"/>
                <a:ea typeface="Calibri" panose="020F0502020204030204" pitchFamily="34" charset="0"/>
              </a:rPr>
              <a:t> quality index (AQI) has been suggested by En­vironmental Protection Agency and the procedure was later updated and defined in terms of main air pollutants: Carbon monox­ide (CO), Nitrogen dioxide (NO2), Ozone (O3), particulate matter (PM) and Sulfur dioxide (SO2).</a:t>
            </a:r>
            <a:endParaRPr lang="en-US" sz="44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627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855"/>
            <a:ext cx="7886700" cy="605545"/>
          </a:xfrm>
        </p:spPr>
        <p:txBody>
          <a:bodyPr>
            <a:noAutofit/>
          </a:bodyPr>
          <a:lstStyle/>
          <a:p>
            <a:pPr marL="0" marR="0" algn="just">
              <a:lnSpc>
                <a:spcPct val="115000"/>
              </a:lnSpc>
              <a:spcBef>
                <a:spcPts val="0"/>
              </a:spcBef>
              <a:spcAft>
                <a:spcPts val="1000"/>
              </a:spcAft>
            </a:pPr>
            <a:r>
              <a:rPr lang="en-US" sz="4800" dirty="0">
                <a:effectLst/>
                <a:latin typeface="Calibri" panose="020F0502020204030204" pitchFamily="34" charset="0"/>
                <a:ea typeface="Calibri" panose="020F0502020204030204" pitchFamily="34" charset="0"/>
                <a:cs typeface="Arial" panose="020B0604020202020204" pitchFamily="34" charset="0"/>
              </a:rPr>
              <a:t>Air Quality Index</a:t>
            </a:r>
          </a:p>
        </p:txBody>
      </p:sp>
      <p:pic>
        <p:nvPicPr>
          <p:cNvPr id="5" name="Content Placeholder 4">
            <a:extLst>
              <a:ext uri="{FF2B5EF4-FFF2-40B4-BE49-F238E27FC236}">
                <a16:creationId xmlns:a16="http://schemas.microsoft.com/office/drawing/2014/main" id="{8774D586-718D-4036-AD1A-71269D5C46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6801"/>
            <a:ext cx="9144000" cy="5538616"/>
          </a:xfrm>
        </p:spPr>
      </p:pic>
    </p:spTree>
    <p:extLst>
      <p:ext uri="{BB962C8B-B14F-4D97-AF65-F5344CB8AC3E}">
        <p14:creationId xmlns:p14="http://schemas.microsoft.com/office/powerpoint/2010/main" val="372946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855"/>
            <a:ext cx="7886700" cy="605545"/>
          </a:xfrm>
        </p:spPr>
        <p:txBody>
          <a:bodyPr>
            <a:noAutofit/>
          </a:bodyPr>
          <a:lstStyle/>
          <a:p>
            <a:pPr marL="0" marR="0" algn="just">
              <a:lnSpc>
                <a:spcPct val="115000"/>
              </a:lnSpc>
              <a:spcBef>
                <a:spcPts val="0"/>
              </a:spcBef>
              <a:spcAft>
                <a:spcPts val="1000"/>
              </a:spcAft>
            </a:pPr>
            <a:r>
              <a:rPr lang="en-US" sz="4800" dirty="0">
                <a:effectLst/>
                <a:latin typeface="Calibri" panose="020F0502020204030204" pitchFamily="34" charset="0"/>
                <a:ea typeface="Calibri" panose="020F0502020204030204" pitchFamily="34" charset="0"/>
                <a:cs typeface="Arial" panose="020B0604020202020204" pitchFamily="34" charset="0"/>
              </a:rPr>
              <a:t>Air Quality Index</a:t>
            </a:r>
          </a:p>
        </p:txBody>
      </p:sp>
      <p:pic>
        <p:nvPicPr>
          <p:cNvPr id="8" name="Picture 7">
            <a:extLst>
              <a:ext uri="{FF2B5EF4-FFF2-40B4-BE49-F238E27FC236}">
                <a16:creationId xmlns:a16="http://schemas.microsoft.com/office/drawing/2014/main" id="{84DD5C53-DD3A-4B15-932C-057351634B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8260" y="1143000"/>
            <a:ext cx="8357089" cy="5181599"/>
          </a:xfrm>
          <a:prstGeom prst="rect">
            <a:avLst/>
          </a:prstGeom>
          <a:noFill/>
          <a:ln>
            <a:noFill/>
          </a:ln>
        </p:spPr>
      </p:pic>
      <p:sp>
        <p:nvSpPr>
          <p:cNvPr id="14" name="Content Placeholder 13">
            <a:extLst>
              <a:ext uri="{FF2B5EF4-FFF2-40B4-BE49-F238E27FC236}">
                <a16:creationId xmlns:a16="http://schemas.microsoft.com/office/drawing/2014/main" id="{E1C0B1E1-9308-4389-B162-17EFAA12C2F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879261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855"/>
            <a:ext cx="7886700" cy="605545"/>
          </a:xfrm>
        </p:spPr>
        <p:txBody>
          <a:bodyPr>
            <a:noAutofit/>
          </a:bodyPr>
          <a:lstStyle/>
          <a:p>
            <a:pPr marL="0" marR="0" algn="just">
              <a:lnSpc>
                <a:spcPct val="115000"/>
              </a:lnSpc>
              <a:spcBef>
                <a:spcPts val="0"/>
              </a:spcBef>
              <a:spcAft>
                <a:spcPts val="1000"/>
              </a:spcAft>
            </a:pPr>
            <a:r>
              <a:rPr lang="en-US" sz="4800" dirty="0">
                <a:effectLst/>
                <a:latin typeface="Calibri" panose="020F0502020204030204" pitchFamily="34" charset="0"/>
                <a:ea typeface="Calibri" panose="020F0502020204030204" pitchFamily="34" charset="0"/>
                <a:cs typeface="Arial" panose="020B0604020202020204" pitchFamily="34" charset="0"/>
              </a:rPr>
              <a:t>Air Quality Index</a:t>
            </a:r>
          </a:p>
        </p:txBody>
      </p:sp>
      <p:pic>
        <p:nvPicPr>
          <p:cNvPr id="7" name="Content Placeholder 6">
            <a:extLst>
              <a:ext uri="{FF2B5EF4-FFF2-40B4-BE49-F238E27FC236}">
                <a16:creationId xmlns:a16="http://schemas.microsoft.com/office/drawing/2014/main" id="{C4DE9B66-6CBF-4514-9C54-B26D089A66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261" y="986545"/>
            <a:ext cx="8319575" cy="5562600"/>
          </a:xfrm>
        </p:spPr>
      </p:pic>
    </p:spTree>
    <p:extLst>
      <p:ext uri="{BB962C8B-B14F-4D97-AF65-F5344CB8AC3E}">
        <p14:creationId xmlns:p14="http://schemas.microsoft.com/office/powerpoint/2010/main" val="144229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855"/>
            <a:ext cx="7886700" cy="681745"/>
          </a:xfrm>
        </p:spPr>
        <p:txBody>
          <a:bodyPr>
            <a:noAutofit/>
          </a:bodyPr>
          <a:lstStyle/>
          <a:p>
            <a:pPr marL="0" marR="0" algn="just">
              <a:lnSpc>
                <a:spcPct val="115000"/>
              </a:lnSpc>
              <a:spcBef>
                <a:spcPts val="0"/>
              </a:spcBef>
              <a:spcAft>
                <a:spcPts val="1000"/>
              </a:spcAft>
            </a:pPr>
            <a:r>
              <a:rPr lang="en-US" sz="4400" dirty="0">
                <a:latin typeface="Calibri" panose="020F0502020204030204" pitchFamily="34" charset="0"/>
                <a:ea typeface="Calibri" panose="020F0502020204030204" pitchFamily="34" charset="0"/>
                <a:cs typeface="Arial" panose="020B0604020202020204" pitchFamily="34" charset="0"/>
              </a:rPr>
              <a:t>Conclusion </a:t>
            </a:r>
            <a:endParaRPr lang="en-US" sz="4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85811" y="861012"/>
            <a:ext cx="8772378" cy="4596692"/>
          </a:xfrm>
        </p:spPr>
        <p:txBody>
          <a:bodyPr>
            <a:normAutofit fontScale="32500" lnSpcReduction="20000"/>
          </a:bodyPr>
          <a:lstStyle/>
          <a:p>
            <a:pPr marL="0" marR="0" indent="0" algn="just">
              <a:lnSpc>
                <a:spcPct val="115000"/>
              </a:lnSpc>
              <a:spcBef>
                <a:spcPts val="0"/>
              </a:spcBef>
              <a:spcAft>
                <a:spcPts val="1000"/>
              </a:spcAft>
              <a:buNone/>
            </a:pPr>
            <a:r>
              <a:rPr lang="en-US" sz="1600" dirty="0">
                <a:effectLst/>
                <a:latin typeface="Times New Roman" panose="02020603050405020304" pitchFamily="18" charset="0"/>
                <a:ea typeface="Calibri" panose="020F0502020204030204" pitchFamily="34" charset="0"/>
              </a:rPr>
              <a:t>     </a:t>
            </a:r>
            <a:r>
              <a:rPr lang="en-US" sz="6400" dirty="0">
                <a:effectLst/>
                <a:latin typeface="Times New Roman" panose="02020603050405020304" pitchFamily="18" charset="0"/>
                <a:ea typeface="Calibri" panose="020F0502020204030204" pitchFamily="34" charset="0"/>
              </a:rPr>
              <a:t>Air pollution is a mixture of solid particles and gases in the air. Car emissions, chemicals from factories, dust, pollen and mold spores may be suspended as particles. Ozone, a gas, is a major part of air pollution in cities. When ozone forms air pollution, it's also called smog. Some air pollutants are poisonous. Inhaling them can increase the chance you'll have health problems. People with heart or lung disease, older adults and children are at greater risk from air pollution. Air pollution can be prevented only if individuals and businesses stop using toxic substances that cause air pollution in the first place. This would require the cessation of all fossil fuel-burning processes, from industrial manufacturing to home use of air conditioners. This is an unlikely scenario at this time. However, we have to make rules which set stringent regulations on industrial and power supply manufacturing and handling. The regulations are to be designed to further reduce harmful emissions into the Earth's atmosphere. </a:t>
            </a:r>
            <a:endParaRPr lang="en-US" sz="32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6332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6"/>
            <a:ext cx="8229600" cy="868362"/>
          </a:xfrm>
        </p:spPr>
        <p:txBody>
          <a:bodyPr>
            <a:normAutofit/>
          </a:bodyPr>
          <a:lstStyle/>
          <a:p>
            <a:pPr algn="l"/>
            <a:r>
              <a:rPr lang="en-US" b="1" dirty="0">
                <a:solidFill>
                  <a:schemeClr val="accent1">
                    <a:lumMod val="10000"/>
                  </a:schemeClr>
                </a:solidFill>
                <a:latin typeface="Times New Roman" pitchFamily="18" charset="0"/>
                <a:cs typeface="Times New Roman" pitchFamily="18" charset="0"/>
              </a:rPr>
              <a:t>Air Quality </a:t>
            </a:r>
          </a:p>
        </p:txBody>
      </p:sp>
      <p:sp>
        <p:nvSpPr>
          <p:cNvPr id="3" name="Content Placeholder 2"/>
          <p:cNvSpPr>
            <a:spLocks noGrp="1"/>
          </p:cNvSpPr>
          <p:nvPr>
            <p:ph idx="1"/>
          </p:nvPr>
        </p:nvSpPr>
        <p:spPr>
          <a:xfrm>
            <a:off x="228600" y="975518"/>
            <a:ext cx="8229600" cy="4906963"/>
          </a:xfrm>
        </p:spPr>
        <p:txBody>
          <a:bodyPr>
            <a:normAutofit lnSpcReduction="10000"/>
          </a:bodyPr>
          <a:lstStyle/>
          <a:p>
            <a:pPr marL="0" indent="0" algn="just">
              <a:buNone/>
            </a:pPr>
            <a:r>
              <a:rPr lang="en-US" sz="3600" dirty="0">
                <a:effectLst/>
                <a:latin typeface="Times New Roman" panose="02020603050405020304" pitchFamily="18" charset="0"/>
                <a:ea typeface="Calibri" panose="020F0502020204030204" pitchFamily="34" charset="0"/>
              </a:rPr>
              <a:t>Air is essential for all life. All depends on its existence; without it nothing breathes or lives. Air is a homogeneous mixture of gases and suspended particles that exist in various compositions and sizes, this chemical composition is in a state of continuous change according to place and time as a result to many chemical reactions and physical transformations that affect air quality. </a:t>
            </a:r>
            <a:endParaRPr lang="en-US" sz="4400" dirty="0">
              <a:solidFill>
                <a:schemeClr val="bg1">
                  <a:lumMod val="50000"/>
                </a:schemeClr>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855"/>
            <a:ext cx="7886700" cy="681745"/>
          </a:xfrm>
        </p:spPr>
        <p:txBody>
          <a:bodyPr>
            <a:noAutofit/>
          </a:bodyPr>
          <a:lstStyle/>
          <a:p>
            <a:pPr marL="0" marR="0" algn="just">
              <a:lnSpc>
                <a:spcPct val="115000"/>
              </a:lnSpc>
              <a:spcBef>
                <a:spcPts val="0"/>
              </a:spcBef>
              <a:spcAft>
                <a:spcPts val="1000"/>
              </a:spcAft>
            </a:pPr>
            <a:r>
              <a:rPr lang="en-US" sz="4400" dirty="0">
                <a:latin typeface="Calibri" panose="020F0502020204030204" pitchFamily="34" charset="0"/>
                <a:ea typeface="Calibri" panose="020F0502020204030204" pitchFamily="34" charset="0"/>
                <a:cs typeface="Arial" panose="020B0604020202020204" pitchFamily="34" charset="0"/>
              </a:rPr>
              <a:t>Conclusion </a:t>
            </a:r>
            <a:endParaRPr lang="en-US" sz="4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85811" y="861012"/>
            <a:ext cx="8772378" cy="4596692"/>
          </a:xfrm>
        </p:spPr>
        <p:txBody>
          <a:bodyPr>
            <a:noAutofit/>
          </a:bodyPr>
          <a:lstStyle/>
          <a:p>
            <a:pPr marL="0" marR="0" indent="0" algn="just">
              <a:lnSpc>
                <a:spcPct val="115000"/>
              </a:lnSpc>
              <a:spcBef>
                <a:spcPts val="0"/>
              </a:spcBef>
              <a:spcAft>
                <a:spcPts val="1000"/>
              </a:spcAft>
              <a:buNone/>
            </a:pPr>
            <a:r>
              <a:rPr lang="en-US" sz="2000" dirty="0">
                <a:effectLst/>
                <a:latin typeface="Times New Roman" panose="02020603050405020304" pitchFamily="18" charset="0"/>
                <a:ea typeface="Calibri" panose="020F0502020204030204" pitchFamily="34" charset="0"/>
              </a:rPr>
              <a:t>AQI) is a valuable tool to indicate the levels of daily air pollutants from a public health point of view, it depending on color for determine level of pollutants risk. Air pollution is a mixture of solid particles and gases in the air. Car emissions, chemicals from factories, dust, pollen and mold spores may be suspended as particles. Ozone, a gas, is a major part of air pollution in cities. When ozone forms air pollution, it's also called smog. Some air pollutants are poisonous. Inhaling them can increase the chance you'll have health problems. People with heart or lung disease, older adults and children are at greater risk from air pollution. Air pollution can be prevented only if individuals and businesses stop using toxic substances that cause air pollution in the first place. This would require the cessation of all fossil fuel-burning processes, from industrial manufacturing to home use of air conditioners. This is an unlikely scenario at this time. However, we have to make rules which set stringent regulations on industrial and power supply manufacturing and handling. The regulations are to be designed to further reduce harmful emissions into the Earth's atmosphere. AQI) is a valuable tool to indicate the levels of daily air pollutants from a public health point of view, it depending on color for determine level of pollutants risk.</a:t>
            </a:r>
            <a:endParaRPr lang="en-US" sz="20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27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807"/>
            <a:ext cx="7886700" cy="681745"/>
          </a:xfrm>
        </p:spPr>
        <p:txBody>
          <a:bodyPr>
            <a:noAutofit/>
          </a:bodyPr>
          <a:lstStyle/>
          <a:p>
            <a:pPr marL="0" marR="0" algn="just">
              <a:lnSpc>
                <a:spcPct val="115000"/>
              </a:lnSpc>
              <a:spcBef>
                <a:spcPts val="0"/>
              </a:spcBef>
              <a:spcAft>
                <a:spcPts val="1000"/>
              </a:spcAft>
            </a:pPr>
            <a:r>
              <a:rPr lang="en-US" sz="4400" dirty="0">
                <a:effectLst/>
                <a:latin typeface="Calibri" panose="020F0502020204030204" pitchFamily="34" charset="0"/>
                <a:ea typeface="Calibri" panose="020F0502020204030204" pitchFamily="34" charset="0"/>
                <a:cs typeface="Arial" panose="020B0604020202020204" pitchFamily="34" charset="0"/>
              </a:rPr>
              <a:t>           </a:t>
            </a:r>
            <a:r>
              <a:rPr lang="en-US" sz="6600" dirty="0">
                <a:effectLst/>
                <a:latin typeface="BlippoObl-Heavy" pitchFamily="2" charset="0"/>
                <a:ea typeface="Calibri" panose="020F0502020204030204" pitchFamily="34" charset="0"/>
                <a:cs typeface="Arial" panose="020B0604020202020204" pitchFamily="34" charset="0"/>
              </a:rPr>
              <a:t>thanks</a:t>
            </a:r>
            <a:endParaRPr lang="en-US" sz="4400" dirty="0">
              <a:effectLst/>
              <a:latin typeface="BlippoObl-Heavy" pitchFamily="2" charset="0"/>
              <a:ea typeface="Calibri" panose="020F050202020403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94582C3F-FF98-444A-9ED6-F436FA955C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0600"/>
            <a:ext cx="9144000" cy="5756836"/>
          </a:xfrm>
        </p:spPr>
      </p:pic>
    </p:spTree>
    <p:extLst>
      <p:ext uri="{BB962C8B-B14F-4D97-AF65-F5344CB8AC3E}">
        <p14:creationId xmlns:p14="http://schemas.microsoft.com/office/powerpoint/2010/main" val="206037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dirty="0">
                <a:solidFill>
                  <a:schemeClr val="accent2">
                    <a:lumMod val="75000"/>
                  </a:schemeClr>
                </a:solidFill>
                <a:latin typeface="Times New Roman" pitchFamily="18" charset="0"/>
                <a:cs typeface="Times New Roman" pitchFamily="18" charset="0"/>
              </a:rPr>
              <a:t>Air Pollution</a:t>
            </a:r>
          </a:p>
        </p:txBody>
      </p:sp>
      <p:sp>
        <p:nvSpPr>
          <p:cNvPr id="3" name="Content Placeholder 2"/>
          <p:cNvSpPr>
            <a:spLocks noGrp="1"/>
          </p:cNvSpPr>
          <p:nvPr>
            <p:ph idx="1"/>
          </p:nvPr>
        </p:nvSpPr>
        <p:spPr>
          <a:xfrm>
            <a:off x="228600" y="990600"/>
            <a:ext cx="8610600" cy="5135563"/>
          </a:xfrm>
        </p:spPr>
        <p:txBody>
          <a:bodyPr>
            <a:normAutofit fontScale="92500"/>
          </a:bodyPr>
          <a:lstStyle/>
          <a:p>
            <a:pPr marL="0" marR="0" indent="2286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Arial" panose="020B0604020202020204" pitchFamily="34" charset="0"/>
              </a:rPr>
              <a:t>Air pollution is the presence of substances in the atmosphere that are harmful to the health of humans and other living beings, or cause damage to the climate or to materials. There are different types of air pollutants, such as gases (such as ammonia, carbon monoxide, sulfur dioxide, nitrous oxides, methane and chlorofluorocarbons), particulates (both organic and inorganic), and biological molecules. Although a number of physical activities (volcanoes, fire ,etc.)  may release different pollutants in the environment anthropogenic activities are the major cause of environmental air pollution.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buClr>
                <a:srgbClr val="A2581A"/>
              </a:buClr>
              <a:buFont typeface="Wingdings" pitchFamily="2" charset="2"/>
              <a:buChar char="Ø"/>
            </a:pPr>
            <a:endParaRPr lang="en-US" sz="2800" b="1" dirty="0">
              <a:solidFill>
                <a:schemeClr val="bg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7088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just">
              <a:lnSpc>
                <a:spcPct val="115000"/>
              </a:lnSpc>
              <a:spcBef>
                <a:spcPts val="0"/>
              </a:spcBef>
              <a:spcAft>
                <a:spcPts val="1000"/>
              </a:spcAft>
            </a:pPr>
            <a:r>
              <a:rPr lang="en-US" sz="3600" b="1" dirty="0">
                <a:effectLst/>
                <a:latin typeface="Times New Roman" panose="02020603050405020304" pitchFamily="18" charset="0"/>
                <a:ea typeface="Calibri" panose="020F0502020204030204" pitchFamily="34" charset="0"/>
                <a:cs typeface="Arial" panose="020B0604020202020204" pitchFamily="34" charset="0"/>
              </a:rPr>
              <a:t>Sources of air pollution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52400" y="1447800"/>
            <a:ext cx="8839200" cy="4486274"/>
          </a:xfrm>
        </p:spPr>
        <p:txBody>
          <a:bodyPr>
            <a:normAutofit fontScale="92500" lnSpcReduction="20000"/>
          </a:bodyPr>
          <a:lstStyle/>
          <a:p>
            <a:pPr marL="0" marR="0" indent="0" algn="just">
              <a:lnSpc>
                <a:spcPct val="115000"/>
              </a:lnSpc>
              <a:spcBef>
                <a:spcPts val="0"/>
              </a:spcBef>
              <a:spcAft>
                <a:spcPts val="1000"/>
              </a:spcAft>
              <a:buNone/>
            </a:pPr>
            <a:r>
              <a:rPr lang="en-US" sz="2400" dirty="0">
                <a:solidFill>
                  <a:srgbClr val="FF0000"/>
                </a:solidFill>
                <a:effectLst/>
                <a:latin typeface="Times New Roman" panose="02020603050405020304" pitchFamily="18" charset="0"/>
                <a:ea typeface="Calibri" panose="020F0502020204030204" pitchFamily="34" charset="0"/>
              </a:rPr>
              <a:t>Air pollution can result from both human and natural actions:</a:t>
            </a:r>
            <a:endPar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marR="0" indent="0" algn="just">
              <a:lnSpc>
                <a:spcPct val="115000"/>
              </a:lnSpc>
              <a:spcBef>
                <a:spcPts val="0"/>
              </a:spcBef>
              <a:spcAft>
                <a:spcPts val="1000"/>
              </a:spcAft>
              <a:buNone/>
            </a:pPr>
            <a:r>
              <a:rPr lang="en-US" sz="2400" dirty="0">
                <a:solidFill>
                  <a:srgbClr val="000000"/>
                </a:solidFill>
                <a:latin typeface="Calibri" panose="020F0502020204030204" pitchFamily="34" charset="0"/>
                <a:cs typeface="Calibri" panose="020F0502020204030204" pitchFamily="34" charset="0"/>
              </a:rPr>
              <a:t> </a:t>
            </a:r>
            <a:r>
              <a:rPr lang="en-US" sz="3000" b="1" dirty="0">
                <a:solidFill>
                  <a:srgbClr val="000000"/>
                </a:solidFill>
                <a:latin typeface="Calibri" panose="020F0502020204030204" pitchFamily="34" charset="0"/>
                <a:cs typeface="Calibri" panose="020F0502020204030204" pitchFamily="34" charset="0"/>
              </a:rPr>
              <a:t>1- </a:t>
            </a:r>
            <a:r>
              <a:rPr lang="en-US" sz="3000" b="1" dirty="0">
                <a:solidFill>
                  <a:srgbClr val="000000"/>
                </a:solidFill>
                <a:effectLst/>
                <a:latin typeface="Calibri" panose="020F0502020204030204" pitchFamily="34" charset="0"/>
                <a:cs typeface="Calibri" panose="020F0502020204030204" pitchFamily="34" charset="0"/>
              </a:rPr>
              <a:t>Natural sources          </a:t>
            </a:r>
            <a:r>
              <a:rPr lang="en-US" sz="3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Artificial sources</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15000"/>
              </a:lnSpc>
              <a:spcBef>
                <a:spcPts val="0"/>
              </a:spcBef>
              <a:spcAft>
                <a:spcPts val="1000"/>
              </a:spcAft>
              <a:buNone/>
            </a:pPr>
            <a:r>
              <a:rPr lang="en-US" sz="3200" dirty="0">
                <a:solidFill>
                  <a:srgbClr val="C00000"/>
                </a:solidFill>
                <a:effectLst/>
                <a:latin typeface="Calibri" panose="020F0502020204030204" pitchFamily="34" charset="0"/>
                <a:cs typeface="Calibri" panose="020F0502020204030204" pitchFamily="34" charset="0"/>
              </a:rPr>
              <a:t>Natural sources</a:t>
            </a:r>
          </a:p>
          <a:p>
            <a:pPr marR="0" algn="just">
              <a:lnSpc>
                <a:spcPct val="115000"/>
              </a:lnSpc>
              <a:spcBef>
                <a:spcPts val="0"/>
              </a:spcBef>
              <a:spcAft>
                <a:spcPts val="1000"/>
              </a:spcAft>
              <a:buFont typeface="Wingdings" panose="05000000000000000000" pitchFamily="2" charset="2"/>
              <a:buChar char="§"/>
            </a:pPr>
            <a:r>
              <a:rPr lang="en-US" sz="3200" dirty="0">
                <a:effectLst/>
                <a:latin typeface="Times New Roman" panose="02020603050405020304" pitchFamily="18" charset="0"/>
                <a:ea typeface="Calibri" panose="020F0502020204030204" pitchFamily="34" charset="0"/>
              </a:rPr>
              <a:t>fire forest </a:t>
            </a:r>
            <a:endPar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R="0" algn="just">
              <a:lnSpc>
                <a:spcPct val="115000"/>
              </a:lnSpc>
              <a:spcBef>
                <a:spcPts val="0"/>
              </a:spcBef>
              <a:spcAft>
                <a:spcPts val="1000"/>
              </a:spcAft>
              <a:buFont typeface="Wingdings" panose="05000000000000000000" pitchFamily="2" charset="2"/>
              <a:buChar char="§"/>
            </a:pPr>
            <a:r>
              <a:rPr lang="en-US" sz="3200" dirty="0">
                <a:effectLst/>
                <a:latin typeface="Times New Roman" panose="02020603050405020304" pitchFamily="18" charset="0"/>
                <a:ea typeface="Calibri" panose="020F0502020204030204" pitchFamily="34" charset="0"/>
              </a:rPr>
              <a:t>Dust storms </a:t>
            </a:r>
          </a:p>
          <a:p>
            <a:pPr marR="0" algn="just">
              <a:lnSpc>
                <a:spcPct val="115000"/>
              </a:lnSpc>
              <a:spcBef>
                <a:spcPts val="0"/>
              </a:spcBef>
              <a:spcAft>
                <a:spcPts val="1000"/>
              </a:spcAft>
              <a:buFont typeface="Wingdings" panose="05000000000000000000" pitchFamily="2" charset="2"/>
              <a:buChar char="§"/>
            </a:pPr>
            <a:r>
              <a:rPr lang="en-US" sz="3200" dirty="0">
                <a:effectLst/>
                <a:latin typeface="Times New Roman" panose="02020603050405020304" pitchFamily="18" charset="0"/>
                <a:ea typeface="Calibri" panose="020F0502020204030204" pitchFamily="34" charset="0"/>
              </a:rPr>
              <a:t>volcanic eruption </a:t>
            </a:r>
            <a:endParaRPr lang="en-US" sz="3200" dirty="0">
              <a:latin typeface="Times New Roman" panose="02020603050405020304" pitchFamily="18" charset="0"/>
              <a:ea typeface="Calibri" panose="020F0502020204030204" pitchFamily="34" charset="0"/>
            </a:endParaRPr>
          </a:p>
          <a:p>
            <a:pPr marR="0" algn="just">
              <a:lnSpc>
                <a:spcPct val="115000"/>
              </a:lnSpc>
              <a:spcBef>
                <a:spcPts val="0"/>
              </a:spcBef>
              <a:spcAft>
                <a:spcPts val="1000"/>
              </a:spcAft>
              <a:buFont typeface="Wingdings" panose="05000000000000000000" pitchFamily="2" charset="2"/>
              <a:buChar char="§"/>
            </a:pPr>
            <a:r>
              <a:rPr lang="en-US" sz="3200" dirty="0">
                <a:effectLst/>
                <a:latin typeface="Times New Roman" panose="02020603050405020304" pitchFamily="18" charset="0"/>
                <a:ea typeface="Calibri" panose="020F0502020204030204" pitchFamily="34" charset="0"/>
              </a:rPr>
              <a:t>pollen grain </a:t>
            </a:r>
          </a:p>
          <a:p>
            <a:pPr marR="0" algn="just">
              <a:lnSpc>
                <a:spcPct val="115000"/>
              </a:lnSpc>
              <a:spcBef>
                <a:spcPts val="0"/>
              </a:spcBef>
              <a:spcAft>
                <a:spcPts val="1000"/>
              </a:spcAft>
              <a:buFont typeface="Wingdings" panose="05000000000000000000" pitchFamily="2" charset="2"/>
              <a:buChar char="§"/>
            </a:pPr>
            <a:r>
              <a:rPr lang="en-US" sz="3200" dirty="0">
                <a:effectLst/>
                <a:latin typeface="Times New Roman" panose="02020603050405020304" pitchFamily="18" charset="0"/>
                <a:ea typeface="Calibri" panose="020F0502020204030204" pitchFamily="34" charset="0"/>
              </a:rPr>
              <a:t>Methane, emitted by the digestion of food by animals.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just">
              <a:lnSpc>
                <a:spcPct val="115000"/>
              </a:lnSpc>
              <a:spcBef>
                <a:spcPts val="0"/>
              </a:spcBef>
              <a:spcAft>
                <a:spcPts val="1000"/>
              </a:spcAft>
            </a:pPr>
            <a:r>
              <a:rPr lang="en-US" sz="3600" b="1" dirty="0">
                <a:effectLst/>
                <a:latin typeface="Times New Roman" panose="02020603050405020304" pitchFamily="18" charset="0"/>
                <a:ea typeface="Calibri" panose="020F0502020204030204" pitchFamily="34" charset="0"/>
                <a:cs typeface="Arial" panose="020B0604020202020204" pitchFamily="34" charset="0"/>
              </a:rPr>
              <a:t>Sources of air pollution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52400" y="1447800"/>
            <a:ext cx="8839200" cy="4486274"/>
          </a:xfrm>
        </p:spPr>
        <p:txBody>
          <a:bodyPr>
            <a:normAutofit/>
          </a:bodyPr>
          <a:lstStyle/>
          <a:p>
            <a:pPr marL="0" marR="0" indent="0" algn="just">
              <a:lnSpc>
                <a:spcPct val="115000"/>
              </a:lnSpc>
              <a:spcBef>
                <a:spcPts val="0"/>
              </a:spcBef>
              <a:spcAft>
                <a:spcPts val="1000"/>
              </a:spcAft>
              <a:buNone/>
            </a:pPr>
            <a:r>
              <a:rPr lang="en-US" sz="3200" dirty="0">
                <a:effectLst/>
                <a:latin typeface="Times New Roman" panose="02020603050405020304" pitchFamily="18" charset="0"/>
                <a:ea typeface="Calibri" panose="020F0502020204030204" pitchFamily="34" charset="0"/>
              </a:rPr>
              <a:t>.</a:t>
            </a:r>
          </a:p>
        </p:txBody>
      </p:sp>
      <p:pic>
        <p:nvPicPr>
          <p:cNvPr id="5" name="Picture 4">
            <a:extLst>
              <a:ext uri="{FF2B5EF4-FFF2-40B4-BE49-F238E27FC236}">
                <a16:creationId xmlns:a16="http://schemas.microsoft.com/office/drawing/2014/main" id="{6F0223C9-755D-4336-9141-572CAE5AF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50" y="1470074"/>
            <a:ext cx="4057650" cy="5102518"/>
          </a:xfrm>
          <a:prstGeom prst="rect">
            <a:avLst/>
          </a:prstGeom>
        </p:spPr>
      </p:pic>
      <p:pic>
        <p:nvPicPr>
          <p:cNvPr id="7" name="Picture 6">
            <a:extLst>
              <a:ext uri="{FF2B5EF4-FFF2-40B4-BE49-F238E27FC236}">
                <a16:creationId xmlns:a16="http://schemas.microsoft.com/office/drawing/2014/main" id="{5A5F304B-D58A-4AA7-BB22-F372D535E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408" y="1413801"/>
            <a:ext cx="4885592" cy="5158791"/>
          </a:xfrm>
          <a:prstGeom prst="rect">
            <a:avLst/>
          </a:prstGeom>
        </p:spPr>
      </p:pic>
    </p:spTree>
    <p:extLst>
      <p:ext uri="{BB962C8B-B14F-4D97-AF65-F5344CB8AC3E}">
        <p14:creationId xmlns:p14="http://schemas.microsoft.com/office/powerpoint/2010/main" val="188198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46845"/>
          </a:xfrm>
        </p:spPr>
        <p:txBody>
          <a:bodyPr/>
          <a:lstStyle/>
          <a:p>
            <a:pPr marL="0" marR="0" algn="just">
              <a:lnSpc>
                <a:spcPct val="115000"/>
              </a:lnSpc>
              <a:spcBef>
                <a:spcPts val="0"/>
              </a:spcBef>
              <a:spcAft>
                <a:spcPts val="1000"/>
              </a:spcAft>
            </a:pPr>
            <a:r>
              <a:rPr lang="en-US" sz="3600" b="1" dirty="0">
                <a:effectLst/>
                <a:latin typeface="Times New Roman" panose="02020603050405020304" pitchFamily="18" charset="0"/>
                <a:ea typeface="Calibri" panose="020F0502020204030204" pitchFamily="34" charset="0"/>
                <a:cs typeface="Arial" panose="020B0604020202020204" pitchFamily="34" charset="0"/>
              </a:rPr>
              <a:t>Sources of air pollution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52400" y="1447800"/>
            <a:ext cx="8839200" cy="4486274"/>
          </a:xfrm>
        </p:spPr>
        <p:txBody>
          <a:bodyPr>
            <a:normAutofit/>
          </a:bodyPr>
          <a:lstStyle/>
          <a:p>
            <a:pPr marL="0" marR="0" indent="0" algn="just">
              <a:lnSpc>
                <a:spcPct val="115000"/>
              </a:lnSpc>
              <a:spcBef>
                <a:spcPts val="0"/>
              </a:spcBef>
              <a:spcAft>
                <a:spcPts val="1000"/>
              </a:spcAft>
              <a:buNone/>
            </a:pPr>
            <a:r>
              <a:rPr lang="en-US" sz="3200" dirty="0">
                <a:effectLst/>
                <a:latin typeface="Times New Roman" panose="02020603050405020304" pitchFamily="18" charset="0"/>
                <a:ea typeface="Calibri" panose="020F0502020204030204" pitchFamily="34" charset="0"/>
              </a:rPr>
              <a:t>.</a:t>
            </a:r>
          </a:p>
        </p:txBody>
      </p:sp>
      <p:pic>
        <p:nvPicPr>
          <p:cNvPr id="8" name="Picture 7">
            <a:extLst>
              <a:ext uri="{FF2B5EF4-FFF2-40B4-BE49-F238E27FC236}">
                <a16:creationId xmlns:a16="http://schemas.microsoft.com/office/drawing/2014/main" id="{97751713-0B1C-47CE-8284-BB87C4265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6660"/>
            <a:ext cx="5181600" cy="5410200"/>
          </a:xfrm>
          <a:prstGeom prst="rect">
            <a:avLst/>
          </a:prstGeom>
        </p:spPr>
      </p:pic>
      <p:pic>
        <p:nvPicPr>
          <p:cNvPr id="10" name="Picture 9">
            <a:extLst>
              <a:ext uri="{FF2B5EF4-FFF2-40B4-BE49-F238E27FC236}">
                <a16:creationId xmlns:a16="http://schemas.microsoft.com/office/drawing/2014/main" id="{D9954246-FB92-456E-9505-4FD2701EE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150" y="1101420"/>
            <a:ext cx="4028049" cy="5537358"/>
          </a:xfrm>
          <a:prstGeom prst="rect">
            <a:avLst/>
          </a:prstGeom>
        </p:spPr>
      </p:pic>
    </p:spTree>
    <p:extLst>
      <p:ext uri="{BB962C8B-B14F-4D97-AF65-F5344CB8AC3E}">
        <p14:creationId xmlns:p14="http://schemas.microsoft.com/office/powerpoint/2010/main" val="271667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just">
              <a:lnSpc>
                <a:spcPct val="115000"/>
              </a:lnSpc>
              <a:spcBef>
                <a:spcPts val="0"/>
              </a:spcBef>
              <a:spcAft>
                <a:spcPts val="1000"/>
              </a:spcAft>
            </a:pPr>
            <a:r>
              <a:rPr lang="en-US" sz="3600" b="1" dirty="0">
                <a:effectLst/>
                <a:latin typeface="Times New Roman" panose="02020603050405020304" pitchFamily="18" charset="0"/>
                <a:ea typeface="Calibri" panose="020F0502020204030204" pitchFamily="34" charset="0"/>
                <a:cs typeface="Arial" panose="020B0604020202020204" pitchFamily="34" charset="0"/>
              </a:rPr>
              <a:t>Sources of air pollution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52400" y="1447800"/>
            <a:ext cx="8839200" cy="4486274"/>
          </a:xfrm>
        </p:spPr>
        <p:txBody>
          <a:bodyPr>
            <a:normAutofit/>
          </a:bodyPr>
          <a:lstStyle/>
          <a:p>
            <a:pPr marL="0" marR="0" indent="0" algn="just">
              <a:lnSpc>
                <a:spcPct val="115000"/>
              </a:lnSpc>
              <a:spcBef>
                <a:spcPts val="0"/>
              </a:spcBef>
              <a:spcAft>
                <a:spcPts val="1000"/>
              </a:spcAft>
              <a:buNone/>
            </a:pPr>
            <a:r>
              <a:rPr lang="en-US" sz="3200" dirty="0">
                <a:effectLst/>
                <a:latin typeface="Times New Roman" panose="02020603050405020304" pitchFamily="18" charset="0"/>
                <a:ea typeface="Calibri" panose="020F0502020204030204" pitchFamily="34" charset="0"/>
              </a:rPr>
              <a:t>.</a:t>
            </a:r>
          </a:p>
        </p:txBody>
      </p:sp>
      <p:pic>
        <p:nvPicPr>
          <p:cNvPr id="6" name="Picture 5">
            <a:extLst>
              <a:ext uri="{FF2B5EF4-FFF2-40B4-BE49-F238E27FC236}">
                <a16:creationId xmlns:a16="http://schemas.microsoft.com/office/drawing/2014/main" id="{570B0905-86C5-4C07-8793-BE260FECC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5334000"/>
          </a:xfrm>
          <a:prstGeom prst="rect">
            <a:avLst/>
          </a:prstGeom>
        </p:spPr>
      </p:pic>
    </p:spTree>
    <p:extLst>
      <p:ext uri="{BB962C8B-B14F-4D97-AF65-F5344CB8AC3E}">
        <p14:creationId xmlns:p14="http://schemas.microsoft.com/office/powerpoint/2010/main" val="23149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just">
              <a:lnSpc>
                <a:spcPct val="115000"/>
              </a:lnSpc>
              <a:spcBef>
                <a:spcPts val="0"/>
              </a:spcBef>
              <a:spcAft>
                <a:spcPts val="1000"/>
              </a:spcAft>
            </a:pPr>
            <a:r>
              <a:rPr lang="en-US" sz="3600" b="1" dirty="0">
                <a:effectLst/>
                <a:latin typeface="Times New Roman" panose="02020603050405020304" pitchFamily="18" charset="0"/>
                <a:ea typeface="Calibri" panose="020F0502020204030204" pitchFamily="34" charset="0"/>
                <a:cs typeface="Arial" panose="020B0604020202020204" pitchFamily="34" charset="0"/>
              </a:rPr>
              <a:t>Sources of air pollution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52400" y="1447800"/>
            <a:ext cx="8839200" cy="4486274"/>
          </a:xfrm>
        </p:spPr>
        <p:txBody>
          <a:bodyPr>
            <a:normAutofit/>
          </a:bodyPr>
          <a:lstStyle/>
          <a:p>
            <a:pPr marL="0" marR="0" indent="0" algn="just">
              <a:lnSpc>
                <a:spcPct val="115000"/>
              </a:lnSpc>
              <a:spcBef>
                <a:spcPts val="0"/>
              </a:spcBef>
              <a:spcAft>
                <a:spcPts val="1000"/>
              </a:spcAft>
              <a:buNone/>
            </a:pPr>
            <a:r>
              <a:rPr lang="en-US" sz="3200" dirty="0">
                <a:effectLst/>
                <a:latin typeface="Times New Roman" panose="02020603050405020304" pitchFamily="18" charset="0"/>
                <a:ea typeface="Calibri" panose="020F0502020204030204" pitchFamily="34" charset="0"/>
              </a:rPr>
              <a:t>.</a:t>
            </a:r>
          </a:p>
        </p:txBody>
      </p:sp>
      <p:pic>
        <p:nvPicPr>
          <p:cNvPr id="5" name="Picture 4">
            <a:extLst>
              <a:ext uri="{FF2B5EF4-FFF2-40B4-BE49-F238E27FC236}">
                <a16:creationId xmlns:a16="http://schemas.microsoft.com/office/drawing/2014/main" id="{602139DF-FDF7-4002-8A7A-9398996AB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4659"/>
            <a:ext cx="9144000" cy="5254741"/>
          </a:xfrm>
          <a:prstGeom prst="rect">
            <a:avLst/>
          </a:prstGeom>
        </p:spPr>
      </p:pic>
    </p:spTree>
    <p:extLst>
      <p:ext uri="{BB962C8B-B14F-4D97-AF65-F5344CB8AC3E}">
        <p14:creationId xmlns:p14="http://schemas.microsoft.com/office/powerpoint/2010/main" val="220268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just">
              <a:lnSpc>
                <a:spcPct val="115000"/>
              </a:lnSpc>
              <a:spcBef>
                <a:spcPts val="0"/>
              </a:spcBef>
              <a:spcAft>
                <a:spcPts val="1000"/>
              </a:spcAft>
            </a:pPr>
            <a:r>
              <a:rPr lang="en-US" sz="3600" b="1" dirty="0">
                <a:effectLst/>
                <a:latin typeface="Times New Roman" panose="02020603050405020304" pitchFamily="18" charset="0"/>
                <a:ea typeface="Calibri" panose="020F0502020204030204" pitchFamily="34" charset="0"/>
                <a:cs typeface="Arial" panose="020B0604020202020204" pitchFamily="34" charset="0"/>
              </a:rPr>
              <a:t>Sources of air pollution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52400" y="1447800"/>
            <a:ext cx="8839200" cy="4486274"/>
          </a:xfrm>
        </p:spPr>
        <p:txBody>
          <a:bodyPr>
            <a:normAutofit/>
          </a:bodyPr>
          <a:lstStyle/>
          <a:p>
            <a:pPr marL="0" marR="0" indent="0" algn="just">
              <a:lnSpc>
                <a:spcPct val="115000"/>
              </a:lnSpc>
              <a:spcBef>
                <a:spcPts val="0"/>
              </a:spcBef>
              <a:spcAft>
                <a:spcPts val="1000"/>
              </a:spcAft>
              <a:buNone/>
            </a:pPr>
            <a:r>
              <a:rPr lang="en-US" sz="3200" dirty="0">
                <a:effectLst/>
                <a:latin typeface="Times New Roman" panose="02020603050405020304" pitchFamily="18" charset="0"/>
                <a:ea typeface="Calibri" panose="020F0502020204030204" pitchFamily="34" charset="0"/>
              </a:rPr>
              <a:t>.</a:t>
            </a:r>
          </a:p>
        </p:txBody>
      </p:sp>
      <p:pic>
        <p:nvPicPr>
          <p:cNvPr id="6" name="Picture 5">
            <a:extLst>
              <a:ext uri="{FF2B5EF4-FFF2-40B4-BE49-F238E27FC236}">
                <a16:creationId xmlns:a16="http://schemas.microsoft.com/office/drawing/2014/main" id="{BE6FBFDA-FDF7-4F7A-8A49-12D7E8068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2391"/>
            <a:ext cx="9144000" cy="6149009"/>
          </a:xfrm>
          <a:prstGeom prst="rect">
            <a:avLst/>
          </a:prstGeom>
        </p:spPr>
      </p:pic>
    </p:spTree>
    <p:extLst>
      <p:ext uri="{BB962C8B-B14F-4D97-AF65-F5344CB8AC3E}">
        <p14:creationId xmlns:p14="http://schemas.microsoft.com/office/powerpoint/2010/main" val="815323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472</TotalTime>
  <Words>983</Words>
  <Application>Microsoft Office PowerPoint</Application>
  <PresentationFormat>On-screen Show (4:3)</PresentationFormat>
  <Paragraphs>65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BlippoObl-Heavy</vt:lpstr>
      <vt:lpstr>Calibri</vt:lpstr>
      <vt:lpstr>Calibri Light</vt:lpstr>
      <vt:lpstr>Times New Roman</vt:lpstr>
      <vt:lpstr>Wingdings</vt:lpstr>
      <vt:lpstr>Office Theme</vt:lpstr>
      <vt:lpstr>Salahaddin University Collage of Education Biology Department</vt:lpstr>
      <vt:lpstr>Air Quality </vt:lpstr>
      <vt:lpstr>Air Pollution</vt:lpstr>
      <vt:lpstr>Sources of air pollution </vt:lpstr>
      <vt:lpstr>Sources of air pollution </vt:lpstr>
      <vt:lpstr>Sources of air pollution </vt:lpstr>
      <vt:lpstr>Sources of air pollution </vt:lpstr>
      <vt:lpstr>Sources of air pollution </vt:lpstr>
      <vt:lpstr>Sources of air pollution </vt:lpstr>
      <vt:lpstr>Sources of air pollution </vt:lpstr>
      <vt:lpstr>Types of pollutants</vt:lpstr>
      <vt:lpstr>Effects of Air Pollution</vt:lpstr>
      <vt:lpstr>Effects of Air Pollution</vt:lpstr>
      <vt:lpstr>Treatment of air pollution</vt:lpstr>
      <vt:lpstr>Air Quality Index</vt:lpstr>
      <vt:lpstr>Air Quality Index</vt:lpstr>
      <vt:lpstr>Air Quality Index</vt:lpstr>
      <vt:lpstr>Air Quality Index</vt:lpstr>
      <vt:lpstr>Conclusion </vt:lpstr>
      <vt:lpstr>Conclusion </vt:lpstr>
      <vt:lpstr>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pollution</dc:title>
  <dc:creator>Jannah</dc:creator>
  <cp:lastModifiedBy>hp</cp:lastModifiedBy>
  <cp:revision>42</cp:revision>
  <dcterms:created xsi:type="dcterms:W3CDTF">2006-08-16T00:00:00Z</dcterms:created>
  <dcterms:modified xsi:type="dcterms:W3CDTF">2023-04-10T21:28:47Z</dcterms:modified>
</cp:coreProperties>
</file>