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4.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5" r:id="rId4"/>
    <p:sldId id="267" r:id="rId5"/>
    <p:sldId id="268" r:id="rId6"/>
    <p:sldId id="272" r:id="rId7"/>
    <p:sldId id="273" r:id="rId8"/>
    <p:sldId id="274" r:id="rId9"/>
    <p:sldId id="27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BB1A1C4-461E-474E-8953-E7D504AE4DA1}" type="datetimeFigureOut">
              <a:rPr lang="en-US" smtClean="0"/>
              <a:pPr/>
              <a:t>1/16/2023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BB1A1C4-461E-474E-8953-E7D504AE4DA1}" type="datetimeFigureOut">
              <a:rPr lang="en-US" smtClean="0"/>
              <a:pPr/>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BB1A1C4-461E-474E-8953-E7D504AE4DA1}" type="datetimeFigureOut">
              <a:rPr lang="en-US" smtClean="0"/>
              <a:pPr/>
              <a:t>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BB1A1C4-461E-474E-8953-E7D504AE4DA1}" type="datetimeFigureOut">
              <a:rPr lang="en-US" smtClean="0"/>
              <a:pPr/>
              <a:t>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1A1C4-461E-474E-8953-E7D504AE4DA1}" type="datetimeFigureOut">
              <a:rPr lang="en-US" smtClean="0"/>
              <a:pPr/>
              <a:t>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BB1A1C4-461E-474E-8953-E7D504AE4DA1}" type="datetimeFigureOut">
              <a:rPr lang="en-US" smtClean="0"/>
              <a:pPr/>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1284A86-4A3B-43E1-80EF-DDA0FF31254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B1A1C4-461E-474E-8953-E7D504AE4DA1}" type="datetimeFigureOut">
              <a:rPr lang="en-US" smtClean="0"/>
              <a:pPr/>
              <a:t>1/16/2023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284A86-4A3B-43E1-80EF-DDA0FF31254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772400" cy="1470025"/>
          </a:xfrm>
        </p:spPr>
        <p:txBody>
          <a:bodyPr>
            <a:normAutofit/>
          </a:bodyPr>
          <a:lstStyle/>
          <a:p>
            <a:pPr algn="ctr"/>
            <a:r>
              <a:rPr lang="en-US" sz="4800" dirty="0">
                <a:solidFill>
                  <a:schemeClr val="bg1"/>
                </a:solidFill>
              </a:rPr>
              <a:t>Practical Pollution </a:t>
            </a:r>
          </a:p>
        </p:txBody>
      </p:sp>
      <p:sp>
        <p:nvSpPr>
          <p:cNvPr id="3" name="Subtitle 2"/>
          <p:cNvSpPr>
            <a:spLocks noGrp="1"/>
          </p:cNvSpPr>
          <p:nvPr>
            <p:ph type="subTitle" idx="1"/>
          </p:nvPr>
        </p:nvSpPr>
        <p:spPr>
          <a:xfrm>
            <a:off x="1219200" y="2590800"/>
            <a:ext cx="6400800" cy="3276600"/>
          </a:xfrm>
        </p:spPr>
        <p:txBody>
          <a:bodyPr>
            <a:normAutofit/>
          </a:bodyPr>
          <a:lstStyle/>
          <a:p>
            <a:pPr algn="ctr"/>
            <a:r>
              <a:rPr lang="en-US" sz="3200" b="1" dirty="0"/>
              <a:t>Water Properties:</a:t>
            </a:r>
          </a:p>
          <a:p>
            <a:pPr algn="ctr"/>
            <a:r>
              <a:rPr lang="en-US" sz="3200" b="1" dirty="0"/>
              <a:t> </a:t>
            </a:r>
            <a:r>
              <a:rPr lang="en-US" sz="4800" b="1" dirty="0">
                <a:solidFill>
                  <a:srgbClr val="002060"/>
                </a:solidFill>
              </a:rPr>
              <a:t>Water Density</a:t>
            </a:r>
          </a:p>
          <a:p>
            <a:pPr algn="ctr"/>
            <a:r>
              <a:rPr lang="en-US" sz="4800" b="1" dirty="0">
                <a:solidFill>
                  <a:srgbClr val="002060"/>
                </a:solidFill>
              </a:rPr>
              <a:t>Lab 1</a:t>
            </a:r>
            <a:endParaRPr lang="en-US" sz="4000" b="1"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1231106"/>
            <a:ext cx="8915400" cy="22159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just"/>
            <a:endParaRPr lang="en-US" sz="32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5" name="TextBox 4">
            <a:extLst>
              <a:ext uri="{FF2B5EF4-FFF2-40B4-BE49-F238E27FC236}">
                <a16:creationId xmlns:a16="http://schemas.microsoft.com/office/drawing/2014/main" id="{577C3E85-4F8A-4773-9D58-6EBE2040D102}"/>
              </a:ext>
            </a:extLst>
          </p:cNvPr>
          <p:cNvSpPr txBox="1"/>
          <p:nvPr/>
        </p:nvSpPr>
        <p:spPr>
          <a:xfrm>
            <a:off x="228600" y="914400"/>
            <a:ext cx="8686800" cy="3477875"/>
          </a:xfrm>
          <a:prstGeom prst="rect">
            <a:avLst/>
          </a:prstGeom>
          <a:noFill/>
        </p:spPr>
        <p:txBody>
          <a:bodyPr wrap="square">
            <a:spAutoFit/>
          </a:bodyPr>
          <a:lstStyle/>
          <a:p>
            <a:pPr algn="just"/>
            <a:endParaRPr lang="en-US" sz="4400" dirty="0"/>
          </a:p>
          <a:p>
            <a:pPr algn="just"/>
            <a:r>
              <a:rPr lang="en-US" sz="4400" dirty="0"/>
              <a:t>Mass is a measure of the amount of matter in object. Its measure is usually given in grams (g) or kilograms (kg).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1243010"/>
            <a:ext cx="89154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en-US" sz="4000" b="1" dirty="0"/>
          </a:p>
          <a:p>
            <a:pPr algn="just"/>
            <a:endParaRPr lang="en-US" sz="4000" b="1" dirty="0"/>
          </a:p>
          <a:p>
            <a:pPr algn="just"/>
            <a:endParaRPr lang="en-US" sz="4000" b="1" dirty="0"/>
          </a:p>
          <a:p>
            <a:pPr algn="just"/>
            <a:endParaRPr lang="en-US" sz="4000" b="1" dirty="0"/>
          </a:p>
          <a:p>
            <a:pPr algn="just"/>
            <a:r>
              <a:rPr lang="en-US" sz="4000" b="1" dirty="0"/>
              <a:t>Volume </a:t>
            </a:r>
            <a:r>
              <a:rPr lang="en-US" sz="4000" dirty="0"/>
              <a:t>is the amount of space an object occupies. </a:t>
            </a:r>
          </a:p>
          <a:p>
            <a:pPr algn="just"/>
            <a:endParaRPr lang="en-US" sz="4000" dirty="0"/>
          </a:p>
          <a:p>
            <a:pPr algn="just"/>
            <a:endParaRPr lang="en-US" sz="4000" dirty="0"/>
          </a:p>
          <a:p>
            <a:pPr algn="just"/>
            <a:r>
              <a:rPr lang="en-US" sz="4000" dirty="0"/>
              <a:t>units for volume including liters (L) and meters cubed (m3).</a:t>
            </a:r>
            <a:endParaRPr kumimoji="0" lang="en-US" sz="480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569387"/>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804683"/>
            <a:ext cx="89916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endParaRPr lang="en-US" sz="3600" b="1" dirty="0"/>
          </a:p>
          <a:p>
            <a:pPr algn="just"/>
            <a:endParaRPr lang="en-US" sz="3600" b="1" dirty="0"/>
          </a:p>
          <a:p>
            <a:pPr algn="just"/>
            <a:endParaRPr lang="en-US" sz="3600" b="1" dirty="0"/>
          </a:p>
          <a:p>
            <a:pPr algn="just"/>
            <a:r>
              <a:rPr lang="en-US" sz="3600" b="1" dirty="0"/>
              <a:t>Density </a:t>
            </a:r>
            <a:r>
              <a:rPr lang="en-US" sz="3600" dirty="0"/>
              <a:t>is defined as the mass per unit volume of a substance, and it is a physical property of matter.</a:t>
            </a:r>
          </a:p>
          <a:p>
            <a:pPr algn="just"/>
            <a:endParaRPr lang="en-US" sz="3600" dirty="0"/>
          </a:p>
          <a:p>
            <a:pPr algn="just"/>
            <a:endParaRPr lang="en-US" sz="3600" dirty="0"/>
          </a:p>
          <a:p>
            <a:pPr algn="just"/>
            <a:r>
              <a:rPr lang="en-US" sz="3600" dirty="0"/>
              <a:t>Density = Mass / Volume</a:t>
            </a:r>
          </a:p>
          <a:p>
            <a:pPr algn="just"/>
            <a:endParaRPr lang="en-US" sz="3600" dirty="0"/>
          </a:p>
          <a:p>
            <a:pPr algn="just"/>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457201" y="1442085"/>
            <a:ext cx="8458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p:txBody>
      </p:sp>
      <p:graphicFrame>
        <p:nvGraphicFramePr>
          <p:cNvPr id="2" name="Table 1">
            <a:extLst>
              <a:ext uri="{FF2B5EF4-FFF2-40B4-BE49-F238E27FC236}">
                <a16:creationId xmlns:a16="http://schemas.microsoft.com/office/drawing/2014/main" id="{1634BC39-C026-4E04-8022-9EA725DC3E4C}"/>
              </a:ext>
            </a:extLst>
          </p:cNvPr>
          <p:cNvGraphicFramePr>
            <a:graphicFrameLocks noGrp="1"/>
          </p:cNvGraphicFramePr>
          <p:nvPr>
            <p:extLst>
              <p:ext uri="{D42A27DB-BD31-4B8C-83A1-F6EECF244321}">
                <p14:modId xmlns:p14="http://schemas.microsoft.com/office/powerpoint/2010/main" val="120436270"/>
              </p:ext>
            </p:extLst>
          </p:nvPr>
        </p:nvGraphicFramePr>
        <p:xfrm>
          <a:off x="304800" y="838200"/>
          <a:ext cx="8001000" cy="5247905"/>
        </p:xfrm>
        <a:graphic>
          <a:graphicData uri="http://schemas.openxmlformats.org/drawingml/2006/table">
            <a:tbl>
              <a:tblPr firstRow="1" firstCol="1" bandRow="1">
                <a:tableStyleId>{5C22544A-7EE6-4342-B048-85BDC9FD1C3A}</a:tableStyleId>
              </a:tblPr>
              <a:tblGrid>
                <a:gridCol w="2590800">
                  <a:extLst>
                    <a:ext uri="{9D8B030D-6E8A-4147-A177-3AD203B41FA5}">
                      <a16:colId xmlns:a16="http://schemas.microsoft.com/office/drawing/2014/main" val="1446546598"/>
                    </a:ext>
                  </a:extLst>
                </a:gridCol>
                <a:gridCol w="5410200">
                  <a:extLst>
                    <a:ext uri="{9D8B030D-6E8A-4147-A177-3AD203B41FA5}">
                      <a16:colId xmlns:a16="http://schemas.microsoft.com/office/drawing/2014/main" val="2757083851"/>
                    </a:ext>
                  </a:extLst>
                </a:gridCol>
              </a:tblGrid>
              <a:tr h="828578">
                <a:tc>
                  <a:txBody>
                    <a:bodyPr/>
                    <a:lstStyle/>
                    <a:p>
                      <a:pPr marL="0" marR="0" algn="ctr">
                        <a:lnSpc>
                          <a:spcPct val="115000"/>
                        </a:lnSpc>
                        <a:spcBef>
                          <a:spcPts val="0"/>
                        </a:spcBef>
                        <a:spcAft>
                          <a:spcPts val="0"/>
                        </a:spcAft>
                      </a:pPr>
                      <a:r>
                        <a:rPr lang="en-US" sz="2400" dirty="0">
                          <a:effectLst/>
                        </a:rPr>
                        <a:t>Temperature (°C)</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Density of Water (grams/ml)</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49836982"/>
                  </a:ext>
                </a:extLst>
              </a:tr>
              <a:tr h="401757">
                <a:tc>
                  <a:txBody>
                    <a:bodyPr/>
                    <a:lstStyle/>
                    <a:p>
                      <a:pPr marL="0" marR="0" algn="ctr">
                        <a:lnSpc>
                          <a:spcPct val="115000"/>
                        </a:lnSpc>
                        <a:spcBef>
                          <a:spcPts val="0"/>
                        </a:spcBef>
                        <a:spcAft>
                          <a:spcPts val="0"/>
                        </a:spcAft>
                      </a:pPr>
                      <a:r>
                        <a:rPr lang="en-US" sz="2400" dirty="0">
                          <a:effectLst/>
                        </a:rPr>
                        <a:t>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0.999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15487386"/>
                  </a:ext>
                </a:extLst>
              </a:tr>
              <a:tr h="401757">
                <a:tc>
                  <a:txBody>
                    <a:bodyPr/>
                    <a:lstStyle/>
                    <a:p>
                      <a:pPr marL="0" marR="0" algn="ctr">
                        <a:lnSpc>
                          <a:spcPct val="115000"/>
                        </a:lnSpc>
                        <a:spcBef>
                          <a:spcPts val="0"/>
                        </a:spcBef>
                        <a:spcAft>
                          <a:spcPts val="0"/>
                        </a:spcAft>
                      </a:pPr>
                      <a:r>
                        <a:rPr lang="en-US" sz="2400" dirty="0">
                          <a:effectLst/>
                        </a:rPr>
                        <a:t>4.0°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1.000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094363880"/>
                  </a:ext>
                </a:extLst>
              </a:tr>
              <a:tr h="401757">
                <a:tc>
                  <a:txBody>
                    <a:bodyPr/>
                    <a:lstStyle/>
                    <a:p>
                      <a:pPr marL="0" marR="0" algn="ctr">
                        <a:lnSpc>
                          <a:spcPct val="115000"/>
                        </a:lnSpc>
                        <a:spcBef>
                          <a:spcPts val="0"/>
                        </a:spcBef>
                        <a:spcAft>
                          <a:spcPts val="0"/>
                        </a:spcAft>
                      </a:pPr>
                      <a:r>
                        <a:rPr lang="en-US" sz="2400" dirty="0">
                          <a:effectLst/>
                        </a:rPr>
                        <a:t>10°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0.999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48453977"/>
                  </a:ext>
                </a:extLst>
              </a:tr>
              <a:tr h="401757">
                <a:tc>
                  <a:txBody>
                    <a:bodyPr/>
                    <a:lstStyle/>
                    <a:p>
                      <a:pPr marL="0" marR="0" algn="ctr">
                        <a:lnSpc>
                          <a:spcPct val="115000"/>
                        </a:lnSpc>
                        <a:spcBef>
                          <a:spcPts val="0"/>
                        </a:spcBef>
                        <a:spcAft>
                          <a:spcPts val="0"/>
                        </a:spcAft>
                      </a:pPr>
                      <a:r>
                        <a:rPr lang="en-US" sz="2400" dirty="0">
                          <a:effectLst/>
                        </a:rPr>
                        <a:t>15°</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0.999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716632204"/>
                  </a:ext>
                </a:extLst>
              </a:tr>
              <a:tr h="401757">
                <a:tc>
                  <a:txBody>
                    <a:bodyPr/>
                    <a:lstStyle/>
                    <a:p>
                      <a:pPr marL="0" marR="0" algn="ctr">
                        <a:lnSpc>
                          <a:spcPct val="115000"/>
                        </a:lnSpc>
                        <a:spcBef>
                          <a:spcPts val="0"/>
                        </a:spcBef>
                        <a:spcAft>
                          <a:spcPts val="0"/>
                        </a:spcAft>
                      </a:pPr>
                      <a:r>
                        <a:rPr lang="en-US" sz="2400" dirty="0">
                          <a:effectLst/>
                        </a:rPr>
                        <a:t>20°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0.998</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48964043"/>
                  </a:ext>
                </a:extLst>
              </a:tr>
              <a:tr h="401757">
                <a:tc>
                  <a:txBody>
                    <a:bodyPr/>
                    <a:lstStyle/>
                    <a:p>
                      <a:pPr marL="0" marR="0" algn="ctr">
                        <a:lnSpc>
                          <a:spcPct val="115000"/>
                        </a:lnSpc>
                        <a:spcBef>
                          <a:spcPts val="0"/>
                        </a:spcBef>
                        <a:spcAft>
                          <a:spcPts val="0"/>
                        </a:spcAft>
                      </a:pPr>
                      <a:r>
                        <a:rPr lang="en-US" sz="2400" dirty="0">
                          <a:effectLst/>
                        </a:rPr>
                        <a:t>25°</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0.997</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96226506"/>
                  </a:ext>
                </a:extLst>
              </a:tr>
              <a:tr h="401757">
                <a:tc>
                  <a:txBody>
                    <a:bodyPr/>
                    <a:lstStyle/>
                    <a:p>
                      <a:pPr marL="0" marR="0" algn="ctr">
                        <a:lnSpc>
                          <a:spcPct val="115000"/>
                        </a:lnSpc>
                        <a:spcBef>
                          <a:spcPts val="0"/>
                        </a:spcBef>
                        <a:spcAft>
                          <a:spcPts val="0"/>
                        </a:spcAft>
                      </a:pPr>
                      <a:r>
                        <a:rPr lang="en-US" sz="2400" dirty="0">
                          <a:effectLst/>
                        </a:rPr>
                        <a:t>30°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0.995</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32774588"/>
                  </a:ext>
                </a:extLst>
              </a:tr>
              <a:tr h="401757">
                <a:tc>
                  <a:txBody>
                    <a:bodyPr/>
                    <a:lstStyle/>
                    <a:p>
                      <a:pPr marL="0" marR="0" algn="ctr">
                        <a:lnSpc>
                          <a:spcPct val="115000"/>
                        </a:lnSpc>
                        <a:spcBef>
                          <a:spcPts val="0"/>
                        </a:spcBef>
                        <a:spcAft>
                          <a:spcPts val="0"/>
                        </a:spcAft>
                      </a:pPr>
                      <a:r>
                        <a:rPr lang="en-US" sz="2400" dirty="0">
                          <a:effectLst/>
                        </a:rPr>
                        <a:t>40°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0.992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05636119"/>
                  </a:ext>
                </a:extLst>
              </a:tr>
              <a:tr h="401757">
                <a:tc>
                  <a:txBody>
                    <a:bodyPr/>
                    <a:lstStyle/>
                    <a:p>
                      <a:pPr marL="0" marR="0" algn="ctr">
                        <a:lnSpc>
                          <a:spcPct val="115000"/>
                        </a:lnSpc>
                        <a:spcBef>
                          <a:spcPts val="0"/>
                        </a:spcBef>
                        <a:spcAft>
                          <a:spcPts val="0"/>
                        </a:spcAft>
                      </a:pPr>
                      <a:r>
                        <a:rPr lang="en-US" sz="2400" dirty="0">
                          <a:effectLst/>
                        </a:rPr>
                        <a:t>60°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0.983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580440260"/>
                  </a:ext>
                </a:extLst>
              </a:tr>
              <a:tr h="401757">
                <a:tc>
                  <a:txBody>
                    <a:bodyPr/>
                    <a:lstStyle/>
                    <a:p>
                      <a:pPr marL="0" marR="0" algn="ctr">
                        <a:lnSpc>
                          <a:spcPct val="115000"/>
                        </a:lnSpc>
                        <a:spcBef>
                          <a:spcPts val="0"/>
                        </a:spcBef>
                        <a:spcAft>
                          <a:spcPts val="0"/>
                        </a:spcAft>
                      </a:pPr>
                      <a:r>
                        <a:rPr lang="en-US" sz="2400" dirty="0">
                          <a:effectLst/>
                        </a:rPr>
                        <a:t>80°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0.971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72009994"/>
                  </a:ext>
                </a:extLst>
              </a:tr>
              <a:tr h="401757">
                <a:tc>
                  <a:txBody>
                    <a:bodyPr/>
                    <a:lstStyle/>
                    <a:p>
                      <a:pPr marL="0" marR="0" algn="ctr">
                        <a:lnSpc>
                          <a:spcPct val="115000"/>
                        </a:lnSpc>
                        <a:spcBef>
                          <a:spcPts val="0"/>
                        </a:spcBef>
                        <a:spcAft>
                          <a:spcPts val="0"/>
                        </a:spcAft>
                      </a:pPr>
                      <a:r>
                        <a:rPr lang="en-US" sz="2400" dirty="0">
                          <a:effectLst/>
                        </a:rPr>
                        <a:t>100°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0.958</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73763249"/>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p:txBody>
      </p:sp>
      <p:sp>
        <p:nvSpPr>
          <p:cNvPr id="20482" name="Rectangle 2"/>
          <p:cNvSpPr>
            <a:spLocks noChangeArrowheads="1"/>
          </p:cNvSpPr>
          <p:nvPr/>
        </p:nvSpPr>
        <p:spPr bwMode="auto">
          <a:xfrm>
            <a:off x="38100" y="-292387"/>
            <a:ext cx="8839199"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664075" algn="l"/>
              </a:tabLst>
            </a:pPr>
            <a:endParaRPr lang="en-US" sz="3600" b="1" dirty="0">
              <a:latin typeface="Times New Roman" pitchFamily="18" charset="0"/>
              <a:ea typeface="Times New Roman" pitchFamily="18" charset="0"/>
              <a:cs typeface="Times New Roman" pitchFamily="18" charset="0"/>
            </a:endParaRPr>
          </a:p>
          <a:p>
            <a:endParaRPr lang="en-US" sz="3600" b="1"/>
          </a:p>
          <a:p>
            <a:r>
              <a:rPr lang="en-US" sz="3600" b="1"/>
              <a:t>Volume </a:t>
            </a:r>
            <a:r>
              <a:rPr lang="en-US" sz="3600" b="1" dirty="0"/>
              <a:t>increase due to heat by increase </a:t>
            </a:r>
            <a:endParaRPr lang="en-US" sz="3600" dirty="0"/>
          </a:p>
          <a:p>
            <a:r>
              <a:rPr lang="en-US" sz="3600" dirty="0"/>
              <a:t>greater kinetic energy of the molecules and there are also more vibrations of the water molecules. Together these mean that each H2O unit in liquid water takes up more space as the temperature increases. Thus, the mass will be decreased.</a:t>
            </a:r>
          </a:p>
          <a:p>
            <a:pPr marL="0" marR="0" lvl="0" indent="0" algn="just" defTabSz="914400" rtl="0" eaLnBrk="1" fontAlgn="base" latinLnBrk="0" hangingPunct="1">
              <a:lnSpc>
                <a:spcPct val="100000"/>
              </a:lnSpc>
              <a:spcBef>
                <a:spcPct val="0"/>
              </a:spcBef>
              <a:spcAft>
                <a:spcPct val="0"/>
              </a:spcAft>
              <a:buClrTx/>
              <a:buSzTx/>
              <a:buFontTx/>
              <a:buNone/>
              <a:tabLst>
                <a:tab pos="4664075" algn="l"/>
              </a:tabLst>
            </a:pPr>
            <a:endParaRPr kumimoji="0" lang="en-US" sz="44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4410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p:txBody>
      </p:sp>
      <p:sp>
        <p:nvSpPr>
          <p:cNvPr id="20482" name="Rectangle 2"/>
          <p:cNvSpPr>
            <a:spLocks noChangeArrowheads="1"/>
          </p:cNvSpPr>
          <p:nvPr/>
        </p:nvSpPr>
        <p:spPr bwMode="auto">
          <a:xfrm>
            <a:off x="38100" y="1646605"/>
            <a:ext cx="8839199"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664075" algn="l"/>
              </a:tabLst>
            </a:pPr>
            <a:endParaRPr lang="en-US" sz="3600" b="1" dirty="0">
              <a:latin typeface="Times New Roman" pitchFamily="18" charset="0"/>
              <a:ea typeface="Times New Roman" pitchFamily="18" charset="0"/>
              <a:cs typeface="Times New Roman" pitchFamily="18" charset="0"/>
            </a:endParaRPr>
          </a:p>
          <a:p>
            <a:endParaRPr lang="en-US" sz="3600" b="1" dirty="0"/>
          </a:p>
          <a:p>
            <a:pPr marL="0" marR="0" lvl="0" indent="0" algn="just" defTabSz="914400" rtl="0" eaLnBrk="1" fontAlgn="base" latinLnBrk="0" hangingPunct="1">
              <a:lnSpc>
                <a:spcPct val="100000"/>
              </a:lnSpc>
              <a:spcBef>
                <a:spcPct val="0"/>
              </a:spcBef>
              <a:spcAft>
                <a:spcPct val="0"/>
              </a:spcAft>
              <a:buClrTx/>
              <a:buSzTx/>
              <a:buFontTx/>
              <a:buNone/>
              <a:tabLst>
                <a:tab pos="4664075" algn="l"/>
              </a:tabLst>
            </a:pPr>
            <a:endParaRPr kumimoji="0" lang="en-US" sz="4400" b="0" i="0" u="none" strike="noStrike" cap="none" normalizeH="0" baseline="0" dirty="0">
              <a:ln>
                <a:noFill/>
              </a:ln>
              <a:solidFill>
                <a:schemeClr val="tx1"/>
              </a:solidFill>
              <a:effectLst/>
              <a:latin typeface="Arial" pitchFamily="34" charset="0"/>
              <a:cs typeface="Arial" pitchFamily="34" charset="0"/>
            </a:endParaRPr>
          </a:p>
        </p:txBody>
      </p:sp>
      <p:pic>
        <p:nvPicPr>
          <p:cNvPr id="3" name="Picture 2">
            <a:extLst>
              <a:ext uri="{FF2B5EF4-FFF2-40B4-BE49-F238E27FC236}">
                <a16:creationId xmlns:a16="http://schemas.microsoft.com/office/drawing/2014/main" id="{A49380BF-0EC1-444A-B9B0-9DF55CA177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48533"/>
            <a:ext cx="9105900" cy="6809467"/>
          </a:xfrm>
          <a:prstGeom prst="rect">
            <a:avLst/>
          </a:prstGeom>
        </p:spPr>
      </p:pic>
    </p:spTree>
    <p:extLst>
      <p:ext uri="{BB962C8B-B14F-4D97-AF65-F5344CB8AC3E}">
        <p14:creationId xmlns:p14="http://schemas.microsoft.com/office/powerpoint/2010/main" val="709166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p:txBody>
      </p:sp>
      <p:sp>
        <p:nvSpPr>
          <p:cNvPr id="20482" name="Rectangle 2"/>
          <p:cNvSpPr>
            <a:spLocks noChangeArrowheads="1"/>
          </p:cNvSpPr>
          <p:nvPr/>
        </p:nvSpPr>
        <p:spPr bwMode="auto">
          <a:xfrm>
            <a:off x="38100" y="1646605"/>
            <a:ext cx="8839199"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664075" algn="l"/>
              </a:tabLst>
            </a:pPr>
            <a:endParaRPr lang="en-US" sz="3600" b="1" dirty="0">
              <a:latin typeface="Times New Roman" pitchFamily="18" charset="0"/>
              <a:ea typeface="Times New Roman" pitchFamily="18" charset="0"/>
              <a:cs typeface="Times New Roman" pitchFamily="18" charset="0"/>
            </a:endParaRPr>
          </a:p>
          <a:p>
            <a:endParaRPr lang="en-US" sz="3600" b="1" dirty="0"/>
          </a:p>
          <a:p>
            <a:pPr marL="0" marR="0" lvl="0" indent="0" algn="just" defTabSz="914400" rtl="0" eaLnBrk="1" fontAlgn="base" latinLnBrk="0" hangingPunct="1">
              <a:lnSpc>
                <a:spcPct val="100000"/>
              </a:lnSpc>
              <a:spcBef>
                <a:spcPct val="0"/>
              </a:spcBef>
              <a:spcAft>
                <a:spcPct val="0"/>
              </a:spcAft>
              <a:buClrTx/>
              <a:buSzTx/>
              <a:buFontTx/>
              <a:buNone/>
              <a:tabLst>
                <a:tab pos="4664075" algn="l"/>
              </a:tabLst>
            </a:pPr>
            <a:endParaRPr kumimoji="0" lang="en-US" sz="4400" b="0" i="0" u="none" strike="noStrike" cap="none" normalizeH="0" baseline="0" dirty="0">
              <a:ln>
                <a:noFill/>
              </a:ln>
              <a:solidFill>
                <a:schemeClr val="tx1"/>
              </a:solidFill>
              <a:effectLst/>
              <a:latin typeface="Arial" pitchFamily="34" charset="0"/>
              <a:cs typeface="Arial" pitchFamily="34" charset="0"/>
            </a:endParaRPr>
          </a:p>
        </p:txBody>
      </p:sp>
      <p:pic>
        <p:nvPicPr>
          <p:cNvPr id="4" name="Picture 3">
            <a:extLst>
              <a:ext uri="{FF2B5EF4-FFF2-40B4-BE49-F238E27FC236}">
                <a16:creationId xmlns:a16="http://schemas.microsoft.com/office/drawing/2014/main" id="{76F3FD34-2B69-44A7-928D-7EA2711F69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099" y="31003"/>
            <a:ext cx="4533900" cy="6369797"/>
          </a:xfrm>
          <a:prstGeom prst="rect">
            <a:avLst/>
          </a:prstGeom>
        </p:spPr>
      </p:pic>
      <p:pic>
        <p:nvPicPr>
          <p:cNvPr id="8" name="Picture 7">
            <a:extLst>
              <a:ext uri="{FF2B5EF4-FFF2-40B4-BE49-F238E27FC236}">
                <a16:creationId xmlns:a16="http://schemas.microsoft.com/office/drawing/2014/main" id="{19AE9070-5EB9-416F-84F5-3A72581B48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571999" cy="6707594"/>
          </a:xfrm>
          <a:prstGeom prst="rect">
            <a:avLst/>
          </a:prstGeom>
        </p:spPr>
      </p:pic>
    </p:spTree>
    <p:extLst>
      <p:ext uri="{BB962C8B-B14F-4D97-AF65-F5344CB8AC3E}">
        <p14:creationId xmlns:p14="http://schemas.microsoft.com/office/powerpoint/2010/main" val="3641397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p:txBody>
      </p:sp>
      <p:sp>
        <p:nvSpPr>
          <p:cNvPr id="20482" name="Rectangle 2"/>
          <p:cNvSpPr>
            <a:spLocks noChangeArrowheads="1"/>
          </p:cNvSpPr>
          <p:nvPr/>
        </p:nvSpPr>
        <p:spPr bwMode="auto">
          <a:xfrm>
            <a:off x="38100" y="1646605"/>
            <a:ext cx="8839199"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664075" algn="l"/>
              </a:tabLst>
            </a:pPr>
            <a:endParaRPr lang="en-US" sz="3600" b="1" dirty="0">
              <a:latin typeface="Times New Roman" pitchFamily="18" charset="0"/>
              <a:ea typeface="Times New Roman" pitchFamily="18" charset="0"/>
              <a:cs typeface="Times New Roman" pitchFamily="18" charset="0"/>
            </a:endParaRPr>
          </a:p>
          <a:p>
            <a:endParaRPr lang="en-US" sz="3600" b="1" dirty="0"/>
          </a:p>
          <a:p>
            <a:pPr marL="0" marR="0" lvl="0" indent="0" algn="just" defTabSz="914400" rtl="0" eaLnBrk="1" fontAlgn="base" latinLnBrk="0" hangingPunct="1">
              <a:lnSpc>
                <a:spcPct val="100000"/>
              </a:lnSpc>
              <a:spcBef>
                <a:spcPct val="0"/>
              </a:spcBef>
              <a:spcAft>
                <a:spcPct val="0"/>
              </a:spcAft>
              <a:buClrTx/>
              <a:buSzTx/>
              <a:buFontTx/>
              <a:buNone/>
              <a:tabLst>
                <a:tab pos="4664075" algn="l"/>
              </a:tabLst>
            </a:pPr>
            <a:endParaRPr kumimoji="0" lang="en-US" sz="4400" b="0" i="0" u="none" strike="noStrike" cap="none" normalizeH="0" baseline="0" dirty="0">
              <a:ln>
                <a:noFill/>
              </a:ln>
              <a:solidFill>
                <a:schemeClr val="tx1"/>
              </a:solidFill>
              <a:effectLst/>
              <a:latin typeface="Arial" pitchFamily="34" charset="0"/>
              <a:cs typeface="Arial" pitchFamily="34" charset="0"/>
            </a:endParaRPr>
          </a:p>
        </p:txBody>
      </p:sp>
      <p:pic>
        <p:nvPicPr>
          <p:cNvPr id="3" name="Picture 2">
            <a:extLst>
              <a:ext uri="{FF2B5EF4-FFF2-40B4-BE49-F238E27FC236}">
                <a16:creationId xmlns:a16="http://schemas.microsoft.com/office/drawing/2014/main" id="{91AA7BC4-9592-4B18-AFD7-8D6F1F6DDE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228600"/>
            <a:ext cx="9067800" cy="6858000"/>
          </a:xfrm>
          <a:prstGeom prst="rect">
            <a:avLst/>
          </a:prstGeom>
        </p:spPr>
      </p:pic>
    </p:spTree>
    <p:extLst>
      <p:ext uri="{BB962C8B-B14F-4D97-AF65-F5344CB8AC3E}">
        <p14:creationId xmlns:p14="http://schemas.microsoft.com/office/powerpoint/2010/main" val="20515423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4212</TotalTime>
  <Words>190</Words>
  <Application>Microsoft Office PowerPoint</Application>
  <PresentationFormat>On-screen Show (4:3)</PresentationFormat>
  <Paragraphs>102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Constantia</vt:lpstr>
      <vt:lpstr>Times New Roman</vt:lpstr>
      <vt:lpstr>Wingdings 2</vt:lpstr>
      <vt:lpstr>Flow</vt:lpstr>
      <vt:lpstr>Practical Pollution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ecology</dc:title>
  <dc:creator>Rebwar</dc:creator>
  <cp:lastModifiedBy>hp</cp:lastModifiedBy>
  <cp:revision>25</cp:revision>
  <dcterms:created xsi:type="dcterms:W3CDTF">2018-10-13T20:59:23Z</dcterms:created>
  <dcterms:modified xsi:type="dcterms:W3CDTF">2023-01-17T09:31:27Z</dcterms:modified>
</cp:coreProperties>
</file>