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8" r:id="rId5"/>
    <p:sldId id="269" r:id="rId6"/>
    <p:sldId id="271" r:id="rId7"/>
    <p:sldId id="272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1A1C4-461E-474E-8953-E7D504AE4DA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Practical Pollution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400800" cy="2133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9500" b="1" dirty="0"/>
              <a:t>Alkalinity</a:t>
            </a:r>
            <a:endParaRPr lang="en-US" sz="22000" dirty="0"/>
          </a:p>
          <a:p>
            <a:pPr algn="ctr"/>
            <a:r>
              <a:rPr lang="en-US" sz="7600" b="1" dirty="0"/>
              <a:t>Lab 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915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/>
              <a:t>Alkalinity is a measure of the capacity of water or any solution to neutralize or “buffer” acids. This measure of acid-neutralizing capacity is important how “buffered” the water is against sudden changes in pH.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9154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2800" dirty="0"/>
              <a:t>Alkalinity should not be confused with pH. pH is a measure of the hydrogen ion (H</a:t>
            </a:r>
            <a:r>
              <a:rPr lang="en-US" sz="2800" baseline="30000" dirty="0"/>
              <a:t>+</a:t>
            </a:r>
            <a:r>
              <a:rPr lang="en-US" sz="2800" dirty="0"/>
              <a:t>) concentration, and the pH scale shows the intensity of the acidic or basic character of a solution at a given temperature. The reason alkalinity is sometime confused with pH is because the term alkaline is used to describe pH conditions greater than 7 (basic).</a:t>
            </a:r>
          </a:p>
          <a:p>
            <a:pPr algn="just"/>
            <a:r>
              <a:rPr lang="en-US" sz="2800" dirty="0"/>
              <a:t>The most important compounds in water that determine alkalinity include the carbonate (CO</a:t>
            </a:r>
            <a:r>
              <a:rPr lang="en-US" sz="2800" baseline="-25000" dirty="0"/>
              <a:t>3</a:t>
            </a:r>
            <a:r>
              <a:rPr lang="en-US" sz="2800" baseline="30000" dirty="0"/>
              <a:t>2-</a:t>
            </a:r>
            <a:r>
              <a:rPr lang="en-US" sz="2800" dirty="0"/>
              <a:t>), bicarbonate (HCO</a:t>
            </a:r>
            <a:r>
              <a:rPr lang="en-US" sz="2800" baseline="-25000" dirty="0"/>
              <a:t>3</a:t>
            </a:r>
            <a:r>
              <a:rPr lang="en-US" sz="2800" baseline="30000" dirty="0"/>
              <a:t>-</a:t>
            </a:r>
            <a:r>
              <a:rPr lang="en-US" sz="2800" dirty="0"/>
              <a:t>) ions and OH. The ability to resist changes in pH by neutralizing acids or bases is called buffering.</a:t>
            </a:r>
            <a:endParaRPr lang="en-US" sz="4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891540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800" dirty="0"/>
              <a:t>Alkalinity is important to aquatic organisms because it protects them against rapid changes in pH. Alkalinity is especially important in areas where acid rain is a problem.</a:t>
            </a:r>
          </a:p>
          <a:p>
            <a:pPr lvl="0" algn="just"/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8915401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/>
              <a:t>Sources</a:t>
            </a:r>
            <a:endParaRPr lang="en-US" sz="3200" dirty="0"/>
          </a:p>
          <a:p>
            <a:pPr algn="just"/>
            <a:r>
              <a:rPr lang="en-US" sz="3200" dirty="0"/>
              <a:t>One source of alkalinity is calcium carbonate (CaCO</a:t>
            </a:r>
            <a:r>
              <a:rPr lang="en-US" sz="3200" baseline="-25000" dirty="0"/>
              <a:t>3</a:t>
            </a:r>
            <a:r>
              <a:rPr lang="en-US" sz="3200" dirty="0"/>
              <a:t>), which is dissolved in water flowing through geology that has limestone and/or marble. Limestone is a sedimentary rock formed by the compaction of fossilized coral, shells and bones. Limestone is composed of the minerals calcium carbonate (CaCO</a:t>
            </a:r>
            <a:r>
              <a:rPr lang="en-US" sz="3200" baseline="-25000" dirty="0"/>
              <a:t>3</a:t>
            </a:r>
            <a:r>
              <a:rPr lang="en-US" sz="3200" dirty="0"/>
              <a:t>) and/or dolomite (</a:t>
            </a:r>
            <a:r>
              <a:rPr lang="en-US" sz="3200" dirty="0" err="1"/>
              <a:t>CaMg</a:t>
            </a:r>
            <a:r>
              <a:rPr lang="en-US" sz="3200" dirty="0"/>
              <a:t>(CO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), along with small amounts of other minerals. Limestone is converted to marble from the heat and pressure of metamorphic events.</a:t>
            </a:r>
          </a:p>
          <a:p>
            <a:pPr lvl="0" algn="just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196411"/>
            <a:ext cx="8915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516CE-0481-4692-9FB2-07015C134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24605"/>
              </p:ext>
            </p:extLst>
          </p:nvPr>
        </p:nvGraphicFramePr>
        <p:xfrm>
          <a:off x="838200" y="2089100"/>
          <a:ext cx="6324600" cy="3321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0063">
                  <a:extLst>
                    <a:ext uri="{9D8B030D-6E8A-4147-A177-3AD203B41FA5}">
                      <a16:colId xmlns:a16="http://schemas.microsoft.com/office/drawing/2014/main" val="1807828139"/>
                    </a:ext>
                  </a:extLst>
                </a:gridCol>
                <a:gridCol w="4734537">
                  <a:extLst>
                    <a:ext uri="{9D8B030D-6E8A-4147-A177-3AD203B41FA5}">
                      <a16:colId xmlns:a16="http://schemas.microsoft.com/office/drawing/2014/main" val="1652294201"/>
                    </a:ext>
                  </a:extLst>
                </a:gridCol>
              </a:tblGrid>
              <a:tr h="1107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OH</a:t>
                      </a:r>
                      <a:r>
                        <a:rPr lang="en-US" sz="3600" baseline="300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Hydroxide ion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924891961"/>
                  </a:ext>
                </a:extLst>
              </a:tr>
              <a:tr h="1107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HCO</a:t>
                      </a:r>
                      <a:r>
                        <a:rPr lang="en-US" sz="3600" baseline="-25000" dirty="0">
                          <a:effectLst/>
                        </a:rPr>
                        <a:t>3</a:t>
                      </a:r>
                      <a:r>
                        <a:rPr lang="en-US" sz="3600" baseline="300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Bicarbonate ion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230404926"/>
                  </a:ext>
                </a:extLst>
              </a:tr>
              <a:tr h="1107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</a:t>
                      </a:r>
                      <a:r>
                        <a:rPr lang="en-US" sz="3600" baseline="-25000">
                          <a:effectLst/>
                        </a:rPr>
                        <a:t>3</a:t>
                      </a:r>
                      <a:r>
                        <a:rPr lang="en-US" sz="3600" baseline="30000">
                          <a:effectLst/>
                        </a:rPr>
                        <a:t>2-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Carbonate ion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25662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9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196411"/>
            <a:ext cx="8915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AFF05A-C9C1-427C-A841-D20EB1B6478F}"/>
              </a:ext>
            </a:extLst>
          </p:cNvPr>
          <p:cNvSpPr txBox="1"/>
          <p:nvPr/>
        </p:nvSpPr>
        <p:spPr>
          <a:xfrm>
            <a:off x="478077" y="1165085"/>
            <a:ext cx="830580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addition to rocks and soils, the alkalinity of water can be influenced by: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salts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plant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activity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wastewater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3325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89154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/>
          </a:p>
        </p:txBody>
      </p:sp>
      <p:pic>
        <p:nvPicPr>
          <p:cNvPr id="5" name="Picture 4" descr="CarbDis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" r="3302"/>
          <a:stretch/>
        </p:blipFill>
        <p:spPr bwMode="auto">
          <a:xfrm>
            <a:off x="304800" y="762000"/>
            <a:ext cx="8381999" cy="541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215B7C-CFA3-45B4-A57B-31F58E422959}"/>
              </a:ext>
            </a:extLst>
          </p:cNvPr>
          <p:cNvSpPr txBox="1"/>
          <p:nvPr/>
        </p:nvSpPr>
        <p:spPr>
          <a:xfrm>
            <a:off x="152400" y="1219200"/>
            <a:ext cx="807720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nstantia"/>
              </a:rPr>
              <a:t>Types of Alkalinity:</a:t>
            </a:r>
          </a:p>
          <a:p>
            <a:r>
              <a:rPr lang="en-US" sz="4800" dirty="0">
                <a:solidFill>
                  <a:prstClr val="black"/>
                </a:solidFill>
                <a:latin typeface="Constantia"/>
              </a:rPr>
              <a:t>1-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Phenolphthalein Alkalinity</a:t>
            </a:r>
            <a:endParaRPr lang="en-US" sz="4800" dirty="0">
              <a:effectLst/>
            </a:endParaRPr>
          </a:p>
          <a:p>
            <a:r>
              <a:rPr lang="en-US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Phenolphthalein indicator</a:t>
            </a:r>
            <a:endParaRPr lang="en-US" sz="3200" dirty="0">
              <a:solidFill>
                <a:srgbClr val="00B0F0"/>
              </a:solidFill>
              <a:latin typeface="Constantia"/>
            </a:endParaRPr>
          </a:p>
          <a:p>
            <a:endParaRPr lang="en-US" sz="4800" dirty="0">
              <a:solidFill>
                <a:prstClr val="black"/>
              </a:solidFill>
              <a:latin typeface="Constantia"/>
            </a:endParaRPr>
          </a:p>
          <a:p>
            <a:r>
              <a:rPr lang="en-US" sz="4800" dirty="0">
                <a:solidFill>
                  <a:prstClr val="black"/>
                </a:solidFill>
                <a:latin typeface="Constantia"/>
              </a:rPr>
              <a:t>2-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Total Alkalinity</a:t>
            </a:r>
          </a:p>
          <a:p>
            <a:r>
              <a:rPr lang="en-US" sz="36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Methyl Orange indicator</a:t>
            </a:r>
            <a:endParaRPr lang="en-US" sz="5400" dirty="0">
              <a:solidFill>
                <a:srgbClr val="00B0F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60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4662</TotalTime>
  <Words>319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Flow</vt:lpstr>
      <vt:lpstr>Practical Pollution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ecology</dc:title>
  <dc:creator>Rebwar</dc:creator>
  <cp:lastModifiedBy>hp</cp:lastModifiedBy>
  <cp:revision>48</cp:revision>
  <dcterms:created xsi:type="dcterms:W3CDTF">2018-10-13T20:59:23Z</dcterms:created>
  <dcterms:modified xsi:type="dcterms:W3CDTF">2023-01-24T06:51:53Z</dcterms:modified>
</cp:coreProperties>
</file>