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5" r:id="rId4"/>
    <p:sldId id="268" r:id="rId5"/>
    <p:sldId id="269" r:id="rId6"/>
    <p:sldId id="270" r:id="rId7"/>
    <p:sldId id="271" r:id="rId8"/>
    <p:sldId id="272" r:id="rId9"/>
    <p:sldId id="274" r:id="rId10"/>
    <p:sldId id="273" r:id="rId11"/>
    <p:sldId id="275" r:id="rId12"/>
    <p:sldId id="276" r:id="rId13"/>
    <p:sldId id="277" r:id="rId14"/>
    <p:sldId id="278" r:id="rId15"/>
    <p:sldId id="284" r:id="rId16"/>
    <p:sldId id="283" r:id="rId17"/>
    <p:sldId id="281" r:id="rId18"/>
    <p:sldId id="279" r:id="rId19"/>
    <p:sldId id="280" r:id="rId20"/>
    <p:sldId id="282" r:id="rId21"/>
    <p:sldId id="285" r:id="rId22"/>
    <p:sldId id="28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1284A86-4A3B-43E1-80EF-DDA0FF31254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BB1A1C4-461E-474E-8953-E7D504AE4DA1}" type="datetimeFigureOut">
              <a:rPr lang="en-US" smtClean="0"/>
              <a:pPr/>
              <a:t>1/30/2023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31284A86-4A3B-43E1-80EF-DDA0FF312547}"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1A1C4-461E-474E-8953-E7D504AE4DA1}" type="datetimeFigureOut">
              <a:rPr lang="en-US" smtClean="0"/>
              <a:pPr/>
              <a:t>1/30/2023</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1284A86-4A3B-43E1-80EF-DDA0FF312547}"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healthline.com/health/heavy-metal-poisonin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7772400" cy="1470025"/>
          </a:xfrm>
        </p:spPr>
        <p:txBody>
          <a:bodyPr>
            <a:normAutofit/>
          </a:bodyPr>
          <a:lstStyle/>
          <a:p>
            <a:pPr algn="ctr"/>
            <a:r>
              <a:rPr lang="en-US" sz="4800" dirty="0">
                <a:solidFill>
                  <a:schemeClr val="bg1"/>
                </a:solidFill>
              </a:rPr>
              <a:t>Practical Pollution  </a:t>
            </a:r>
          </a:p>
        </p:txBody>
      </p:sp>
      <p:sp>
        <p:nvSpPr>
          <p:cNvPr id="3" name="Subtitle 2"/>
          <p:cNvSpPr>
            <a:spLocks noGrp="1"/>
          </p:cNvSpPr>
          <p:nvPr>
            <p:ph type="subTitle" idx="1"/>
          </p:nvPr>
        </p:nvSpPr>
        <p:spPr>
          <a:xfrm>
            <a:off x="1219200" y="2438400"/>
            <a:ext cx="6400800" cy="2133600"/>
          </a:xfrm>
        </p:spPr>
        <p:txBody>
          <a:bodyPr>
            <a:normAutofit fontScale="70000" lnSpcReduction="20000"/>
          </a:bodyPr>
          <a:lstStyle/>
          <a:p>
            <a:r>
              <a:rPr lang="en-US" sz="8800" b="1" dirty="0"/>
              <a:t>Acidity of Water</a:t>
            </a:r>
            <a:endParaRPr lang="en-US" sz="8800" dirty="0"/>
          </a:p>
          <a:p>
            <a:pPr algn="ctr"/>
            <a:r>
              <a:rPr lang="en-US" sz="7600" b="1" dirty="0"/>
              <a:t>Lab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114299" y="-1774694"/>
            <a:ext cx="8953501" cy="91409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lnSpc>
                <a:spcPct val="150000"/>
              </a:lnSpc>
            </a:pPr>
            <a:endParaRPr lang="en-US" sz="2400" dirty="0">
              <a:solidFill>
                <a:srgbClr val="000000"/>
              </a:solidFill>
              <a:effectLst/>
              <a:latin typeface="Times New Roman" panose="02020603050405020304" pitchFamily="18" charset="0"/>
              <a:ea typeface="Times New Roman" panose="02020603050405020304" pitchFamily="18" charset="0"/>
            </a:endParaRPr>
          </a:p>
          <a:p>
            <a:pPr algn="just">
              <a:lnSpc>
                <a:spcPct val="150000"/>
              </a:lnSpc>
            </a:pPr>
            <a:endParaRPr lang="en-US" sz="24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endParaRPr lang="en-US" sz="2400" dirty="0">
              <a:solidFill>
                <a:srgbClr val="000000"/>
              </a:solidFill>
              <a:effectLst/>
              <a:latin typeface="Times New Roman" panose="02020603050405020304" pitchFamily="18" charset="0"/>
              <a:ea typeface="Times New Roman" panose="02020603050405020304" pitchFamily="18" charset="0"/>
            </a:endParaRPr>
          </a:p>
          <a:p>
            <a:pPr algn="just">
              <a:lnSpc>
                <a:spcPct val="150000"/>
              </a:lnSpc>
            </a:pPr>
            <a:endParaRPr lang="en-US" sz="2400" dirty="0">
              <a:solidFill>
                <a:srgbClr val="000000"/>
              </a:solidFill>
              <a:latin typeface="Times New Roman" panose="02020603050405020304" pitchFamily="18" charset="0"/>
              <a:ea typeface="Times New Roman" panose="02020603050405020304" pitchFamily="18" charset="0"/>
            </a:endParaRPr>
          </a:p>
          <a:p>
            <a:pPr algn="just">
              <a:lnSpc>
                <a:spcPct val="150000"/>
              </a:lnSpc>
            </a:pPr>
            <a:r>
              <a:rPr lang="en-US" sz="2400" dirty="0">
                <a:solidFill>
                  <a:srgbClr val="000000"/>
                </a:solidFill>
                <a:effectLst/>
                <a:latin typeface="Times New Roman" panose="02020603050405020304" pitchFamily="18" charset="0"/>
                <a:ea typeface="Times New Roman" panose="02020603050405020304" pitchFamily="18" charset="0"/>
              </a:rPr>
              <a:t>Most aquatic plant grow best in water with pH 7 to 9. When the pH is decrease, the aquatic plant life decline, reduce food for some water birds. At the pH 5.5, bacteria that decompose leaf litter and other debris begin to die. Aluminum leach from the soil by acidic water enter the lake in great quantities, fish population located under more stress. Young fish do not survive. Under acidic or metallic condition, fish female will not spawn and fish egg will not hatch. If pH is less than 5, the animal lives in harsh environment and create many problems such as diseases, below pH 5, adult fish die. For instance, a reduction of about 1.5 pH units can cause a thousand-fold increases in the acute toxicity of a metal-cyanide complex</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endParaRPr>
          </a:p>
          <a:p>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457200"/>
            <a:ext cx="8915401"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r>
              <a:rPr lang="en-US" sz="3200" dirty="0"/>
              <a:t>Also, the availability of many nutrient substances varies with the acidity. With higher pH values, for instance, iron tends to become unavailable to some plants.</a:t>
            </a:r>
          </a:p>
          <a:p>
            <a:pPr algn="just"/>
            <a:r>
              <a:rPr lang="en-US" sz="3200" dirty="0"/>
              <a:t>In general, moderate acidity in irrigation water is beneficial to alkali soils for it helps to neutralize carbonates and prevents the precipitation of calcium. In fresh waters, the pH values and acidities of natural streams vary widely depending upon the soil and vegetation of the watershed.</a:t>
            </a:r>
          </a:p>
          <a:p>
            <a:pPr algn="just"/>
            <a:endParaRPr lang="en-US" sz="3200" dirty="0"/>
          </a:p>
          <a:p>
            <a:endParaRPr lang="en-US" sz="2800" dirty="0"/>
          </a:p>
        </p:txBody>
      </p:sp>
    </p:spTree>
    <p:extLst>
      <p:ext uri="{BB962C8B-B14F-4D97-AF65-F5344CB8AC3E}">
        <p14:creationId xmlns:p14="http://schemas.microsoft.com/office/powerpoint/2010/main" val="4242744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3" name="Picture 2">
            <a:extLst>
              <a:ext uri="{FF2B5EF4-FFF2-40B4-BE49-F238E27FC236}">
                <a16:creationId xmlns:a16="http://schemas.microsoft.com/office/drawing/2014/main" id="{0C302509-CBD9-432B-BF24-4110B68CA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0"/>
            <a:ext cx="9067800" cy="6858000"/>
          </a:xfrm>
          <a:prstGeom prst="rect">
            <a:avLst/>
          </a:prstGeom>
        </p:spPr>
      </p:pic>
    </p:spTree>
    <p:extLst>
      <p:ext uri="{BB962C8B-B14F-4D97-AF65-F5344CB8AC3E}">
        <p14:creationId xmlns:p14="http://schemas.microsoft.com/office/powerpoint/2010/main" val="533424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4" name="Picture 3">
            <a:extLst>
              <a:ext uri="{FF2B5EF4-FFF2-40B4-BE49-F238E27FC236}">
                <a16:creationId xmlns:a16="http://schemas.microsoft.com/office/drawing/2014/main" id="{09A53AC4-2690-4DFD-A1FE-C47D019B4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068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4" name="Picture 3">
            <a:extLst>
              <a:ext uri="{FF2B5EF4-FFF2-40B4-BE49-F238E27FC236}">
                <a16:creationId xmlns:a16="http://schemas.microsoft.com/office/drawing/2014/main" id="{8E34C715-DFB2-4FB9-BB2C-03DD11E0CA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 y="0"/>
            <a:ext cx="9133449" cy="6858000"/>
          </a:xfrm>
          <a:prstGeom prst="rect">
            <a:avLst/>
          </a:prstGeom>
        </p:spPr>
      </p:pic>
    </p:spTree>
    <p:extLst>
      <p:ext uri="{BB962C8B-B14F-4D97-AF65-F5344CB8AC3E}">
        <p14:creationId xmlns:p14="http://schemas.microsoft.com/office/powerpoint/2010/main" val="1002141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3" name="Picture 2">
            <a:extLst>
              <a:ext uri="{FF2B5EF4-FFF2-40B4-BE49-F238E27FC236}">
                <a16:creationId xmlns:a16="http://schemas.microsoft.com/office/drawing/2014/main" id="{D9055082-F652-4B26-8402-8067FF1B2A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04718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4" name="Picture 3">
            <a:extLst>
              <a:ext uri="{FF2B5EF4-FFF2-40B4-BE49-F238E27FC236}">
                <a16:creationId xmlns:a16="http://schemas.microsoft.com/office/drawing/2014/main" id="{13A179F9-E7C0-4BD4-811D-4FB6B211A0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04001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4" name="Picture 3">
            <a:extLst>
              <a:ext uri="{FF2B5EF4-FFF2-40B4-BE49-F238E27FC236}">
                <a16:creationId xmlns:a16="http://schemas.microsoft.com/office/drawing/2014/main" id="{9FDCEB7D-281A-462A-9836-CB8A362107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0959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4" name="Picture 3">
            <a:extLst>
              <a:ext uri="{FF2B5EF4-FFF2-40B4-BE49-F238E27FC236}">
                <a16:creationId xmlns:a16="http://schemas.microsoft.com/office/drawing/2014/main" id="{143190C6-D401-43DD-B171-FBA2CBE4F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7162800"/>
          </a:xfrm>
          <a:prstGeom prst="rect">
            <a:avLst/>
          </a:prstGeom>
        </p:spPr>
      </p:pic>
    </p:spTree>
    <p:extLst>
      <p:ext uri="{BB962C8B-B14F-4D97-AF65-F5344CB8AC3E}">
        <p14:creationId xmlns:p14="http://schemas.microsoft.com/office/powerpoint/2010/main" val="10552130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4" name="Picture 3">
            <a:extLst>
              <a:ext uri="{FF2B5EF4-FFF2-40B4-BE49-F238E27FC236}">
                <a16:creationId xmlns:a16="http://schemas.microsoft.com/office/drawing/2014/main" id="{A355DF5A-5B1D-4F79-BE4B-42A9F91E41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68"/>
            <a:ext cx="9144000" cy="6872068"/>
          </a:xfrm>
          <a:prstGeom prst="rect">
            <a:avLst/>
          </a:prstGeom>
        </p:spPr>
      </p:pic>
    </p:spTree>
    <p:extLst>
      <p:ext uri="{BB962C8B-B14F-4D97-AF65-F5344CB8AC3E}">
        <p14:creationId xmlns:p14="http://schemas.microsoft.com/office/powerpoint/2010/main" val="3964224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8915400" cy="76020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lgn="just"/>
            <a:r>
              <a:rPr lang="en-US" sz="3600" dirty="0"/>
              <a:t>Water acidity is ability of water to neutralize a strong base to designated pH. Acidity is produced by substances that yield hydrogen ions on hydrolysis or a substance is considered acid if it will neutralize hydroxyl ions or mineral acids, weak acids such as carbonic and acetic and hydrolyzing salts such as iron or aluminum sulfate may contribute to the measured acidity. The determination of acidity by using titration at the end point pH of the indicator.</a:t>
            </a:r>
          </a:p>
          <a:p>
            <a:pPr algn="just"/>
            <a:endParaRPr lang="en-US" sz="3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3" name="Picture 2">
            <a:extLst>
              <a:ext uri="{FF2B5EF4-FFF2-40B4-BE49-F238E27FC236}">
                <a16:creationId xmlns:a16="http://schemas.microsoft.com/office/drawing/2014/main" id="{BB5E442C-185D-4F8C-ACE8-3353BEAE5B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858000"/>
          </a:xfrm>
          <a:prstGeom prst="rect">
            <a:avLst/>
          </a:prstGeom>
        </p:spPr>
      </p:pic>
    </p:spTree>
    <p:extLst>
      <p:ext uri="{BB962C8B-B14F-4D97-AF65-F5344CB8AC3E}">
        <p14:creationId xmlns:p14="http://schemas.microsoft.com/office/powerpoint/2010/main" val="418361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4" name="Picture 3">
            <a:extLst>
              <a:ext uri="{FF2B5EF4-FFF2-40B4-BE49-F238E27FC236}">
                <a16:creationId xmlns:a16="http://schemas.microsoft.com/office/drawing/2014/main" id="{68F4F269-A1BF-4C95-9DDA-C605B75A38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4041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165634"/>
            <a:ext cx="8915401"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endParaRPr lang="en-US" sz="3200" dirty="0"/>
          </a:p>
          <a:p>
            <a:endParaRPr lang="en-US" sz="2800" dirty="0"/>
          </a:p>
        </p:txBody>
      </p:sp>
      <p:pic>
        <p:nvPicPr>
          <p:cNvPr id="3" name="Picture 2">
            <a:extLst>
              <a:ext uri="{FF2B5EF4-FFF2-40B4-BE49-F238E27FC236}">
                <a16:creationId xmlns:a16="http://schemas.microsoft.com/office/drawing/2014/main" id="{91C21644-C475-4EFD-9136-F390AA6D2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463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0" y="0"/>
            <a:ext cx="8915400" cy="572464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algn="just"/>
            <a:r>
              <a:rPr lang="en-US" sz="3600" dirty="0"/>
              <a:t>In natural water, domestic sewage&amp; industrial waste acidity is usually due to carbon dioxide, mineral acids&amp; hydrolyzed salts ( iron or aluminum sulfate). Carbon dioxide is a natural component of all natural water, it form carbonic acid, in the presence of water. </a:t>
            </a:r>
          </a:p>
          <a:p>
            <a:pPr algn="just"/>
            <a:r>
              <a:rPr lang="en-US" sz="3600" b="1" dirty="0"/>
              <a:t>CO</a:t>
            </a:r>
            <a:r>
              <a:rPr lang="en-US" sz="3600" b="1" baseline="-25000" dirty="0"/>
              <a:t>2</a:t>
            </a:r>
            <a:r>
              <a:rPr lang="en-US" sz="3600" b="1" dirty="0"/>
              <a:t> + H</a:t>
            </a:r>
            <a:r>
              <a:rPr lang="en-US" sz="3600" b="1" baseline="-25000" dirty="0"/>
              <a:t>2</a:t>
            </a:r>
            <a:r>
              <a:rPr lang="en-US" sz="3600" b="1" dirty="0"/>
              <a:t>O &lt;===&gt; H</a:t>
            </a:r>
            <a:r>
              <a:rPr lang="en-US" sz="3600" b="1" baseline="-25000" dirty="0"/>
              <a:t>2</a:t>
            </a:r>
            <a:r>
              <a:rPr lang="en-US" sz="3600" b="1" dirty="0"/>
              <a:t>CO</a:t>
            </a:r>
            <a:r>
              <a:rPr lang="en-US" sz="3600" b="1" baseline="-25000" dirty="0"/>
              <a:t>3</a:t>
            </a:r>
            <a:endParaRPr lang="en-US" sz="3600"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457200"/>
            <a:ext cx="8915401"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r>
              <a:rPr lang="en-US" sz="4800" b="1" dirty="0"/>
              <a:t>The main source of carbon dioxide in the water:</a:t>
            </a:r>
            <a:endParaRPr lang="en-US" sz="4800" dirty="0"/>
          </a:p>
          <a:p>
            <a:pPr lvl="0" algn="just"/>
            <a:r>
              <a:rPr lang="en-US" sz="4800" dirty="0"/>
              <a:t>-Atmosphere.</a:t>
            </a:r>
          </a:p>
          <a:p>
            <a:pPr lvl="0" algn="just"/>
            <a:r>
              <a:rPr lang="en-US" sz="4800" dirty="0"/>
              <a:t>-Biological oxidation of organic matter particularly in polluted water (respiration).</a:t>
            </a:r>
          </a:p>
          <a:p>
            <a:r>
              <a:rPr lang="en-US" sz="4800" dirty="0"/>
              <a:t> </a:t>
            </a:r>
          </a:p>
          <a:p>
            <a:r>
              <a:rPr lang="en-US" sz="4800" dirty="0"/>
              <a:t>     </a:t>
            </a:r>
          </a:p>
          <a:p>
            <a:pPr lvl="0" algn="just"/>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457200"/>
            <a:ext cx="891540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r>
              <a:rPr lang="en-US" sz="3200" b="1" dirty="0"/>
              <a:t>Water has two types of acidity:-</a:t>
            </a:r>
            <a:endParaRPr lang="en-US" sz="3200" dirty="0"/>
          </a:p>
          <a:p>
            <a:pPr algn="just"/>
            <a:r>
              <a:rPr lang="en-US" sz="3200" b="1" dirty="0"/>
              <a:t> 1- Carbon dioxide acidity:</a:t>
            </a:r>
            <a:r>
              <a:rPr lang="en-US" sz="3200" dirty="0"/>
              <a:t> It is type of measured acidity in water by titration to a pH of about greater than 4.5</a:t>
            </a:r>
            <a:r>
              <a:rPr lang="en-US" sz="3200" b="1" dirty="0"/>
              <a:t>.</a:t>
            </a:r>
          </a:p>
          <a:p>
            <a:pPr algn="just"/>
            <a:endParaRPr lang="en-US" sz="3200" dirty="0"/>
          </a:p>
          <a:p>
            <a:pPr algn="just"/>
            <a:r>
              <a:rPr lang="en-US" sz="3200" b="1" dirty="0"/>
              <a:t>2- Mineral acidity: </a:t>
            </a:r>
            <a:r>
              <a:rPr lang="en-US" sz="3200" dirty="0"/>
              <a:t>It is type of measured acidity in water by titration to a pH of about less than 4.5, the methyl orange end point (known as methyl orange acidity). </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457200"/>
            <a:ext cx="8915401"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r>
              <a:rPr lang="en-US" sz="2800" b="1" dirty="0"/>
              <a:t>Depending on the indicator, types of acidity are:-</a:t>
            </a:r>
            <a:endParaRPr lang="en-US" sz="2800" dirty="0"/>
          </a:p>
          <a:p>
            <a:pPr lvl="0" algn="just"/>
            <a:r>
              <a:rPr lang="en-US" sz="2800" b="1" dirty="0"/>
              <a:t>Methyl orange acidity: </a:t>
            </a:r>
            <a:r>
              <a:rPr lang="en-US" sz="2800" dirty="0"/>
              <a:t>Is a type of acidity, the industrial waste that has pH below 4, containing mineral or Methyl orange acidity, they are neutralized at time the pH has been raised to 4.5. Methyl orange is normally used as indicator.</a:t>
            </a:r>
          </a:p>
          <a:p>
            <a:pPr lvl="0" algn="just"/>
            <a:endParaRPr lang="en-US" sz="2800" dirty="0"/>
          </a:p>
          <a:p>
            <a:pPr lvl="0" algn="just"/>
            <a:r>
              <a:rPr lang="en-US" sz="2800" b="1" dirty="0"/>
              <a:t>Phenolphthalein acidity:</a:t>
            </a:r>
            <a:r>
              <a:rPr lang="en-US" sz="2800" dirty="0"/>
              <a:t> all the natural water have pH value located between 4.5-8.3 contain carbonic acid or Phenolphthalein acidity, most carbon dioxide neutralized at the time the pH has been raised to 8.3, Phenolphthalein indicator can be used in this range.  </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457200"/>
            <a:ext cx="8915401"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r>
              <a:rPr lang="en-US" sz="2800" dirty="0"/>
              <a:t>The three sources of most of the [H+] that participate in such reactions are:</a:t>
            </a:r>
          </a:p>
          <a:p>
            <a:endParaRPr lang="en-US" sz="2800" dirty="0"/>
          </a:p>
          <a:p>
            <a:r>
              <a:rPr lang="en-US" sz="2800" dirty="0"/>
              <a:t>1) </a:t>
            </a:r>
            <a:r>
              <a:rPr lang="en-US" sz="2800" b="1" dirty="0"/>
              <a:t>Hydrolysis</a:t>
            </a:r>
            <a:r>
              <a:rPr lang="en-US" sz="2800" dirty="0"/>
              <a:t>, as in [H2O] = [H+] + [OH-].</a:t>
            </a:r>
          </a:p>
          <a:p>
            <a:r>
              <a:rPr lang="en-US" sz="2800" dirty="0"/>
              <a:t>2)  </a:t>
            </a:r>
            <a:r>
              <a:rPr lang="en-US" sz="2800" b="1" dirty="0"/>
              <a:t>Disassociation</a:t>
            </a:r>
            <a:r>
              <a:rPr lang="en-US" sz="2800" dirty="0"/>
              <a:t> of acidic solutes H2CO3 = [H+] + [HCO3-].</a:t>
            </a:r>
          </a:p>
          <a:p>
            <a:r>
              <a:rPr lang="en-US" sz="2800" dirty="0"/>
              <a:t>3) </a:t>
            </a:r>
            <a:r>
              <a:rPr lang="en-US" sz="2800" b="1" dirty="0"/>
              <a:t>Oxidation</a:t>
            </a:r>
            <a:r>
              <a:rPr lang="en-US" sz="2800" dirty="0"/>
              <a:t> reactions such as [H2S] + 4[H20] = [S04-2] + 10[H+] + 8 electrons.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364869"/>
            <a:ext cx="8915401"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algn="just"/>
            <a:r>
              <a:rPr lang="en-US" sz="3200" dirty="0">
                <a:solidFill>
                  <a:srgbClr val="000000"/>
                </a:solidFill>
                <a:effectLst/>
                <a:latin typeface="Times New Roman" panose="02020603050405020304" pitchFamily="18" charset="0"/>
                <a:ea typeface="Times New Roman" panose="02020603050405020304" pitchFamily="18" charset="0"/>
              </a:rPr>
              <a:t>With lower pH levels are more likely to leach heavy metals from the environment. As a result, water — ends up with a higher concentration of heavy metals. Exposure to heavy metals can be dangerous, potentially leading to </a:t>
            </a:r>
            <a:r>
              <a:rPr lang="en-US" sz="3200" u="none" strike="noStrike"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hlinkClick r:id="rId2"/>
              </a:rPr>
              <a:t>heavy metal poisoning</a:t>
            </a:r>
            <a:r>
              <a:rPr lang="en-US" sz="3200" dirty="0">
                <a:solidFill>
                  <a:srgbClr val="000000"/>
                </a:solidFill>
                <a:effectLst/>
                <a:latin typeface="Times New Roman" panose="02020603050405020304" pitchFamily="18" charset="0"/>
                <a:ea typeface="Times New Roman" panose="02020603050405020304" pitchFamily="18" charset="0"/>
              </a:rPr>
              <a:t> and toxicity.</a:t>
            </a:r>
            <a:r>
              <a:rPr lang="en-US" sz="3200" dirty="0">
                <a:effectLst/>
                <a:latin typeface="Calibri" panose="020F0502020204030204" pitchFamily="34" charset="0"/>
                <a:ea typeface="Calibri" panose="020F0502020204030204" pitchFamily="34" charset="0"/>
              </a:rPr>
              <a:t> Accumulation of heavy metals such as lead, mercury in the tissue of fish and plant (these metals available for plant by acid rain, enter water body through leaching process from the soil) which eat by human and animal through food chain, these metals are toxic elements and killing them.</a:t>
            </a:r>
            <a:r>
              <a:rPr lang="en-US" sz="4800" dirty="0"/>
              <a:t>.</a:t>
            </a:r>
          </a:p>
          <a:p>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0" y="0"/>
            <a:ext cx="91440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en-US" sz="1400" b="1" dirty="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
        <p:nvSpPr>
          <p:cNvPr id="2050" name="Rectangle 2"/>
          <p:cNvSpPr>
            <a:spLocks noChangeArrowheads="1"/>
          </p:cNvSpPr>
          <p:nvPr/>
        </p:nvSpPr>
        <p:spPr bwMode="auto">
          <a:xfrm>
            <a:off x="0" y="0"/>
            <a:ext cx="923330" cy="1369606"/>
          </a:xfrm>
          <a:prstGeom prst="rect">
            <a:avLst/>
          </a:prstGeom>
          <a:noFill/>
          <a:ln w="9525">
            <a:noFill/>
            <a:miter lim="800000"/>
            <a:headEnd/>
            <a:tailEnd/>
          </a:ln>
          <a:effectLst/>
        </p:spPr>
        <p:txBody>
          <a:bodyPr vert="horz" wrap="none" lIns="0" tIns="45720" rIns="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endParaRPr lang="en-US" sz="1300" b="1" dirty="0">
              <a:latin typeface="Times New Roman" pitchFamily="18" charset="0"/>
              <a:ea typeface="Times New Roman" pitchFamily="18"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1300" b="1"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en-US" sz="1300" b="1"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0" y="807555"/>
            <a:ext cx="8915401" cy="55471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algn="just">
              <a:lnSpc>
                <a:spcPct val="115000"/>
              </a:lnSpc>
              <a:spcBef>
                <a:spcPts val="0"/>
              </a:spcBef>
              <a:spcAft>
                <a:spcPts val="1000"/>
              </a:spcAft>
              <a:tabLst>
                <a:tab pos="742950" algn="l"/>
              </a:tabLst>
            </a:pP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pH of 4.5 or less have been shown to increase the risk of tooth decay, regularly drinking acidic water may slowly erode your tooth, causing cavities, exposure to certain heavy metals, including lead, cadmium, arsenic</a:t>
            </a:r>
            <a:r>
              <a:rPr lang="en-US" sz="2800" dirty="0">
                <a:solidFill>
                  <a:srgbClr val="231F20"/>
                </a:solidFill>
                <a:effectLst/>
                <a:latin typeface="Arial" panose="020B0604020202020204" pitchFamily="34" charset="0"/>
                <a:ea typeface="Calibri" panose="020F0502020204030204" pitchFamily="34" charset="0"/>
                <a:cs typeface="Arial" panose="020B0604020202020204" pitchFamily="34" charset="0"/>
              </a:rPr>
              <a:t>, </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and chromium, has been linked to negative side effects for bone health. </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algn="just">
              <a:lnSpc>
                <a:spcPct val="115000"/>
              </a:lnSpc>
              <a:spcBef>
                <a:spcPts val="0"/>
              </a:spcBef>
              <a:spcAft>
                <a:spcPts val="1000"/>
              </a:spcAft>
              <a:tabLst>
                <a:tab pos="742950" algn="l"/>
              </a:tabLst>
            </a:pPr>
            <a:r>
              <a:rPr lang="en-US" sz="2800" dirty="0">
                <a:effectLst/>
                <a:latin typeface="Calibri" panose="020F0502020204030204" pitchFamily="34" charset="0"/>
                <a:ea typeface="Calibri" panose="020F0502020204030204" pitchFamily="34" charset="0"/>
                <a:cs typeface="Calibri" panose="020F0502020204030204" pitchFamily="34" charset="0"/>
              </a:rPr>
              <a:t>   </a:t>
            </a:r>
            <a:r>
              <a:rPr lang="en-US"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Due to its high acidity, water with a low pH can start to dissolve metal pipes over time, causing leaks and further increasing the presence of heavy metals in your drinking supply.</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33570731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5103</TotalTime>
  <Words>858</Words>
  <Application>Microsoft Office PowerPoint</Application>
  <PresentationFormat>On-screen Show (4:3)</PresentationFormat>
  <Paragraphs>211</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Constantia</vt:lpstr>
      <vt:lpstr>Times New Roman</vt:lpstr>
      <vt:lpstr>Wingdings 2</vt:lpstr>
      <vt:lpstr>Flow</vt:lpstr>
      <vt:lpstr>Practical Pollution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ecology</dc:title>
  <dc:creator>Rebwar</dc:creator>
  <cp:lastModifiedBy>hp</cp:lastModifiedBy>
  <cp:revision>49</cp:revision>
  <dcterms:created xsi:type="dcterms:W3CDTF">2018-10-13T20:59:23Z</dcterms:created>
  <dcterms:modified xsi:type="dcterms:W3CDTF">2023-01-31T09:50:42Z</dcterms:modified>
</cp:coreProperties>
</file>