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5" r:id="rId4"/>
    <p:sldId id="268" r:id="rId5"/>
    <p:sldId id="269" r:id="rId6"/>
    <p:sldId id="270" r:id="rId7"/>
    <p:sldId id="271" r:id="rId8"/>
    <p:sldId id="272" r:id="rId9"/>
    <p:sldId id="273"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BB1A1C4-461E-474E-8953-E7D504AE4DA1}" type="datetimeFigureOut">
              <a:rPr lang="en-US" smtClean="0"/>
              <a:pPr/>
              <a:t>2/13/2023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B1A1C4-461E-474E-8953-E7D504AE4DA1}"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B1A1C4-461E-474E-8953-E7D504AE4DA1}" type="datetimeFigureOut">
              <a:rPr lang="en-US" smtClean="0"/>
              <a:pPr/>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BB1A1C4-461E-474E-8953-E7D504AE4DA1}" type="datetimeFigureOut">
              <a:rPr lang="en-US" smtClean="0"/>
              <a:pPr/>
              <a:t>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1A1C4-461E-474E-8953-E7D504AE4DA1}" type="datetimeFigureOut">
              <a:rPr lang="en-US" smtClean="0"/>
              <a:pPr/>
              <a:t>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BB1A1C4-461E-474E-8953-E7D504AE4DA1}"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1284A86-4A3B-43E1-80EF-DDA0FF31254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1A1C4-461E-474E-8953-E7D504AE4DA1}" type="datetimeFigureOut">
              <a:rPr lang="en-US" smtClean="0"/>
              <a:pPr/>
              <a:t>2/13/2023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284A86-4A3B-43E1-80EF-DDA0FF31254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britannica.com/EBchecked/topic/636754/wate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1470025"/>
          </a:xfrm>
        </p:spPr>
        <p:txBody>
          <a:bodyPr>
            <a:normAutofit/>
          </a:bodyPr>
          <a:lstStyle/>
          <a:p>
            <a:pPr algn="ctr"/>
            <a:r>
              <a:rPr lang="en-US" sz="4800" dirty="0">
                <a:solidFill>
                  <a:schemeClr val="bg1"/>
                </a:solidFill>
              </a:rPr>
              <a:t>Practical Pollution  </a:t>
            </a:r>
          </a:p>
        </p:txBody>
      </p:sp>
      <p:sp>
        <p:nvSpPr>
          <p:cNvPr id="3" name="Subtitle 2"/>
          <p:cNvSpPr>
            <a:spLocks noGrp="1"/>
          </p:cNvSpPr>
          <p:nvPr>
            <p:ph type="subTitle" idx="1"/>
          </p:nvPr>
        </p:nvSpPr>
        <p:spPr>
          <a:xfrm>
            <a:off x="1219200" y="2438400"/>
            <a:ext cx="6400800" cy="2133600"/>
          </a:xfrm>
        </p:spPr>
        <p:txBody>
          <a:bodyPr>
            <a:normAutofit fontScale="92500" lnSpcReduction="10000"/>
          </a:bodyPr>
          <a:lstStyle/>
          <a:p>
            <a:pPr algn="ctr"/>
            <a:r>
              <a:rPr lang="en-US" sz="6600" b="1" dirty="0"/>
              <a:t> Hardness</a:t>
            </a:r>
            <a:endParaRPr lang="en-US" sz="6600" dirty="0"/>
          </a:p>
          <a:p>
            <a:pPr algn="ctr"/>
            <a:r>
              <a:rPr lang="en-US" sz="7600" b="1" dirty="0"/>
              <a:t>Lab .4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endParaRPr lang="en-US" sz="3200" dirty="0"/>
          </a:p>
          <a:p>
            <a:endParaRPr lang="en-US" sz="2800" dirty="0"/>
          </a:p>
        </p:txBody>
      </p:sp>
      <p:pic>
        <p:nvPicPr>
          <p:cNvPr id="5" name="Picture 4" descr="An ion exchange column: calcium ions in hard water get replaced with sodium ions to produce soft water"/>
          <p:cNvPicPr/>
          <p:nvPr/>
        </p:nvPicPr>
        <p:blipFill rotWithShape="1">
          <a:blip r:embed="rId2">
            <a:extLst>
              <a:ext uri="{28A0092B-C50C-407E-A947-70E740481C1C}">
                <a14:useLocalDpi xmlns:a14="http://schemas.microsoft.com/office/drawing/2010/main" val="0"/>
              </a:ext>
            </a:extLst>
          </a:blip>
          <a:srcRect r="10967"/>
          <a:stretch/>
        </p:blipFill>
        <p:spPr bwMode="auto">
          <a:xfrm>
            <a:off x="609600" y="685800"/>
            <a:ext cx="7696200" cy="563880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89154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endParaRPr lang="en-US" sz="4000" dirty="0"/>
          </a:p>
          <a:p>
            <a:pPr algn="just"/>
            <a:r>
              <a:rPr lang="en-US" sz="4000" dirty="0"/>
              <a:t>The water hardness is the amount of dissolved calcium and magnesium in the water. </a:t>
            </a:r>
            <a:r>
              <a:rPr lang="en-US" sz="4000" dirty="0">
                <a:hlinkClick r:id="rId2"/>
              </a:rPr>
              <a:t>Water</a:t>
            </a:r>
            <a:r>
              <a:rPr lang="en-US" sz="4000" dirty="0"/>
              <a:t> that contains salts of calcium and magnesium principally as bicarbonates, chlorides, and sulfates.</a:t>
            </a:r>
          </a:p>
          <a:p>
            <a:pPr algn="just"/>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76998"/>
            <a:ext cx="89154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endParaRPr lang="en-US" sz="3200" b="1" dirty="0">
              <a:solidFill>
                <a:srgbClr val="FF0000"/>
              </a:solidFill>
            </a:endParaRPr>
          </a:p>
          <a:p>
            <a:pPr algn="just"/>
            <a:r>
              <a:rPr lang="en-US" sz="3200" b="1" dirty="0">
                <a:solidFill>
                  <a:srgbClr val="FF0000"/>
                </a:solidFill>
              </a:rPr>
              <a:t>Sources of hardness:</a:t>
            </a:r>
            <a:endParaRPr lang="en-US" sz="3200" dirty="0">
              <a:solidFill>
                <a:srgbClr val="FF0000"/>
              </a:solidFill>
            </a:endParaRPr>
          </a:p>
          <a:p>
            <a:pPr algn="just"/>
            <a:r>
              <a:rPr lang="en-US" sz="2800" dirty="0"/>
              <a:t>Water hardness is determined by the concentration of multivalent cations in the water. Multivalent cations are positively charged metal complexes with a charge greater than 1</a:t>
            </a:r>
            <a:r>
              <a:rPr lang="en-US" sz="2800" baseline="30000" dirty="0"/>
              <a:t>+</a:t>
            </a:r>
            <a:r>
              <a:rPr lang="en-US" sz="2800" dirty="0"/>
              <a:t>.. Common cations found in hard water include </a:t>
            </a:r>
            <a:r>
              <a:rPr lang="en-US" sz="2800" b="1" dirty="0"/>
              <a:t>Ca</a:t>
            </a:r>
            <a:r>
              <a:rPr lang="en-US" sz="2800" b="1" baseline="30000" dirty="0"/>
              <a:t>2+</a:t>
            </a:r>
            <a:r>
              <a:rPr lang="en-US" sz="2800" dirty="0"/>
              <a:t> and </a:t>
            </a:r>
            <a:r>
              <a:rPr lang="en-US" sz="2800" b="1" dirty="0"/>
              <a:t>Mg</a:t>
            </a:r>
            <a:r>
              <a:rPr lang="en-US" sz="2800" b="1" baseline="30000" dirty="0"/>
              <a:t>2+.</a:t>
            </a:r>
            <a:r>
              <a:rPr lang="en-US" sz="2800" b="1" dirty="0"/>
              <a:t> </a:t>
            </a:r>
            <a:r>
              <a:rPr lang="en-US" sz="2800" dirty="0"/>
              <a:t>These ions enter a water supply by leaching from minerals within an originated from the sedimentary rocks, are most common in areas having extensive geological formation of limestone. </a:t>
            </a:r>
            <a:r>
              <a:rPr lang="en-US" sz="2800" b="1" dirty="0"/>
              <a:t>Common calcium-containing minerals </a:t>
            </a:r>
            <a:r>
              <a:rPr lang="en-US" sz="2800" dirty="0"/>
              <a:t>are calcite and gypsum (</a:t>
            </a:r>
            <a:r>
              <a:rPr lang="en-US" sz="2800" dirty="0" err="1"/>
              <a:t>CaSO</a:t>
            </a:r>
            <a:r>
              <a:rPr lang="en-US" sz="2800" dirty="0"/>
              <a:t>. 2H</a:t>
            </a:r>
            <a:r>
              <a:rPr lang="en-US" sz="2800" baseline="-25000" dirty="0"/>
              <a:t>2</a:t>
            </a:r>
            <a:r>
              <a:rPr lang="en-US" sz="2800" dirty="0"/>
              <a:t>O). </a:t>
            </a:r>
            <a:r>
              <a:rPr lang="en-US" sz="2800" b="1" dirty="0"/>
              <a:t>A common magnesium mineral </a:t>
            </a:r>
            <a:r>
              <a:rPr lang="en-US" sz="2800" dirty="0"/>
              <a:t>is dolomite (</a:t>
            </a:r>
            <a:r>
              <a:rPr lang="en-US" sz="2800" dirty="0" err="1"/>
              <a:t>CaMg</a:t>
            </a:r>
            <a:r>
              <a:rPr lang="en-US" sz="2800" dirty="0"/>
              <a:t> (CO</a:t>
            </a:r>
            <a:r>
              <a:rPr lang="en-US" sz="2800" baseline="-25000" dirty="0"/>
              <a:t>3</a:t>
            </a:r>
            <a:r>
              <a:rPr lang="en-US" sz="2800" dirty="0"/>
              <a:t>)</a:t>
            </a:r>
            <a:r>
              <a:rPr lang="en-US" sz="2800" baseline="-25000" dirty="0"/>
              <a:t>2</a:t>
            </a:r>
            <a:r>
              <a:rPr lang="en-US" sz="2800" dirty="0"/>
              <a:t>)which also contains calcium. </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4800" dirty="0"/>
              <a:t>Rainwater and distilled water are soft, because they contain few ions. Other factor that affects the values of total hardness was human activities such as factories and application of lime to the soil in agricultural areas.</a:t>
            </a:r>
          </a:p>
          <a:p>
            <a:r>
              <a:rPr lang="en-US" sz="4800" dirty="0"/>
              <a:t> </a:t>
            </a:r>
          </a:p>
          <a:p>
            <a:r>
              <a:rPr lang="en-US" sz="4800" dirty="0"/>
              <a:t>     </a:t>
            </a:r>
          </a:p>
          <a:p>
            <a:pPr lvl="0" algn="just"/>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395645"/>
            <a:ext cx="8915401"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3600" b="1" dirty="0">
                <a:solidFill>
                  <a:srgbClr val="FF0000"/>
                </a:solidFill>
              </a:rPr>
              <a:t>1. Temporary hardness</a:t>
            </a:r>
            <a:endParaRPr lang="en-US" sz="3600" dirty="0">
              <a:solidFill>
                <a:srgbClr val="FF0000"/>
              </a:solidFill>
            </a:endParaRPr>
          </a:p>
          <a:p>
            <a:pPr algn="just"/>
            <a:r>
              <a:rPr lang="en-US" sz="2800" b="1" dirty="0"/>
              <a:t>         </a:t>
            </a:r>
            <a:r>
              <a:rPr lang="en-US" sz="2800" dirty="0"/>
              <a:t>Temporary hardness is a type of water hardness caused by the presence of dissolved </a:t>
            </a:r>
            <a:r>
              <a:rPr lang="en-US" sz="2800" b="1" dirty="0"/>
              <a:t>bicarbonate</a:t>
            </a:r>
            <a:r>
              <a:rPr lang="en-US" sz="2800" dirty="0"/>
              <a:t> minerals (calcium bicarbonate and magnesium bicarbonate). When dissolved, these minerals yield calcium and magnesium cations (Ca</a:t>
            </a:r>
            <a:r>
              <a:rPr lang="en-US" sz="2800" baseline="30000" dirty="0"/>
              <a:t>2+</a:t>
            </a:r>
            <a:r>
              <a:rPr lang="en-US" sz="2800" dirty="0"/>
              <a:t>, Mg</a:t>
            </a:r>
            <a:r>
              <a:rPr lang="en-US" sz="2800" baseline="30000" dirty="0"/>
              <a:t>2+</a:t>
            </a:r>
            <a:r>
              <a:rPr lang="en-US" sz="2800" dirty="0"/>
              <a:t>) and carbonate and bicarbonate anions (CO</a:t>
            </a:r>
            <a:r>
              <a:rPr lang="en-US" sz="2800" baseline="-25000" dirty="0"/>
              <a:t>3</a:t>
            </a:r>
            <a:r>
              <a:rPr lang="en-US" sz="2800" baseline="30000" dirty="0"/>
              <a:t>2−</a:t>
            </a:r>
            <a:r>
              <a:rPr lang="en-US" sz="2800" dirty="0"/>
              <a:t>, HCO</a:t>
            </a:r>
            <a:r>
              <a:rPr lang="en-US" sz="2800" baseline="30000" dirty="0"/>
              <a:t>3−</a:t>
            </a:r>
            <a:r>
              <a:rPr lang="en-US" sz="2800" dirty="0"/>
              <a:t>). The presence of the metal cations makes the water hard. Temporary hardness can be reduced either by boiling the water, or by the addition of lime (calcium hydroxide) through the softening process of lime softening. Boiling promotes the formation of carbonate from the bicarbonate and precipitates calcium carbonate out of solution, leaving water that is softer upon cooling.</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3200" b="1" dirty="0">
                <a:solidFill>
                  <a:srgbClr val="FF0000"/>
                </a:solidFill>
              </a:rPr>
              <a:t>2.Permanent hardness:</a:t>
            </a:r>
            <a:endParaRPr lang="en-US" sz="3200" dirty="0">
              <a:solidFill>
                <a:srgbClr val="FF0000"/>
              </a:solidFill>
            </a:endParaRPr>
          </a:p>
          <a:p>
            <a:pPr algn="just"/>
            <a:r>
              <a:rPr lang="en-US" sz="3200" dirty="0"/>
              <a:t>Permanent hardness is hardness (mineral content) that cannot be removed by boiling. When this is the case, it is usually caused by the presence of calcium </a:t>
            </a:r>
            <a:r>
              <a:rPr lang="en-US" sz="3200" b="1" dirty="0"/>
              <a:t>sulfate</a:t>
            </a:r>
            <a:r>
              <a:rPr lang="en-US" sz="3200" dirty="0"/>
              <a:t> and/or magnesium sulfates in the water, which do not precipitate out as the temperature increases. Ions causing permanent hardness of water can be removed using a water softener, or ion exchange column.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364868"/>
            <a:ext cx="8915401"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3600" b="1" dirty="0">
                <a:solidFill>
                  <a:srgbClr val="FF0000"/>
                </a:solidFill>
              </a:rPr>
              <a:t>Softening hard water</a:t>
            </a:r>
            <a:endParaRPr lang="en-US" sz="3600" dirty="0">
              <a:solidFill>
                <a:srgbClr val="FF0000"/>
              </a:solidFill>
            </a:endParaRPr>
          </a:p>
          <a:p>
            <a:pPr algn="just"/>
            <a:r>
              <a:rPr lang="en-US" sz="3200" dirty="0"/>
              <a:t>Methods for softening hard water involve the removal of calcium ions and magnesium ions from the water. There are two methods for softening hard water:</a:t>
            </a:r>
            <a:endParaRPr lang="en-US" sz="3600" b="1" dirty="0"/>
          </a:p>
          <a:p>
            <a:pPr lvl="0" algn="just"/>
            <a:r>
              <a:rPr lang="en-US" sz="3600" b="1" dirty="0"/>
              <a:t>1- Adding sodium carbonate to the water.</a:t>
            </a:r>
          </a:p>
          <a:p>
            <a:pPr lvl="0" algn="just"/>
            <a:r>
              <a:rPr lang="en-US" sz="3600" b="1" dirty="0"/>
              <a:t> 2. Using ion exchange columns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lvl="0" algn="just"/>
            <a:r>
              <a:rPr lang="en-US" sz="3200" b="1" dirty="0"/>
              <a:t>1-Adding sodium carbonate:</a:t>
            </a:r>
            <a:endParaRPr lang="en-US" sz="3200" dirty="0"/>
          </a:p>
          <a:p>
            <a:pPr algn="just"/>
            <a:r>
              <a:rPr lang="en-US" sz="3200" dirty="0"/>
              <a:t>Sodium carbonate, Na</a:t>
            </a:r>
            <a:r>
              <a:rPr lang="en-US" sz="3200" baseline="-25000" dirty="0"/>
              <a:t>2</a:t>
            </a:r>
            <a:r>
              <a:rPr lang="en-US" sz="3200" dirty="0"/>
              <a:t>CO</a:t>
            </a:r>
            <a:r>
              <a:rPr lang="en-US" sz="3200" baseline="-25000" dirty="0"/>
              <a:t>3</a:t>
            </a:r>
            <a:r>
              <a:rPr lang="en-US" sz="3200" dirty="0"/>
              <a:t>, is also known as washing soda can remove temporary and permanent hardness from water. Sodium carbonate is soluble but calcium carbonate and magnesium carbonate are insoluble. The carbonate ions from sodium carbonate react with the calcium and magnesium ions in the water to produce insoluble precipitates. For example:</a:t>
            </a:r>
            <a:r>
              <a:rPr lang="en-US" sz="3200" b="1" dirty="0"/>
              <a:t>Ca</a:t>
            </a:r>
            <a:r>
              <a:rPr lang="en-US" sz="3200" b="1" baseline="30000" dirty="0"/>
              <a:t>2+</a:t>
            </a:r>
            <a:r>
              <a:rPr lang="en-US" sz="3200" b="1" dirty="0"/>
              <a:t>(</a:t>
            </a:r>
            <a:r>
              <a:rPr lang="en-US" sz="3200" b="1" dirty="0" err="1"/>
              <a:t>aq</a:t>
            </a:r>
            <a:r>
              <a:rPr lang="en-US" sz="3200" b="1" dirty="0"/>
              <a:t>) + Na</a:t>
            </a:r>
            <a:r>
              <a:rPr lang="en-US" sz="3200" b="1" baseline="-25000" dirty="0"/>
              <a:t>2</a:t>
            </a:r>
            <a:r>
              <a:rPr lang="en-US" sz="3200" b="1" dirty="0"/>
              <a:t>CO</a:t>
            </a:r>
            <a:r>
              <a:rPr lang="en-US" sz="3200" b="1" baseline="-25000" dirty="0"/>
              <a:t>3</a:t>
            </a:r>
            <a:r>
              <a:rPr lang="en-US" sz="3200" b="1" dirty="0"/>
              <a:t>(</a:t>
            </a:r>
            <a:r>
              <a:rPr lang="en-US" sz="3200" b="1" dirty="0" err="1"/>
              <a:t>aq</a:t>
            </a:r>
            <a:r>
              <a:rPr lang="en-US" sz="3200" b="1" dirty="0"/>
              <a:t>) → CaCO</a:t>
            </a:r>
            <a:r>
              <a:rPr lang="en-US" sz="3200" b="1" baseline="-25000" dirty="0"/>
              <a:t>3</a:t>
            </a:r>
            <a:r>
              <a:rPr lang="en-US" sz="3200" b="1" dirty="0"/>
              <a:t>(s) + 2Na</a:t>
            </a:r>
            <a:r>
              <a:rPr lang="en-US" sz="3200" b="1" baseline="30000" dirty="0"/>
              <a:t>+</a:t>
            </a:r>
            <a:r>
              <a:rPr lang="en-US" sz="3200" b="1" dirty="0"/>
              <a:t>(</a:t>
            </a:r>
            <a:r>
              <a:rPr lang="en-US" sz="3200" b="1" dirty="0" err="1"/>
              <a:t>aq</a:t>
            </a:r>
            <a:r>
              <a:rPr lang="en-US" sz="3200" b="1" dirty="0"/>
              <a:t>)</a:t>
            </a:r>
            <a:endParaRPr lang="en-US" sz="3200" dirty="0"/>
          </a:p>
          <a:p>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3200" b="1" dirty="0"/>
              <a:t>2.Ion exchange columns:</a:t>
            </a:r>
            <a:endParaRPr lang="en-US" sz="3200" dirty="0"/>
          </a:p>
          <a:p>
            <a:pPr algn="just"/>
            <a:r>
              <a:rPr lang="en-US" sz="3200" dirty="0"/>
              <a:t>The resin beads have sodium ions attached to them. As the hard water passes through the column, the calcium and magnesium ions displaces with the sodium ions.</a:t>
            </a:r>
          </a:p>
          <a:p>
            <a:pPr algn="just"/>
            <a:r>
              <a:rPr lang="en-US" sz="3200" dirty="0"/>
              <a:t>The calcium and magnesium ions are left attached to the beads, while the water leaving the column contains more sodium ions. Some ion exchange resins use hydrogen ions instead of sodium ions.</a:t>
            </a:r>
          </a:p>
          <a:p>
            <a:pPr algn="just"/>
            <a:endParaRPr lang="en-US" sz="3200" dirty="0"/>
          </a:p>
          <a:p>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4888</TotalTime>
  <Words>579</Words>
  <Application>Microsoft Office PowerPoint</Application>
  <PresentationFormat>On-screen Show (4:3)</PresentationFormat>
  <Paragraphs>93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Constantia</vt:lpstr>
      <vt:lpstr>Times New Roman</vt:lpstr>
      <vt:lpstr>Wingdings 2</vt:lpstr>
      <vt:lpstr>Flow</vt:lpstr>
      <vt:lpstr>Practical Pollution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ecology</dc:title>
  <dc:creator>Rebwar</dc:creator>
  <cp:lastModifiedBy>hp</cp:lastModifiedBy>
  <cp:revision>51</cp:revision>
  <dcterms:created xsi:type="dcterms:W3CDTF">2018-10-13T20:59:23Z</dcterms:created>
  <dcterms:modified xsi:type="dcterms:W3CDTF">2023-02-14T09:13:39Z</dcterms:modified>
</cp:coreProperties>
</file>