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7" r:id="rId4"/>
    <p:sldId id="272" r:id="rId5"/>
    <p:sldId id="268" r:id="rId6"/>
    <p:sldId id="274" r:id="rId7"/>
    <p:sldId id="270" r:id="rId8"/>
    <p:sldId id="271" r:id="rId9"/>
    <p:sldId id="275"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3/27/2022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3/27/2022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Pollution   </a:t>
            </a:r>
          </a:p>
        </p:txBody>
      </p:sp>
      <p:sp>
        <p:nvSpPr>
          <p:cNvPr id="3" name="Subtitle 2"/>
          <p:cNvSpPr>
            <a:spLocks noGrp="1"/>
          </p:cNvSpPr>
          <p:nvPr>
            <p:ph type="subTitle" idx="1"/>
          </p:nvPr>
        </p:nvSpPr>
        <p:spPr>
          <a:xfrm>
            <a:off x="1219200" y="2438400"/>
            <a:ext cx="6400800" cy="2133600"/>
          </a:xfrm>
        </p:spPr>
        <p:txBody>
          <a:bodyPr>
            <a:normAutofit fontScale="85000" lnSpcReduction="20000"/>
          </a:bodyPr>
          <a:lstStyle/>
          <a:p>
            <a:pPr algn="ctr"/>
            <a:r>
              <a:rPr lang="en-US" sz="9500" dirty="0"/>
              <a:t>Chloride  </a:t>
            </a:r>
            <a:endParaRPr lang="en-US" sz="6000" dirty="0"/>
          </a:p>
          <a:p>
            <a:pPr algn="ctr"/>
            <a:r>
              <a:rPr lang="en-US" sz="7600" b="1"/>
              <a:t>Lab .5</a:t>
            </a:r>
            <a:endParaRPr lang="en-US" sz="7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000" dirty="0">
              <a:latin typeface="Times New Roman" pitchFamily="18" charset="0"/>
              <a:cs typeface="Times New Roman" pitchFamily="18" charset="0"/>
            </a:endParaRPr>
          </a:p>
          <a:p>
            <a:pPr algn="just"/>
            <a:r>
              <a:rPr lang="en-US" sz="3200" dirty="0"/>
              <a:t> </a:t>
            </a:r>
            <a:r>
              <a:rPr lang="en-US" sz="2800" dirty="0"/>
              <a:t>When the concentration of chloride ions has decreased, the red color starts disappearing slowly and slowly on shaking and a stage is reached when all the chloride ions have formed silver chloride. One extra drop of silver nitrate at this point reacts with potassium chromate and reddish colored silver chromate is formed.</a:t>
            </a:r>
          </a:p>
          <a:p>
            <a:pPr algn="just"/>
            <a:endParaRPr lang="en-US" sz="2800" dirty="0"/>
          </a:p>
          <a:p>
            <a:pPr algn="just"/>
            <a:endParaRPr lang="en-US" sz="3200" dirty="0"/>
          </a:p>
        </p:txBody>
      </p:sp>
      <p:pic>
        <p:nvPicPr>
          <p:cNvPr id="7" name="Picture 6"/>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685800" y="3886200"/>
            <a:ext cx="7162800" cy="9677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algn="ctr"/>
            <a:r>
              <a:rPr lang="en-US" sz="3600" b="1" dirty="0"/>
              <a:t>Determination of chloride ion in natural water</a:t>
            </a:r>
            <a:endParaRPr lang="en-US" sz="3600" dirty="0"/>
          </a:p>
          <a:p>
            <a:pPr algn="just"/>
            <a:r>
              <a:rPr lang="en-US" sz="3200" dirty="0"/>
              <a:t>Chloride is one of the major inorganic anions in water and waste water, usually present in natural water as </a:t>
            </a:r>
            <a:r>
              <a:rPr lang="en-US" sz="3200" dirty="0" err="1"/>
              <a:t>NaC</a:t>
            </a:r>
            <a:r>
              <a:rPr lang="en-US" sz="3200" i="1" dirty="0" err="1"/>
              <a:t>l</a:t>
            </a:r>
            <a:r>
              <a:rPr lang="en-US" sz="3200" dirty="0"/>
              <a:t>, MgC</a:t>
            </a:r>
            <a:r>
              <a:rPr lang="en-US" sz="3200" i="1" dirty="0"/>
              <a:t>l</a:t>
            </a:r>
            <a:r>
              <a:rPr lang="en-US" sz="3200" dirty="0"/>
              <a:t>2 and CaC</a:t>
            </a:r>
            <a:r>
              <a:rPr lang="en-US" sz="3200" i="1" dirty="0"/>
              <a:t>l</a:t>
            </a:r>
            <a:r>
              <a:rPr lang="en-US" sz="3200" dirty="0"/>
              <a:t>2. A high concentration occurs in waters that have been in contact with chloride-containing geological formations. Otherwise, high chloride content may indicate pollution by sewage or industrial wastes or by the intrusion of seawater or saline water into a freshwater body.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588625"/>
            <a:ext cx="8915400" cy="48859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algn="ctr"/>
            <a:r>
              <a:rPr lang="en-US" sz="3600" b="1" dirty="0"/>
              <a:t>Sources:</a:t>
            </a:r>
            <a:endParaRPr lang="en-US" sz="3600" dirty="0"/>
          </a:p>
          <a:p>
            <a:pPr marL="342900" marR="0" lvl="0" indent="-342900" rtl="0">
              <a:spcBef>
                <a:spcPts val="0"/>
              </a:spcBef>
              <a:spcAft>
                <a:spcPts val="300"/>
              </a:spcAft>
              <a:buSzPts val="1000"/>
              <a:buFont typeface="Symbol" panose="05050102010706020507" pitchFamily="18" charset="2"/>
              <a:buChar char=""/>
              <a:tabLst>
                <a:tab pos="457200" algn="l"/>
              </a:tabLst>
            </a:pPr>
            <a:r>
              <a:rPr lang="en-US"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Geological and rocks containing chlorides.</a:t>
            </a:r>
            <a:endParaRPr lang="en-US" sz="4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SzPts val="1000"/>
              <a:buFont typeface="Symbol" panose="05050102010706020507" pitchFamily="18" charset="2"/>
              <a:buChar char=""/>
              <a:tabLst>
                <a:tab pos="457200" algn="l"/>
              </a:tabLst>
            </a:pPr>
            <a:r>
              <a:rPr lang="en-US"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agricultural runoff;</a:t>
            </a:r>
            <a:endParaRPr lang="en-US" sz="4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SzPts val="1000"/>
              <a:buFont typeface="Symbol" panose="05050102010706020507" pitchFamily="18" charset="2"/>
              <a:buChar char=""/>
              <a:tabLst>
                <a:tab pos="457200" algn="l"/>
              </a:tabLst>
            </a:pPr>
            <a:r>
              <a:rPr lang="en-US"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Industries waste water</a:t>
            </a:r>
            <a:endParaRPr lang="en-US" sz="4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SzPts val="1000"/>
              <a:buFont typeface="Symbol" panose="05050102010706020507" pitchFamily="18" charset="2"/>
              <a:buChar char=""/>
              <a:tabLst>
                <a:tab pos="457200" algn="l"/>
              </a:tabLst>
            </a:pPr>
            <a:r>
              <a:rPr lang="en-US"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oil well wastes.</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945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4000" dirty="0"/>
              <a:t>A salty taste in water depends on the ions with which the chlorides are associated. With sodium ions the taste is detectable at about 250 mg l</a:t>
            </a:r>
            <a:r>
              <a:rPr lang="en-US" sz="4000" baseline="30000" dirty="0"/>
              <a:t>-1</a:t>
            </a:r>
            <a:r>
              <a:rPr lang="en-US" sz="4000" dirty="0"/>
              <a:t> </a:t>
            </a:r>
            <a:r>
              <a:rPr lang="en-US" sz="4000" dirty="0" err="1"/>
              <a:t>Cl</a:t>
            </a:r>
            <a:r>
              <a:rPr lang="en-US" sz="4000" baseline="30000" dirty="0"/>
              <a:t>-</a:t>
            </a:r>
            <a:r>
              <a:rPr lang="en-US" sz="4000" dirty="0"/>
              <a:t>, but with calcium or magnesium the taste may be undetectable at 1,000 mg l</a:t>
            </a:r>
            <a:r>
              <a:rPr lang="en-US" sz="4000" baseline="30000" dirty="0"/>
              <a:t>-1</a:t>
            </a:r>
            <a:r>
              <a:rPr lang="en-US" sz="4000" dirty="0"/>
              <a:t> A high chloride content has a corrosive effect on metal pipes and structures and is harmful to most trees and plants.</a:t>
            </a:r>
          </a:p>
          <a:p>
            <a:pPr algn="just"/>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dirty="0"/>
              <a:t>Chlorides are present in all potable water supplies and in sewage, usually as a metallic salt. Chloride is essential in the human diet and passes through the digestive system unchanged, thereby becoming one of the major components of raw sewage. </a:t>
            </a:r>
            <a:r>
              <a:rPr lang="en-US" sz="4800" dirty="0"/>
              <a:t> </a:t>
            </a:r>
          </a:p>
          <a:p>
            <a:r>
              <a:rPr lang="en-US" sz="4800" dirty="0"/>
              <a:t>     </a:t>
            </a:r>
          </a:p>
          <a:p>
            <a:pPr lvl="0"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dirty="0"/>
              <a:t>High chloride concentrations in water are not known to have toxic effects on humans, although large amounts may act corrosively on metal pipes and be harmful to plant life. The maximum allowable chloride concentration of 250 mg l</a:t>
            </a:r>
            <a:r>
              <a:rPr lang="en-US" sz="3600" baseline="30000" dirty="0"/>
              <a:t>-1</a:t>
            </a:r>
            <a:r>
              <a:rPr lang="en-US" sz="3600" dirty="0"/>
              <a:t> </a:t>
            </a:r>
            <a:r>
              <a:rPr lang="en-US" sz="3600" dirty="0" err="1"/>
              <a:t>Cl</a:t>
            </a:r>
            <a:r>
              <a:rPr lang="en-US" sz="3600" baseline="30000" dirty="0"/>
              <a:t>-</a:t>
            </a:r>
            <a:r>
              <a:rPr lang="en-US" sz="3600" dirty="0"/>
              <a:t>in drinking water has been established for reasons of taste rather than as a safeguard against physical hazard.</a:t>
            </a:r>
          </a:p>
          <a:p>
            <a:pPr algn="just"/>
            <a:r>
              <a:rPr lang="en-US" sz="3600" b="1" dirty="0"/>
              <a:t>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b="1" dirty="0" err="1"/>
              <a:t>Argentometric</a:t>
            </a:r>
            <a:r>
              <a:rPr lang="en-US" sz="3600" b="1" dirty="0"/>
              <a:t> Method (Mohr Method):</a:t>
            </a:r>
            <a:endParaRPr lang="en-US" sz="3600" dirty="0"/>
          </a:p>
          <a:p>
            <a:pPr algn="just"/>
            <a:r>
              <a:rPr lang="en-US" sz="3600" dirty="0"/>
              <a:t>By </a:t>
            </a:r>
            <a:r>
              <a:rPr lang="en-US" sz="3600" dirty="0" err="1"/>
              <a:t>Argentometric</a:t>
            </a:r>
            <a:r>
              <a:rPr lang="en-US" sz="3600" dirty="0"/>
              <a:t> method, chloride ions in a water sample can be determined by titrating it against standard silver nitrate (AgNO3) solution using potassium chromate (K2CrO4) as an indicator. The pH should be in between 7-8. At higher pH, silver ions are precipitated as silver hydroxide. At lower pH, potassium chromate indicator is converted to potassium dichromate (K2Cr2O7).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000" dirty="0">
              <a:latin typeface="Times New Roman" pitchFamily="18" charset="0"/>
              <a:cs typeface="Times New Roman" pitchFamily="18" charset="0"/>
            </a:endParaRPr>
          </a:p>
          <a:p>
            <a:pPr algn="just"/>
            <a:r>
              <a:rPr lang="en-US" sz="3200" dirty="0" err="1"/>
              <a:t>Argentometric</a:t>
            </a:r>
            <a:r>
              <a:rPr lang="en-US" sz="3200" dirty="0"/>
              <a:t> method is based on the precipitation titration in which silver nitrate solution is released from the burette to the water sample which contains chloride ions and indicator. The silver ions (from silver nitrate solution) react with chloride ions (from water sample) and chromate ions (from indicator) to form white precipitate of silver chloride and red precipitate of silver chromate.</a:t>
            </a:r>
          </a:p>
        </p:txBody>
      </p:sp>
      <p:pic>
        <p:nvPicPr>
          <p:cNvPr id="5" name="Picture 4"/>
          <p:cNvPicPr/>
          <p:nvPr/>
        </p:nvPicPr>
        <p:blipFill>
          <a:blip r:embed="rId2" cstate="print">
            <a:lum bright="-20000" contrast="40000"/>
            <a:extLst>
              <a:ext uri="{28A0092B-C50C-407E-A947-70E740481C1C}">
                <a14:useLocalDpi xmlns:a14="http://schemas.microsoft.com/office/drawing/2010/main" val="0"/>
              </a:ext>
            </a:extLst>
          </a:blip>
          <a:srcRect/>
          <a:stretch>
            <a:fillRect/>
          </a:stretch>
        </p:blipFill>
        <p:spPr bwMode="auto">
          <a:xfrm>
            <a:off x="1295400" y="5334000"/>
            <a:ext cx="6934200" cy="1295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000" dirty="0">
              <a:latin typeface="Times New Roman" pitchFamily="18" charset="0"/>
              <a:cs typeface="Times New Roman" pitchFamily="18" charset="0"/>
            </a:endParaRPr>
          </a:p>
          <a:p>
            <a:pPr algn="just"/>
            <a:r>
              <a:rPr lang="en-US" sz="3200" dirty="0"/>
              <a:t> </a:t>
            </a:r>
            <a:r>
              <a:rPr lang="en-US" sz="2800" dirty="0"/>
              <a:t>Red color formed because of formation of silver chromate disappears initially as the solution contains high concentration of chloride ions.</a:t>
            </a:r>
            <a:endParaRPr lang="en-US" sz="3200" dirty="0"/>
          </a:p>
        </p:txBody>
      </p:sp>
      <p:pic>
        <p:nvPicPr>
          <p:cNvPr id="6" name="Picture 5"/>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143000" y="2514600"/>
            <a:ext cx="5562600" cy="393065"/>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4579</TotalTime>
  <Words>498</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Constantia</vt:lpstr>
      <vt:lpstr>Symbol</vt:lpstr>
      <vt:lpstr>Times New Roman</vt:lpstr>
      <vt:lpstr>Wingdings 2</vt:lpstr>
      <vt:lpstr>Flow</vt:lpstr>
      <vt:lpstr>Practical Pollution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52</cp:revision>
  <dcterms:created xsi:type="dcterms:W3CDTF">2018-10-13T20:59:23Z</dcterms:created>
  <dcterms:modified xsi:type="dcterms:W3CDTF">2022-03-27T21:18:41Z</dcterms:modified>
</cp:coreProperties>
</file>