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2" r:id="rId4"/>
    <p:sldId id="279" r:id="rId5"/>
    <p:sldId id="28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4/10/2023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4/10/2023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Pollution   </a:t>
            </a:r>
          </a:p>
        </p:txBody>
      </p:sp>
      <p:sp>
        <p:nvSpPr>
          <p:cNvPr id="3" name="Subtitle 2"/>
          <p:cNvSpPr>
            <a:spLocks noGrp="1"/>
          </p:cNvSpPr>
          <p:nvPr>
            <p:ph type="subTitle" idx="1"/>
          </p:nvPr>
        </p:nvSpPr>
        <p:spPr>
          <a:xfrm>
            <a:off x="1219200" y="2438400"/>
            <a:ext cx="6400800" cy="2133600"/>
          </a:xfrm>
        </p:spPr>
        <p:txBody>
          <a:bodyPr>
            <a:normAutofit fontScale="25000" lnSpcReduction="20000"/>
          </a:bodyPr>
          <a:lstStyle/>
          <a:p>
            <a:pPr algn="ctr"/>
            <a:endParaRPr lang="en-US" sz="21600" dirty="0"/>
          </a:p>
          <a:p>
            <a:pPr algn="ctr"/>
            <a:r>
              <a:rPr lang="en-US" sz="21600" dirty="0"/>
              <a:t>BOD</a:t>
            </a:r>
          </a:p>
          <a:p>
            <a:pPr algn="ctr"/>
            <a:r>
              <a:rPr lang="en-US" sz="21600"/>
              <a:t>Lab 8</a:t>
            </a:r>
            <a:endParaRPr lang="en-US" sz="21600" dirty="0"/>
          </a:p>
          <a:p>
            <a:pPr algn="ctr"/>
            <a:endParaRPr lang="en-US" sz="7800" dirty="0"/>
          </a:p>
          <a:p>
            <a:pPr algn="ctr"/>
            <a:r>
              <a:rPr lang="en-US" sz="7800" dirty="0">
                <a:solidFill>
                  <a:schemeClr val="bg1">
                    <a:lumMod val="95000"/>
                    <a:lumOff val="5000"/>
                  </a:schemeClr>
                </a:solidFill>
              </a:rPr>
              <a:t>Mr.Rebwar Khdir Shekha</a:t>
            </a:r>
            <a:endParaRPr lang="en-US" sz="4800" dirty="0">
              <a:solidFill>
                <a:schemeClr val="bg1">
                  <a:lumMod val="95000"/>
                  <a:lumOff val="5000"/>
                </a:schemeClr>
              </a:solidFill>
            </a:endParaRPr>
          </a:p>
          <a:p>
            <a:pPr algn="ctr"/>
            <a:endParaRPr lang="en-US" sz="7600" b="1" dirty="0"/>
          </a:p>
          <a:p>
            <a:pPr algn="ctr"/>
            <a:endParaRPr lang="en-US" sz="7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23115"/>
            <a:ext cx="8915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algn="just"/>
            <a:endParaRPr lang="en-US" sz="3200" b="1" dirty="0"/>
          </a:p>
          <a:p>
            <a:pPr marL="180340" marR="0" algn="just">
              <a:lnSpc>
                <a:spcPct val="150000"/>
              </a:lnSpc>
              <a:spcBef>
                <a:spcPts val="0"/>
              </a:spcBef>
              <a:spcAft>
                <a:spcPts val="0"/>
              </a:spcAft>
            </a:pPr>
            <a:r>
              <a:rPr lang="en-US" sz="2800" b="1" dirty="0">
                <a:solidFill>
                  <a:srgbClr val="000000"/>
                </a:solidFill>
                <a:effectLst/>
                <a:latin typeface="Times New Roman" panose="02020603050405020304" pitchFamily="18" charset="0"/>
                <a:ea typeface="Times New Roman" panose="02020603050405020304" pitchFamily="18" charset="0"/>
              </a:rPr>
              <a:t>Determination of </a:t>
            </a:r>
            <a:r>
              <a:rPr lang="en-US" sz="2800" b="1" dirty="0">
                <a:effectLst/>
                <a:latin typeface="Imprint MT Shadow" panose="04020605060303030202" pitchFamily="82" charset="0"/>
                <a:cs typeface="TimesNewRomanPSMT"/>
              </a:rPr>
              <a:t>Biological(Biochemical) Oxygen demand</a:t>
            </a:r>
            <a:r>
              <a:rPr lang="en-US" sz="2800" b="1" dirty="0">
                <a:solidFill>
                  <a:srgbClr val="000000"/>
                </a:solidFill>
                <a:effectLst/>
                <a:latin typeface="Times New Roman" panose="02020603050405020304" pitchFamily="18" charset="0"/>
                <a:ea typeface="Times New Roman" panose="02020603050405020304" pitchFamily="18" charset="0"/>
              </a:rPr>
              <a:t> in water</a:t>
            </a:r>
            <a:endParaRPr lang="en-US" sz="6000" dirty="0">
              <a:effectLst/>
            </a:endParaRPr>
          </a:p>
          <a:p>
            <a:pPr algn="just"/>
            <a:r>
              <a:rPr lang="en-US" sz="2800" dirty="0">
                <a:effectLst/>
                <a:latin typeface="TimesNewRomanPSMT"/>
                <a:ea typeface="Calibri" panose="020F0502020204030204" pitchFamily="34" charset="0"/>
                <a:cs typeface="TimesNewRomanPSMT"/>
              </a:rPr>
              <a:t>BOD is the quantity of dissolved oxygen which is able to oxidize the organic components in the water with the assistance of microorganisms under defined experimental conditions. The rate of oxygen consumption in surface water is affected by a number of variables such as temperature, the presence of certain kinds of microorganisms and the type of organic and inorganic material in water, also Storm water runoff can contribute large amounts of BOD to surface water systems. </a:t>
            </a:r>
            <a:endParaRPr lang="en-US"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094367"/>
            <a:ext cx="8915400" cy="79133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4000" dirty="0"/>
          </a:p>
          <a:p>
            <a:pPr marL="180340" marR="0" algn="just">
              <a:lnSpc>
                <a:spcPct val="150000"/>
              </a:lnSpc>
              <a:spcBef>
                <a:spcPts val="0"/>
              </a:spcBef>
              <a:spcAft>
                <a:spcPts val="1000"/>
              </a:spcAft>
              <a:tabLst>
                <a:tab pos="360045" algn="l"/>
              </a:tabLst>
            </a:pPr>
            <a:r>
              <a:rPr lang="en-US" sz="3600" dirty="0">
                <a:effectLst/>
                <a:latin typeface="TimesNewRomanPSMT"/>
                <a:ea typeface="Calibri" panose="020F0502020204030204" pitchFamily="34" charset="0"/>
                <a:cs typeface="TimesNewRomanPSMT"/>
              </a:rPr>
              <a:t>The amount of dissolved oxygen directly affects BOD in surface waters. The greater BOD more rapidly oxygen is depleted, resulting in less oxygen available to higher forms of aquatic life. The high level of the BOD indicates that the water is polluted by the presence of greater organic matter (nutrient such as nitrogen and phosphorus).</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670081"/>
            <a:ext cx="8915401" cy="5945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2000" dirty="0">
              <a:latin typeface="Times New Roman" pitchFamily="18" charset="0"/>
              <a:cs typeface="Times New Roman" pitchFamily="18" charset="0"/>
            </a:endParaRPr>
          </a:p>
          <a:p>
            <a:pPr marL="180340" marR="0" algn="just">
              <a:lnSpc>
                <a:spcPct val="150000"/>
              </a:lnSpc>
              <a:spcBef>
                <a:spcPts val="0"/>
              </a:spcBef>
              <a:spcAft>
                <a:spcPts val="1000"/>
              </a:spcAft>
              <a:tabLst>
                <a:tab pos="360045" algn="l"/>
              </a:tabLst>
            </a:pPr>
            <a:r>
              <a:rPr lang="en-US" sz="2000" dirty="0">
                <a:latin typeface="Times New Roman" pitchFamily="18" charset="0"/>
                <a:cs typeface="Times New Roman" pitchFamily="18" charset="0"/>
              </a:rPr>
              <a:t>  </a:t>
            </a:r>
            <a:r>
              <a:rPr lang="en-US" sz="3600" dirty="0">
                <a:effectLst/>
                <a:latin typeface="TimesNewRomanPSMT"/>
                <a:ea typeface="Calibri" panose="020F0502020204030204" pitchFamily="34" charset="0"/>
                <a:cs typeface="TimesNewRomanPSMT"/>
              </a:rPr>
              <a:t>BOD is important water quality parameter because it provides index to assess the effect discharge wastewater will have on receiving environment and it indicates strength of wastewater (more BOD meaning more waste in water).</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lvl="0"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a:extLst>
              <a:ext uri="{FF2B5EF4-FFF2-40B4-BE49-F238E27FC236}">
                <a16:creationId xmlns:a16="http://schemas.microsoft.com/office/drawing/2014/main" id="{BCD8CC65-F992-4791-9487-AAA11EAB03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81800"/>
          </a:xfrm>
          <a:prstGeom prst="rect">
            <a:avLst/>
          </a:prstGeom>
        </p:spPr>
      </p:pic>
    </p:spTree>
    <p:extLst>
      <p:ext uri="{BB962C8B-B14F-4D97-AF65-F5344CB8AC3E}">
        <p14:creationId xmlns:p14="http://schemas.microsoft.com/office/powerpoint/2010/main" val="1460614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4760</TotalTime>
  <Words>199</Words>
  <Application>Microsoft Office PowerPoint</Application>
  <PresentationFormat>On-screen Show (4:3)</PresentationFormat>
  <Paragraphs>34</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Constantia</vt:lpstr>
      <vt:lpstr>Imprint MT Shadow</vt:lpstr>
      <vt:lpstr>Times New Roman</vt:lpstr>
      <vt:lpstr>TimesNewRomanPSMT</vt:lpstr>
      <vt:lpstr>Wingdings 2</vt:lpstr>
      <vt:lpstr>Flow</vt:lpstr>
      <vt:lpstr>Practical Pollution   </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58</cp:revision>
  <dcterms:created xsi:type="dcterms:W3CDTF">2018-10-13T20:59:23Z</dcterms:created>
  <dcterms:modified xsi:type="dcterms:W3CDTF">2023-04-11T05:43:43Z</dcterms:modified>
</cp:coreProperties>
</file>