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5" r:id="rId4"/>
    <p:sldId id="268" r:id="rId5"/>
    <p:sldId id="269" r:id="rId6"/>
    <p:sldId id="27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B1A1C4-461E-474E-8953-E7D504AE4DA1}" type="datetimeFigureOut">
              <a:rPr lang="en-US" smtClean="0"/>
              <a:pPr/>
              <a:t>4/17/2022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B1A1C4-461E-474E-8953-E7D504AE4DA1}" type="datetimeFigureOut">
              <a:rPr lang="en-US" smtClean="0"/>
              <a:pPr/>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B1A1C4-461E-474E-8953-E7D504AE4DA1}" type="datetimeFigureOut">
              <a:rPr lang="en-US" smtClean="0"/>
              <a:pPr/>
              <a:t>4/17/2022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B1A1C4-461E-474E-8953-E7D504AE4DA1}" type="datetimeFigureOut">
              <a:rPr lang="en-US" smtClean="0"/>
              <a:pPr/>
              <a:t>4/17/2022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1A1C4-461E-474E-8953-E7D504AE4DA1}" type="datetimeFigureOut">
              <a:rPr lang="en-US" smtClean="0"/>
              <a:pPr/>
              <a:t>4/17/2022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B1A1C4-461E-474E-8953-E7D504AE4DA1}" type="datetimeFigureOut">
              <a:rPr lang="en-US" smtClean="0"/>
              <a:pPr/>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84A86-4A3B-43E1-80EF-DDA0FF3125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1A1C4-461E-474E-8953-E7D504AE4DA1}" type="datetimeFigureOut">
              <a:rPr lang="en-US" smtClean="0"/>
              <a:pPr/>
              <a:t>4/17/2022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84A86-4A3B-43E1-80EF-DDA0FF3125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pPr algn="ctr"/>
            <a:r>
              <a:rPr lang="en-US" sz="7200" dirty="0">
                <a:solidFill>
                  <a:schemeClr val="bg1"/>
                </a:solidFill>
              </a:rPr>
              <a:t>Practical </a:t>
            </a:r>
            <a:r>
              <a:rPr lang="en-US" sz="7200" dirty="0" err="1">
                <a:solidFill>
                  <a:schemeClr val="bg1"/>
                </a:solidFill>
              </a:rPr>
              <a:t>Ppllution</a:t>
            </a:r>
            <a:r>
              <a:rPr lang="en-US" sz="7200" dirty="0">
                <a:solidFill>
                  <a:schemeClr val="bg1"/>
                </a:solidFill>
              </a:rPr>
              <a:t>  </a:t>
            </a:r>
          </a:p>
        </p:txBody>
      </p:sp>
      <p:sp>
        <p:nvSpPr>
          <p:cNvPr id="3" name="Subtitle 2"/>
          <p:cNvSpPr>
            <a:spLocks noGrp="1"/>
          </p:cNvSpPr>
          <p:nvPr>
            <p:ph type="subTitle" idx="1"/>
          </p:nvPr>
        </p:nvSpPr>
        <p:spPr>
          <a:xfrm>
            <a:off x="1219200" y="2438400"/>
            <a:ext cx="6400800" cy="2667000"/>
          </a:xfrm>
        </p:spPr>
        <p:txBody>
          <a:bodyPr>
            <a:normAutofit fontScale="85000" lnSpcReduction="20000"/>
          </a:bodyPr>
          <a:lstStyle/>
          <a:p>
            <a:pPr algn="ctr"/>
            <a:r>
              <a:rPr lang="en-US" sz="9500" b="1" dirty="0"/>
              <a:t>COD</a:t>
            </a:r>
            <a:endParaRPr lang="en-US" sz="4400" b="1" dirty="0"/>
          </a:p>
          <a:p>
            <a:pPr algn="ctr"/>
            <a:r>
              <a:rPr lang="en-US" sz="10900" b="1" dirty="0"/>
              <a:t>Lab .8</a:t>
            </a:r>
            <a:endParaRPr lang="en-US" sz="145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89154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endParaRPr lang="en-US" sz="4000" dirty="0"/>
          </a:p>
          <a:p>
            <a:r>
              <a:rPr lang="en-US" sz="3600" b="1" dirty="0"/>
              <a:t>Determination of Chemical Oxygen demand(COD) in water</a:t>
            </a:r>
            <a:endParaRPr lang="en-US" sz="3600" dirty="0"/>
          </a:p>
          <a:p>
            <a:pPr algn="just"/>
            <a:endParaRPr lang="en-US" sz="3600" dirty="0"/>
          </a:p>
          <a:p>
            <a:pPr algn="just"/>
            <a:r>
              <a:rPr lang="en-US" sz="3600" dirty="0"/>
              <a:t>Chemical oxygen demand (COD) is a measure of the quantity of oxygen consumed in the oxidation of a sample chemically under defined condition or required to oxidize all organic materials. The high level of the COD documented or indicates that the water is polluted.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89154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algn="just"/>
            <a:endParaRPr lang="en-US" sz="3600" dirty="0"/>
          </a:p>
          <a:p>
            <a:pPr algn="just"/>
            <a:r>
              <a:rPr lang="en-US" sz="4000" dirty="0"/>
              <a:t>The contamination may be due to domestic materials or substances that are released into the water body either directly or indirectly, the extent of oxidation depended on the nature of the oxidable substance, the pH, the temperature, reaction time.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304800"/>
            <a:ext cx="8915401"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4000" b="1" dirty="0"/>
              <a:t> </a:t>
            </a:r>
            <a:r>
              <a:rPr lang="en-US" sz="3600" dirty="0"/>
              <a:t>COD is an important and rapidly measured variable for characterizing water bodies, sewage, industrial wastes and treatment plant effluents. Generally, COD is higher than BOD values because more compounds can be chemically oxidizing than can be biologically oxidizing.</a:t>
            </a:r>
          </a:p>
          <a:p>
            <a:pPr algn="just"/>
            <a:endParaRPr lang="en-US" sz="4000" dirty="0"/>
          </a:p>
          <a:p>
            <a:pPr algn="just"/>
            <a:endParaRPr lang="en-US" sz="4000" dirty="0"/>
          </a:p>
          <a:p>
            <a:pPr algn="just"/>
            <a:endParaRPr lang="en-US" sz="4000" dirty="0"/>
          </a:p>
          <a:p>
            <a:pPr algn="just"/>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a:latin typeface="Times New Roman" pitchFamily="18" charset="0"/>
                <a:cs typeface="Times New Roman" pitchFamily="18" charset="0"/>
              </a:rPr>
              <a:t>                               </a:t>
            </a:r>
            <a:r>
              <a:rPr lang="en-US" sz="4000" b="1" dirty="0"/>
              <a:t>Principle</a:t>
            </a:r>
            <a:endParaRPr lang="en-US" sz="4000" dirty="0"/>
          </a:p>
          <a:p>
            <a:pPr algn="just"/>
            <a:r>
              <a:rPr lang="en-US" sz="4000" dirty="0"/>
              <a:t>Potassium permanganate has been used for long time as oxidizing agent for the determination of organic compounds in water and waste water, this method is only used for slightly contaminated surface water or preliminary testing of drinking water because it has low organic compounds and used only  particularly oxidizing process.</a:t>
            </a:r>
          </a:p>
          <a:p>
            <a:pPr lvl="0" algn="just"/>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3600" b="1" dirty="0"/>
              <a:t>                      Reagents</a:t>
            </a:r>
            <a:r>
              <a:rPr lang="en-US" sz="3600" dirty="0"/>
              <a:t>:</a:t>
            </a:r>
          </a:p>
          <a:p>
            <a:r>
              <a:rPr lang="en-US" sz="3600" dirty="0"/>
              <a:t>-Potassium permanganate solution</a:t>
            </a:r>
          </a:p>
          <a:p>
            <a:r>
              <a:rPr lang="en-US" sz="3600" dirty="0"/>
              <a:t>-oxalic acid</a:t>
            </a:r>
          </a:p>
          <a:p>
            <a:r>
              <a:rPr lang="en-US" sz="3600" dirty="0"/>
              <a:t>-sulfuric acid (H</a:t>
            </a:r>
            <a:r>
              <a:rPr lang="en-US" sz="3600" baseline="-25000" dirty="0"/>
              <a:t>2</a:t>
            </a:r>
            <a:r>
              <a:rPr lang="en-US" sz="3600" dirty="0"/>
              <a:t>SO</a:t>
            </a:r>
            <a:r>
              <a:rPr lang="en-US" sz="3600" baseline="-25000" dirty="0"/>
              <a:t>4</a:t>
            </a:r>
            <a:r>
              <a:rPr lang="en-US" sz="3600" dirty="0"/>
              <a:t> %36)</a:t>
            </a:r>
          </a:p>
          <a:p>
            <a:r>
              <a:rPr lang="en-US" sz="3600" dirty="0"/>
              <a:t>β(KMnO</a:t>
            </a:r>
            <a:r>
              <a:rPr lang="en-US" sz="3600" baseline="-25000" dirty="0"/>
              <a:t>4</a:t>
            </a:r>
            <a:r>
              <a:rPr lang="en-US" sz="3600" dirty="0"/>
              <a:t>)= (a-b) × t  × 316  ̸ v</a:t>
            </a:r>
          </a:p>
          <a:p>
            <a:r>
              <a:rPr lang="en-US" sz="3600" dirty="0"/>
              <a:t>a: ml of KMnO</a:t>
            </a:r>
            <a:r>
              <a:rPr lang="en-US" sz="3600" baseline="-25000" dirty="0"/>
              <a:t>4</a:t>
            </a:r>
            <a:r>
              <a:rPr lang="en-US" sz="3600" dirty="0"/>
              <a:t> consumed by sample.</a:t>
            </a:r>
          </a:p>
          <a:p>
            <a:r>
              <a:rPr lang="en-US" sz="3600" dirty="0"/>
              <a:t>b: ml ofKMnO</a:t>
            </a:r>
            <a:r>
              <a:rPr lang="en-US" sz="3600" baseline="-25000" dirty="0"/>
              <a:t>4</a:t>
            </a:r>
            <a:r>
              <a:rPr lang="en-US" sz="3600" dirty="0"/>
              <a:t> consumed by blank.</a:t>
            </a:r>
          </a:p>
          <a:p>
            <a:r>
              <a:rPr lang="en-US" sz="3600" dirty="0"/>
              <a:t>t: titration factor =1</a:t>
            </a:r>
          </a:p>
          <a:p>
            <a:r>
              <a:rPr lang="en-US" sz="3600" dirty="0"/>
              <a:t>V: volume of sample by ml.</a:t>
            </a:r>
            <a:endParaRPr lang="en-US" sz="3600"/>
          </a:p>
          <a:p>
            <a:endParaRPr lang="en-US" sz="3600" dirty="0"/>
          </a:p>
          <a:p>
            <a:pPr algn="just"/>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4707</TotalTime>
  <Words>271</Words>
  <Application>Microsoft Office PowerPoint</Application>
  <PresentationFormat>On-screen Show (4:3)</PresentationFormat>
  <Paragraphs>51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Constantia</vt:lpstr>
      <vt:lpstr>Times New Roman</vt:lpstr>
      <vt:lpstr>Wingdings 2</vt:lpstr>
      <vt:lpstr>Flow</vt:lpstr>
      <vt:lpstr>Practical Ppllution  </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ecology</dc:title>
  <dc:creator>Rebwar</dc:creator>
  <cp:lastModifiedBy>hp</cp:lastModifiedBy>
  <cp:revision>65</cp:revision>
  <dcterms:created xsi:type="dcterms:W3CDTF">2018-10-13T20:59:23Z</dcterms:created>
  <dcterms:modified xsi:type="dcterms:W3CDTF">2022-04-18T05:15:08Z</dcterms:modified>
</cp:coreProperties>
</file>