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60" r:id="rId3"/>
    <p:sldId id="284" r:id="rId4"/>
    <p:sldId id="285" r:id="rId5"/>
    <p:sldId id="286" r:id="rId6"/>
    <p:sldId id="287" r:id="rId7"/>
    <p:sldId id="288" r:id="rId8"/>
    <p:sldId id="289" r:id="rId9"/>
    <p:sldId id="283" r:id="rId10"/>
    <p:sldId id="281" r:id="rId11"/>
    <p:sldId id="269" r:id="rId12"/>
    <p:sldId id="282" r:id="rId13"/>
    <p:sldId id="265" r:id="rId14"/>
    <p:sldId id="268"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608" autoAdjust="0"/>
  </p:normalViewPr>
  <p:slideViewPr>
    <p:cSldViewPr>
      <p:cViewPr varScale="1">
        <p:scale>
          <a:sx n="66" d="100"/>
          <a:sy n="66" d="100"/>
        </p:scale>
        <p:origin x="1506" y="6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A6033C-5771-4CF5-9E83-A0F56884EB9A}" type="datetimeFigureOut">
              <a:rPr lang="en-US" smtClean="0"/>
              <a:t>10/10/2022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36EDB5-565A-4B9C-AF0D-98CAF2E01AE0}" type="slidenum">
              <a:rPr lang="en-US" smtClean="0"/>
              <a:t>‹#›</a:t>
            </a:fld>
            <a:endParaRPr lang="en-US"/>
          </a:p>
        </p:txBody>
      </p:sp>
    </p:spTree>
    <p:extLst>
      <p:ext uri="{BB962C8B-B14F-4D97-AF65-F5344CB8AC3E}">
        <p14:creationId xmlns:p14="http://schemas.microsoft.com/office/powerpoint/2010/main" val="1294087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36EDB5-565A-4B9C-AF0D-98CAF2E01AE0}" type="slidenum">
              <a:rPr lang="en-US" smtClean="0"/>
              <a:t>1</a:t>
            </a:fld>
            <a:endParaRPr lang="en-US"/>
          </a:p>
        </p:txBody>
      </p:sp>
    </p:spTree>
    <p:extLst>
      <p:ext uri="{BB962C8B-B14F-4D97-AF65-F5344CB8AC3E}">
        <p14:creationId xmlns:p14="http://schemas.microsoft.com/office/powerpoint/2010/main" val="1087201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BB1A1C4-461E-474E-8953-E7D504AE4DA1}" type="datetimeFigureOut">
              <a:rPr lang="en-US" smtClean="0"/>
              <a:pPr/>
              <a:t>10/10/2022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1284A86-4A3B-43E1-80EF-DDA0FF3125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BB1A1C4-461E-474E-8953-E7D504AE4DA1}" type="datetimeFigureOut">
              <a:rPr lang="en-US" smtClean="0"/>
              <a:pPr/>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B1A1C4-461E-474E-8953-E7D504AE4DA1}" type="datetimeFigureOut">
              <a:rPr lang="en-US" smtClean="0"/>
              <a:pPr/>
              <a:t>10/10/2022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BB1A1C4-461E-474E-8953-E7D504AE4DA1}" type="datetimeFigureOut">
              <a:rPr lang="en-US" smtClean="0"/>
              <a:pPr/>
              <a:t>10/10/2022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5BB1A1C4-461E-474E-8953-E7D504AE4DA1}" type="datetimeFigureOut">
              <a:rPr lang="en-US" smtClean="0"/>
              <a:pPr/>
              <a:t>10/10/2022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1A1C4-461E-474E-8953-E7D504AE4DA1}" type="datetimeFigureOut">
              <a:rPr lang="en-US" smtClean="0"/>
              <a:pPr/>
              <a:t>10/10/2022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B1A1C4-461E-474E-8953-E7D504AE4DA1}" type="datetimeFigureOut">
              <a:rPr lang="en-US" smtClean="0"/>
              <a:pPr/>
              <a:t>10/10/2022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BB1A1C4-461E-474E-8953-E7D504AE4DA1}" type="datetimeFigureOut">
              <a:rPr lang="en-US" smtClean="0"/>
              <a:pPr/>
              <a:t>10/10/2022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1284A86-4A3B-43E1-80EF-DDA0FF31254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B1A1C4-461E-474E-8953-E7D504AE4DA1}" type="datetimeFigureOut">
              <a:rPr lang="en-US" smtClean="0"/>
              <a:pPr/>
              <a:t>10/10/2022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1284A86-4A3B-43E1-80EF-DDA0FF31254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 Id="rId4" Type="http://schemas.openxmlformats.org/officeDocument/2006/relationships/image" Target="../media/image9.jpg"/></Relationships>
</file>

<file path=ppt/slides/_rels/slide12.xml.rels><?xml version="1.0" encoding="UTF-8" standalone="yes"?>
<Relationships xmlns="http://schemas.openxmlformats.org/package/2006/relationships"><Relationship Id="rId2" Type="http://schemas.openxmlformats.org/officeDocument/2006/relationships/hyperlink" Target="http://en.wikipedia.org/wiki/Atmospheric_pressure"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en.wikipedia.org/wiki/Metre"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Copper" TargetMode="External"/><Relationship Id="rId2" Type="http://schemas.openxmlformats.org/officeDocument/2006/relationships/hyperlink" Target="http://en.wikipedia.org/wiki/Alloy"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en.wikipedia.org/wiki/Barograph"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Capillary_tube" TargetMode="External"/><Relationship Id="rId2" Type="http://schemas.openxmlformats.org/officeDocument/2006/relationships/hyperlink" Target="http://en.wikipedia.org/wiki/MMTS_(meteorology)" TargetMode="External"/><Relationship Id="rId1" Type="http://schemas.openxmlformats.org/officeDocument/2006/relationships/slideLayout" Target="../slideLayouts/slideLayout7.xml"/><Relationship Id="rId5" Type="http://schemas.openxmlformats.org/officeDocument/2006/relationships/hyperlink" Target="http://en.wikipedia.org/wiki/Minimum" TargetMode="External"/><Relationship Id="rId4" Type="http://schemas.openxmlformats.org/officeDocument/2006/relationships/hyperlink" Target="http://en.wikipedia.org/wiki/Maximum" TargetMode="Externa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772400" cy="1470025"/>
          </a:xfrm>
        </p:spPr>
        <p:txBody>
          <a:bodyPr>
            <a:normAutofit/>
          </a:bodyPr>
          <a:lstStyle/>
          <a:p>
            <a:pPr algn="ctr"/>
            <a:r>
              <a:rPr lang="en-US" sz="7200" dirty="0">
                <a:solidFill>
                  <a:schemeClr val="bg1"/>
                </a:solidFill>
              </a:rPr>
              <a:t>Practical Ecology  </a:t>
            </a:r>
          </a:p>
        </p:txBody>
      </p:sp>
      <p:sp>
        <p:nvSpPr>
          <p:cNvPr id="3" name="Subtitle 2"/>
          <p:cNvSpPr>
            <a:spLocks noGrp="1"/>
          </p:cNvSpPr>
          <p:nvPr>
            <p:ph type="subTitle" idx="1"/>
          </p:nvPr>
        </p:nvSpPr>
        <p:spPr>
          <a:xfrm>
            <a:off x="533400" y="2590800"/>
            <a:ext cx="7772400" cy="2438400"/>
          </a:xfrm>
        </p:spPr>
        <p:txBody>
          <a:bodyPr>
            <a:normAutofit fontScale="92500" lnSpcReduction="10000"/>
          </a:bodyPr>
          <a:lstStyle/>
          <a:p>
            <a:pPr algn="ctr"/>
            <a:r>
              <a:rPr lang="en-US" sz="5400" b="1" dirty="0">
                <a:solidFill>
                  <a:srgbClr val="FF0000"/>
                </a:solidFill>
                <a:effectLst/>
                <a:latin typeface="Times New Roman" panose="02020603050405020304" pitchFamily="18" charset="0"/>
                <a:ea typeface="Calibri" panose="020F0502020204030204" pitchFamily="34" charset="0"/>
              </a:rPr>
              <a:t>Meteorology , Meteorological Instruments</a:t>
            </a:r>
            <a:endParaRPr lang="en-US" sz="11500" b="1" dirty="0">
              <a:solidFill>
                <a:srgbClr val="FF0000"/>
              </a:solidFill>
            </a:endParaRPr>
          </a:p>
          <a:p>
            <a:pPr algn="ctr"/>
            <a:r>
              <a:rPr lang="en-US" sz="5800" b="1" dirty="0"/>
              <a:t>Lab. 3</a:t>
            </a:r>
          </a:p>
          <a:p>
            <a:pPr algn="ctr"/>
            <a:endParaRPr lang="en-US" sz="4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2585323"/>
            <a:ext cx="8915400" cy="17235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sp>
        <p:nvSpPr>
          <p:cNvPr id="4" name="TextBox 3">
            <a:extLst>
              <a:ext uri="{FF2B5EF4-FFF2-40B4-BE49-F238E27FC236}">
                <a16:creationId xmlns:a16="http://schemas.microsoft.com/office/drawing/2014/main" id="{45755217-CB37-4285-A8BE-2D6E750E8148}"/>
              </a:ext>
            </a:extLst>
          </p:cNvPr>
          <p:cNvSpPr txBox="1"/>
          <p:nvPr/>
        </p:nvSpPr>
        <p:spPr>
          <a:xfrm>
            <a:off x="248529" y="533399"/>
            <a:ext cx="8915400" cy="5567871"/>
          </a:xfrm>
          <a:prstGeom prst="rect">
            <a:avLst/>
          </a:prstGeom>
          <a:noFill/>
        </p:spPr>
        <p:txBody>
          <a:bodyPr wrap="square">
            <a:spAutoFit/>
          </a:bodyPr>
          <a:lstStyle/>
          <a:p>
            <a:pPr marL="228600" marR="0" algn="justLow" rtl="0">
              <a:lnSpc>
                <a:spcPct val="115000"/>
              </a:lnSpc>
              <a:spcBef>
                <a:spcPts val="0"/>
              </a:spcBef>
              <a:spcAft>
                <a:spcPts val="1000"/>
              </a:spcAft>
              <a:tabLst>
                <a:tab pos="4836160" algn="l"/>
              </a:tabLst>
            </a:pPr>
            <a:r>
              <a:rPr lang="en-US" sz="2800" b="1" dirty="0">
                <a:effectLst/>
                <a:latin typeface="Times New Roman" panose="02020603050405020304" pitchFamily="18" charset="0"/>
                <a:ea typeface="Times New Roman" panose="02020603050405020304" pitchFamily="18" charset="0"/>
                <a:cs typeface="Arial" panose="020B0604020202020204" pitchFamily="34" charset="0"/>
              </a:rPr>
              <a:t>Humidity</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Calibri" panose="020F0502020204030204" pitchFamily="34" charset="0"/>
                <a:ea typeface="Times New Roman" panose="02020603050405020304" pitchFamily="18" charset="0"/>
                <a:cs typeface="Arial" panose="020B0604020202020204" pitchFamily="34" charset="0"/>
              </a:rPr>
              <a:t>       </a:t>
            </a:r>
            <a:r>
              <a:rPr lang="en-US" sz="3200" b="1" dirty="0">
                <a:effectLst/>
                <a:latin typeface="Times New Roman" panose="02020603050405020304" pitchFamily="18" charset="0"/>
                <a:ea typeface="Times New Roman" panose="02020603050405020304" pitchFamily="18" charset="0"/>
                <a:cs typeface="Arial" panose="020B0604020202020204" pitchFamily="34" charset="0"/>
              </a:rPr>
              <a:t>Hygrometer</a:t>
            </a:r>
          </a:p>
          <a:p>
            <a:pPr marL="228600" marR="0" algn="justLow" rtl="0">
              <a:lnSpc>
                <a:spcPct val="115000"/>
              </a:lnSpc>
              <a:spcBef>
                <a:spcPts val="0"/>
              </a:spcBef>
              <a:spcAft>
                <a:spcPts val="1000"/>
              </a:spcAft>
              <a:tabLst>
                <a:tab pos="4836160" algn="l"/>
              </a:tabLst>
            </a:pPr>
            <a:endParaRPr lang="en-US" sz="28700" dirty="0"/>
          </a:p>
        </p:txBody>
      </p:sp>
      <p:pic>
        <p:nvPicPr>
          <p:cNvPr id="3" name="Picture 2">
            <a:extLst>
              <a:ext uri="{FF2B5EF4-FFF2-40B4-BE49-F238E27FC236}">
                <a16:creationId xmlns:a16="http://schemas.microsoft.com/office/drawing/2014/main" id="{3ACD5873-49D3-431C-90DC-F52B380973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600201"/>
            <a:ext cx="8534400" cy="4724400"/>
          </a:xfrm>
          <a:prstGeom prst="rect">
            <a:avLst/>
          </a:prstGeom>
        </p:spPr>
      </p:pic>
    </p:spTree>
    <p:extLst>
      <p:ext uri="{BB962C8B-B14F-4D97-AF65-F5344CB8AC3E}">
        <p14:creationId xmlns:p14="http://schemas.microsoft.com/office/powerpoint/2010/main" val="1153778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2585323"/>
            <a:ext cx="8915400" cy="17235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pic>
        <p:nvPicPr>
          <p:cNvPr id="3" name="Picture 2">
            <a:extLst>
              <a:ext uri="{FF2B5EF4-FFF2-40B4-BE49-F238E27FC236}">
                <a16:creationId xmlns:a16="http://schemas.microsoft.com/office/drawing/2014/main" id="{0FD16CBB-F94B-4524-A1A4-4EFACA384D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1" y="762000"/>
            <a:ext cx="4419599" cy="3505200"/>
          </a:xfrm>
          <a:prstGeom prst="rect">
            <a:avLst/>
          </a:prstGeom>
        </p:spPr>
      </p:pic>
      <p:pic>
        <p:nvPicPr>
          <p:cNvPr id="6" name="Picture 5">
            <a:extLst>
              <a:ext uri="{FF2B5EF4-FFF2-40B4-BE49-F238E27FC236}">
                <a16:creationId xmlns:a16="http://schemas.microsoft.com/office/drawing/2014/main" id="{84862E1D-7F3B-4BA2-8470-0F19E013CD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402" y="720328"/>
            <a:ext cx="3962399" cy="3238500"/>
          </a:xfrm>
          <a:prstGeom prst="rect">
            <a:avLst/>
          </a:prstGeom>
        </p:spPr>
      </p:pic>
      <p:pic>
        <p:nvPicPr>
          <p:cNvPr id="8" name="Picture 7">
            <a:extLst>
              <a:ext uri="{FF2B5EF4-FFF2-40B4-BE49-F238E27FC236}">
                <a16:creationId xmlns:a16="http://schemas.microsoft.com/office/drawing/2014/main" id="{DFBA9621-A1B5-4FE2-8E17-A34C1F614F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76700" y="3810000"/>
            <a:ext cx="2971800" cy="3276600"/>
          </a:xfrm>
          <a:prstGeom prst="rect">
            <a:avLst/>
          </a:prstGeom>
        </p:spPr>
      </p:pic>
    </p:spTree>
    <p:extLst>
      <p:ext uri="{BB962C8B-B14F-4D97-AF65-F5344CB8AC3E}">
        <p14:creationId xmlns:p14="http://schemas.microsoft.com/office/powerpoint/2010/main" val="2303096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2585323"/>
            <a:ext cx="8915400" cy="17235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sp>
        <p:nvSpPr>
          <p:cNvPr id="4" name="TextBox 3">
            <a:extLst>
              <a:ext uri="{FF2B5EF4-FFF2-40B4-BE49-F238E27FC236}">
                <a16:creationId xmlns:a16="http://schemas.microsoft.com/office/drawing/2014/main" id="{45755217-CB37-4285-A8BE-2D6E750E8148}"/>
              </a:ext>
            </a:extLst>
          </p:cNvPr>
          <p:cNvSpPr txBox="1"/>
          <p:nvPr/>
        </p:nvSpPr>
        <p:spPr>
          <a:xfrm>
            <a:off x="152400" y="914400"/>
            <a:ext cx="8915400" cy="5499967"/>
          </a:xfrm>
          <a:prstGeom prst="rect">
            <a:avLst/>
          </a:prstGeom>
          <a:noFill/>
        </p:spPr>
        <p:txBody>
          <a:bodyPr wrap="square">
            <a:spAutoFit/>
          </a:bodyPr>
          <a:lstStyle/>
          <a:p>
            <a:pPr marL="228600" marR="0" algn="justLow" rtl="0">
              <a:lnSpc>
                <a:spcPct val="115000"/>
              </a:lnSpc>
              <a:spcBef>
                <a:spcPts val="0"/>
              </a:spcBef>
              <a:spcAft>
                <a:spcPts val="1000"/>
              </a:spcAft>
              <a:tabLst>
                <a:tab pos="4836160" algn="l"/>
              </a:tabLst>
            </a:pPr>
            <a:r>
              <a:rPr lang="en-US" sz="3200" b="1" dirty="0">
                <a:effectLst/>
                <a:latin typeface="Times New Roman" panose="02020603050405020304" pitchFamily="18" charset="0"/>
                <a:ea typeface="Times New Roman" panose="02020603050405020304" pitchFamily="18" charset="0"/>
                <a:cs typeface="Arial" panose="020B0604020202020204" pitchFamily="34" charset="0"/>
              </a:rPr>
              <a:t>Atmospheric pressure:</a:t>
            </a:r>
            <a:r>
              <a:rPr lang="en-US" sz="3200" dirty="0">
                <a:effectLst/>
                <a:latin typeface="Times New Roman" panose="02020603050405020304" pitchFamily="18" charset="0"/>
                <a:ea typeface="Times New Roman" panose="02020603050405020304" pitchFamily="18" charset="0"/>
                <a:cs typeface="Arial" panose="020B0604020202020204" pitchFamily="34" charset="0"/>
              </a:rPr>
              <a:t> is a measure of the force exerted by the mass of atmosphere on the surface at given location.</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Low" rtl="0">
              <a:lnSpc>
                <a:spcPct val="115000"/>
              </a:lnSpc>
              <a:spcBef>
                <a:spcPts val="0"/>
              </a:spcBef>
              <a:spcAft>
                <a:spcPts val="1000"/>
              </a:spcAft>
              <a:tabLst>
                <a:tab pos="4836160" algn="l"/>
              </a:tabLst>
            </a:pPr>
            <a:r>
              <a:rPr lang="en-US" sz="3200" b="1" dirty="0">
                <a:effectLst/>
                <a:latin typeface="Times New Roman" panose="02020603050405020304" pitchFamily="18" charset="0"/>
                <a:ea typeface="Times New Roman" panose="02020603050405020304" pitchFamily="18" charset="0"/>
                <a:cs typeface="Arial" panose="020B0604020202020204" pitchFamily="34" charset="0"/>
              </a:rPr>
              <a:t>Instruments for measuring Atmospheric pressure:  </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Low" rtl="0">
              <a:lnSpc>
                <a:spcPct val="115000"/>
              </a:lnSpc>
              <a:spcBef>
                <a:spcPts val="0"/>
              </a:spcBef>
              <a:spcAft>
                <a:spcPts val="1000"/>
              </a:spcAft>
              <a:tabLst>
                <a:tab pos="4836160" algn="l"/>
              </a:tabLst>
            </a:pPr>
            <a:r>
              <a:rPr lang="en-US" sz="3200" b="1" dirty="0">
                <a:effectLst/>
                <a:latin typeface="Times New Roman" panose="02020603050405020304" pitchFamily="18" charset="0"/>
                <a:ea typeface="Times New Roman" panose="02020603050405020304" pitchFamily="18" charset="0"/>
                <a:cs typeface="Arial" panose="020B0604020202020204" pitchFamily="34" charset="0"/>
              </a:rPr>
              <a:t>1- Barometer</a:t>
            </a:r>
            <a:r>
              <a:rPr lang="en-US" sz="3200" dirty="0">
                <a:effectLst/>
                <a:latin typeface="Times New Roman" panose="02020603050405020304" pitchFamily="18" charset="0"/>
                <a:ea typeface="Times New Roman" panose="02020603050405020304" pitchFamily="18" charset="0"/>
                <a:cs typeface="Arial" panose="020B0604020202020204" pitchFamily="34" charset="0"/>
              </a:rPr>
              <a:t> is a scientific instrument used to measure </a:t>
            </a:r>
            <a:r>
              <a:rPr lang="en-US" sz="3200" u="none" strike="noStrike"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tooltip="Atmospheric pressure"/>
              </a:rPr>
              <a:t>atmospheric pressure</a:t>
            </a:r>
            <a:r>
              <a:rPr lang="en-US" sz="3200" dirty="0">
                <a:effectLst/>
                <a:latin typeface="Calibri" panose="020F0502020204030204" pitchFamily="34" charset="0"/>
                <a:ea typeface="Times New Roman" panose="02020603050405020304" pitchFamily="18" charset="0"/>
                <a:cs typeface="Arial" panose="020B0604020202020204" pitchFamily="34" charset="0"/>
              </a:rPr>
              <a:t>, it measure by mmHg(Pa).</a:t>
            </a:r>
          </a:p>
          <a:p>
            <a:endParaRPr lang="en-US" sz="3200" dirty="0"/>
          </a:p>
        </p:txBody>
      </p:sp>
    </p:spTree>
    <p:extLst>
      <p:ext uri="{BB962C8B-B14F-4D97-AF65-F5344CB8AC3E}">
        <p14:creationId xmlns:p14="http://schemas.microsoft.com/office/powerpoint/2010/main" val="1418102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28600" y="-839508"/>
            <a:ext cx="8915400" cy="67813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r>
              <a:rPr lang="en-US" sz="3200" b="1" dirty="0"/>
              <a:t> </a:t>
            </a:r>
          </a:p>
          <a:p>
            <a:endParaRPr lang="en-US" sz="3200" b="1" dirty="0">
              <a:effectLst/>
              <a:latin typeface="Times New Roman" panose="02020603050405020304" pitchFamily="18" charset="0"/>
              <a:ea typeface="Calibri" panose="020F0502020204030204" pitchFamily="34" charset="0"/>
              <a:cs typeface="Arial" panose="020B0604020202020204" pitchFamily="34" charset="0"/>
            </a:endParaRPr>
          </a:p>
          <a:p>
            <a:endParaRPr lang="en-US" sz="3200" b="1" dirty="0">
              <a:latin typeface="Times New Roman" panose="02020603050405020304" pitchFamily="18" charset="0"/>
              <a:ea typeface="Calibri" panose="020F0502020204030204" pitchFamily="34" charset="0"/>
              <a:cs typeface="Arial" panose="020B0604020202020204" pitchFamily="34" charset="0"/>
            </a:endParaRPr>
          </a:p>
          <a:p>
            <a:pPr marL="228600" marR="0" algn="justLow" rtl="0">
              <a:lnSpc>
                <a:spcPct val="115000"/>
              </a:lnSpc>
              <a:spcBef>
                <a:spcPts val="0"/>
              </a:spcBef>
              <a:spcAft>
                <a:spcPts val="1000"/>
              </a:spcAft>
              <a:tabLst>
                <a:tab pos="4836160" algn="l"/>
              </a:tabLst>
            </a:pPr>
            <a:r>
              <a:rPr lang="en-US" sz="2400" b="1" dirty="0">
                <a:effectLst/>
                <a:latin typeface="Calibri" panose="020F0502020204030204" pitchFamily="34" charset="0"/>
                <a:ea typeface="Times New Roman" panose="02020603050405020304" pitchFamily="18" charset="0"/>
                <a:cs typeface="Arial" panose="020B0604020202020204" pitchFamily="34" charset="0"/>
              </a:rPr>
              <a:t>Barometer is</a:t>
            </a: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 divided in to two basic types: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0">
              <a:lnSpc>
                <a:spcPct val="115000"/>
              </a:lnSpc>
              <a:spcBef>
                <a:spcPts val="0"/>
              </a:spcBef>
              <a:spcAft>
                <a:spcPts val="1000"/>
              </a:spcAft>
              <a:buFont typeface="+mj-lt"/>
              <a:buAutoNum type="alphaUcPeriod"/>
            </a:pP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Mercurial barometers: </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Consists of column of mercury balanced against the weight of atmosphere</a:t>
            </a: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The height</a:t>
            </a: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 of mercury column </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is about 76 </a:t>
            </a:r>
            <a:r>
              <a:rPr lang="en-US" sz="2400" u="none" strike="noStrike"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tooltip="Metre"/>
              </a:rPr>
              <a:t>cm</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closed at one end, with an open mercury-filled reservoir at the base. When a one-meter long, open ended glass tube is filled with mercury and is then turned upside down into a container filled with mercury, part of the mercury flows out of the glass tube into the container. "vacuum" is then produced at the top of the glass tube and the mercury level stabilizes at approximately 76 cm from the mercury level in the container.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3200" dirty="0">
              <a:latin typeface="Times New Roman" panose="02020603050405020304" pitchFamily="18" charset="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66547"/>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152400" y="-520816"/>
            <a:ext cx="8572500" cy="37808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ea typeface="Times New Roman" pitchFamily="18" charset="0"/>
              <a:cs typeface="Times New Roman" pitchFamily="18" charset="0"/>
            </a:endParaRPr>
          </a:p>
          <a:p>
            <a:pPr marL="0" marR="0" algn="just">
              <a:lnSpc>
                <a:spcPct val="150000"/>
              </a:lnSpc>
              <a:spcBef>
                <a:spcPts val="0"/>
              </a:spcBef>
              <a:spcAft>
                <a:spcPts val="0"/>
              </a:spcAft>
            </a:pPr>
            <a:endParaRPr lang="en-US" sz="3200" b="1" dirty="0">
              <a:latin typeface="Times New Roman" panose="02020603050405020304" pitchFamily="18"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endParaRPr lang="en-US" sz="3200" b="1" dirty="0">
              <a:effectLst/>
              <a:latin typeface="Times New Roman" panose="02020603050405020304" pitchFamily="18"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endParaRPr lang="en-US" sz="2400" b="1" dirty="0">
              <a:effectLst/>
              <a:latin typeface="Times New Roman" panose="02020603050405020304" pitchFamily="18"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endParaRPr lang="en-US" sz="2400" b="1" dirty="0">
              <a:latin typeface="Times New Roman" panose="02020603050405020304" pitchFamily="18"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endParaRPr lang="en-US" sz="2400" b="1" dirty="0">
              <a:effectLst/>
              <a:latin typeface="Times New Roman" panose="02020603050405020304" pitchFamily="18" charset="0"/>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697361AB-11F0-428C-A964-30896F4F8CD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200" y="1369605"/>
            <a:ext cx="3429000" cy="3708283"/>
          </a:xfrm>
          <a:prstGeom prst="rect">
            <a:avLst/>
          </a:prstGeom>
          <a:noFill/>
          <a:ln>
            <a:noFill/>
          </a:ln>
        </p:spPr>
      </p:pic>
      <p:pic>
        <p:nvPicPr>
          <p:cNvPr id="6" name="Picture 5">
            <a:extLst>
              <a:ext uri="{FF2B5EF4-FFF2-40B4-BE49-F238E27FC236}">
                <a16:creationId xmlns:a16="http://schemas.microsoft.com/office/drawing/2014/main" id="{EAEE13D5-B9C6-426E-8E4C-24D3EFB7D4A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3330" y="1369606"/>
            <a:ext cx="2734271" cy="4192994"/>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66547"/>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228600" y="-3146498"/>
            <a:ext cx="8572500" cy="93780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ea typeface="Times New Roman" pitchFamily="18" charset="0"/>
              <a:cs typeface="Times New Roman" pitchFamily="18" charset="0"/>
            </a:endParaRPr>
          </a:p>
          <a:p>
            <a:pPr marL="0" marR="0" algn="just">
              <a:lnSpc>
                <a:spcPct val="115000"/>
              </a:lnSpc>
              <a:spcBef>
                <a:spcPts val="0"/>
              </a:spcBef>
              <a:spcAft>
                <a:spcPts val="1000"/>
              </a:spcAft>
            </a:pPr>
            <a:endParaRPr lang="en-US" sz="3200" b="1" dirty="0">
              <a:effectLst/>
              <a:latin typeface="Times New Roman" panose="02020603050405020304" pitchFamily="18" charset="0"/>
              <a:ea typeface="Calibri" panose="020F0502020204030204" pitchFamily="34" charset="0"/>
              <a:cs typeface="Arial" panose="020B0604020202020204" pitchFamily="34" charset="0"/>
            </a:endParaRPr>
          </a:p>
          <a:p>
            <a:pPr marL="0" marR="0" algn="just">
              <a:lnSpc>
                <a:spcPct val="115000"/>
              </a:lnSpc>
              <a:spcBef>
                <a:spcPts val="0"/>
              </a:spcBef>
              <a:spcAft>
                <a:spcPts val="1000"/>
              </a:spcAft>
            </a:pPr>
            <a:endParaRPr lang="en-US" sz="3200" b="1" dirty="0">
              <a:latin typeface="Times New Roman" panose="02020603050405020304" pitchFamily="18" charset="0"/>
              <a:ea typeface="Calibri" panose="020F0502020204030204" pitchFamily="34" charset="0"/>
              <a:cs typeface="Arial" panose="020B0604020202020204" pitchFamily="34" charset="0"/>
            </a:endParaRPr>
          </a:p>
          <a:p>
            <a:pPr marL="0" marR="0" algn="just">
              <a:lnSpc>
                <a:spcPct val="115000"/>
              </a:lnSpc>
              <a:spcBef>
                <a:spcPts val="0"/>
              </a:spcBef>
              <a:spcAft>
                <a:spcPts val="1000"/>
              </a:spcAft>
            </a:pPr>
            <a:endParaRPr lang="en-US" sz="3200" b="1" dirty="0">
              <a:effectLst/>
              <a:latin typeface="Times New Roman" panose="02020603050405020304" pitchFamily="18" charset="0"/>
              <a:ea typeface="Calibri" panose="020F0502020204030204" pitchFamily="34" charset="0"/>
              <a:cs typeface="Arial" panose="020B0604020202020204" pitchFamily="34" charset="0"/>
            </a:endParaRPr>
          </a:p>
          <a:p>
            <a:pPr marL="0" marR="0" algn="just">
              <a:lnSpc>
                <a:spcPct val="115000"/>
              </a:lnSpc>
              <a:spcBef>
                <a:spcPts val="0"/>
              </a:spcBef>
              <a:spcAft>
                <a:spcPts val="1000"/>
              </a:spcAft>
            </a:pPr>
            <a:endParaRPr lang="en-US" sz="3200" b="1" dirty="0">
              <a:latin typeface="Times New Roman" panose="02020603050405020304" pitchFamily="18"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endParaRPr lang="en-US" sz="3600" b="1" dirty="0">
              <a:effectLst/>
              <a:latin typeface="Times New Roman" panose="02020603050405020304" pitchFamily="18" charset="0"/>
              <a:ea typeface="Calibri" panose="020F0502020204030204" pitchFamily="34" charset="0"/>
              <a:cs typeface="Arial" panose="020B0604020202020204" pitchFamily="34" charset="0"/>
            </a:endParaRPr>
          </a:p>
          <a:p>
            <a:pPr marL="457200" marR="0" algn="justLow" rtl="0">
              <a:lnSpc>
                <a:spcPct val="115000"/>
              </a:lnSpc>
              <a:spcBef>
                <a:spcPts val="0"/>
              </a:spcBef>
              <a:spcAft>
                <a:spcPts val="1000"/>
              </a:spcAft>
            </a:pPr>
            <a:r>
              <a:rPr lang="en-US" sz="3200" b="1" dirty="0">
                <a:effectLst/>
                <a:latin typeface="Times New Roman" panose="02020603050405020304" pitchFamily="18" charset="0"/>
                <a:ea typeface="Times New Roman" panose="02020603050405020304" pitchFamily="18" charset="0"/>
                <a:cs typeface="Arial" panose="020B0604020202020204" pitchFamily="34" charset="0"/>
              </a:rPr>
              <a:t>B-Aneroid barometer</a:t>
            </a:r>
            <a:r>
              <a:rPr lang="en-US" sz="3200" dirty="0">
                <a:effectLst/>
                <a:latin typeface="Times New Roman" panose="02020603050405020304" pitchFamily="18" charset="0"/>
                <a:ea typeface="Times New Roman" panose="02020603050405020304" pitchFamily="18" charset="0"/>
                <a:cs typeface="Arial" panose="020B0604020202020204" pitchFamily="34" charset="0"/>
              </a:rPr>
              <a:t>, consisted of a small, flexible metal box called an aneroid cell (capsule), which is made from an </a:t>
            </a:r>
            <a:r>
              <a:rPr lang="en-US" sz="3200" u="none" strike="noStrike"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tooltip="Alloy"/>
              </a:rPr>
              <a:t>alloy</a:t>
            </a:r>
            <a:r>
              <a:rPr lang="en-US" sz="3200" dirty="0">
                <a:effectLst/>
                <a:latin typeface="Times New Roman" panose="02020603050405020304" pitchFamily="18" charset="0"/>
                <a:ea typeface="Times New Roman" panose="02020603050405020304" pitchFamily="18" charset="0"/>
                <a:cs typeface="Arial" panose="020B0604020202020204" pitchFamily="34" charset="0"/>
              </a:rPr>
              <a:t> and </a:t>
            </a:r>
            <a:r>
              <a:rPr lang="en-US" sz="3200" u="none" strike="noStrike"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3" tooltip="Copper"/>
              </a:rPr>
              <a:t>copper</a:t>
            </a:r>
            <a:r>
              <a:rPr lang="en-US" sz="3200" dirty="0">
                <a:effectLst/>
                <a:latin typeface="Times New Roman" panose="02020603050405020304" pitchFamily="18" charset="0"/>
                <a:ea typeface="Times New Roman" panose="02020603050405020304" pitchFamily="18" charset="0"/>
                <a:cs typeface="Arial" panose="020B0604020202020204" pitchFamily="34" charset="0"/>
              </a:rPr>
              <a:t>. Small changes in external air pressure cause the cell to expand or contract. This expansion and contraction amplified and displayed on the face of the aneroid barometer. Aneroid barometers have lower accuracy than mercury barometer.</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02133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66547"/>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228600" y="-58251"/>
            <a:ext cx="8572500" cy="32015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ea typeface="Times New Roman" pitchFamily="18" charset="0"/>
              <a:cs typeface="Times New Roman" pitchFamily="18" charset="0"/>
            </a:endParaRPr>
          </a:p>
          <a:p>
            <a:pPr marL="0" marR="0" algn="just">
              <a:lnSpc>
                <a:spcPct val="115000"/>
              </a:lnSpc>
              <a:spcBef>
                <a:spcPts val="0"/>
              </a:spcBef>
              <a:spcAft>
                <a:spcPts val="1000"/>
              </a:spcAft>
            </a:pPr>
            <a:endParaRPr lang="en-US" sz="2800" b="1" dirty="0">
              <a:effectLst/>
              <a:latin typeface="Times New Roman" panose="02020603050405020304" pitchFamily="18"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endParaRPr lang="en-US" sz="2800" b="1" dirty="0">
              <a:effectLst/>
              <a:latin typeface="Times New Roman" panose="02020603050405020304" pitchFamily="18"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endParaRPr lang="en-US" sz="2800" b="1" dirty="0">
              <a:latin typeface="Times New Roman" panose="02020603050405020304" pitchFamily="18"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49C38DDC-E1DD-4E4E-8DAB-F40E0F61C70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143000"/>
            <a:ext cx="5334000" cy="4191000"/>
          </a:xfrm>
          <a:prstGeom prst="rect">
            <a:avLst/>
          </a:prstGeom>
          <a:noFill/>
          <a:ln>
            <a:noFill/>
          </a:ln>
        </p:spPr>
      </p:pic>
    </p:spTree>
    <p:extLst>
      <p:ext uri="{BB962C8B-B14F-4D97-AF65-F5344CB8AC3E}">
        <p14:creationId xmlns:p14="http://schemas.microsoft.com/office/powerpoint/2010/main" val="578545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66547"/>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228600" y="-473428"/>
            <a:ext cx="85725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ea typeface="Times New Roman" pitchFamily="18" charset="0"/>
              <a:cs typeface="Times New Roman" pitchFamily="18" charset="0"/>
            </a:endParaRPr>
          </a:p>
          <a:p>
            <a:pPr marL="0" marR="0" indent="457200" algn="justLow">
              <a:tabLst>
                <a:tab pos="3244215" algn="ctr"/>
              </a:tabLst>
            </a:pPr>
            <a: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t>2-Barographs	</a:t>
            </a:r>
            <a:endParaRPr lang="en-US" sz="3600" b="1" dirty="0">
              <a:effectLst/>
              <a:latin typeface="Times New Roman" panose="02020603050405020304" pitchFamily="18" charset="0"/>
              <a:ea typeface="Times New Roman" panose="02020603050405020304" pitchFamily="18" charset="0"/>
            </a:endParaRPr>
          </a:p>
          <a:p>
            <a:pPr marL="457200" marR="0" algn="justLow"/>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36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Barograph"/>
              </a:rPr>
              <a:t>barograph</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which records a graph of some atmospheric pressure, uses an aneroid barometer mechanism to move a pen upon paper.</a:t>
            </a:r>
          </a:p>
          <a:p>
            <a:pPr marL="457200" marR="0" algn="justLow"/>
            <a:endParaRPr lang="en-US" sz="3600" dirty="0">
              <a:effectLst/>
              <a:latin typeface="Times New Roman" panose="02020603050405020304" pitchFamily="18" charset="0"/>
              <a:ea typeface="Times New Roman" panose="02020603050405020304" pitchFamily="18" charset="0"/>
            </a:endParaRPr>
          </a:p>
        </p:txBody>
      </p:sp>
      <p:pic>
        <p:nvPicPr>
          <p:cNvPr id="5" name="Picture 4">
            <a:extLst>
              <a:ext uri="{FF2B5EF4-FFF2-40B4-BE49-F238E27FC236}">
                <a16:creationId xmlns:a16="http://schemas.microsoft.com/office/drawing/2014/main" id="{8F8E9815-5356-4AB9-9233-50A3A7BA4F3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814637"/>
            <a:ext cx="5943600" cy="3662363"/>
          </a:xfrm>
          <a:prstGeom prst="rect">
            <a:avLst/>
          </a:prstGeom>
          <a:noFill/>
          <a:ln>
            <a:noFill/>
          </a:ln>
        </p:spPr>
      </p:pic>
    </p:spTree>
    <p:extLst>
      <p:ext uri="{BB962C8B-B14F-4D97-AF65-F5344CB8AC3E}">
        <p14:creationId xmlns:p14="http://schemas.microsoft.com/office/powerpoint/2010/main" val="3674529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2585323"/>
            <a:ext cx="8915400" cy="17235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sp>
        <p:nvSpPr>
          <p:cNvPr id="4" name="TextBox 3">
            <a:extLst>
              <a:ext uri="{FF2B5EF4-FFF2-40B4-BE49-F238E27FC236}">
                <a16:creationId xmlns:a16="http://schemas.microsoft.com/office/drawing/2014/main" id="{45755217-CB37-4285-A8BE-2D6E750E8148}"/>
              </a:ext>
            </a:extLst>
          </p:cNvPr>
          <p:cNvSpPr txBox="1"/>
          <p:nvPr/>
        </p:nvSpPr>
        <p:spPr>
          <a:xfrm>
            <a:off x="152400" y="914400"/>
            <a:ext cx="8915400" cy="5984780"/>
          </a:xfrm>
          <a:prstGeom prst="rect">
            <a:avLst/>
          </a:prstGeom>
          <a:noFill/>
        </p:spPr>
        <p:txBody>
          <a:bodyPr wrap="square">
            <a:spAutoFit/>
          </a:bodyPr>
          <a:lstStyle/>
          <a:p>
            <a:pPr marL="0" marR="0" algn="just" rtl="0">
              <a:lnSpc>
                <a:spcPct val="115000"/>
              </a:lnSpc>
              <a:spcBef>
                <a:spcPts val="0"/>
              </a:spcBef>
              <a:spcAft>
                <a:spcPts val="1000"/>
              </a:spcAft>
            </a:pPr>
            <a:r>
              <a:rPr lang="en-US" sz="4800" b="1" dirty="0">
                <a:effectLst/>
                <a:latin typeface="Times New Roman" panose="02020603050405020304" pitchFamily="18" charset="0"/>
                <a:ea typeface="Times New Roman" panose="02020603050405020304" pitchFamily="18" charset="0"/>
                <a:cs typeface="Arial" panose="020B0604020202020204" pitchFamily="34" charset="0"/>
              </a:rPr>
              <a:t>Thermometer</a:t>
            </a:r>
            <a:r>
              <a:rPr lang="en-US" sz="4800" dirty="0">
                <a:effectLst/>
                <a:latin typeface="Times New Roman" panose="02020603050405020304" pitchFamily="18" charset="0"/>
                <a:ea typeface="Times New Roman" panose="02020603050405020304" pitchFamily="18" charset="0"/>
                <a:cs typeface="Arial" panose="020B0604020202020204" pitchFamily="34" charset="0"/>
              </a:rPr>
              <a:t>: thermometer is use to record air temperature, they are liquid in glass type, it means that they depend on expansion of liquid in a glass envelop. There are many type of thermometer which includes:-</a:t>
            </a:r>
            <a:endParaRPr lang="en-US" sz="4800" dirty="0">
              <a:effectLst/>
              <a:latin typeface="Calibri" panose="020F0502020204030204" pitchFamily="34" charset="0"/>
              <a:ea typeface="Times New Roman" panose="02020603050405020304" pitchFamily="18"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2585323"/>
            <a:ext cx="8915400" cy="17235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sp>
        <p:nvSpPr>
          <p:cNvPr id="4" name="TextBox 3">
            <a:extLst>
              <a:ext uri="{FF2B5EF4-FFF2-40B4-BE49-F238E27FC236}">
                <a16:creationId xmlns:a16="http://schemas.microsoft.com/office/drawing/2014/main" id="{45755217-CB37-4285-A8BE-2D6E750E8148}"/>
              </a:ext>
            </a:extLst>
          </p:cNvPr>
          <p:cNvSpPr txBox="1"/>
          <p:nvPr/>
        </p:nvSpPr>
        <p:spPr>
          <a:xfrm>
            <a:off x="152400" y="914400"/>
            <a:ext cx="8915400" cy="5139227"/>
          </a:xfrm>
          <a:prstGeom prst="rect">
            <a:avLst/>
          </a:prstGeom>
          <a:noFill/>
        </p:spPr>
        <p:txBody>
          <a:bodyPr wrap="square">
            <a:spAutoFit/>
          </a:bodyPr>
          <a:lstStyle/>
          <a:p>
            <a:pPr algn="just" rtl="0"/>
            <a:r>
              <a:rPr lang="en-US" sz="4800" dirty="0">
                <a:effectLst/>
                <a:latin typeface="Times New Roman" panose="02020603050405020304" pitchFamily="18" charset="0"/>
                <a:ea typeface="Times New Roman" panose="02020603050405020304" pitchFamily="18" charset="0"/>
                <a:cs typeface="Arial" panose="020B0604020202020204" pitchFamily="34" charset="0"/>
              </a:rPr>
              <a:t>There are many type of thermometer which includes:-</a:t>
            </a:r>
          </a:p>
          <a:p>
            <a:pPr algn="just" rtl="0"/>
            <a:r>
              <a:rPr lang="en-US" sz="3600" b="1" dirty="0" err="1">
                <a:latin typeface="Times New Roman" panose="02020603050405020304" pitchFamily="18" charset="0"/>
              </a:rPr>
              <a:t>i</a:t>
            </a:r>
            <a:r>
              <a:rPr lang="en-US" sz="3600" b="1" dirty="0">
                <a:latin typeface="Times New Roman" panose="02020603050405020304" pitchFamily="18" charset="0"/>
              </a:rPr>
              <a:t>. Mercury </a:t>
            </a:r>
            <a:r>
              <a:rPr lang="en-US" sz="3600" b="1" dirty="0">
                <a:effectLst/>
                <a:latin typeface="Times New Roman" panose="02020603050405020304" pitchFamily="18" charset="0"/>
                <a:ea typeface="Times New Roman" panose="02020603050405020304" pitchFamily="18" charset="0"/>
              </a:rPr>
              <a:t>thermometer</a:t>
            </a:r>
            <a:r>
              <a:rPr lang="en-US" sz="3600" dirty="0">
                <a:effectLst/>
                <a:latin typeface="Times New Roman" panose="02020603050405020304" pitchFamily="18" charset="0"/>
                <a:ea typeface="Times New Roman" panose="02020603050405020304" pitchFamily="18" charset="0"/>
              </a:rPr>
              <a:t> (normal or maximum thermometer): used to measure temperature above the freezing point.</a:t>
            </a:r>
            <a:endParaRPr lang="en-US" sz="8000" dirty="0">
              <a:effectLst/>
            </a:endParaRPr>
          </a:p>
          <a:p>
            <a:pPr algn="just" rtl="0"/>
            <a:r>
              <a:rPr lang="en-US" sz="3600" b="1" dirty="0">
                <a:effectLst/>
                <a:latin typeface="Times New Roman" panose="02020603050405020304" pitchFamily="18" charset="0"/>
                <a:ea typeface="Times New Roman" panose="02020603050405020304" pitchFamily="18" charset="0"/>
              </a:rPr>
              <a:t>ii. Alcohol thermometer (minimum)</a:t>
            </a:r>
            <a:r>
              <a:rPr lang="en-US" sz="3600" dirty="0">
                <a:effectLst/>
                <a:latin typeface="Times New Roman" panose="02020603050405020304" pitchFamily="18" charset="0"/>
                <a:ea typeface="Times New Roman" panose="02020603050405020304" pitchFamily="18" charset="0"/>
              </a:rPr>
              <a:t>: it's used to measure temperature below zero. </a:t>
            </a:r>
            <a:endParaRPr lang="en-US" sz="8000" dirty="0">
              <a:effectLst/>
            </a:endParaRPr>
          </a:p>
          <a:p>
            <a:pPr marL="0" marR="0" algn="just" rtl="0">
              <a:lnSpc>
                <a:spcPct val="115000"/>
              </a:lnSpc>
              <a:spcBef>
                <a:spcPts val="0"/>
              </a:spcBef>
              <a:spcAft>
                <a:spcPts val="1000"/>
              </a:spcAft>
            </a:pPr>
            <a:endParaRPr lang="en-US" sz="4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10449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2585323"/>
            <a:ext cx="8915400" cy="17235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sp>
        <p:nvSpPr>
          <p:cNvPr id="4" name="TextBox 3">
            <a:extLst>
              <a:ext uri="{FF2B5EF4-FFF2-40B4-BE49-F238E27FC236}">
                <a16:creationId xmlns:a16="http://schemas.microsoft.com/office/drawing/2014/main" id="{45755217-CB37-4285-A8BE-2D6E750E8148}"/>
              </a:ext>
            </a:extLst>
          </p:cNvPr>
          <p:cNvSpPr txBox="1"/>
          <p:nvPr/>
        </p:nvSpPr>
        <p:spPr>
          <a:xfrm>
            <a:off x="152400" y="914400"/>
            <a:ext cx="8915400" cy="6062557"/>
          </a:xfrm>
          <a:prstGeom prst="rect">
            <a:avLst/>
          </a:prstGeom>
          <a:noFill/>
        </p:spPr>
        <p:txBody>
          <a:bodyPr wrap="square">
            <a:spAutoFit/>
          </a:bodyPr>
          <a:lstStyle/>
          <a:p>
            <a:pPr algn="just" rtl="0">
              <a:tabLst>
                <a:tab pos="4716145" algn="l"/>
                <a:tab pos="5274310" algn="r"/>
              </a:tabLst>
            </a:pPr>
            <a:r>
              <a:rPr lang="en-US" sz="2800" b="1" dirty="0">
                <a:effectLst/>
                <a:latin typeface="Times New Roman" panose="02020603050405020304" pitchFamily="18" charset="0"/>
                <a:ea typeface="Times New Roman" panose="02020603050405020304" pitchFamily="18" charset="0"/>
              </a:rPr>
              <a:t>iii. </a:t>
            </a:r>
            <a:r>
              <a:rPr lang="en-US" sz="2800" b="1" dirty="0" err="1">
                <a:effectLst/>
                <a:latin typeface="Times New Roman" panose="02020603050405020304" pitchFamily="18" charset="0"/>
                <a:ea typeface="Times New Roman" panose="02020603050405020304" pitchFamily="18" charset="0"/>
              </a:rPr>
              <a:t>Minimum&amp;maximum</a:t>
            </a:r>
            <a:r>
              <a:rPr lang="en-US" sz="2800" b="1" dirty="0">
                <a:effectLst/>
                <a:latin typeface="Times New Roman" panose="02020603050405020304" pitchFamily="18" charset="0"/>
                <a:ea typeface="Times New Roman" panose="02020603050405020304" pitchFamily="18" charset="0"/>
              </a:rPr>
              <a:t> thermometer</a:t>
            </a:r>
            <a:r>
              <a:rPr lang="en-US" sz="2800" dirty="0">
                <a:effectLst/>
                <a:latin typeface="Times New Roman" panose="02020603050405020304" pitchFamily="18" charset="0"/>
                <a:ea typeface="Times New Roman" panose="02020603050405020304" pitchFamily="18" charset="0"/>
              </a:rPr>
              <a:t>: Consisted of a U shaped glass contain mercury &amp; alcohol which can record the </a:t>
            </a:r>
            <a:r>
              <a:rPr lang="en-US" sz="2800" u="none" strike="noStrike" dirty="0">
                <a:solidFill>
                  <a:srgbClr val="0000FF"/>
                </a:solidFill>
                <a:effectLst/>
                <a:latin typeface="Times New Roman" panose="02020603050405020304" pitchFamily="18" charset="0"/>
                <a:ea typeface="Times New Roman" panose="02020603050405020304" pitchFamily="18" charset="0"/>
                <a:hlinkClick r:id="rId2" tooltip="MMTS (meteorology)"/>
              </a:rPr>
              <a:t>maximum and minimum temperatures</a:t>
            </a:r>
            <a:r>
              <a:rPr lang="en-US" sz="2800" dirty="0">
                <a:effectLst/>
                <a:latin typeface="Times New Roman" panose="02020603050405020304" pitchFamily="18" charset="0"/>
                <a:ea typeface="Times New Roman" panose="02020603050405020304" pitchFamily="18" charset="0"/>
              </a:rPr>
              <a:t> reached over a period of time, for example 24 hours. It consists of a U-shaped </a:t>
            </a:r>
            <a:r>
              <a:rPr lang="en-US" sz="2800" u="none" strike="noStrike" dirty="0">
                <a:solidFill>
                  <a:srgbClr val="0000FF"/>
                </a:solidFill>
                <a:effectLst/>
                <a:latin typeface="Times New Roman" panose="02020603050405020304" pitchFamily="18" charset="0"/>
                <a:ea typeface="Times New Roman" panose="02020603050405020304" pitchFamily="18" charset="0"/>
                <a:hlinkClick r:id="rId3" tooltip="Capillary tube"/>
              </a:rPr>
              <a:t>glass tube</a:t>
            </a:r>
            <a:r>
              <a:rPr lang="en-US" sz="2800" dirty="0">
                <a:effectLst/>
                <a:latin typeface="Times New Roman" panose="02020603050405020304" pitchFamily="18" charset="0"/>
                <a:ea typeface="Times New Roman" panose="02020603050405020304" pitchFamily="18" charset="0"/>
              </a:rPr>
              <a:t> with two separate temperature scales set along each arm of the U. One of these is for recording the </a:t>
            </a:r>
            <a:r>
              <a:rPr lang="en-US" sz="2800" u="none" strike="noStrike" dirty="0">
                <a:solidFill>
                  <a:srgbClr val="0000FF"/>
                </a:solidFill>
                <a:effectLst/>
                <a:latin typeface="Times New Roman" panose="02020603050405020304" pitchFamily="18" charset="0"/>
                <a:ea typeface="Times New Roman" panose="02020603050405020304" pitchFamily="18" charset="0"/>
                <a:hlinkClick r:id="rId4" tooltip="Maximum"/>
              </a:rPr>
              <a:t>maximum</a:t>
            </a:r>
            <a:r>
              <a:rPr lang="en-US" sz="2800" dirty="0">
                <a:effectLst/>
                <a:latin typeface="Times New Roman" panose="02020603050405020304" pitchFamily="18" charset="0"/>
                <a:ea typeface="Times New Roman" panose="02020603050405020304" pitchFamily="18" charset="0"/>
              </a:rPr>
              <a:t> temperature encountered and the other for the </a:t>
            </a:r>
            <a:r>
              <a:rPr lang="en-US" sz="2800" u="none" strike="noStrike" dirty="0">
                <a:solidFill>
                  <a:srgbClr val="0000FF"/>
                </a:solidFill>
                <a:effectLst/>
                <a:latin typeface="Times New Roman" panose="02020603050405020304" pitchFamily="18" charset="0"/>
                <a:ea typeface="Times New Roman" panose="02020603050405020304" pitchFamily="18" charset="0"/>
                <a:hlinkClick r:id="rId5" tooltip="Minimum"/>
              </a:rPr>
              <a:t>minimum</a:t>
            </a:r>
            <a:r>
              <a:rPr lang="en-US" sz="2800" dirty="0">
                <a:effectLst/>
                <a:latin typeface="Times New Roman" panose="02020603050405020304" pitchFamily="18" charset="0"/>
                <a:ea typeface="Times New Roman" panose="02020603050405020304" pitchFamily="18" charset="0"/>
              </a:rPr>
              <a:t> temperature. The left-hand (minimum arm) bulb is full of alcohol. This bulb measures the temperature by the expansion and contraction of the liquid. The right-hand (maximum arm) bulb contains alcohol and a bubble of low-pressure gas or alcohol vapors. </a:t>
            </a:r>
            <a:endParaRPr lang="en-US" sz="6600" dirty="0">
              <a:effectLst/>
            </a:endParaRPr>
          </a:p>
          <a:p>
            <a:pPr marL="0" marR="0" algn="just" rtl="0">
              <a:lnSpc>
                <a:spcPct val="115000"/>
              </a:lnSpc>
              <a:spcBef>
                <a:spcPts val="0"/>
              </a:spcBef>
              <a:spcAft>
                <a:spcPts val="1000"/>
              </a:spcAft>
            </a:pPr>
            <a:endParaRPr lang="en-US" sz="4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0292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2585323"/>
            <a:ext cx="8915400" cy="17235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pic>
        <p:nvPicPr>
          <p:cNvPr id="5" name="Picture 4">
            <a:extLst>
              <a:ext uri="{FF2B5EF4-FFF2-40B4-BE49-F238E27FC236}">
                <a16:creationId xmlns:a16="http://schemas.microsoft.com/office/drawing/2014/main" id="{E5D31512-0864-4D8C-896A-3535F82C0366}"/>
              </a:ext>
            </a:extLst>
          </p:cNvPr>
          <p:cNvPicPr/>
          <p:nvPr/>
        </p:nvPicPr>
        <p:blipFill>
          <a:blip r:embed="rId2">
            <a:extLst>
              <a:ext uri="{BEBA8EAE-BF5A-486C-A8C5-ECC9F3942E4B}">
                <a14:imgProps xmlns:a14="http://schemas.microsoft.com/office/drawing/2010/main">
                  <a14:imgLayer r:embed="rId3">
                    <a14:imgEffect>
                      <a14:sharpenSoften amount="25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rot="5400000">
            <a:off x="-1695450" y="1680935"/>
            <a:ext cx="6858000" cy="3467100"/>
          </a:xfrm>
          <a:prstGeom prst="rect">
            <a:avLst/>
          </a:prstGeom>
          <a:noFill/>
          <a:ln>
            <a:noFill/>
          </a:ln>
        </p:spPr>
      </p:pic>
      <p:pic>
        <p:nvPicPr>
          <p:cNvPr id="6" name="Picture 5">
            <a:extLst>
              <a:ext uri="{FF2B5EF4-FFF2-40B4-BE49-F238E27FC236}">
                <a16:creationId xmlns:a16="http://schemas.microsoft.com/office/drawing/2014/main" id="{071C8B0F-B74E-4F3D-ABC0-B9CA252B6BCF}"/>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67100" y="0"/>
            <a:ext cx="5676900" cy="6858000"/>
          </a:xfrm>
          <a:prstGeom prst="rect">
            <a:avLst/>
          </a:prstGeom>
          <a:noFill/>
          <a:ln>
            <a:noFill/>
          </a:ln>
        </p:spPr>
      </p:pic>
      <p:sp>
        <p:nvSpPr>
          <p:cNvPr id="2" name="Rectangle 1">
            <a:extLst>
              <a:ext uri="{FF2B5EF4-FFF2-40B4-BE49-F238E27FC236}">
                <a16:creationId xmlns:a16="http://schemas.microsoft.com/office/drawing/2014/main" id="{991FD87E-8C6A-4495-857D-9FC015D1C966}"/>
              </a:ext>
            </a:extLst>
          </p:cNvPr>
          <p:cNvSpPr/>
          <p:nvPr/>
        </p:nvSpPr>
        <p:spPr>
          <a:xfrm>
            <a:off x="2590800" y="942504"/>
            <a:ext cx="2743200" cy="6858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t>Thermometer </a:t>
            </a:r>
          </a:p>
        </p:txBody>
      </p:sp>
    </p:spTree>
    <p:extLst>
      <p:ext uri="{BB962C8B-B14F-4D97-AF65-F5344CB8AC3E}">
        <p14:creationId xmlns:p14="http://schemas.microsoft.com/office/powerpoint/2010/main" val="1725280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2585323"/>
            <a:ext cx="8915400" cy="17235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pic>
        <p:nvPicPr>
          <p:cNvPr id="7" name="Picture 6">
            <a:extLst>
              <a:ext uri="{FF2B5EF4-FFF2-40B4-BE49-F238E27FC236}">
                <a16:creationId xmlns:a16="http://schemas.microsoft.com/office/drawing/2014/main" id="{81345A4D-4C59-495F-9096-1436DDCE497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067800" cy="7010400"/>
          </a:xfrm>
          <a:prstGeom prst="rect">
            <a:avLst/>
          </a:prstGeom>
          <a:noFill/>
          <a:ln>
            <a:noFill/>
          </a:ln>
        </p:spPr>
      </p:pic>
    </p:spTree>
    <p:extLst>
      <p:ext uri="{BB962C8B-B14F-4D97-AF65-F5344CB8AC3E}">
        <p14:creationId xmlns:p14="http://schemas.microsoft.com/office/powerpoint/2010/main" val="2636727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2585323"/>
            <a:ext cx="8915400" cy="17235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sp>
        <p:nvSpPr>
          <p:cNvPr id="5" name="TextBox 4">
            <a:extLst>
              <a:ext uri="{FF2B5EF4-FFF2-40B4-BE49-F238E27FC236}">
                <a16:creationId xmlns:a16="http://schemas.microsoft.com/office/drawing/2014/main" id="{7DEDC578-65E5-4FC9-BAF5-7EF7AE14C793}"/>
              </a:ext>
            </a:extLst>
          </p:cNvPr>
          <p:cNvSpPr txBox="1"/>
          <p:nvPr/>
        </p:nvSpPr>
        <p:spPr>
          <a:xfrm>
            <a:off x="0" y="838200"/>
            <a:ext cx="8991600" cy="4143763"/>
          </a:xfrm>
          <a:prstGeom prst="rect">
            <a:avLst/>
          </a:prstGeom>
          <a:noFill/>
        </p:spPr>
        <p:txBody>
          <a:bodyPr wrap="square">
            <a:spAutoFit/>
          </a:bodyPr>
          <a:lstStyle/>
          <a:p>
            <a:pPr algn="just" rtl="0">
              <a:tabLst>
                <a:tab pos="4716145" algn="l"/>
                <a:tab pos="5274310" algn="r"/>
              </a:tabLst>
            </a:pPr>
            <a:r>
              <a:rPr lang="en-US" sz="3200" b="1" dirty="0">
                <a:effectLst/>
                <a:latin typeface="Times New Roman" panose="02020603050405020304" pitchFamily="18" charset="0"/>
                <a:ea typeface="Times New Roman" panose="02020603050405020304" pitchFamily="18" charset="0"/>
              </a:rPr>
              <a:t>Thermograph:</a:t>
            </a:r>
            <a:r>
              <a:rPr lang="en-US" sz="3200" dirty="0">
                <a:effectLst/>
                <a:latin typeface="Times New Roman" panose="02020603050405020304" pitchFamily="18" charset="0"/>
                <a:ea typeface="Times New Roman" panose="02020603050405020304" pitchFamily="18" charset="0"/>
              </a:rPr>
              <a:t> This instruments records temperature for 24 h, the thermograph consists of rolled strip formed from two different metals to gather. The metals generally used are invar &amp; steel, the steep bends as its temperature changes this bending is due to different expansion coefficient of the two metals.</a:t>
            </a:r>
            <a:endParaRPr lang="en-US" sz="3200" dirty="0">
              <a:effectLst/>
            </a:endParaRPr>
          </a:p>
          <a:p>
            <a:pPr marL="228600" marR="0" algn="justLow" rtl="0">
              <a:lnSpc>
                <a:spcPct val="115000"/>
              </a:lnSpc>
              <a:spcBef>
                <a:spcPts val="0"/>
              </a:spcBef>
              <a:spcAft>
                <a:spcPts val="1000"/>
              </a:spcAft>
              <a:tabLst>
                <a:tab pos="4836160" algn="l"/>
              </a:tabLst>
            </a:pPr>
            <a:r>
              <a:rPr lang="en-US" sz="3200" b="1" dirty="0">
                <a:effectLst/>
                <a:latin typeface="Times New Roman" panose="02020603050405020304" pitchFamily="18" charset="0"/>
                <a:ea typeface="Times New Roman" panose="02020603050405020304" pitchFamily="18" charset="0"/>
                <a:cs typeface="Arial" panose="020B0604020202020204" pitchFamily="34" charset="0"/>
              </a:rPr>
              <a:t>Soil thermometer &amp; Thermograph</a:t>
            </a:r>
            <a:r>
              <a:rPr lang="en-US" sz="3200" dirty="0">
                <a:effectLst/>
                <a:latin typeface="Times New Roman" panose="02020603050405020304" pitchFamily="18" charset="0"/>
                <a:ea typeface="Times New Roman" panose="02020603050405020304" pitchFamily="18" charset="0"/>
                <a:cs typeface="Arial" panose="020B0604020202020204" pitchFamily="34" charset="0"/>
              </a:rPr>
              <a:t>: used to measure &amp; record the soil temperature.</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561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2585323"/>
            <a:ext cx="8915400" cy="17235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pic>
        <p:nvPicPr>
          <p:cNvPr id="4" name="Picture 3">
            <a:extLst>
              <a:ext uri="{FF2B5EF4-FFF2-40B4-BE49-F238E27FC236}">
                <a16:creationId xmlns:a16="http://schemas.microsoft.com/office/drawing/2014/main" id="{34DE50B6-6D06-47F3-9815-4630AC79CC0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6200" y="0"/>
            <a:ext cx="9067800" cy="5791200"/>
          </a:xfrm>
          <a:prstGeom prst="rect">
            <a:avLst/>
          </a:prstGeom>
          <a:noFill/>
          <a:ln>
            <a:noFill/>
          </a:ln>
        </p:spPr>
      </p:pic>
      <p:sp>
        <p:nvSpPr>
          <p:cNvPr id="2" name="Rectangle 1">
            <a:extLst>
              <a:ext uri="{FF2B5EF4-FFF2-40B4-BE49-F238E27FC236}">
                <a16:creationId xmlns:a16="http://schemas.microsoft.com/office/drawing/2014/main" id="{3E6F73D2-C19A-4419-9BA4-28DDFAC08B73}"/>
              </a:ext>
            </a:extLst>
          </p:cNvPr>
          <p:cNvSpPr/>
          <p:nvPr/>
        </p:nvSpPr>
        <p:spPr>
          <a:xfrm>
            <a:off x="2667000" y="5780314"/>
            <a:ext cx="3169919" cy="103631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3200" dirty="0"/>
              <a:t>Thermograph</a:t>
            </a:r>
            <a:r>
              <a:rPr lang="en-US" dirty="0"/>
              <a:t> </a:t>
            </a:r>
          </a:p>
        </p:txBody>
      </p:sp>
    </p:spTree>
    <p:extLst>
      <p:ext uri="{BB962C8B-B14F-4D97-AF65-F5344CB8AC3E}">
        <p14:creationId xmlns:p14="http://schemas.microsoft.com/office/powerpoint/2010/main" val="2514481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2585323"/>
            <a:ext cx="8915400" cy="17235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sp>
        <p:nvSpPr>
          <p:cNvPr id="4" name="TextBox 3">
            <a:extLst>
              <a:ext uri="{FF2B5EF4-FFF2-40B4-BE49-F238E27FC236}">
                <a16:creationId xmlns:a16="http://schemas.microsoft.com/office/drawing/2014/main" id="{45755217-CB37-4285-A8BE-2D6E750E8148}"/>
              </a:ext>
            </a:extLst>
          </p:cNvPr>
          <p:cNvSpPr txBox="1"/>
          <p:nvPr/>
        </p:nvSpPr>
        <p:spPr>
          <a:xfrm>
            <a:off x="152400" y="914400"/>
            <a:ext cx="8915400" cy="5227072"/>
          </a:xfrm>
          <a:prstGeom prst="rect">
            <a:avLst/>
          </a:prstGeom>
          <a:noFill/>
        </p:spPr>
        <p:txBody>
          <a:bodyPr wrap="square">
            <a:spAutoFit/>
          </a:bodyPr>
          <a:lstStyle/>
          <a:p>
            <a:pPr marL="228600" marR="0" algn="justLow" rtl="0">
              <a:lnSpc>
                <a:spcPct val="115000"/>
              </a:lnSpc>
              <a:spcBef>
                <a:spcPts val="0"/>
              </a:spcBef>
              <a:spcAft>
                <a:spcPts val="1000"/>
              </a:spcAft>
              <a:tabLst>
                <a:tab pos="4836160" algn="l"/>
              </a:tabLst>
            </a:pPr>
            <a:r>
              <a:rPr lang="en-US" sz="2800" b="1" dirty="0">
                <a:effectLst/>
                <a:latin typeface="Times New Roman" panose="02020603050405020304" pitchFamily="18" charset="0"/>
                <a:ea typeface="Times New Roman" panose="02020603050405020304" pitchFamily="18" charset="0"/>
                <a:cs typeface="Arial" panose="020B0604020202020204" pitchFamily="34" charset="0"/>
              </a:rPr>
              <a:t>Humidity</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Low" rtl="0">
              <a:lnSpc>
                <a:spcPct val="115000"/>
              </a:lnSpc>
              <a:spcBef>
                <a:spcPts val="0"/>
              </a:spcBef>
              <a:spcAft>
                <a:spcPts val="1000"/>
              </a:spcAft>
              <a:tabLst>
                <a:tab pos="4836160" algn="l"/>
              </a:tabLst>
            </a:pPr>
            <a:r>
              <a:rPr lang="en-US" sz="3200" b="1" dirty="0">
                <a:effectLst/>
                <a:latin typeface="Times New Roman" panose="02020603050405020304" pitchFamily="18" charset="0"/>
                <a:ea typeface="Times New Roman" panose="02020603050405020304" pitchFamily="18" charset="0"/>
                <a:cs typeface="Arial" panose="020B0604020202020204" pitchFamily="34" charset="0"/>
              </a:rPr>
              <a:t>Hygrometer: </a:t>
            </a:r>
            <a:r>
              <a:rPr lang="en-US" sz="3200" u="none" strike="noStrike" dirty="0">
                <a:effectLst/>
                <a:latin typeface="Calibri" panose="020F0502020204030204" pitchFamily="34" charset="0"/>
                <a:ea typeface="Times New Roman" panose="02020603050405020304" pitchFamily="18" charset="0"/>
                <a:cs typeface="Arial" panose="020B0604020202020204" pitchFamily="34" charset="0"/>
              </a:rPr>
              <a:t>is instrument consists of two </a:t>
            </a:r>
            <a:r>
              <a:rPr lang="en-US" sz="3200" u="none" strike="noStrike" dirty="0">
                <a:effectLst/>
                <a:latin typeface="Times New Roman" panose="02020603050405020304" pitchFamily="18" charset="0"/>
                <a:ea typeface="Times New Roman" panose="02020603050405020304" pitchFamily="18" charset="0"/>
                <a:cs typeface="Arial" panose="020B0604020202020204" pitchFamily="34" charset="0"/>
              </a:rPr>
              <a:t>thermometer,</a:t>
            </a:r>
            <a:r>
              <a:rPr lang="en-US" sz="3200" u="none" strike="noStrike" dirty="0">
                <a:effectLst/>
                <a:latin typeface="Calibri" panose="020F0502020204030204" pitchFamily="34" charset="0"/>
                <a:ea typeface="Times New Roman" panose="02020603050405020304" pitchFamily="18" charset="0"/>
                <a:cs typeface="Arial" panose="020B0604020202020204" pitchFamily="34" charset="0"/>
              </a:rPr>
              <a:t> </a:t>
            </a:r>
            <a:r>
              <a:rPr lang="en-US" sz="3200" u="none" strike="noStrike" dirty="0">
                <a:effectLst/>
                <a:latin typeface="Times New Roman" panose="02020603050405020304" pitchFamily="18" charset="0"/>
                <a:ea typeface="Times New Roman" panose="02020603050405020304" pitchFamily="18" charset="0"/>
                <a:cs typeface="Arial" panose="020B0604020202020204" pitchFamily="34" charset="0"/>
              </a:rPr>
              <a:t>one thermometer bulb is kept constantly wet by a siphon reservoir while the other gives a dry temperature reading. Humidity is obtained by comparing the two readings on the enclosed chart (use to measuring humidity).</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a:p>
            <a:r>
              <a:rPr lang="en-US" sz="3200" b="1" dirty="0">
                <a:effectLst/>
                <a:latin typeface="Times New Roman" panose="02020603050405020304" pitchFamily="18" charset="0"/>
                <a:ea typeface="Times New Roman" panose="02020603050405020304" pitchFamily="18" charset="0"/>
              </a:rPr>
              <a:t>Hygrograph: is </a:t>
            </a:r>
            <a:r>
              <a:rPr lang="en-US" sz="3200" u="none" strike="noStrike" dirty="0">
                <a:effectLst/>
                <a:latin typeface="Calibri" panose="020F0502020204030204" pitchFamily="34" charset="0"/>
                <a:ea typeface="Times New Roman" panose="02020603050405020304" pitchFamily="18" charset="0"/>
                <a:cs typeface="Arial" panose="020B0604020202020204" pitchFamily="34" charset="0"/>
              </a:rPr>
              <a:t>instrument that use for measuring humidity for 24 h by the graph.</a:t>
            </a:r>
            <a:endParaRPr lang="en-US" sz="28700" dirty="0"/>
          </a:p>
        </p:txBody>
      </p:sp>
    </p:spTree>
    <p:extLst>
      <p:ext uri="{BB962C8B-B14F-4D97-AF65-F5344CB8AC3E}">
        <p14:creationId xmlns:p14="http://schemas.microsoft.com/office/powerpoint/2010/main" val="31301516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4468</TotalTime>
  <Words>613</Words>
  <Application>Microsoft Office PowerPoint</Application>
  <PresentationFormat>On-screen Show (4:3)</PresentationFormat>
  <Paragraphs>125</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Constantia</vt:lpstr>
      <vt:lpstr>Times New Roman</vt:lpstr>
      <vt:lpstr>Wingdings 2</vt:lpstr>
      <vt:lpstr>Flow</vt:lpstr>
      <vt:lpstr>Practical Ecology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ecology</dc:title>
  <dc:creator>Rebwar</dc:creator>
  <cp:lastModifiedBy>hp</cp:lastModifiedBy>
  <cp:revision>28</cp:revision>
  <dcterms:created xsi:type="dcterms:W3CDTF">2018-10-13T20:59:23Z</dcterms:created>
  <dcterms:modified xsi:type="dcterms:W3CDTF">2022-10-11T04:14:31Z</dcterms:modified>
</cp:coreProperties>
</file>