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5" r:id="rId4"/>
    <p:sldId id="264" r:id="rId5"/>
    <p:sldId id="268" r:id="rId6"/>
    <p:sldId id="269" r:id="rId7"/>
    <p:sldId id="275" r:id="rId8"/>
    <p:sldId id="271" r:id="rId9"/>
    <p:sldId id="277" r:id="rId10"/>
    <p:sldId id="278" r:id="rId11"/>
    <p:sldId id="276" r:id="rId12"/>
    <p:sldId id="272" r:id="rId13"/>
    <p:sldId id="273" r:id="rId14"/>
    <p:sldId id="279"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10/25/2022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10/25/2022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10/25/2022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10/25/2022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4800" dirty="0">
                <a:solidFill>
                  <a:schemeClr val="bg1"/>
                </a:solidFill>
              </a:rPr>
              <a:t>Practical ecology  </a:t>
            </a:r>
          </a:p>
        </p:txBody>
      </p:sp>
      <p:sp>
        <p:nvSpPr>
          <p:cNvPr id="3" name="Subtitle 2"/>
          <p:cNvSpPr>
            <a:spLocks noGrp="1"/>
          </p:cNvSpPr>
          <p:nvPr>
            <p:ph type="subTitle" idx="1"/>
          </p:nvPr>
        </p:nvSpPr>
        <p:spPr>
          <a:xfrm>
            <a:off x="1219200" y="2438400"/>
            <a:ext cx="6400800" cy="2133600"/>
          </a:xfrm>
        </p:spPr>
        <p:txBody>
          <a:bodyPr>
            <a:normAutofit fontScale="47500" lnSpcReduction="20000"/>
          </a:bodyPr>
          <a:lstStyle/>
          <a:p>
            <a:pPr algn="ctr"/>
            <a:endParaRPr lang="en-US" sz="9500" b="1" dirty="0"/>
          </a:p>
          <a:p>
            <a:pPr algn="ctr"/>
            <a:r>
              <a:rPr lang="en-US" sz="12600" b="1" dirty="0"/>
              <a:t>Soil </a:t>
            </a:r>
          </a:p>
          <a:p>
            <a:pPr algn="ctr"/>
            <a:r>
              <a:rPr lang="en-US" sz="7600" b="1" dirty="0"/>
              <a:t>Lab .5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1" y="-380262"/>
            <a:ext cx="8839199" cy="63928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3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a:lnSpc>
                <a:spcPct val="115000"/>
              </a:lnSpc>
              <a:spcBef>
                <a:spcPts val="0"/>
              </a:spcBef>
              <a:spcAft>
                <a:spcPts val="10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sz="4000" b="1" dirty="0">
                <a:effectLst/>
                <a:latin typeface="Calibri" panose="020F0502020204030204" pitchFamily="34" charset="0"/>
                <a:ea typeface="Calibri" panose="020F0502020204030204" pitchFamily="34" charset="0"/>
                <a:cs typeface="Arial" panose="020B0604020202020204" pitchFamily="34" charset="0"/>
              </a:rPr>
              <a:t>4-Organisms</a:t>
            </a:r>
            <a:r>
              <a:rPr lang="en-US" sz="4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Plants root, animals burrow, and bacteria eat – these and other organisms speed up the breakdown of large soil particles into smaller ones. For instance, roots produce carbon dioxide that mixes with water and forms an acid that wears away rock.</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06868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1" y="0"/>
            <a:ext cx="8839199"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3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lang="en-US" sz="3600" b="1" dirty="0">
              <a:latin typeface="Times New Roman" pitchFamily="18" charset="0"/>
              <a:ea typeface="Times New Roman" pitchFamily="18" charset="0"/>
              <a:cs typeface="Times New Roman" pitchFamily="18" charset="0"/>
            </a:endParaRPr>
          </a:p>
          <a:p>
            <a:r>
              <a:rPr lang="en-US" sz="3600" b="1" dirty="0"/>
              <a:t>Soil Moisture</a:t>
            </a:r>
            <a:endParaRPr lang="en-US" sz="3600" dirty="0"/>
          </a:p>
          <a:p>
            <a:pPr algn="just"/>
            <a:r>
              <a:rPr lang="en-US" sz="3600" dirty="0"/>
              <a:t>Water contained in soil is called soil moisture. The water is held within the soil pores. Soil water is the major component of the soil in relation to plant growth. If the moisture content of a soil is optimum for plant growth, plants can readily absorb soil water. </a:t>
            </a:r>
          </a:p>
        </p:txBody>
      </p:sp>
    </p:spTree>
    <p:extLst>
      <p:ext uri="{BB962C8B-B14F-4D97-AF65-F5344CB8AC3E}">
        <p14:creationId xmlns:p14="http://schemas.microsoft.com/office/powerpoint/2010/main" val="3678870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1" y="0"/>
            <a:ext cx="8839199"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3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3600" b="1" dirty="0"/>
              <a:t>Forms of soil water</a:t>
            </a:r>
            <a:r>
              <a:rPr lang="en-US" sz="3600" dirty="0"/>
              <a:t>: </a:t>
            </a:r>
          </a:p>
          <a:p>
            <a:pPr algn="just"/>
            <a:r>
              <a:rPr lang="en-US" sz="3600" dirty="0"/>
              <a:t>Water percent in the soil can exist in three Forms:</a:t>
            </a:r>
          </a:p>
          <a:p>
            <a:pPr algn="just"/>
            <a:r>
              <a:rPr lang="en-US" sz="3600" b="1" dirty="0"/>
              <a:t>1. Capillary water: </a:t>
            </a:r>
            <a:r>
              <a:rPr lang="en-US" sz="3600" dirty="0"/>
              <a:t>Is held in the small pore or capillaries in continuous water film.</a:t>
            </a:r>
          </a:p>
          <a:p>
            <a:pPr algn="just"/>
            <a:r>
              <a:rPr lang="en-US" sz="3600" b="1" dirty="0"/>
              <a:t>2. Hygroscopic water:</a:t>
            </a:r>
            <a:r>
              <a:rPr lang="en-US" sz="3600" dirty="0"/>
              <a:t> Is the water that adsorbed on soil particle surface by surface tension or force.</a:t>
            </a:r>
          </a:p>
          <a:p>
            <a:pPr algn="just"/>
            <a:r>
              <a:rPr lang="en-US" sz="3600" b="1" dirty="0"/>
              <a:t>3. Gravitational water: </a:t>
            </a:r>
            <a:r>
              <a:rPr lang="en-US" sz="3600" dirty="0"/>
              <a:t>Is water that occupies aeration pore space but will drain down to lower depth under gravity force.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1" y="0"/>
            <a:ext cx="8839199"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3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endParaRPr lang="en-US" sz="3600" b="1" dirty="0"/>
          </a:p>
          <a:p>
            <a:pPr algn="just"/>
            <a:r>
              <a:rPr lang="en-US" sz="4000" b="1" dirty="0"/>
              <a:t>Water holding capacity (W.H.C.):</a:t>
            </a:r>
            <a:endParaRPr lang="en-US" sz="4000" dirty="0"/>
          </a:p>
          <a:p>
            <a:pPr algn="just"/>
            <a:r>
              <a:rPr lang="en-US" sz="4000" dirty="0"/>
              <a:t>Is the maximum amount of water that soil retains it or (the ability of soil micro pore to hold water for the plant use).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1" y="1538882"/>
            <a:ext cx="8839199"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3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endParaRPr lang="en-US" sz="3600" b="1" dirty="0"/>
          </a:p>
        </p:txBody>
      </p:sp>
      <p:pic>
        <p:nvPicPr>
          <p:cNvPr id="3" name="Picture 2">
            <a:extLst>
              <a:ext uri="{FF2B5EF4-FFF2-40B4-BE49-F238E27FC236}">
                <a16:creationId xmlns:a16="http://schemas.microsoft.com/office/drawing/2014/main" id="{52FBC992-0166-49EC-BA30-FE95F47D46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609600"/>
            <a:ext cx="8305800" cy="8458200"/>
          </a:xfrm>
          <a:prstGeom prst="rect">
            <a:avLst/>
          </a:prstGeom>
        </p:spPr>
      </p:pic>
    </p:spTree>
    <p:extLst>
      <p:ext uri="{BB962C8B-B14F-4D97-AF65-F5344CB8AC3E}">
        <p14:creationId xmlns:p14="http://schemas.microsoft.com/office/powerpoint/2010/main" val="2877346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1" y="0"/>
            <a:ext cx="8839199"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3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endParaRPr lang="en-US" sz="3600" b="1" dirty="0"/>
          </a:p>
          <a:p>
            <a:r>
              <a:rPr lang="en-US" sz="4000" b="1" dirty="0"/>
              <a:t>W.H.C. = Volume of retained water / weight of soil</a:t>
            </a:r>
            <a:endParaRPr lang="en-US" sz="4000" dirty="0"/>
          </a:p>
          <a:p>
            <a:endParaRPr lang="en-US" sz="4000" b="1" dirty="0"/>
          </a:p>
          <a:p>
            <a:r>
              <a:rPr lang="en-US" sz="4000" b="1" dirty="0"/>
              <a:t>Volume of retained water = volume of water used - volume of water in cylinder</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277000"/>
            <a:ext cx="8915400"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r>
              <a:rPr lang="en-US" sz="3200" b="1" i="1" dirty="0"/>
              <a:t>Pedology</a:t>
            </a:r>
            <a:r>
              <a:rPr lang="en-US" sz="3200" dirty="0"/>
              <a:t> is a branch of soil science focusing on the formation, morphology, and classification of soils as bodies within the natural landscape.</a:t>
            </a:r>
          </a:p>
          <a:p>
            <a:pPr algn="just"/>
            <a:endParaRPr lang="en-US" sz="3200" dirty="0"/>
          </a:p>
          <a:p>
            <a:pPr algn="just"/>
            <a:r>
              <a:rPr lang="en-US" sz="4000" b="1" i="1" dirty="0"/>
              <a:t>Soil </a:t>
            </a:r>
            <a:r>
              <a:rPr lang="en-US" sz="2400" dirty="0">
                <a:effectLst/>
                <a:latin typeface="Times New Roman" panose="02020603050405020304" pitchFamily="18" charset="0"/>
                <a:ea typeface="Times New Roman" panose="02020603050405020304" pitchFamily="18" charset="0"/>
              </a:rPr>
              <a:t>is  outer portion of earth</a:t>
            </a:r>
            <a:r>
              <a:rPr lang="en-US" sz="2400" baseline="30000"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s crust that is a natural body consisting of layer constituent of variable thickness which differs from the parent materials in there morphological, physical, chemical and mineralogical characteristic. It is the material that plants grow in and which provides the mechanical support, water and nutri­ent reservoir necessary for plant growth.</a:t>
            </a:r>
            <a:endParaRPr kumimoji="0" lang="en-US" sz="4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8915400"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r>
              <a:rPr lang="en-US" sz="2800" b="1" dirty="0"/>
              <a:t>Soil component</a:t>
            </a:r>
            <a:r>
              <a:rPr lang="en-US" sz="2800" dirty="0"/>
              <a:t>:</a:t>
            </a:r>
          </a:p>
          <a:p>
            <a:pPr algn="just"/>
            <a:r>
              <a:rPr lang="en-US" sz="2800" dirty="0"/>
              <a:t>Soil is comprised </a:t>
            </a:r>
            <a:r>
              <a:rPr lang="en-US" sz="2800" b="1" dirty="0"/>
              <a:t>of minerals, soil organic matter, water, and air</a:t>
            </a:r>
            <a:r>
              <a:rPr lang="en-US" sz="2800" dirty="0"/>
              <a:t>. The composition and proportion of these components greatly influence soil </a:t>
            </a:r>
            <a:r>
              <a:rPr lang="en-US" sz="2800" b="1" dirty="0"/>
              <a:t>physical properties, </a:t>
            </a:r>
            <a:r>
              <a:rPr lang="en-US" sz="2800" dirty="0"/>
              <a:t>including</a:t>
            </a:r>
            <a:r>
              <a:rPr lang="en-US" sz="2800" b="1" dirty="0"/>
              <a:t> texture, structure, and porosity, the fraction of pore space in a soil</a:t>
            </a:r>
            <a:r>
              <a:rPr lang="en-US" sz="2800" dirty="0"/>
              <a:t>.  these properties affect air and water movement in the soil, and thus the soil’s ability to function.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3124200" y="4038600"/>
            <a:ext cx="3914775" cy="2590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74481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r>
              <a:rPr lang="en-US" sz="3600" b="1" dirty="0"/>
              <a:t>Soil forming factors:</a:t>
            </a:r>
            <a:endParaRPr lang="en-US" sz="3600" dirty="0"/>
          </a:p>
          <a:p>
            <a:pPr algn="just"/>
            <a:r>
              <a:rPr lang="en-US" sz="2800" b="1" dirty="0"/>
              <a:t>(</a:t>
            </a:r>
            <a:r>
              <a:rPr lang="en-US" sz="2800" dirty="0"/>
              <a:t>Parent materials, climate, time, organisms…) </a:t>
            </a:r>
          </a:p>
          <a:p>
            <a:pPr algn="just"/>
            <a:r>
              <a:rPr lang="en-US" sz="3600" b="1" dirty="0"/>
              <a:t>Soil Physical Properties</a:t>
            </a:r>
            <a:endParaRPr lang="en-US" sz="3600" dirty="0"/>
          </a:p>
          <a:p>
            <a:pPr lvl="0" algn="just"/>
            <a:r>
              <a:rPr lang="en-US" sz="3600" b="1" dirty="0"/>
              <a:t> Soil horizon </a:t>
            </a:r>
            <a:r>
              <a:rPr lang="en-US" sz="3600" dirty="0"/>
              <a:t>(</a:t>
            </a:r>
            <a:r>
              <a:rPr lang="en-US" sz="3600" b="1" dirty="0"/>
              <a:t>profile):</a:t>
            </a:r>
            <a:endParaRPr lang="en-US" sz="3600" dirty="0"/>
          </a:p>
          <a:p>
            <a:pPr algn="just"/>
            <a:r>
              <a:rPr lang="en-US" sz="3600" dirty="0"/>
              <a:t>are layers parallel to the soil surface whose physical, chemical and biological characteristics differ from the layers above and beneath.</a:t>
            </a:r>
          </a:p>
          <a:p>
            <a:pPr algn="just"/>
            <a:r>
              <a:rPr lang="en-US" sz="3600" b="1" dirty="0"/>
              <a:t>O horizon:</a:t>
            </a:r>
            <a:r>
              <a:rPr lang="en-US" sz="3600" dirty="0"/>
              <a:t> The "O" stands for organic. It is a surface layer, dominated by the presence of large amounts of organic material in varying stages of decomposition system</a:t>
            </a:r>
            <a:r>
              <a:rPr lang="en-US" sz="3600" b="1" dirty="0"/>
              <a:t>.</a:t>
            </a:r>
            <a:endParaRPr lang="en-US" sz="3600" dirty="0"/>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457201" y="457200"/>
            <a:ext cx="8458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lvl="0" algn="just"/>
            <a:r>
              <a:rPr lang="en-US" sz="2800" b="1" dirty="0"/>
              <a:t>A horizon: </a:t>
            </a:r>
            <a:r>
              <a:rPr lang="en-US" sz="2800" dirty="0"/>
              <a:t>this layer has a layer of dark decomposed organic materials, which is called "humus".</a:t>
            </a:r>
          </a:p>
          <a:p>
            <a:pPr lvl="0" algn="just"/>
            <a:endParaRPr lang="en-US" sz="2800" b="1" dirty="0"/>
          </a:p>
          <a:p>
            <a:pPr lvl="0" algn="just"/>
            <a:r>
              <a:rPr lang="en-US" sz="2800" b="1" dirty="0"/>
              <a:t>E horizon:</a:t>
            </a:r>
            <a:r>
              <a:rPr lang="en-US" sz="2800" dirty="0"/>
              <a:t> is a subsurface horizon that has been heavily leached. Leaching is the process in which soluble nutrients are lost from the soil due to precipitation or irrigation. The horizon is typically light in color.</a:t>
            </a:r>
          </a:p>
          <a:p>
            <a:pPr lvl="0" algn="just"/>
            <a:endParaRPr lang="en-US" sz="2800" b="1" dirty="0"/>
          </a:p>
          <a:p>
            <a:pPr lvl="0" algn="just"/>
            <a:r>
              <a:rPr lang="en-US" sz="2800" b="1" dirty="0"/>
              <a:t>B horizon:</a:t>
            </a:r>
            <a:r>
              <a:rPr lang="en-US" sz="2800" dirty="0"/>
              <a:t> is a subsurface horizon that has accumulated from the layer above. It is a site of deposition of certain minerals that have leached from the layer above.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a:p>
            <a:pPr lvl="0" algn="just"/>
            <a:r>
              <a:rPr lang="en-US" sz="3600" b="1" dirty="0"/>
              <a:t>C horizon: is </a:t>
            </a:r>
            <a:r>
              <a:rPr lang="en-US" sz="3600" dirty="0"/>
              <a:t>composed of weathered parental material, Plant roots do not penetrate into this layer.</a:t>
            </a:r>
          </a:p>
          <a:p>
            <a:pPr lvl="0" algn="just"/>
            <a:endParaRPr lang="en-US" sz="3600" b="1" dirty="0"/>
          </a:p>
          <a:p>
            <a:pPr lvl="0" algn="just"/>
            <a:r>
              <a:rPr lang="en-US" sz="3600" b="1" dirty="0"/>
              <a:t>R horizon: </a:t>
            </a:r>
            <a:r>
              <a:rPr lang="en-US" sz="3600" dirty="0"/>
              <a:t>the final layer of a typical soil profile this layer consisted of </a:t>
            </a:r>
            <a:r>
              <a:rPr lang="en-US" sz="3600" dirty="0" err="1"/>
              <a:t>unweathered</a:t>
            </a:r>
            <a:r>
              <a:rPr lang="en-US" sz="3600" dirty="0"/>
              <a:t> rock. (Bedrock) layer that is beneath all the other layers.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pic>
        <p:nvPicPr>
          <p:cNvPr id="5" name="Picture 4"/>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667" b="2017"/>
          <a:stretch/>
        </p:blipFill>
        <p:spPr bwMode="auto">
          <a:xfrm>
            <a:off x="1524000" y="685800"/>
            <a:ext cx="5410199" cy="617220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1" y="-303320"/>
            <a:ext cx="8839199" cy="62389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3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lang="en-US" sz="3600" b="1" dirty="0">
              <a:latin typeface="Times New Roman" pitchFamily="18" charset="0"/>
              <a:ea typeface="Times New Roman" pitchFamily="18" charset="0"/>
              <a:cs typeface="Times New Roman" pitchFamily="18" charset="0"/>
            </a:endParaRPr>
          </a:p>
          <a:p>
            <a:pPr marL="0" marR="0">
              <a:lnSpc>
                <a:spcPct val="115000"/>
              </a:lnSpc>
              <a:spcBef>
                <a:spcPts val="0"/>
              </a:spcBef>
              <a:spcAft>
                <a:spcPts val="1000"/>
              </a:spcAft>
            </a:pPr>
            <a:r>
              <a:rPr lang="en-US" sz="4000" b="1" dirty="0">
                <a:effectLst/>
                <a:latin typeface="Calibri" panose="020F0502020204030204" pitchFamily="34" charset="0"/>
                <a:ea typeface="Calibri" panose="020F0502020204030204" pitchFamily="34" charset="0"/>
                <a:cs typeface="Arial" panose="020B0604020202020204" pitchFamily="34" charset="0"/>
              </a:rPr>
              <a:t>Soil forming factors:</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sz="4000" b="1" dirty="0">
                <a:effectLst/>
                <a:latin typeface="Calibri" panose="020F0502020204030204" pitchFamily="34" charset="0"/>
                <a:ea typeface="Calibri" panose="020F0502020204030204" pitchFamily="34" charset="0"/>
                <a:cs typeface="Arial" panose="020B0604020202020204" pitchFamily="34" charset="0"/>
              </a:rPr>
              <a:t>1-Parent materials:</a:t>
            </a:r>
            <a:r>
              <a:rPr lang="en-US" sz="4000" dirty="0">
                <a:effectLst/>
                <a:latin typeface="Calibri" panose="020F0502020204030204" pitchFamily="34" charset="0"/>
                <a:ea typeface="Calibri" panose="020F0502020204030204" pitchFamily="34" charset="0"/>
                <a:cs typeface="Arial" panose="020B0604020202020204" pitchFamily="34" charset="0"/>
              </a:rPr>
              <a:t> </a:t>
            </a:r>
            <a:r>
              <a:rPr lang="en-US" sz="4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Every soil “inherits” traits from the parent material from which it formed. For example, soils that form from limestone are rich in calcium and soils that form from materials at the bottom of lakes are high in clay.</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p:txBody>
      </p:sp>
      <p:sp>
        <p:nvSpPr>
          <p:cNvPr id="20482" name="Rectangle 2"/>
          <p:cNvSpPr>
            <a:spLocks noChangeArrowheads="1"/>
          </p:cNvSpPr>
          <p:nvPr/>
        </p:nvSpPr>
        <p:spPr bwMode="auto">
          <a:xfrm>
            <a:off x="1" y="-1090393"/>
            <a:ext cx="8839199" cy="7813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664075" algn="l"/>
              </a:tabLst>
            </a:pPr>
            <a:endParaRPr kumimoji="0" lang="en-US" sz="3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a:lnSpc>
                <a:spcPct val="115000"/>
              </a:lnSpc>
              <a:spcBef>
                <a:spcPts val="0"/>
              </a:spcBef>
              <a:spcAft>
                <a:spcPts val="10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endParaRPr lang="en-US" sz="3600" b="1"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3600" b="1" dirty="0">
                <a:effectLst/>
                <a:latin typeface="Calibri" panose="020F0502020204030204" pitchFamily="34" charset="0"/>
                <a:ea typeface="Calibri" panose="020F0502020204030204" pitchFamily="34" charset="0"/>
                <a:cs typeface="Arial" panose="020B0604020202020204" pitchFamily="34" charset="0"/>
              </a:rPr>
              <a:t>2-</a:t>
            </a:r>
            <a:r>
              <a:rPr lang="en-US" sz="36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3600" b="1" dirty="0">
                <a:effectLst/>
                <a:latin typeface="Calibri" panose="020F0502020204030204" pitchFamily="34" charset="0"/>
                <a:ea typeface="Calibri" panose="020F0502020204030204" pitchFamily="34" charset="0"/>
                <a:cs typeface="Arial" panose="020B0604020202020204" pitchFamily="34" charset="0"/>
              </a:rPr>
              <a:t>Climate</a:t>
            </a:r>
            <a:r>
              <a:rPr lang="en-US" sz="36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Temperature and moisture influence the speed of chemical reactions, which in turn help control how fast rocks weather and dead organisms decompose. Soils develop faster in warm, moist climates and slowest in cold or arid ones.</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sz="3600" b="1" dirty="0">
                <a:effectLst/>
                <a:latin typeface="Calibri" panose="020F0502020204030204" pitchFamily="34" charset="0"/>
                <a:ea typeface="Calibri" panose="020F0502020204030204" pitchFamily="34" charset="0"/>
                <a:cs typeface="Arial" panose="020B0604020202020204" pitchFamily="34" charset="0"/>
              </a:rPr>
              <a:t>3</a:t>
            </a:r>
            <a:r>
              <a:rPr lang="en-US" sz="36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3600" b="1" dirty="0">
                <a:effectLst/>
                <a:latin typeface="Calibri" panose="020F0502020204030204" pitchFamily="34" charset="0"/>
                <a:ea typeface="Calibri" panose="020F0502020204030204" pitchFamily="34" charset="0"/>
                <a:cs typeface="Arial" panose="020B0604020202020204" pitchFamily="34" charset="0"/>
              </a:rPr>
              <a:t>Time</a:t>
            </a:r>
            <a:r>
              <a:rPr lang="en-US" sz="36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All of these factors work together over time. Older soils differ from younger soils because they have had longer to develop.</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5906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4103</TotalTime>
  <Words>756</Words>
  <Application>Microsoft Office PowerPoint</Application>
  <PresentationFormat>On-screen Show (4:3)</PresentationFormat>
  <Paragraphs>154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Constantia</vt:lpstr>
      <vt:lpstr>Times New Roman</vt:lpstr>
      <vt:lpstr>Wingdings 2</vt:lpstr>
      <vt:lpstr>Flow</vt:lpstr>
      <vt:lpstr>Practical ecology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21</cp:revision>
  <dcterms:created xsi:type="dcterms:W3CDTF">2018-10-13T20:59:23Z</dcterms:created>
  <dcterms:modified xsi:type="dcterms:W3CDTF">2022-10-25T11:05:50Z</dcterms:modified>
</cp:coreProperties>
</file>