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64" r:id="rId5"/>
    <p:sldId id="268" r:id="rId6"/>
    <p:sldId id="269" r:id="rId7"/>
    <p:sldId id="270" r:id="rId8"/>
    <p:sldId id="271" r:id="rId9"/>
    <p:sldId id="272" r:id="rId10"/>
    <p:sldId id="273" r:id="rId11"/>
    <p:sldId id="274" r:id="rId12"/>
    <p:sldId id="276"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284A86-4A3B-43E1-80EF-DDA0FF3125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84A86-4A3B-43E1-80EF-DDA0FF3125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B1A1C4-461E-474E-8953-E7D504AE4DA1}"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284A86-4A3B-43E1-80EF-DDA0FF31254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1A1C4-461E-474E-8953-E7D504AE4DA1}" type="datetimeFigureOut">
              <a:rPr lang="en-US" smtClean="0"/>
              <a:pPr/>
              <a:t>10/31/2022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284A86-4A3B-43E1-80EF-DDA0FF31254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470025"/>
          </a:xfrm>
        </p:spPr>
        <p:txBody>
          <a:bodyPr>
            <a:normAutofit/>
          </a:bodyPr>
          <a:lstStyle/>
          <a:p>
            <a:pPr algn="ctr"/>
            <a:r>
              <a:rPr lang="en-US" sz="4800" dirty="0">
                <a:solidFill>
                  <a:schemeClr val="bg1"/>
                </a:solidFill>
              </a:rPr>
              <a:t>Practical Ecology  </a:t>
            </a:r>
          </a:p>
        </p:txBody>
      </p:sp>
      <p:sp>
        <p:nvSpPr>
          <p:cNvPr id="3" name="Subtitle 2"/>
          <p:cNvSpPr>
            <a:spLocks noGrp="1"/>
          </p:cNvSpPr>
          <p:nvPr>
            <p:ph type="subTitle" idx="1"/>
          </p:nvPr>
        </p:nvSpPr>
        <p:spPr>
          <a:xfrm>
            <a:off x="1219200" y="2438400"/>
            <a:ext cx="6400800" cy="2133600"/>
          </a:xfrm>
        </p:spPr>
        <p:txBody>
          <a:bodyPr>
            <a:normAutofit fontScale="25000" lnSpcReduction="20000"/>
          </a:bodyPr>
          <a:lstStyle/>
          <a:p>
            <a:pPr algn="ctr"/>
            <a:endParaRPr lang="en-US" sz="9500" b="1" dirty="0"/>
          </a:p>
          <a:p>
            <a:pPr algn="ctr"/>
            <a:r>
              <a:rPr lang="en-US" sz="14400" b="1" dirty="0"/>
              <a:t>Measurement of soil texture </a:t>
            </a:r>
          </a:p>
          <a:p>
            <a:pPr algn="ctr"/>
            <a:endParaRPr lang="en-US" sz="9000" b="1" dirty="0"/>
          </a:p>
          <a:p>
            <a:pPr algn="ctr"/>
            <a:r>
              <a:rPr lang="en-US" sz="12800" b="1"/>
              <a:t>Lab .6</a:t>
            </a:r>
            <a:endParaRPr lang="en-US" sz="1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786277"/>
            <a:ext cx="8915401" cy="2597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1A7720-56FC-4B4F-96DE-20A1748706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219200"/>
            <a:ext cx="5695950" cy="4419600"/>
          </a:xfrm>
          <a:prstGeom prst="rect">
            <a:avLst/>
          </a:prstGeom>
          <a:noFill/>
          <a:ln>
            <a:noFill/>
          </a:ln>
        </p:spPr>
      </p:pic>
      <p:pic>
        <p:nvPicPr>
          <p:cNvPr id="6" name="Picture 5">
            <a:extLst>
              <a:ext uri="{FF2B5EF4-FFF2-40B4-BE49-F238E27FC236}">
                <a16:creationId xmlns:a16="http://schemas.microsoft.com/office/drawing/2014/main" id="{CA7B82C4-B6CE-41AB-8639-368B59ED2A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1928" y="914400"/>
            <a:ext cx="7306271" cy="5486400"/>
          </a:xfrm>
          <a:prstGeom prst="rect">
            <a:avLst/>
          </a:prstGeom>
          <a:noFill/>
          <a:ln>
            <a:noFill/>
          </a:ln>
        </p:spPr>
      </p:pic>
    </p:spTree>
    <p:extLst>
      <p:ext uri="{BB962C8B-B14F-4D97-AF65-F5344CB8AC3E}">
        <p14:creationId xmlns:p14="http://schemas.microsoft.com/office/powerpoint/2010/main" val="209760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786278"/>
            <a:ext cx="8915401" cy="2597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E377BE-159A-45E4-90F5-37CC5E8EB890}"/>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599" y="533400"/>
            <a:ext cx="8534401" cy="6134100"/>
          </a:xfrm>
          <a:prstGeom prst="rect">
            <a:avLst/>
          </a:prstGeom>
          <a:noFill/>
        </p:spPr>
      </p:pic>
    </p:spTree>
    <p:extLst>
      <p:ext uri="{BB962C8B-B14F-4D97-AF65-F5344CB8AC3E}">
        <p14:creationId xmlns:p14="http://schemas.microsoft.com/office/powerpoint/2010/main" val="294457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786278"/>
            <a:ext cx="8915401" cy="2597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6158DAA-F5A4-4260-8263-3A45D612D13C}"/>
              </a:ext>
            </a:extLst>
          </p:cNvPr>
          <p:cNvPicPr>
            <a:picLocks noChangeAspect="1"/>
          </p:cNvPicPr>
          <p:nvPr/>
        </p:nvPicPr>
        <p:blipFill>
          <a:blip r:embed="rId2"/>
          <a:stretch>
            <a:fillRect/>
          </a:stretch>
        </p:blipFill>
        <p:spPr>
          <a:xfrm>
            <a:off x="609600" y="1369606"/>
            <a:ext cx="7848600" cy="4702116"/>
          </a:xfrm>
          <a:prstGeom prst="rect">
            <a:avLst/>
          </a:prstGeom>
        </p:spPr>
      </p:pic>
    </p:spTree>
    <p:extLst>
      <p:ext uri="{BB962C8B-B14F-4D97-AF65-F5344CB8AC3E}">
        <p14:creationId xmlns:p14="http://schemas.microsoft.com/office/powerpoint/2010/main" val="195767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786278"/>
            <a:ext cx="8915401" cy="2597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034102-1C65-4649-A447-264DB2C9283D}"/>
              </a:ext>
            </a:extLst>
          </p:cNvPr>
          <p:cNvPicPr>
            <a:picLocks noChangeAspect="1"/>
          </p:cNvPicPr>
          <p:nvPr/>
        </p:nvPicPr>
        <p:blipFill>
          <a:blip r:embed="rId2"/>
          <a:stretch>
            <a:fillRect/>
          </a:stretch>
        </p:blipFill>
        <p:spPr>
          <a:xfrm>
            <a:off x="0" y="1219200"/>
            <a:ext cx="4332514" cy="3962400"/>
          </a:xfrm>
          <a:prstGeom prst="rect">
            <a:avLst/>
          </a:prstGeom>
        </p:spPr>
      </p:pic>
      <p:pic>
        <p:nvPicPr>
          <p:cNvPr id="8" name="Picture 7">
            <a:extLst>
              <a:ext uri="{FF2B5EF4-FFF2-40B4-BE49-F238E27FC236}">
                <a16:creationId xmlns:a16="http://schemas.microsoft.com/office/drawing/2014/main" id="{83C824ED-6C5E-4294-834D-8CA4271B6168}"/>
              </a:ext>
            </a:extLst>
          </p:cNvPr>
          <p:cNvPicPr>
            <a:picLocks noChangeAspect="1"/>
          </p:cNvPicPr>
          <p:nvPr/>
        </p:nvPicPr>
        <p:blipFill>
          <a:blip r:embed="rId3"/>
          <a:stretch>
            <a:fillRect/>
          </a:stretch>
        </p:blipFill>
        <p:spPr>
          <a:xfrm>
            <a:off x="4686299" y="1219200"/>
            <a:ext cx="3848101" cy="3962400"/>
          </a:xfrm>
          <a:prstGeom prst="rect">
            <a:avLst/>
          </a:prstGeom>
        </p:spPr>
      </p:pic>
    </p:spTree>
    <p:extLst>
      <p:ext uri="{BB962C8B-B14F-4D97-AF65-F5344CB8AC3E}">
        <p14:creationId xmlns:p14="http://schemas.microsoft.com/office/powerpoint/2010/main" val="138214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5228"/>
            <a:ext cx="8915400" cy="58480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just">
              <a:lnSpc>
                <a:spcPct val="115000"/>
              </a:lnSpc>
              <a:spcBef>
                <a:spcPts val="0"/>
              </a:spcBef>
              <a:spcAft>
                <a:spcPts val="1000"/>
              </a:spcAft>
            </a:pPr>
            <a:r>
              <a:rPr lang="en-US" sz="4000" b="1" dirty="0">
                <a:effectLst/>
                <a:latin typeface="Calibri" panose="020F0502020204030204" pitchFamily="34" charset="0"/>
                <a:ea typeface="Calibri" panose="020F0502020204030204" pitchFamily="34" charset="0"/>
                <a:cs typeface="Arial" panose="020B0604020202020204" pitchFamily="34" charset="0"/>
              </a:rPr>
              <a:t> </a:t>
            </a:r>
          </a:p>
          <a:p>
            <a:pPr marL="0" marR="365760" algn="just">
              <a:lnSpc>
                <a:spcPct val="150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Soil texture</a:t>
            </a:r>
            <a:r>
              <a:rPr lang="en-US" sz="2400" dirty="0">
                <a:effectLst/>
                <a:latin typeface="Times New Roman" panose="02020603050405020304" pitchFamily="18" charset="0"/>
                <a:ea typeface="Times New Roman" panose="02020603050405020304" pitchFamily="18" charset="0"/>
              </a:rPr>
              <a:t> is the proportion of the three sizes of soil particles which include sand, silt and clay.  The texture of a soil is important properties because it determines soil characteristics that affect plant growth. A few of these characteristics are water-holding capacity and permeability. It affects the amount of water and nutrients that a soil can hold and supply to plants. Soil physical properties such as structure and movement of air and water through the soil are affected by texture. Texture is a relatively permanent physical property under natural conditions.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800221"/>
            <a:ext cx="89154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lgn="just"/>
            <a:r>
              <a:rPr lang="en-US" sz="4000" dirty="0">
                <a:effectLst/>
                <a:latin typeface="Times New Roman" panose="02020603050405020304" pitchFamily="18" charset="0"/>
                <a:ea typeface="Times New Roman" panose="02020603050405020304" pitchFamily="18" charset="0"/>
              </a:rPr>
              <a:t> Soil textures determined in laboratory analyses where the amount of sand, silt, and clay are known quantitatively. The soil textural class is determined using the textural triangle. In the field, the soil's texture may be determined by the feeling method.</a:t>
            </a:r>
            <a:endParaRPr kumimoji="0" lang="en-US" sz="8000" b="0" i="0" u="none" strike="noStrike" cap="none" normalizeH="0" baseline="0" dirty="0">
              <a:ln>
                <a:noFill/>
              </a:ln>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661991"/>
            <a:ext cx="9144000"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endParaRPr lang="en-US" sz="1400" b="1" dirty="0">
              <a:latin typeface="Times New Roman" pitchFamily="18" charset="0"/>
              <a:cs typeface="Times New Roman" pitchFamily="18" charset="0"/>
            </a:endParaRPr>
          </a:p>
          <a:p>
            <a:pPr algn="just"/>
            <a:r>
              <a:rPr lang="en-US" sz="3200" dirty="0"/>
              <a:t> </a:t>
            </a:r>
          </a:p>
          <a:p>
            <a:pPr algn="just"/>
            <a:endParaRPr lang="en-US" sz="3200" b="1" dirty="0">
              <a:solidFill>
                <a:srgbClr val="FF0000"/>
              </a:solidFill>
            </a:endParaRPr>
          </a:p>
          <a:p>
            <a:pPr algn="just"/>
            <a:r>
              <a:rPr lang="en-US" sz="3200" dirty="0">
                <a:effectLst/>
                <a:latin typeface="Cambria" panose="02040503050406030204" pitchFamily="18" charset="0"/>
                <a:ea typeface="Calibri" panose="020F0502020204030204" pitchFamily="34" charset="0"/>
                <a:cs typeface="Palatino-Roman"/>
              </a:rPr>
              <a:t>There are 12 different soil textural classes. The percentage units (0-100%) of sand, silt, and clay are listed along the sides of the triangle. Also notice that the relative proportion of sand, silt, and clay always adds up to 100%. These 3 separates are the only particles used to determine soil texture. Soil texture refers only to the mineral fraction of the soil. Organic matter is not considered when determining texture or textural class.  A precise analysis of soil texture requires that organic matter be removed.</a:t>
            </a:r>
            <a:endParaRPr kumimoji="0" lang="en-US" sz="6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1249567"/>
            <a:ext cx="8915401" cy="66695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154305" lvl="0" algn="just" rtl="0">
              <a:lnSpc>
                <a:spcPct val="115000"/>
              </a:lnSpc>
              <a:spcBef>
                <a:spcPts val="0"/>
              </a:spcBef>
              <a:spcAft>
                <a:spcPts val="1000"/>
              </a:spcAft>
              <a:buSzPts val="1600"/>
            </a:pPr>
            <a:endParaRPr lang="en-US" sz="3200" dirty="0">
              <a:latin typeface="Calibri" panose="020F0502020204030204" pitchFamily="34" charset="0"/>
              <a:cs typeface="Arial" panose="020B0604020202020204" pitchFamily="34" charset="0"/>
            </a:endParaRPr>
          </a:p>
          <a:p>
            <a:pPr marR="154305" lvl="0" algn="just" rtl="0">
              <a:lnSpc>
                <a:spcPct val="115000"/>
              </a:lnSpc>
              <a:spcBef>
                <a:spcPts val="0"/>
              </a:spcBef>
              <a:spcAft>
                <a:spcPts val="1000"/>
              </a:spcAft>
              <a:buSzPts val="1600"/>
            </a:pPr>
            <a:endParaRPr lang="en-US" sz="3200" dirty="0">
              <a:latin typeface="Calibri" panose="020F0502020204030204" pitchFamily="34" charset="0"/>
              <a:cs typeface="Arial" panose="020B0604020202020204" pitchFamily="34" charset="0"/>
            </a:endParaRPr>
          </a:p>
          <a:p>
            <a:pPr marR="154305" lvl="0" algn="just" rtl="0">
              <a:lnSpc>
                <a:spcPct val="115000"/>
              </a:lnSpc>
              <a:spcBef>
                <a:spcPts val="0"/>
              </a:spcBef>
              <a:spcAft>
                <a:spcPts val="1000"/>
              </a:spcAft>
              <a:buSzPts val="1600"/>
            </a:pPr>
            <a:endParaRPr lang="en-US" sz="3200" dirty="0">
              <a:latin typeface="Calibri" panose="020F0502020204030204" pitchFamily="34" charset="0"/>
              <a:cs typeface="Arial" panose="020B0604020202020204" pitchFamily="34" charset="0"/>
            </a:endParaRPr>
          </a:p>
          <a:p>
            <a:pPr marL="0" marR="354330" indent="-57150" algn="just">
              <a:lnSpc>
                <a:spcPct val="150000"/>
              </a:lnSpc>
              <a:spcBef>
                <a:spcPts val="0"/>
              </a:spcBef>
              <a:spcAft>
                <a:spcPts val="0"/>
              </a:spcAft>
              <a:tabLst>
                <a:tab pos="5074920" algn="r"/>
              </a:tabLst>
            </a:pPr>
            <a:r>
              <a:rPr lang="en-US" sz="4400" dirty="0">
                <a:effectLst/>
                <a:latin typeface="Times New Roman" panose="02020603050405020304" pitchFamily="18" charset="0"/>
                <a:ea typeface="Times New Roman" panose="02020603050405020304" pitchFamily="18" charset="0"/>
              </a:rPr>
              <a:t>The ranges of diameters of the three separates are: sand (2.0- 0.05 mm), silt (0.05-.002 mm), and clay (&lt;0.002 mm).</a:t>
            </a:r>
          </a:p>
          <a:p>
            <a:pPr lvl="0" algn="just"/>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1291761"/>
            <a:ext cx="8915401" cy="675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800" b="1"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marL="0" marR="354330" algn="just">
              <a:lnSpc>
                <a:spcPct val="150000"/>
              </a:lnSpc>
              <a:spcBef>
                <a:spcPts val="0"/>
              </a:spcBef>
              <a:spcAft>
                <a:spcPts val="0"/>
              </a:spcAft>
              <a:tabLst>
                <a:tab pos="2697480" algn="l"/>
              </a:tabLst>
            </a:pPr>
            <a:r>
              <a:rPr lang="en-US" sz="3200" b="1" dirty="0">
                <a:effectLst/>
                <a:latin typeface="Times New Roman" panose="02020603050405020304" pitchFamily="18" charset="0"/>
                <a:ea typeface="Times New Roman" panose="02020603050405020304" pitchFamily="18" charset="0"/>
              </a:rPr>
              <a:t>Sand</a:t>
            </a:r>
            <a:r>
              <a:rPr lang="en-US" sz="3200" dirty="0">
                <a:effectLst/>
                <a:latin typeface="Times New Roman" panose="02020603050405020304" pitchFamily="18" charset="0"/>
                <a:ea typeface="Times New Roman" panose="02020603050405020304" pitchFamily="18" charset="0"/>
              </a:rPr>
              <a:t>: Is the largest of the mineral particles, particles creating large pore space that improving aeration. water flow quickly through large pore space. Sandy soil lacks the ability to hold nutrient and are generally well drained, also are not fertile. </a:t>
            </a:r>
          </a:p>
          <a:p>
            <a:pPr marL="0" marR="354330" algn="just">
              <a:lnSpc>
                <a:spcPct val="150000"/>
              </a:lnSpc>
              <a:spcBef>
                <a:spcPts val="0"/>
              </a:spcBef>
              <a:spcAft>
                <a:spcPts val="0"/>
              </a:spcAft>
              <a:tabLst>
                <a:tab pos="2697480" algn="l"/>
              </a:tabLst>
            </a:pPr>
            <a:r>
              <a:rPr lang="en-US" sz="3200" dirty="0">
                <a:effectLst/>
                <a:latin typeface="Times New Roman" panose="02020603050405020304" pitchFamily="18" charset="0"/>
                <a:ea typeface="Times New Roman" panose="02020603050405020304" pitchFamily="18" charset="0"/>
              </a:rPr>
              <a:t> </a:t>
            </a:r>
          </a:p>
        </p:txBody>
      </p:sp>
      <p:pic>
        <p:nvPicPr>
          <p:cNvPr id="1026" name="Picture 2">
            <a:extLst>
              <a:ext uri="{FF2B5EF4-FFF2-40B4-BE49-F238E27FC236}">
                <a16:creationId xmlns:a16="http://schemas.microsoft.com/office/drawing/2014/main" id="{4461B900-A5E8-421B-A54C-A33861C46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48199"/>
            <a:ext cx="2362200" cy="184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82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2423737"/>
            <a:ext cx="8686801" cy="9017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457200" algn="just">
              <a:lnSpc>
                <a:spcPct val="115000"/>
              </a:lnSpc>
            </a:pPr>
            <a:endParaRPr lang="en-US" sz="4000" b="1" dirty="0">
              <a:effectLst/>
              <a:latin typeface="Times New Roman" panose="02020603050405020304" pitchFamily="18" charset="0"/>
              <a:ea typeface="Times New Roman" panose="02020603050405020304" pitchFamily="18" charset="0"/>
            </a:endParaRPr>
          </a:p>
          <a:p>
            <a:pPr marL="457200" algn="just">
              <a:lnSpc>
                <a:spcPct val="115000"/>
              </a:lnSpc>
            </a:pPr>
            <a:endParaRPr lang="en-US" sz="4000" b="1" dirty="0">
              <a:latin typeface="Times New Roman" panose="02020603050405020304" pitchFamily="18" charset="0"/>
              <a:ea typeface="Times New Roman" panose="02020603050405020304" pitchFamily="18" charset="0"/>
            </a:endParaRPr>
          </a:p>
          <a:p>
            <a:pPr marL="457200" algn="just">
              <a:lnSpc>
                <a:spcPct val="115000"/>
              </a:lnSpc>
            </a:pPr>
            <a:r>
              <a:rPr lang="en-US" sz="3600" b="1" dirty="0">
                <a:effectLst/>
                <a:latin typeface="Times New Roman" panose="02020603050405020304" pitchFamily="18" charset="0"/>
                <a:ea typeface="Times New Roman" panose="02020603050405020304" pitchFamily="18" charset="0"/>
              </a:rPr>
              <a:t>Silt</a:t>
            </a:r>
            <a:r>
              <a:rPr lang="en-US" sz="3600" dirty="0">
                <a:effectLst/>
                <a:latin typeface="Times New Roman" panose="02020603050405020304" pitchFamily="18" charset="0"/>
                <a:ea typeface="Times New Roman" panose="02020603050405020304" pitchFamily="18" charset="0"/>
              </a:rPr>
              <a:t>: Is medium size soil particles. It has good water –holding ability and fertility character.</a:t>
            </a:r>
            <a:endParaRPr lang="en-US" sz="4800" dirty="0"/>
          </a:p>
          <a:p>
            <a:pPr marL="457200" marR="0" algn="just">
              <a:lnSpc>
                <a:spcPct val="115000"/>
              </a:lnSpc>
              <a:spcBef>
                <a:spcPts val="0"/>
              </a:spcBef>
              <a:spcAft>
                <a:spcPts val="0"/>
              </a:spcAft>
            </a:pPr>
            <a:r>
              <a:rPr lang="en-US" sz="3600" b="1" dirty="0">
                <a:effectLst/>
                <a:latin typeface="Times New Roman" panose="02020603050405020304" pitchFamily="18" charset="0"/>
                <a:ea typeface="Times New Roman" panose="02020603050405020304" pitchFamily="18" charset="0"/>
              </a:rPr>
              <a:t>Clay</a:t>
            </a:r>
            <a:r>
              <a:rPr lang="en-US" sz="3600" dirty="0">
                <a:effectLst/>
                <a:latin typeface="Times New Roman" panose="02020603050405020304" pitchFamily="18" charset="0"/>
                <a:ea typeface="Times New Roman" panose="02020603050405020304" pitchFamily="18" charset="0"/>
              </a:rPr>
              <a:t>: Is the smallest size soil particles. It has ability to hold both nutrient and water that can be use by plants. It create very small pore space resulting I poor aeration and poor water drainage. </a:t>
            </a:r>
          </a:p>
          <a:p>
            <a:pPr lvl="0" algn="just"/>
            <a:endParaRPr lang="en-US" sz="2800" dirty="0"/>
          </a:p>
        </p:txBody>
      </p:sp>
    </p:spTree>
    <p:extLst>
      <p:ext uri="{BB962C8B-B14F-4D97-AF65-F5344CB8AC3E}">
        <p14:creationId xmlns:p14="http://schemas.microsoft.com/office/powerpoint/2010/main" val="1505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916504"/>
            <a:ext cx="8839201" cy="233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endParaRPr lang="en-US" sz="2400" b="1"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457200" marR="0">
              <a:lnSpc>
                <a:spcPct val="115000"/>
              </a:lnSpc>
              <a:spcBef>
                <a:spcPts val="0"/>
              </a:spcBef>
              <a:spcAft>
                <a:spcPts val="0"/>
              </a:spcAft>
            </a:pPr>
            <a:endParaRPr lang="en-US" sz="2400" b="1"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marL="457200" marR="0" algn="just">
              <a:lnSpc>
                <a:spcPct val="115000"/>
              </a:lnSpc>
              <a:spcBef>
                <a:spcPts val="0"/>
              </a:spcBef>
              <a:spcAft>
                <a:spcPts val="0"/>
              </a:spcAft>
            </a:pPr>
            <a:endParaRPr lang="en-US" sz="2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457200" marR="0" algn="just">
              <a:lnSpc>
                <a:spcPct val="115000"/>
              </a:lnSpc>
              <a:spcBef>
                <a:spcPts val="0"/>
              </a:spcBef>
              <a:spcAft>
                <a:spcPts val="0"/>
              </a:spcAft>
            </a:pPr>
            <a:endParaRPr lang="en-US" sz="2800" b="1" dirty="0">
              <a:solidFill>
                <a:srgbClr val="000000"/>
              </a:solidFill>
              <a:latin typeface="Cambria" panose="02040503050406030204" pitchFamily="18"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DC76740-E657-4942-A96D-0E504A5706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599" y="1066800"/>
            <a:ext cx="8686802" cy="5029200"/>
          </a:xfrm>
          <a:prstGeom prst="rect">
            <a:avLst/>
          </a:prstGeom>
          <a:noFill/>
          <a:ln>
            <a:noFill/>
          </a:ln>
        </p:spPr>
      </p:pic>
    </p:spTree>
    <p:extLst>
      <p:ext uri="{BB962C8B-B14F-4D97-AF65-F5344CB8AC3E}">
        <p14:creationId xmlns:p14="http://schemas.microsoft.com/office/powerpoint/2010/main" val="162661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228599" y="715488"/>
            <a:ext cx="8915401" cy="27394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154305" algn="ctr">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r>
              <a:rPr lang="en-US" sz="3200" b="1" dirty="0">
                <a:effectLst/>
                <a:latin typeface="Calibri" panose="020F0502020204030204" pitchFamily="34" charset="0"/>
                <a:ea typeface="Calibri" panose="020F0502020204030204" pitchFamily="34" charset="0"/>
                <a:cs typeface="Arial" panose="020B0604020202020204" pitchFamily="34" charset="0"/>
              </a:rPr>
              <a:t>       Sand                        Silt                               clay </a:t>
            </a: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marR="154305" algn="just" rtl="0">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C1FFBF2-14AC-45CD-9C37-120BBB1C3320}"/>
              </a:ext>
            </a:extLst>
          </p:cNvPr>
          <p:cNvPicPr>
            <a:picLocks noChangeAspect="1"/>
          </p:cNvPicPr>
          <p:nvPr/>
        </p:nvPicPr>
        <p:blipFill>
          <a:blip r:embed="rId2"/>
          <a:stretch>
            <a:fillRect/>
          </a:stretch>
        </p:blipFill>
        <p:spPr>
          <a:xfrm>
            <a:off x="3285530" y="1761529"/>
            <a:ext cx="3115270" cy="2200871"/>
          </a:xfrm>
          <a:prstGeom prst="rect">
            <a:avLst/>
          </a:prstGeom>
        </p:spPr>
      </p:pic>
      <p:pic>
        <p:nvPicPr>
          <p:cNvPr id="3075" name="Picture 3">
            <a:extLst>
              <a:ext uri="{FF2B5EF4-FFF2-40B4-BE49-F238E27FC236}">
                <a16:creationId xmlns:a16="http://schemas.microsoft.com/office/drawing/2014/main" id="{99F71EA1-D5CA-4028-B4A7-CD6749475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1870725"/>
            <a:ext cx="2438401" cy="18466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9D5626-A129-414E-B1EF-B44D4583A008}"/>
              </a:ext>
            </a:extLst>
          </p:cNvPr>
          <p:cNvPicPr>
            <a:picLocks noChangeAspect="1"/>
          </p:cNvPicPr>
          <p:nvPr/>
        </p:nvPicPr>
        <p:blipFill>
          <a:blip r:embed="rId4"/>
          <a:stretch>
            <a:fillRect/>
          </a:stretch>
        </p:blipFill>
        <p:spPr>
          <a:xfrm>
            <a:off x="381000" y="1676399"/>
            <a:ext cx="2365453" cy="2200871"/>
          </a:xfrm>
          <a:prstGeom prst="rect">
            <a:avLst/>
          </a:prstGeom>
        </p:spPr>
      </p:pic>
    </p:spTree>
    <p:extLst>
      <p:ext uri="{BB962C8B-B14F-4D97-AF65-F5344CB8AC3E}">
        <p14:creationId xmlns:p14="http://schemas.microsoft.com/office/powerpoint/2010/main" val="3342176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4444</TotalTime>
  <Words>403</Words>
  <Application>Microsoft Office PowerPoint</Application>
  <PresentationFormat>On-screen Show (4:3)</PresentationFormat>
  <Paragraphs>130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Constantia</vt:lpstr>
      <vt:lpstr>Times New Roman</vt:lpstr>
      <vt:lpstr>Wingdings 2</vt:lpstr>
      <vt:lpstr>Flow</vt:lpstr>
      <vt:lpstr>Practical Ecology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ecology</dc:title>
  <dc:creator>Rebwar</dc:creator>
  <cp:lastModifiedBy>hp</cp:lastModifiedBy>
  <cp:revision>47</cp:revision>
  <dcterms:created xsi:type="dcterms:W3CDTF">2018-10-13T20:59:23Z</dcterms:created>
  <dcterms:modified xsi:type="dcterms:W3CDTF">2022-11-01T03:48:11Z</dcterms:modified>
</cp:coreProperties>
</file>