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4"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11/7/2022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11/7/2022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438400"/>
            <a:ext cx="6400800" cy="2133600"/>
          </a:xfrm>
        </p:spPr>
        <p:txBody>
          <a:bodyPr>
            <a:normAutofit fontScale="55000" lnSpcReduction="20000"/>
          </a:bodyPr>
          <a:lstStyle/>
          <a:p>
            <a:pPr algn="ctr"/>
            <a:r>
              <a:rPr lang="en-US" sz="9600" b="1" dirty="0">
                <a:effectLst/>
                <a:latin typeface="Times New Roman" panose="02020603050405020304" pitchFamily="18" charset="0"/>
                <a:ea typeface="Times New Roman" panose="02020603050405020304" pitchFamily="18" charset="0"/>
              </a:rPr>
              <a:t>Soil Organic Matter</a:t>
            </a:r>
            <a:endParaRPr lang="en-US" sz="9000" b="1" dirty="0"/>
          </a:p>
          <a:p>
            <a:pPr algn="ctr"/>
            <a:r>
              <a:rPr lang="en-US" sz="12800" b="1" dirty="0"/>
              <a:t>Lab .7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5228"/>
            <a:ext cx="8915400" cy="58480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154305" algn="just">
              <a:lnSpc>
                <a:spcPct val="115000"/>
              </a:lnSpc>
              <a:spcBef>
                <a:spcPts val="0"/>
              </a:spcBef>
              <a:spcAft>
                <a:spcPts val="1000"/>
              </a:spcAft>
            </a:pPr>
            <a:r>
              <a:rPr lang="en-US" sz="4000" b="1" dirty="0">
                <a:effectLst/>
                <a:latin typeface="Calibri" panose="020F0502020204030204" pitchFamily="34" charset="0"/>
                <a:ea typeface="Calibri" panose="020F0502020204030204" pitchFamily="34" charset="0"/>
                <a:cs typeface="Arial" panose="020B0604020202020204" pitchFamily="34" charset="0"/>
              </a:rPr>
              <a:t> </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Soil organic matter is any material produced originally by living organisms (plant or animal) that is returned to the soil and goes through the decomposition process; it is an important parameter in assessing the quality of a soil. Organic matter influences many of the physical, chemical and biological properties of soils. Some of the properties affected by organic matter include soil structure, soil compressibility or compaction. In addition, it also affects the water holding capacity, nutrient contributions, biological activity, and water and air infiltration rates.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646880"/>
            <a:ext cx="89154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4000" dirty="0">
                <a:effectLst/>
                <a:latin typeface="Times New Roman" panose="02020603050405020304" pitchFamily="18" charset="0"/>
                <a:ea typeface="Times New Roman" panose="02020603050405020304" pitchFamily="18" charset="0"/>
              </a:rPr>
              <a:t> </a:t>
            </a:r>
            <a:endParaRPr kumimoji="0" lang="en-US" sz="8000" b="0" i="0" u="none" strike="noStrike" cap="none" normalizeH="0" baseline="0" dirty="0">
              <a:ln>
                <a:noFill/>
              </a:ln>
              <a:effectLst/>
              <a:latin typeface="Arial" pitchFamily="34" charset="0"/>
              <a:cs typeface="Arial" pitchFamily="34" charset="0"/>
            </a:endParaRPr>
          </a:p>
        </p:txBody>
      </p:sp>
      <p:sp>
        <p:nvSpPr>
          <p:cNvPr id="6" name="Rectangle 8">
            <a:extLst>
              <a:ext uri="{FF2B5EF4-FFF2-40B4-BE49-F238E27FC236}">
                <a16:creationId xmlns:a16="http://schemas.microsoft.com/office/drawing/2014/main" id="{FE2B15F1-0846-4A21-9A94-2C01ACE68D7C}"/>
              </a:ext>
            </a:extLst>
          </p:cNvPr>
          <p:cNvSpPr>
            <a:spLocks noChangeArrowheads="1"/>
          </p:cNvSpPr>
          <p:nvPr/>
        </p:nvSpPr>
        <p:spPr bwMode="auto">
          <a:xfrm>
            <a:off x="7257" y="2514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4" descr="soil_f1">
            <a:extLst>
              <a:ext uri="{FF2B5EF4-FFF2-40B4-BE49-F238E27FC236}">
                <a16:creationId xmlns:a16="http://schemas.microsoft.com/office/drawing/2014/main" id="{4A4A6336-0805-4096-BA67-B1D7AEE23B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410" t="8008" r="15797" b="8594"/>
          <a:stretch>
            <a:fillRect/>
          </a:stretch>
        </p:blipFill>
        <p:spPr bwMode="auto">
          <a:xfrm>
            <a:off x="1371600" y="3686833"/>
            <a:ext cx="5334000" cy="294256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a:extLst>
              <a:ext uri="{FF2B5EF4-FFF2-40B4-BE49-F238E27FC236}">
                <a16:creationId xmlns:a16="http://schemas.microsoft.com/office/drawing/2014/main" id="{60F96C37-40A1-4DCE-80EE-79DE0048D827}"/>
              </a:ext>
            </a:extLst>
          </p:cNvPr>
          <p:cNvSpPr>
            <a:spLocks noChangeArrowheads="1"/>
          </p:cNvSpPr>
          <p:nvPr/>
        </p:nvSpPr>
        <p:spPr bwMode="auto">
          <a:xfrm>
            <a:off x="478971" y="1330624"/>
            <a:ext cx="759822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Soil organic matter</a:t>
            </a:r>
            <a:r>
              <a:rPr kumimoji="0" lang="en-US" altLang="en-US"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=all living organisms (microorganisms, earthworms, </a:t>
            </a:r>
            <a:r>
              <a:rPr kumimoji="0" lang="en-US" altLang="en-US" sz="2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etc</a:t>
            </a:r>
            <a:r>
              <a:rPr kumimoji="0" lang="en-US" altLang="en-US"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fresh residues (old plant roots, crop residues, recently added manures), well-decomposed residues OM and stable OM (humus). </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73320"/>
            <a:ext cx="8991600" cy="50402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endParaRPr lang="en-US" sz="1400" b="1" dirty="0">
              <a:latin typeface="Times New Roman" pitchFamily="18" charset="0"/>
              <a:cs typeface="Times New Roman" pitchFamily="18" charset="0"/>
            </a:endParaRPr>
          </a:p>
          <a:p>
            <a:pPr algn="just"/>
            <a:r>
              <a:rPr lang="en-US" sz="3200" dirty="0"/>
              <a:t> </a:t>
            </a:r>
            <a:r>
              <a:rPr lang="en-US" sz="3600" dirty="0">
                <a:effectLst/>
                <a:latin typeface="Times New Roman" panose="02020603050405020304" pitchFamily="18" charset="0"/>
                <a:ea typeface="Times New Roman" panose="02020603050405020304" pitchFamily="18" charset="0"/>
              </a:rPr>
              <a:t>The decomposition of OM is largely biological process that occurs naturally, the speed of this process is determine by three major factors:</a:t>
            </a:r>
          </a:p>
          <a:p>
            <a:pPr marL="0" marR="0" algn="just">
              <a:lnSpc>
                <a:spcPct val="150000"/>
              </a:lnSpc>
              <a:spcBef>
                <a:spcPts val="0"/>
              </a:spcBef>
              <a:spcAft>
                <a:spcPts val="0"/>
              </a:spcAft>
            </a:pPr>
            <a:r>
              <a:rPr lang="en-US" sz="3600" dirty="0">
                <a:effectLst/>
                <a:latin typeface="Times New Roman" panose="02020603050405020304" pitchFamily="18" charset="0"/>
                <a:ea typeface="Times New Roman" panose="02020603050405020304" pitchFamily="18" charset="0"/>
              </a:rPr>
              <a:t>1-soil organisms. 2-physical environment.</a:t>
            </a:r>
          </a:p>
          <a:p>
            <a:pPr marL="0" marR="0" algn="just">
              <a:lnSpc>
                <a:spcPct val="150000"/>
              </a:lnSpc>
              <a:spcBef>
                <a:spcPts val="0"/>
              </a:spcBef>
              <a:spcAft>
                <a:spcPts val="0"/>
              </a:spcAft>
            </a:pPr>
            <a:r>
              <a:rPr lang="en-US" sz="3600" dirty="0">
                <a:effectLst/>
                <a:latin typeface="Times New Roman" panose="02020603050405020304" pitchFamily="18" charset="0"/>
                <a:ea typeface="Times New Roman" panose="02020603050405020304" pitchFamily="18" charset="0"/>
              </a:rPr>
              <a:t> 3-quqlity and quantity of OM.</a:t>
            </a:r>
            <a:endParaRPr lang="en-US" sz="1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599" y="-1064901"/>
            <a:ext cx="8915401" cy="63001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154305" lvl="0" algn="just" rtl="0">
              <a:lnSpc>
                <a:spcPct val="115000"/>
              </a:lnSpc>
              <a:spcBef>
                <a:spcPts val="0"/>
              </a:spcBef>
              <a:spcAft>
                <a:spcPts val="1000"/>
              </a:spcAft>
              <a:buSzPts val="1600"/>
            </a:pPr>
            <a:endParaRPr lang="en-US" sz="3200" dirty="0">
              <a:latin typeface="Calibri" panose="020F0502020204030204" pitchFamily="34" charset="0"/>
              <a:cs typeface="Arial" panose="020B0604020202020204" pitchFamily="34" charset="0"/>
            </a:endParaRPr>
          </a:p>
          <a:p>
            <a:pPr marR="154305" lvl="0" algn="just" rtl="0">
              <a:lnSpc>
                <a:spcPct val="115000"/>
              </a:lnSpc>
              <a:spcBef>
                <a:spcPts val="0"/>
              </a:spcBef>
              <a:spcAft>
                <a:spcPts val="1000"/>
              </a:spcAft>
              <a:buSzPts val="1600"/>
            </a:pPr>
            <a:endParaRPr lang="en-US" sz="3200" dirty="0">
              <a:latin typeface="Calibri" panose="020F0502020204030204" pitchFamily="34" charset="0"/>
              <a:cs typeface="Arial" panose="020B0604020202020204" pitchFamily="34" charset="0"/>
            </a:endParaRPr>
          </a:p>
          <a:p>
            <a:pPr marR="154305" lvl="0" algn="just" rtl="0">
              <a:lnSpc>
                <a:spcPct val="115000"/>
              </a:lnSpc>
              <a:spcBef>
                <a:spcPts val="0"/>
              </a:spcBef>
              <a:spcAft>
                <a:spcPts val="1000"/>
              </a:spcAft>
              <a:buSzPts val="1600"/>
            </a:pPr>
            <a:endParaRPr lang="en-US" sz="3200" dirty="0">
              <a:latin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en-US" sz="3200" b="1" dirty="0">
                <a:effectLst/>
                <a:latin typeface="Times New Roman" panose="02020603050405020304" pitchFamily="18" charset="0"/>
                <a:ea typeface="Times New Roman" panose="02020603050405020304" pitchFamily="18" charset="0"/>
              </a:rPr>
              <a:t>Benefits of Soil Organic Matter:</a:t>
            </a:r>
            <a:endParaRPr lang="en-US" sz="32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3200" b="1" dirty="0">
                <a:effectLst/>
                <a:latin typeface="Times New Roman" panose="02020603050405020304" pitchFamily="18" charset="0"/>
                <a:ea typeface="Times New Roman" panose="02020603050405020304" pitchFamily="18" charset="0"/>
              </a:rPr>
              <a:t>1-Physical benefits </a:t>
            </a:r>
            <a:endParaRPr lang="en-US" sz="32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3200" dirty="0">
                <a:effectLst/>
                <a:latin typeface="Times New Roman" panose="02020603050405020304" pitchFamily="18" charset="0"/>
                <a:ea typeface="Times New Roman" panose="02020603050405020304" pitchFamily="18" charset="0"/>
              </a:rPr>
              <a:t>Enhance aggregate stability, improving water infiltration, soil aeration and reduce runoff, improve W.H.C.</a:t>
            </a:r>
          </a:p>
          <a:p>
            <a:pPr lvl="0"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38472"/>
            <a:ext cx="923330" cy="1292662"/>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2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2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599" y="-3121844"/>
            <a:ext cx="8915401" cy="104140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154305" algn="ctr">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endParaRPr lang="en-US" sz="2800" b="1" dirty="0">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sz="2800" b="1"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endParaRPr lang="en-US" sz="2800" b="1" dirty="0">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rPr>
              <a:t>2- Chemical Benefits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Increase ability to hold and supply over time essential nutrients such as calcium , magnesium and potassium. Improve the ability of soil to resist pH change.</a:t>
            </a:r>
          </a:p>
          <a:p>
            <a:pPr marL="0" marR="0" algn="just">
              <a:lnSpc>
                <a:spcPct val="15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rPr>
              <a:t>3-Biological Benefits </a:t>
            </a:r>
            <a:endParaRPr lang="en-US" sz="2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800" dirty="0">
                <a:effectLst/>
                <a:latin typeface="Times New Roman" panose="02020603050405020304" pitchFamily="18" charset="0"/>
                <a:ea typeface="Times New Roman" panose="02020603050405020304" pitchFamily="18" charset="0"/>
              </a:rPr>
              <a:t>Provide food for living organisms, Enhance pore space through action of soil organisms. This helps to increase infiltration and reduce runoff. Increase microbial biodiversity.   </a:t>
            </a:r>
          </a:p>
          <a:p>
            <a:pPr marL="0" marR="354330" algn="just">
              <a:lnSpc>
                <a:spcPct val="150000"/>
              </a:lnSpc>
              <a:spcBef>
                <a:spcPts val="0"/>
              </a:spcBef>
              <a:spcAft>
                <a:spcPts val="0"/>
              </a:spcAft>
              <a:tabLst>
                <a:tab pos="2697480" algn="l"/>
              </a:tabLst>
            </a:pPr>
            <a:r>
              <a:rPr lang="en-US" sz="4400" dirty="0">
                <a:effectLst/>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7548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28599" y="-2091338"/>
            <a:ext cx="8686801" cy="83530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a:lnSpc>
                <a:spcPct val="115000"/>
              </a:lnSpc>
              <a:spcBef>
                <a:spcPts val="0"/>
              </a:spcBef>
              <a:spcAft>
                <a:spcPts val="0"/>
              </a:spcAft>
            </a:pPr>
            <a:endParaRPr lang="en-US" sz="2800" b="1" dirty="0">
              <a:effectLst/>
              <a:latin typeface="Times New Roman" panose="02020603050405020304" pitchFamily="18" charset="0"/>
              <a:ea typeface="Times New Roman" panose="02020603050405020304" pitchFamily="18" charset="0"/>
            </a:endParaRPr>
          </a:p>
          <a:p>
            <a:pPr marL="457200" marR="0">
              <a:lnSpc>
                <a:spcPct val="115000"/>
              </a:lnSpc>
              <a:spcBef>
                <a:spcPts val="0"/>
              </a:spcBef>
              <a:spcAft>
                <a:spcPts val="0"/>
              </a:spcAft>
            </a:pPr>
            <a:endParaRPr lang="en-US" sz="2800" b="1" dirty="0">
              <a:latin typeface="Times New Roman" panose="02020603050405020304" pitchFamily="18" charset="0"/>
              <a:ea typeface="Times New Roman" panose="02020603050405020304" pitchFamily="18" charset="0"/>
            </a:endParaRPr>
          </a:p>
          <a:p>
            <a:pPr marL="457200" marR="0">
              <a:lnSpc>
                <a:spcPct val="115000"/>
              </a:lnSpc>
              <a:spcBef>
                <a:spcPts val="0"/>
              </a:spcBef>
              <a:spcAft>
                <a:spcPts val="0"/>
              </a:spcAft>
            </a:pPr>
            <a:endParaRPr lang="en-US" sz="2800" b="1" dirty="0">
              <a:effectLst/>
              <a:latin typeface="Times New Roman" panose="02020603050405020304" pitchFamily="18" charset="0"/>
              <a:ea typeface="Times New Roman" panose="02020603050405020304" pitchFamily="18" charset="0"/>
            </a:endParaRPr>
          </a:p>
          <a:p>
            <a:pPr marL="457200" marR="0">
              <a:lnSpc>
                <a:spcPct val="115000"/>
              </a:lnSpc>
              <a:spcBef>
                <a:spcPts val="0"/>
              </a:spcBef>
              <a:spcAft>
                <a:spcPts val="0"/>
              </a:spcAft>
            </a:pPr>
            <a:endParaRPr lang="en-US" sz="2800" b="1" dirty="0">
              <a:latin typeface="Times New Roman" panose="02020603050405020304" pitchFamily="18" charset="0"/>
              <a:ea typeface="Times New Roman" panose="02020603050405020304" pitchFamily="18" charset="0"/>
            </a:endParaRPr>
          </a:p>
          <a:p>
            <a:pPr marL="457200" algn="just">
              <a:lnSpc>
                <a:spcPct val="115000"/>
              </a:lnSpc>
            </a:pPr>
            <a:endParaRPr lang="en-US" sz="4000" b="1" dirty="0">
              <a:effectLst/>
              <a:latin typeface="Times New Roman" panose="02020603050405020304" pitchFamily="18" charset="0"/>
              <a:ea typeface="Times New Roman" panose="02020603050405020304" pitchFamily="18" charset="0"/>
            </a:endParaRPr>
          </a:p>
          <a:p>
            <a:pPr marL="457200" algn="just">
              <a:lnSpc>
                <a:spcPct val="115000"/>
              </a:lnSpc>
            </a:pPr>
            <a:endParaRPr lang="en-US" sz="4000" b="1" dirty="0">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400" b="1" dirty="0">
                <a:effectLst/>
                <a:latin typeface="Times New Roman" panose="02020603050405020304" pitchFamily="18" charset="0"/>
                <a:ea typeface="Times New Roman" panose="02020603050405020304" pitchFamily="18" charset="0"/>
              </a:rPr>
              <a:t>Factors effects on SOM are:</a:t>
            </a:r>
            <a:endParaRPr lang="en-US" sz="24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1. climate such as  Moisture, temperature and aeration.</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2. Proper fertilization. </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3. Crop rotations. </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4. Tillage practices (ploughing). </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5. Vegetation burning and Returning crop residues to the soil.</a:t>
            </a:r>
          </a:p>
          <a:p>
            <a:pPr marL="0" marR="0" algn="just">
              <a:lnSpc>
                <a:spcPct val="15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6. Land use and management practices, leaching by water and humus stabilization.</a:t>
            </a:r>
          </a:p>
          <a:p>
            <a:pPr lvl="0" algn="just"/>
            <a:endParaRPr lang="en-US" sz="2800" dirty="0"/>
          </a:p>
        </p:txBody>
      </p:sp>
    </p:spTree>
    <p:extLst>
      <p:ext uri="{BB962C8B-B14F-4D97-AF65-F5344CB8AC3E}">
        <p14:creationId xmlns:p14="http://schemas.microsoft.com/office/powerpoint/2010/main" val="15054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4499</TotalTime>
  <Words>338</Words>
  <Application>Microsoft Office PowerPoint</Application>
  <PresentationFormat>On-screen Show (4:3)</PresentationFormat>
  <Paragraphs>75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48</cp:revision>
  <dcterms:created xsi:type="dcterms:W3CDTF">2018-10-13T20:59:23Z</dcterms:created>
  <dcterms:modified xsi:type="dcterms:W3CDTF">2022-11-08T06:47:35Z</dcterms:modified>
</cp:coreProperties>
</file>