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79" r:id="rId4"/>
    <p:sldId id="265" r:id="rId5"/>
    <p:sldId id="264" r:id="rId6"/>
    <p:sldId id="278" r:id="rId7"/>
    <p:sldId id="268" r:id="rId8"/>
    <p:sldId id="269" r:id="rId9"/>
    <p:sldId id="270" r:id="rId10"/>
    <p:sldId id="273" r:id="rId11"/>
    <p:sldId id="274" r:id="rId12"/>
    <p:sldId id="275" r:id="rId13"/>
    <p:sldId id="276" r:id="rId14"/>
    <p:sldId id="27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BB1A1C4-461E-474E-8953-E7D504AE4DA1}" type="datetimeFigureOut">
              <a:rPr lang="en-US" smtClean="0"/>
              <a:pPr/>
              <a:t>11/28/2021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BB1A1C4-461E-474E-8953-E7D504AE4DA1}"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11/28/2021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BB1A1C4-461E-474E-8953-E7D504AE4DA1}" type="datetimeFigureOut">
              <a:rPr lang="en-US" smtClean="0"/>
              <a:pPr/>
              <a:t>11/28/2021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BB1A1C4-461E-474E-8953-E7D504AE4DA1}" type="datetimeFigureOut">
              <a:rPr lang="en-US" smtClean="0"/>
              <a:pPr/>
              <a:t>11/28/2021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1A1C4-461E-474E-8953-E7D504AE4DA1}" type="datetimeFigureOut">
              <a:rPr lang="en-US" smtClean="0"/>
              <a:pPr/>
              <a:t>11/28/2021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11/28/2021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BB1A1C4-461E-474E-8953-E7D504AE4DA1}" type="datetimeFigureOut">
              <a:rPr lang="en-US" smtClean="0"/>
              <a:pPr/>
              <a:t>11/28/2021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1284A86-4A3B-43E1-80EF-DDA0FF31254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B1A1C4-461E-474E-8953-E7D504AE4DA1}" type="datetimeFigureOut">
              <a:rPr lang="en-US" smtClean="0"/>
              <a:pPr/>
              <a:t>11/28/2021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284A86-4A3B-43E1-80EF-DDA0FF31254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772400" cy="1470025"/>
          </a:xfrm>
        </p:spPr>
        <p:txBody>
          <a:bodyPr>
            <a:normAutofit/>
          </a:bodyPr>
          <a:lstStyle/>
          <a:p>
            <a:pPr algn="ctr"/>
            <a:r>
              <a:rPr lang="en-US" sz="4800" dirty="0">
                <a:solidFill>
                  <a:schemeClr val="bg1"/>
                </a:solidFill>
              </a:rPr>
              <a:t>Practical ecology  </a:t>
            </a:r>
          </a:p>
        </p:txBody>
      </p:sp>
      <p:sp>
        <p:nvSpPr>
          <p:cNvPr id="3" name="Subtitle 2"/>
          <p:cNvSpPr>
            <a:spLocks noGrp="1"/>
          </p:cNvSpPr>
          <p:nvPr>
            <p:ph type="subTitle" idx="1"/>
          </p:nvPr>
        </p:nvSpPr>
        <p:spPr>
          <a:xfrm>
            <a:off x="1219200" y="2438400"/>
            <a:ext cx="6400800" cy="2133600"/>
          </a:xfrm>
        </p:spPr>
        <p:txBody>
          <a:bodyPr>
            <a:normAutofit fontScale="25000" lnSpcReduction="20000"/>
          </a:bodyPr>
          <a:lstStyle/>
          <a:p>
            <a:pPr algn="ctr"/>
            <a:endParaRPr lang="en-US" sz="9500" b="1" dirty="0"/>
          </a:p>
          <a:p>
            <a:pPr algn="ctr"/>
            <a:r>
              <a:rPr lang="en-US" sz="22000" b="1" dirty="0"/>
              <a:t>Porosity</a:t>
            </a:r>
            <a:endParaRPr lang="en-US" sz="22000" dirty="0"/>
          </a:p>
          <a:p>
            <a:pPr algn="ctr"/>
            <a:r>
              <a:rPr lang="en-US" sz="14400" b="1" dirty="0"/>
              <a:t>Lab .8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1257419"/>
            <a:ext cx="8915401"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4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Particle density is the volumetric mass of the solid soil. It differs from bulk density because the volume used does not include pore spaces.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Particle density = oven-dry soil weight / volume of soil solids </a:t>
            </a:r>
            <a:endParaRPr lang="en-US" sz="2800" b="1" dirty="0"/>
          </a:p>
        </p:txBody>
      </p:sp>
    </p:spTree>
    <p:extLst>
      <p:ext uri="{BB962C8B-B14F-4D97-AF65-F5344CB8AC3E}">
        <p14:creationId xmlns:p14="http://schemas.microsoft.com/office/powerpoint/2010/main" val="1097535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742888"/>
            <a:ext cx="8915401" cy="51840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algn="just">
              <a:lnSpc>
                <a:spcPct val="150000"/>
              </a:lnSpc>
              <a:spcBef>
                <a:spcPts val="0"/>
              </a:spcBef>
              <a:spcAft>
                <a:spcPts val="1000"/>
              </a:spcAft>
            </a:pPr>
            <a:r>
              <a:rPr lang="en-US" sz="3200" dirty="0">
                <a:effectLst/>
                <a:latin typeface="Times New Roman" panose="02020603050405020304" pitchFamily="18" charset="0"/>
                <a:ea typeface="Times New Roman" panose="02020603050405020304" pitchFamily="18" charset="0"/>
                <a:cs typeface="Arial" panose="020B0604020202020204" pitchFamily="34" charset="0"/>
              </a:rPr>
              <a:t>Particle density represents the average density of all the minerals composing the soil. For most soils, this value is very near </a:t>
            </a:r>
            <a:r>
              <a:rPr lang="en-US" sz="3200" b="1" dirty="0">
                <a:effectLst/>
                <a:latin typeface="Times New Roman" panose="02020603050405020304" pitchFamily="18" charset="0"/>
                <a:ea typeface="Times New Roman" panose="02020603050405020304" pitchFamily="18" charset="0"/>
                <a:cs typeface="Arial" panose="020B0604020202020204" pitchFamily="34" charset="0"/>
              </a:rPr>
              <a:t>2.65 g/cm3 </a:t>
            </a:r>
            <a:r>
              <a:rPr lang="en-US" sz="3200" dirty="0">
                <a:effectLst/>
                <a:latin typeface="Times New Roman" panose="02020603050405020304" pitchFamily="18" charset="0"/>
                <a:ea typeface="Times New Roman" panose="02020603050405020304" pitchFamily="18" charset="0"/>
                <a:cs typeface="Arial" panose="020B0604020202020204" pitchFamily="34" charset="0"/>
              </a:rPr>
              <a:t>because quartz has a density of 2.65 g/cm3 and quartz is usually the dominant mineral. Particle density varies little between minerals and has little practical significance except in the calculation of pore space.</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87245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373557"/>
            <a:ext cx="8915401" cy="59227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algn="just">
              <a:lnSpc>
                <a:spcPct val="150000"/>
              </a:lnSpc>
              <a:spcBef>
                <a:spcPts val="0"/>
              </a:spcBef>
              <a:spcAft>
                <a:spcPts val="1000"/>
              </a:spcAft>
            </a:pPr>
            <a:r>
              <a:rPr lang="en-US" sz="3200" b="1" dirty="0">
                <a:effectLst/>
                <a:latin typeface="Arial" panose="020B0604020202020204" pitchFamily="34" charset="0"/>
                <a:ea typeface="Times New Roman" panose="02020603050405020304" pitchFamily="18" charset="0"/>
              </a:rPr>
              <a:t>Porosity </a:t>
            </a:r>
            <a:r>
              <a:rPr lang="en-US" sz="3200" dirty="0">
                <a:effectLst/>
                <a:latin typeface="Times New Roman" panose="02020603050405020304" pitchFamily="18" charset="0"/>
                <a:ea typeface="Times New Roman" panose="02020603050405020304" pitchFamily="18" charset="0"/>
              </a:rPr>
              <a:t>is that portion of the soil volume occupied by pore spaces. This property does not have to be measured directly since it can be calculated using values determined for bulk density and particle density. Finding the ratio of bulk density to particle density and multiplying by 100 calculates the percent solid space, so subtracting it from 100 gives the % of soil volume that is pore space.</a:t>
            </a: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77626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1767499"/>
            <a:ext cx="8915401" cy="31348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a:lnSpc>
                <a:spcPct val="115000"/>
              </a:lnSpc>
              <a:spcBef>
                <a:spcPts val="0"/>
              </a:spcBef>
              <a:spcAft>
                <a:spcPts val="1000"/>
              </a:spcAft>
            </a:pPr>
            <a:r>
              <a:rPr lang="en-US" sz="4000" b="1" dirty="0">
                <a:effectLst/>
                <a:latin typeface="Arial" panose="020B0604020202020204" pitchFamily="34" charset="0"/>
                <a:ea typeface="Times New Roman" panose="02020603050405020304" pitchFamily="18" charset="0"/>
                <a:cs typeface="Arial" panose="020B0604020202020204" pitchFamily="34" charset="0"/>
              </a:rPr>
              <a:t>% solid space = (bulk density / particle density) x 100</a:t>
            </a:r>
          </a:p>
          <a:p>
            <a:pPr marL="0" marR="0">
              <a:lnSpc>
                <a:spcPct val="115000"/>
              </a:lnSpc>
              <a:spcBef>
                <a:spcPts val="0"/>
              </a:spcBef>
              <a:spcAft>
                <a:spcPts val="10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4000" b="1" dirty="0">
                <a:effectLst/>
                <a:latin typeface="Arial" panose="020B0604020202020204" pitchFamily="34" charset="0"/>
                <a:ea typeface="Times New Roman" panose="02020603050405020304" pitchFamily="18" charset="0"/>
                <a:cs typeface="Arial" panose="020B0604020202020204" pitchFamily="34" charset="0"/>
              </a:rPr>
              <a:t>% porosity = 100 - (% solid space).</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31940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5" name="Picture 4">
            <a:extLst>
              <a:ext uri="{FF2B5EF4-FFF2-40B4-BE49-F238E27FC236}">
                <a16:creationId xmlns:a16="http://schemas.microsoft.com/office/drawing/2014/main" id="{9FCB09CA-B905-4837-B549-0AD408D20C9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143000"/>
            <a:ext cx="3886200" cy="4648200"/>
          </a:xfrm>
          <a:prstGeom prst="rect">
            <a:avLst/>
          </a:prstGeom>
          <a:noFill/>
          <a:ln>
            <a:noFill/>
          </a:ln>
        </p:spPr>
      </p:pic>
    </p:spTree>
    <p:extLst>
      <p:ext uri="{BB962C8B-B14F-4D97-AF65-F5344CB8AC3E}">
        <p14:creationId xmlns:p14="http://schemas.microsoft.com/office/powerpoint/2010/main" val="2847393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546559"/>
            <a:ext cx="8915400" cy="54009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just"/>
            <a:endParaRPr lang="en-US" sz="1400" b="1" dirty="0">
              <a:latin typeface="Times New Roman" pitchFamily="18" charset="0"/>
              <a:cs typeface="Times New Roman" pitchFamily="18" charset="0"/>
            </a:endParaRPr>
          </a:p>
          <a:p>
            <a:pPr marL="0" marR="0" indent="360045" algn="just">
              <a:lnSpc>
                <a:spcPct val="150000"/>
              </a:lnSpc>
              <a:spcBef>
                <a:spcPts val="0"/>
              </a:spcBef>
              <a:spcAft>
                <a:spcPts val="100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Soil water and air occupy voids in the soil, called </a:t>
            </a:r>
            <a:r>
              <a:rPr lang="en-US" sz="2800" b="1" dirty="0">
                <a:effectLst/>
                <a:latin typeface="Times New Roman" panose="02020603050405020304" pitchFamily="18" charset="0"/>
                <a:ea typeface="Times New Roman" panose="02020603050405020304" pitchFamily="18" charset="0"/>
                <a:cs typeface="Arial" panose="020B0604020202020204" pitchFamily="34" charset="0"/>
              </a:rPr>
              <a:t>pore spaces</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 The pore system in soil provides the conduits for air and water exchange and houses roots and microbes. Soil </a:t>
            </a:r>
            <a:r>
              <a:rPr lang="en-US" sz="2800" b="1" dirty="0">
                <a:effectLst/>
                <a:latin typeface="Times New Roman" panose="02020603050405020304" pitchFamily="18" charset="0"/>
                <a:ea typeface="Times New Roman" panose="02020603050405020304" pitchFamily="18" charset="0"/>
                <a:cs typeface="Arial" panose="020B0604020202020204" pitchFamily="34" charset="0"/>
              </a:rPr>
              <a:t>porosity</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 is the amount of pore volume (%age of pore space). A medium textured, well-aggregated soil contains about 50% pore space and is in good condition for plant growth when the pores hold an equal distribution of air and water</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769988"/>
            <a:ext cx="8915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just"/>
            <a:endParaRPr lang="en-US" sz="1400" b="1" dirty="0">
              <a:latin typeface="Times New Roman" pitchFamily="18" charset="0"/>
              <a:cs typeface="Times New Roman" pitchFamily="18" charset="0"/>
            </a:endParaRPr>
          </a:p>
        </p:txBody>
      </p:sp>
      <p:pic>
        <p:nvPicPr>
          <p:cNvPr id="3" name="Picture 2">
            <a:extLst>
              <a:ext uri="{FF2B5EF4-FFF2-40B4-BE49-F238E27FC236}">
                <a16:creationId xmlns:a16="http://schemas.microsoft.com/office/drawing/2014/main" id="{717994E3-16C3-4062-8E33-6A13BD92E7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685800"/>
            <a:ext cx="8153400" cy="5791200"/>
          </a:xfrm>
          <a:prstGeom prst="rect">
            <a:avLst/>
          </a:prstGeom>
        </p:spPr>
      </p:pic>
    </p:spTree>
    <p:extLst>
      <p:ext uri="{BB962C8B-B14F-4D97-AF65-F5344CB8AC3E}">
        <p14:creationId xmlns:p14="http://schemas.microsoft.com/office/powerpoint/2010/main" val="4008350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153889"/>
            <a:ext cx="8915400" cy="61555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just"/>
            <a:r>
              <a:rPr lang="en-US" sz="2800" dirty="0"/>
              <a:t>	</a:t>
            </a:r>
          </a:p>
          <a:p>
            <a:pPr algn="just"/>
            <a:r>
              <a:rPr lang="en-US" sz="3600" dirty="0">
                <a:effectLst/>
                <a:latin typeface="Times New Roman" panose="02020603050405020304" pitchFamily="18" charset="0"/>
                <a:ea typeface="Times New Roman" panose="02020603050405020304" pitchFamily="18" charset="0"/>
              </a:rPr>
              <a:t>Pore size affects pore activity. Big pores, </a:t>
            </a:r>
            <a:r>
              <a:rPr lang="en-US" sz="3600" b="1" dirty="0">
                <a:effectLst/>
                <a:latin typeface="Times New Roman" panose="02020603050405020304" pitchFamily="18" charset="0"/>
                <a:ea typeface="Times New Roman" panose="02020603050405020304" pitchFamily="18" charset="0"/>
              </a:rPr>
              <a:t>Macropores</a:t>
            </a:r>
            <a:r>
              <a:rPr lang="en-US" sz="3600" dirty="0">
                <a:effectLst/>
                <a:latin typeface="Times New Roman" panose="02020603050405020304" pitchFamily="18" charset="0"/>
                <a:ea typeface="Times New Roman" panose="02020603050405020304" pitchFamily="18" charset="0"/>
              </a:rPr>
              <a:t>, facilitate free-water drainage, aeration, evaporation, and gas exchange.</a:t>
            </a:r>
            <a:r>
              <a:rPr lang="en-US" sz="3600" b="1" dirty="0">
                <a:effectLst/>
                <a:latin typeface="Times New Roman" panose="02020603050405020304" pitchFamily="18" charset="0"/>
                <a:ea typeface="Times New Roman" panose="02020603050405020304" pitchFamily="18" charset="0"/>
              </a:rPr>
              <a:t> Mesopores</a:t>
            </a:r>
            <a:r>
              <a:rPr lang="en-US" sz="3600" dirty="0">
                <a:effectLst/>
                <a:latin typeface="Times New Roman" panose="02020603050405020304" pitchFamily="18" charset="0"/>
                <a:ea typeface="Times New Roman" panose="02020603050405020304" pitchFamily="18" charset="0"/>
              </a:rPr>
              <a:t>, medium-size pores, are essential to capillary water distribution, and micropores provide water storage sites. Macropores are most prevalent in sandy soils and well-aggregated soils, but can be converted to </a:t>
            </a:r>
            <a:r>
              <a:rPr lang="en-US" sz="3600" b="1" dirty="0">
                <a:effectLst/>
                <a:latin typeface="Times New Roman" panose="02020603050405020304" pitchFamily="18" charset="0"/>
                <a:ea typeface="Times New Roman" panose="02020603050405020304" pitchFamily="18" charset="0"/>
              </a:rPr>
              <a:t>micropores</a:t>
            </a:r>
            <a:r>
              <a:rPr lang="en-US" sz="3600" dirty="0">
                <a:effectLst/>
                <a:latin typeface="Times New Roman" panose="02020603050405020304" pitchFamily="18" charset="0"/>
                <a:ea typeface="Times New Roman" panose="02020603050405020304" pitchFamily="18" charset="0"/>
              </a:rPr>
              <a:t> by compaction. </a:t>
            </a:r>
            <a:endParaRPr kumimoji="0" lang="en-US" sz="6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4157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just"/>
            <a:endParaRPr lang="en-US" sz="3200" dirty="0"/>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5" name="TextBox 4">
            <a:extLst>
              <a:ext uri="{FF2B5EF4-FFF2-40B4-BE49-F238E27FC236}">
                <a16:creationId xmlns:a16="http://schemas.microsoft.com/office/drawing/2014/main" id="{024D471E-432C-4699-B13E-02083CC1B1DA}"/>
              </a:ext>
            </a:extLst>
          </p:cNvPr>
          <p:cNvSpPr txBox="1"/>
          <p:nvPr/>
        </p:nvSpPr>
        <p:spPr>
          <a:xfrm>
            <a:off x="-32825" y="1295400"/>
            <a:ext cx="9067800" cy="3970318"/>
          </a:xfrm>
          <a:prstGeom prst="rect">
            <a:avLst/>
          </a:prstGeom>
          <a:noFill/>
        </p:spPr>
        <p:txBody>
          <a:bodyPr wrap="square">
            <a:spAutoFit/>
          </a:bodyPr>
          <a:lstStyle/>
          <a:p>
            <a:pPr algn="just"/>
            <a:r>
              <a:rPr lang="en-US" sz="3600" dirty="0"/>
              <a:t>Medium-textured soils have an abundance of mesopores. Clays promote aggregation but can also be readily compacted. Clays also increase water storage by providing an abundance of micropores. Organic matter affects porosity through its enhancement of soil aggregation.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4157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just"/>
            <a:endParaRPr lang="en-US" sz="3200" dirty="0"/>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pic>
        <p:nvPicPr>
          <p:cNvPr id="3" name="Picture 2">
            <a:extLst>
              <a:ext uri="{FF2B5EF4-FFF2-40B4-BE49-F238E27FC236}">
                <a16:creationId xmlns:a16="http://schemas.microsoft.com/office/drawing/2014/main" id="{49165272-7CD3-4DC6-BDED-6B83655916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914400"/>
            <a:ext cx="8153400" cy="5562600"/>
          </a:xfrm>
          <a:prstGeom prst="rect">
            <a:avLst/>
          </a:prstGeom>
        </p:spPr>
      </p:pic>
    </p:spTree>
    <p:extLst>
      <p:ext uri="{BB962C8B-B14F-4D97-AF65-F5344CB8AC3E}">
        <p14:creationId xmlns:p14="http://schemas.microsoft.com/office/powerpoint/2010/main" val="2752733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33604"/>
            <a:ext cx="8915401" cy="53101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indent="360045" algn="just">
              <a:lnSpc>
                <a:spcPct val="150000"/>
              </a:lnSpc>
              <a:spcBef>
                <a:spcPts val="0"/>
              </a:spcBef>
              <a:spcAft>
                <a:spcPts val="100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Porosity can be calculated if bulk density and particle density are known. Bulk density is soil mass divided by unit volume. In its natural state, a soil's volume includes solids and pores, therefore, a sample must be taken without compaction or crumbling to correctly determine bulk density.</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2800" b="1" dirty="0">
                <a:effectLst/>
                <a:latin typeface="Arial" panose="020B0604020202020204" pitchFamily="34" charset="0"/>
                <a:ea typeface="Times New Roman" panose="02020603050405020304" pitchFamily="18" charset="0"/>
                <a:cs typeface="Arial" panose="020B0604020202020204" pitchFamily="34" charset="0"/>
              </a:rPr>
              <a:t>Bulk density = Oven dry soil weight / volume of soil solids and pores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lvl="0" algn="just"/>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949642"/>
            <a:ext cx="8915401"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r>
              <a:rPr lang="en-US" sz="3600" dirty="0"/>
              <a:t>Bulk density of mineral soils commonly ranges from 1.1 to 1.5 g/cm3 in surface horizons. It increases with depth and tends to be high in sands and compacted pan horizons, and tends to be low in soils with abundant organic matter. Tillage operations soils and temporarily lower bulk density, while compaction processes raise bulk density. </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1008634"/>
            <a:ext cx="8915401" cy="46525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indent="360045" algn="just">
              <a:lnSpc>
                <a:spcPct val="150000"/>
              </a:lnSpc>
              <a:spcBef>
                <a:spcPts val="0"/>
              </a:spcBef>
              <a:spcAft>
                <a:spcPts val="1000"/>
              </a:spcAft>
            </a:pPr>
            <a:r>
              <a:rPr lang="en-US" sz="3200" dirty="0">
                <a:effectLst/>
                <a:latin typeface="Times New Roman" panose="02020603050405020304" pitchFamily="18" charset="0"/>
                <a:ea typeface="Times New Roman" panose="02020603050405020304" pitchFamily="18" charset="0"/>
                <a:cs typeface="Arial" panose="020B0604020202020204" pitchFamily="34" charset="0"/>
              </a:rPr>
              <a:t>High bulk densities correspond to low porosity. Natural soil-forming processes that increase aggregation reduce bulk density, but excessive tillage and raindrop impact on bare soil destroy aggregation and increase bulk density.</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lvl="0" algn="just"/>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4242</TotalTime>
  <Words>555</Words>
  <Application>Microsoft Office PowerPoint</Application>
  <PresentationFormat>On-screen Show (4:3)</PresentationFormat>
  <Paragraphs>97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Constantia</vt:lpstr>
      <vt:lpstr>Times New Roman</vt:lpstr>
      <vt:lpstr>Wingdings 2</vt:lpstr>
      <vt:lpstr>Flow</vt:lpstr>
      <vt:lpstr>Practical ecology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ecology</dc:title>
  <dc:creator>Rebwar</dc:creator>
  <cp:lastModifiedBy>hp</cp:lastModifiedBy>
  <cp:revision>45</cp:revision>
  <dcterms:created xsi:type="dcterms:W3CDTF">2018-10-13T20:59:23Z</dcterms:created>
  <dcterms:modified xsi:type="dcterms:W3CDTF">2021-11-28T20:55:31Z</dcterms:modified>
</cp:coreProperties>
</file>