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5" r:id="rId4"/>
    <p:sldId id="264" r:id="rId5"/>
    <p:sldId id="268" r:id="rId6"/>
    <p:sldId id="269" r:id="rId7"/>
    <p:sldId id="270" r:id="rId8"/>
    <p:sldId id="273" r:id="rId9"/>
    <p:sldId id="274" r:id="rId10"/>
    <p:sldId id="275" r:id="rId11"/>
    <p:sldId id="276"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11/21/2022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11/21/2022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11/21/2022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11/21/2022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11/21/2022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11/21/2022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4800" dirty="0">
                <a:solidFill>
                  <a:schemeClr val="bg1"/>
                </a:solidFill>
              </a:rPr>
              <a:t>Practical ecology  </a:t>
            </a:r>
          </a:p>
        </p:txBody>
      </p:sp>
      <p:sp>
        <p:nvSpPr>
          <p:cNvPr id="3" name="Subtitle 2"/>
          <p:cNvSpPr>
            <a:spLocks noGrp="1"/>
          </p:cNvSpPr>
          <p:nvPr>
            <p:ph type="subTitle" idx="1"/>
          </p:nvPr>
        </p:nvSpPr>
        <p:spPr>
          <a:xfrm>
            <a:off x="1219200" y="2438400"/>
            <a:ext cx="6400800" cy="2133600"/>
          </a:xfrm>
        </p:spPr>
        <p:txBody>
          <a:bodyPr>
            <a:normAutofit fontScale="32500" lnSpcReduction="20000"/>
          </a:bodyPr>
          <a:lstStyle/>
          <a:p>
            <a:pPr algn="ctr"/>
            <a:endParaRPr lang="en-US" sz="9500" b="1" dirty="0"/>
          </a:p>
          <a:p>
            <a:pPr algn="ctr"/>
            <a:r>
              <a:rPr lang="en-US" sz="22000" b="1" dirty="0"/>
              <a:t>Soil pH</a:t>
            </a:r>
            <a:endParaRPr lang="en-US" sz="22000" dirty="0"/>
          </a:p>
          <a:p>
            <a:pPr algn="ctr"/>
            <a:r>
              <a:rPr lang="en-US" sz="7600" b="1" dirty="0"/>
              <a:t>Lab .9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2919412"/>
            <a:ext cx="8915401"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lvl="0" algn="just"/>
            <a:endParaRPr lang="en-US" sz="2800" dirty="0"/>
          </a:p>
        </p:txBody>
      </p:sp>
      <p:pic>
        <p:nvPicPr>
          <p:cNvPr id="3" name="Picture 2">
            <a:extLst>
              <a:ext uri="{FF2B5EF4-FFF2-40B4-BE49-F238E27FC236}">
                <a16:creationId xmlns:a16="http://schemas.microsoft.com/office/drawing/2014/main" id="{852D7590-B78F-4024-AF49-D6FE227A355A}"/>
              </a:ext>
            </a:extLst>
          </p:cNvPr>
          <p:cNvPicPr>
            <a:picLocks noChangeAspect="1"/>
          </p:cNvPicPr>
          <p:nvPr/>
        </p:nvPicPr>
        <p:blipFill>
          <a:blip r:embed="rId2"/>
          <a:stretch>
            <a:fillRect/>
          </a:stretch>
        </p:blipFill>
        <p:spPr>
          <a:xfrm>
            <a:off x="685800" y="762000"/>
            <a:ext cx="6857999" cy="5943599"/>
          </a:xfrm>
          <a:prstGeom prst="rect">
            <a:avLst/>
          </a:prstGeom>
        </p:spPr>
      </p:pic>
    </p:spTree>
    <p:extLst>
      <p:ext uri="{BB962C8B-B14F-4D97-AF65-F5344CB8AC3E}">
        <p14:creationId xmlns:p14="http://schemas.microsoft.com/office/powerpoint/2010/main" val="3235539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2919412"/>
            <a:ext cx="8915401"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lvl="0" algn="just"/>
            <a:endParaRPr lang="en-US" sz="2800" dirty="0"/>
          </a:p>
        </p:txBody>
      </p:sp>
      <p:pic>
        <p:nvPicPr>
          <p:cNvPr id="2" name="Picture 1">
            <a:extLst>
              <a:ext uri="{FF2B5EF4-FFF2-40B4-BE49-F238E27FC236}">
                <a16:creationId xmlns:a16="http://schemas.microsoft.com/office/drawing/2014/main" id="{52F3E478-1602-4B5D-B658-029ED0D9CF33}"/>
              </a:ext>
            </a:extLst>
          </p:cNvPr>
          <p:cNvPicPr>
            <a:picLocks noChangeAspect="1"/>
          </p:cNvPicPr>
          <p:nvPr/>
        </p:nvPicPr>
        <p:blipFill>
          <a:blip r:embed="rId2"/>
          <a:stretch>
            <a:fillRect/>
          </a:stretch>
        </p:blipFill>
        <p:spPr>
          <a:xfrm>
            <a:off x="487456" y="1191785"/>
            <a:ext cx="4038601" cy="4447015"/>
          </a:xfrm>
          <a:prstGeom prst="rect">
            <a:avLst/>
          </a:prstGeom>
        </p:spPr>
      </p:pic>
      <p:pic>
        <p:nvPicPr>
          <p:cNvPr id="4" name="Picture 3">
            <a:extLst>
              <a:ext uri="{FF2B5EF4-FFF2-40B4-BE49-F238E27FC236}">
                <a16:creationId xmlns:a16="http://schemas.microsoft.com/office/drawing/2014/main" id="{D4F86E7E-14A6-49A3-AFBA-AA9F2BEF297A}"/>
              </a:ext>
            </a:extLst>
          </p:cNvPr>
          <p:cNvPicPr>
            <a:picLocks noChangeAspect="1"/>
          </p:cNvPicPr>
          <p:nvPr/>
        </p:nvPicPr>
        <p:blipFill>
          <a:blip r:embed="rId3"/>
          <a:stretch>
            <a:fillRect/>
          </a:stretch>
        </p:blipFill>
        <p:spPr>
          <a:xfrm>
            <a:off x="4876799" y="1318760"/>
            <a:ext cx="4038601" cy="4091440"/>
          </a:xfrm>
          <a:prstGeom prst="rect">
            <a:avLst/>
          </a:prstGeom>
        </p:spPr>
      </p:pic>
    </p:spTree>
    <p:extLst>
      <p:ext uri="{BB962C8B-B14F-4D97-AF65-F5344CB8AC3E}">
        <p14:creationId xmlns:p14="http://schemas.microsoft.com/office/powerpoint/2010/main" val="1547355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endParaRPr lang="en-US" sz="3200" dirty="0"/>
          </a:p>
          <a:p>
            <a:pPr lvl="0" algn="just"/>
            <a:endParaRPr lang="en-US" sz="2800" dirty="0"/>
          </a:p>
        </p:txBody>
      </p:sp>
      <p:pic>
        <p:nvPicPr>
          <p:cNvPr id="5" name="Picture 4" descr="C:\Users\A\Desktop\universal_indicator_chart.jpg"/>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8305800" cy="253616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endParaRPr lang="en-US" sz="3200" dirty="0"/>
          </a:p>
          <a:p>
            <a:pPr lvl="0" algn="just"/>
            <a:endParaRPr lang="en-US" sz="2800" dirty="0"/>
          </a:p>
        </p:txBody>
      </p:sp>
      <p:pic>
        <p:nvPicPr>
          <p:cNvPr id="5" name="Picture 4" descr="C:\Users\A\Desktop\color_chart_products.jpg"/>
          <p:cNvPicPr/>
          <p:nvPr/>
        </p:nvPicPr>
        <p:blipFill>
          <a:blip r:embed="rId2">
            <a:extLst>
              <a:ext uri="{28A0092B-C50C-407E-A947-70E740481C1C}">
                <a14:useLocalDpi xmlns:a14="http://schemas.microsoft.com/office/drawing/2010/main" val="0"/>
              </a:ext>
            </a:extLst>
          </a:blip>
          <a:srcRect/>
          <a:stretch>
            <a:fillRect/>
          </a:stretch>
        </p:blipFill>
        <p:spPr bwMode="auto">
          <a:xfrm>
            <a:off x="457200" y="990600"/>
            <a:ext cx="8382000" cy="56387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89154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1400" b="1" dirty="0">
              <a:latin typeface="Times New Roman" pitchFamily="18" charset="0"/>
              <a:cs typeface="Times New Roman" pitchFamily="18" charset="0"/>
            </a:endParaRPr>
          </a:p>
          <a:p>
            <a:pPr algn="just"/>
            <a:r>
              <a:rPr lang="en-US" sz="3600" dirty="0"/>
              <a:t>Soil pH is an important measurement parameter to assess potential availability of beneficial nutrients and toxic elements to plants. pH is a measure of the acidity of the water or soil based on its hydrogen ion concentration and is mathematically defined as the negative logarithm of the hydrogen ion concentration, or pH = -log[H+], where the brackets around the H</a:t>
            </a:r>
            <a:r>
              <a:rPr lang="en-US" sz="3600" baseline="30000" dirty="0"/>
              <a:t>+ </a:t>
            </a:r>
            <a:r>
              <a:rPr lang="en-US" sz="3600" dirty="0"/>
              <a:t>symbolize "concentration".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89154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r>
              <a:rPr lang="en-US" sz="2800" dirty="0"/>
              <a:t>	</a:t>
            </a:r>
          </a:p>
          <a:p>
            <a:pPr algn="just"/>
            <a:r>
              <a:rPr lang="en-US" sz="4400" dirty="0"/>
              <a:t>The pH of a material ranges on a logarithmic scale from 1-14, where pH 1-6 are more acidic, pH 7 is neutral, and pH 8-14 are more basic. Lower pH corresponds with higher [H</a:t>
            </a:r>
            <a:r>
              <a:rPr lang="en-US" sz="4400" baseline="30000" dirty="0"/>
              <a:t>+</a:t>
            </a:r>
            <a:r>
              <a:rPr lang="en-US" sz="4400" dirty="0"/>
              <a:t>], while higher pH is associated with lower [H</a:t>
            </a:r>
            <a:r>
              <a:rPr lang="en-US" sz="4400" baseline="30000" dirty="0"/>
              <a:t>+</a:t>
            </a:r>
            <a:r>
              <a:rPr lang="en-US" sz="4400" dirty="0"/>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3200"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pic>
        <p:nvPicPr>
          <p:cNvPr id="4" name="Picture 3" descr="C:\Users\A\Desktop\pic002.jpg"/>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457200" y="1828800"/>
            <a:ext cx="8382000" cy="3581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600" dirty="0"/>
              <a:t>Soil pH is effecting by both acid and base forming cations (positively charge ions) in the soil. Common acid-forming cations are hydrogen (H+), aluminum (Al+3) and iron (Fe +2 or Fe+3). Where as common base-forming cations include Calcium (Ca+2), Magnesium (Mg+2), Potassium (K+) and Sodium (Na+). </a:t>
            </a:r>
            <a:endParaRPr lang="en-US" sz="3200" dirty="0"/>
          </a:p>
          <a:p>
            <a:pPr lvl="0" algn="just"/>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600" dirty="0"/>
              <a:t>Soil tend to become acidic as a results of :1-rainwater leaching away basic ions (calcium, Magnesium, Potassium and  Sodium). 2- Carbone dioxide from decomposing organic matter and root respiration dissolved in soil water to form a weak organic acid. 3- formation of strong organic and inorganic acid such as nitric and sulfuric acid from decaying organic matter and oxidation of ammonium and sulfur fertilizers. </a:t>
            </a:r>
            <a:endParaRPr lang="en-US" sz="3200" dirty="0"/>
          </a:p>
          <a:p>
            <a:pPr lvl="0" algn="just"/>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200" b="1" dirty="0"/>
              <a:t>Soil pH Determination: </a:t>
            </a:r>
            <a:endParaRPr lang="en-US" sz="3200" dirty="0"/>
          </a:p>
          <a:p>
            <a:pPr algn="just"/>
            <a:r>
              <a:rPr lang="en-US" sz="3200" dirty="0"/>
              <a:t>A meter or probe and litmus paper can be used to measure the pH of a sample, the method of meter or probe is more accurate, but expensive. The pH meters are calibrated using special solutions, or buffers with a known pH value ( pH 4, 7 and 9). Using litmus or pH paper is the simpler and less expensive way of measuring pH. This method employs special strips of paper that change color based on the pH of a sample solution. </a:t>
            </a:r>
          </a:p>
          <a:p>
            <a:pPr lvl="0" algn="just"/>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2919412"/>
            <a:ext cx="8915401"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lvl="0" algn="just"/>
            <a:endParaRPr lang="en-US" sz="2800" dirty="0"/>
          </a:p>
        </p:txBody>
      </p:sp>
      <p:pic>
        <p:nvPicPr>
          <p:cNvPr id="3" name="Picture 2">
            <a:extLst>
              <a:ext uri="{FF2B5EF4-FFF2-40B4-BE49-F238E27FC236}">
                <a16:creationId xmlns:a16="http://schemas.microsoft.com/office/drawing/2014/main" id="{6F5FDB3E-99BB-4A94-A251-2F17BEEA69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185" y="684802"/>
            <a:ext cx="7467599" cy="5563597"/>
          </a:xfrm>
          <a:prstGeom prst="rect">
            <a:avLst/>
          </a:prstGeom>
        </p:spPr>
      </p:pic>
    </p:spTree>
    <p:extLst>
      <p:ext uri="{BB962C8B-B14F-4D97-AF65-F5344CB8AC3E}">
        <p14:creationId xmlns:p14="http://schemas.microsoft.com/office/powerpoint/2010/main" val="1097535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2919412"/>
            <a:ext cx="8915401"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lvl="0" algn="just"/>
            <a:endParaRPr lang="en-US" sz="2800" dirty="0"/>
          </a:p>
        </p:txBody>
      </p:sp>
      <p:pic>
        <p:nvPicPr>
          <p:cNvPr id="2" name="Picture 1">
            <a:extLst>
              <a:ext uri="{FF2B5EF4-FFF2-40B4-BE49-F238E27FC236}">
                <a16:creationId xmlns:a16="http://schemas.microsoft.com/office/drawing/2014/main" id="{4D277122-A52B-4FB6-8CE2-70510921FF71}"/>
              </a:ext>
            </a:extLst>
          </p:cNvPr>
          <p:cNvPicPr>
            <a:picLocks noChangeAspect="1"/>
          </p:cNvPicPr>
          <p:nvPr/>
        </p:nvPicPr>
        <p:blipFill>
          <a:blip r:embed="rId2"/>
          <a:stretch>
            <a:fillRect/>
          </a:stretch>
        </p:blipFill>
        <p:spPr>
          <a:xfrm>
            <a:off x="838200" y="1369606"/>
            <a:ext cx="6858000" cy="5107393"/>
          </a:xfrm>
          <a:prstGeom prst="rect">
            <a:avLst/>
          </a:prstGeom>
        </p:spPr>
      </p:pic>
    </p:spTree>
    <p:extLst>
      <p:ext uri="{BB962C8B-B14F-4D97-AF65-F5344CB8AC3E}">
        <p14:creationId xmlns:p14="http://schemas.microsoft.com/office/powerpoint/2010/main" val="2411731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4916</TotalTime>
  <Words>375</Words>
  <Application>Microsoft Office PowerPoint</Application>
  <PresentationFormat>On-screen Show (4:3)</PresentationFormat>
  <Paragraphs>96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Constantia</vt:lpstr>
      <vt:lpstr>Times New Roman</vt:lpstr>
      <vt:lpstr>Wingdings 2</vt:lpstr>
      <vt:lpstr>Flow</vt:lpstr>
      <vt:lpstr>Practical ecology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45</cp:revision>
  <dcterms:created xsi:type="dcterms:W3CDTF">2018-10-13T20:59:23Z</dcterms:created>
  <dcterms:modified xsi:type="dcterms:W3CDTF">2022-11-22T17:25:00Z</dcterms:modified>
</cp:coreProperties>
</file>