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7" r:id="rId5"/>
    <p:sldId id="268"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12/13/2021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Ecology </a:t>
            </a:r>
          </a:p>
        </p:txBody>
      </p:sp>
      <p:sp>
        <p:nvSpPr>
          <p:cNvPr id="3" name="Subtitle 2"/>
          <p:cNvSpPr>
            <a:spLocks noGrp="1"/>
          </p:cNvSpPr>
          <p:nvPr>
            <p:ph type="subTitle" idx="1"/>
          </p:nvPr>
        </p:nvSpPr>
        <p:spPr>
          <a:xfrm>
            <a:off x="1219200" y="2590800"/>
            <a:ext cx="6400800" cy="1752600"/>
          </a:xfrm>
        </p:spPr>
        <p:txBody>
          <a:bodyPr>
            <a:normAutofit/>
          </a:bodyPr>
          <a:lstStyle/>
          <a:p>
            <a:pPr algn="ctr"/>
            <a:r>
              <a:rPr lang="en-US" sz="4400" b="1" dirty="0"/>
              <a:t>Water Properties:</a:t>
            </a:r>
          </a:p>
          <a:p>
            <a:pPr algn="ctr"/>
            <a:r>
              <a:rPr lang="en-US" sz="4400" b="1" dirty="0"/>
              <a:t> </a:t>
            </a:r>
            <a:r>
              <a:rPr lang="en-US" sz="4800" b="1" dirty="0">
                <a:solidFill>
                  <a:srgbClr val="FF0000"/>
                </a:solidFill>
              </a:rPr>
              <a:t>Water Density</a:t>
            </a:r>
            <a:endParaRPr lang="en-US" sz="4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231106"/>
            <a:ext cx="89154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32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577C3E85-4F8A-4773-9D58-6EBE2040D102}"/>
              </a:ext>
            </a:extLst>
          </p:cNvPr>
          <p:cNvSpPr txBox="1"/>
          <p:nvPr/>
        </p:nvSpPr>
        <p:spPr>
          <a:xfrm>
            <a:off x="228600" y="914400"/>
            <a:ext cx="8686800" cy="3477875"/>
          </a:xfrm>
          <a:prstGeom prst="rect">
            <a:avLst/>
          </a:prstGeom>
          <a:noFill/>
        </p:spPr>
        <p:txBody>
          <a:bodyPr wrap="square">
            <a:spAutoFit/>
          </a:bodyPr>
          <a:lstStyle/>
          <a:p>
            <a:pPr algn="just"/>
            <a:endParaRPr lang="en-US" sz="4400" dirty="0"/>
          </a:p>
          <a:p>
            <a:pPr algn="just"/>
            <a:r>
              <a:rPr lang="en-US" sz="4400" dirty="0"/>
              <a:t>Mass is a measure of the amount of matter an object has. Its measure is usually given in grams (g) or kilograms (kg).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243010"/>
            <a:ext cx="8915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4000" b="1" dirty="0"/>
          </a:p>
          <a:p>
            <a:pPr algn="just"/>
            <a:endParaRPr lang="en-US" sz="4000" b="1" dirty="0"/>
          </a:p>
          <a:p>
            <a:pPr algn="just"/>
            <a:endParaRPr lang="en-US" sz="4000" b="1" dirty="0"/>
          </a:p>
          <a:p>
            <a:pPr algn="just"/>
            <a:endParaRPr lang="en-US" sz="4000" b="1" dirty="0"/>
          </a:p>
          <a:p>
            <a:pPr algn="just"/>
            <a:r>
              <a:rPr lang="en-US" sz="4000" b="1" dirty="0"/>
              <a:t>Volume </a:t>
            </a:r>
            <a:r>
              <a:rPr lang="en-US" sz="4000" dirty="0"/>
              <a:t>is the amount of space an object occupies. </a:t>
            </a:r>
          </a:p>
          <a:p>
            <a:pPr algn="just"/>
            <a:endParaRPr lang="en-US" sz="4000" dirty="0"/>
          </a:p>
          <a:p>
            <a:pPr algn="just"/>
            <a:endParaRPr lang="en-US" sz="4000" dirty="0"/>
          </a:p>
          <a:p>
            <a:pPr algn="just"/>
            <a:r>
              <a:rPr lang="en-US" sz="4000" dirty="0"/>
              <a:t>units for volume including liters (L) and meters cubed (m3).</a:t>
            </a:r>
            <a:endParaRPr kumimoji="0" lang="en-US" sz="480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569387"/>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26313"/>
            <a:ext cx="89916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b="1" dirty="0"/>
              <a:t>Density </a:t>
            </a:r>
            <a:r>
              <a:rPr lang="en-US" sz="3600" dirty="0"/>
              <a:t>is defined as the mass per unit volume of a substance, and it is a physical property of matter.</a:t>
            </a:r>
          </a:p>
          <a:p>
            <a:pPr algn="just"/>
            <a:endParaRPr lang="en-US" sz="3600" dirty="0"/>
          </a:p>
          <a:p>
            <a:pPr algn="just"/>
            <a:endParaRPr lang="en-US" sz="3600" dirty="0"/>
          </a:p>
          <a:p>
            <a:pPr algn="just"/>
            <a:r>
              <a:rPr lang="en-US" sz="3600" dirty="0"/>
              <a:t>Density = Mass / Volume</a:t>
            </a:r>
          </a:p>
          <a:p>
            <a:pPr algn="just"/>
            <a:endParaRPr lang="en-US" sz="3600" dirty="0"/>
          </a:p>
          <a:p>
            <a:pPr algn="just"/>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457201" y="1442085"/>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graphicFrame>
        <p:nvGraphicFramePr>
          <p:cNvPr id="2" name="Table 1">
            <a:extLst>
              <a:ext uri="{FF2B5EF4-FFF2-40B4-BE49-F238E27FC236}">
                <a16:creationId xmlns:a16="http://schemas.microsoft.com/office/drawing/2014/main" id="{1634BC39-C026-4E04-8022-9EA725DC3E4C}"/>
              </a:ext>
            </a:extLst>
          </p:cNvPr>
          <p:cNvGraphicFramePr>
            <a:graphicFrameLocks noGrp="1"/>
          </p:cNvGraphicFramePr>
          <p:nvPr>
            <p:extLst>
              <p:ext uri="{D42A27DB-BD31-4B8C-83A1-F6EECF244321}">
                <p14:modId xmlns:p14="http://schemas.microsoft.com/office/powerpoint/2010/main" val="2741075970"/>
              </p:ext>
            </p:extLst>
          </p:nvPr>
        </p:nvGraphicFramePr>
        <p:xfrm>
          <a:off x="762000" y="914400"/>
          <a:ext cx="7543800" cy="5171700"/>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val="1446546598"/>
                    </a:ext>
                  </a:extLst>
                </a:gridCol>
                <a:gridCol w="5943600">
                  <a:extLst>
                    <a:ext uri="{9D8B030D-6E8A-4147-A177-3AD203B41FA5}">
                      <a16:colId xmlns:a16="http://schemas.microsoft.com/office/drawing/2014/main" val="2757083851"/>
                    </a:ext>
                  </a:extLst>
                </a:gridCol>
              </a:tblGrid>
              <a:tr h="729305">
                <a:tc>
                  <a:txBody>
                    <a:bodyPr/>
                    <a:lstStyle/>
                    <a:p>
                      <a:pPr marL="0" marR="0" algn="ctr">
                        <a:lnSpc>
                          <a:spcPct val="115000"/>
                        </a:lnSpc>
                        <a:spcBef>
                          <a:spcPts val="0"/>
                        </a:spcBef>
                        <a:spcAft>
                          <a:spcPts val="0"/>
                        </a:spcAft>
                      </a:pPr>
                      <a:r>
                        <a:rPr lang="en-US" sz="2400" dirty="0">
                          <a:effectLst/>
                        </a:rPr>
                        <a:t>Temperature (°C)</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Density of Water (grams/ml)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49836982"/>
                  </a:ext>
                </a:extLst>
              </a:tr>
              <a:tr h="353651">
                <a:tc>
                  <a:txBody>
                    <a:bodyPr/>
                    <a:lstStyle/>
                    <a:p>
                      <a:pPr marL="0" marR="0" algn="ctr">
                        <a:lnSpc>
                          <a:spcPct val="115000"/>
                        </a:lnSpc>
                        <a:spcBef>
                          <a:spcPts val="0"/>
                        </a:spcBef>
                        <a:spcAft>
                          <a:spcPts val="0"/>
                        </a:spcAft>
                      </a:pPr>
                      <a:r>
                        <a:rPr lang="en-US" sz="2400" dirty="0">
                          <a:effectLst/>
                        </a:rPr>
                        <a:t>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15487386"/>
                  </a:ext>
                </a:extLst>
              </a:tr>
              <a:tr h="353651">
                <a:tc>
                  <a:txBody>
                    <a:bodyPr/>
                    <a:lstStyle/>
                    <a:p>
                      <a:pPr marL="0" marR="0" algn="ctr">
                        <a:lnSpc>
                          <a:spcPct val="115000"/>
                        </a:lnSpc>
                        <a:spcBef>
                          <a:spcPts val="0"/>
                        </a:spcBef>
                        <a:spcAft>
                          <a:spcPts val="0"/>
                        </a:spcAft>
                      </a:pPr>
                      <a:r>
                        <a:rPr lang="en-US" sz="2400" dirty="0">
                          <a:effectLst/>
                        </a:rPr>
                        <a:t>4.0°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1.000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94363880"/>
                  </a:ext>
                </a:extLst>
              </a:tr>
              <a:tr h="353651">
                <a:tc>
                  <a:txBody>
                    <a:bodyPr/>
                    <a:lstStyle/>
                    <a:p>
                      <a:pPr marL="0" marR="0" algn="ctr">
                        <a:lnSpc>
                          <a:spcPct val="115000"/>
                        </a:lnSpc>
                        <a:spcBef>
                          <a:spcPts val="0"/>
                        </a:spcBef>
                        <a:spcAft>
                          <a:spcPts val="0"/>
                        </a:spcAft>
                      </a:pPr>
                      <a:r>
                        <a:rPr lang="en-US" sz="2400" dirty="0">
                          <a:effectLst/>
                        </a:rPr>
                        <a:t>10°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8453977"/>
                  </a:ext>
                </a:extLst>
              </a:tr>
              <a:tr h="353651">
                <a:tc>
                  <a:txBody>
                    <a:bodyPr/>
                    <a:lstStyle/>
                    <a:p>
                      <a:pPr marL="0" marR="0" algn="ctr">
                        <a:lnSpc>
                          <a:spcPct val="115000"/>
                        </a:lnSpc>
                        <a:spcBef>
                          <a:spcPts val="0"/>
                        </a:spcBef>
                        <a:spcAft>
                          <a:spcPts val="0"/>
                        </a:spcAft>
                      </a:pPr>
                      <a:r>
                        <a:rPr lang="en-US" sz="2400" dirty="0">
                          <a:effectLst/>
                        </a:rPr>
                        <a:t>15°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16632204"/>
                  </a:ext>
                </a:extLst>
              </a:tr>
              <a:tr h="353651">
                <a:tc>
                  <a:txBody>
                    <a:bodyPr/>
                    <a:lstStyle/>
                    <a:p>
                      <a:pPr marL="0" marR="0" algn="ctr">
                        <a:lnSpc>
                          <a:spcPct val="115000"/>
                        </a:lnSpc>
                        <a:spcBef>
                          <a:spcPts val="0"/>
                        </a:spcBef>
                        <a:spcAft>
                          <a:spcPts val="0"/>
                        </a:spcAft>
                      </a:pPr>
                      <a:r>
                        <a:rPr lang="en-US" sz="2400" dirty="0">
                          <a:effectLst/>
                        </a:rPr>
                        <a:t>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48964043"/>
                  </a:ext>
                </a:extLst>
              </a:tr>
              <a:tr h="353651">
                <a:tc>
                  <a:txBody>
                    <a:bodyPr/>
                    <a:lstStyle/>
                    <a:p>
                      <a:pPr marL="0" marR="0" algn="ctr">
                        <a:lnSpc>
                          <a:spcPct val="115000"/>
                        </a:lnSpc>
                        <a:spcBef>
                          <a:spcPts val="0"/>
                        </a:spcBef>
                        <a:spcAft>
                          <a:spcPts val="0"/>
                        </a:spcAft>
                      </a:pPr>
                      <a:r>
                        <a:rPr lang="en-US" sz="2400" dirty="0">
                          <a:effectLst/>
                        </a:rPr>
                        <a:t>25°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96226506"/>
                  </a:ext>
                </a:extLst>
              </a:tr>
              <a:tr h="353651">
                <a:tc>
                  <a:txBody>
                    <a:bodyPr/>
                    <a:lstStyle/>
                    <a:p>
                      <a:pPr marL="0" marR="0" algn="ctr">
                        <a:lnSpc>
                          <a:spcPct val="115000"/>
                        </a:lnSpc>
                        <a:spcBef>
                          <a:spcPts val="0"/>
                        </a:spcBef>
                        <a:spcAft>
                          <a:spcPts val="0"/>
                        </a:spcAft>
                      </a:pPr>
                      <a:r>
                        <a:rPr lang="en-US" sz="2400" dirty="0">
                          <a:effectLst/>
                        </a:rPr>
                        <a:t>30°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32774588"/>
                  </a:ext>
                </a:extLst>
              </a:tr>
              <a:tr h="353651">
                <a:tc>
                  <a:txBody>
                    <a:bodyPr/>
                    <a:lstStyle/>
                    <a:p>
                      <a:pPr marL="0" marR="0" algn="ctr">
                        <a:lnSpc>
                          <a:spcPct val="115000"/>
                        </a:lnSpc>
                        <a:spcBef>
                          <a:spcPts val="0"/>
                        </a:spcBef>
                        <a:spcAft>
                          <a:spcPts val="0"/>
                        </a:spcAft>
                      </a:pPr>
                      <a:r>
                        <a:rPr lang="en-US" sz="2400" dirty="0">
                          <a:effectLst/>
                        </a:rPr>
                        <a:t>40°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0.992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5636119"/>
                  </a:ext>
                </a:extLst>
              </a:tr>
              <a:tr h="353651">
                <a:tc>
                  <a:txBody>
                    <a:bodyPr/>
                    <a:lstStyle/>
                    <a:p>
                      <a:pPr marL="0" marR="0" algn="ctr">
                        <a:lnSpc>
                          <a:spcPct val="115000"/>
                        </a:lnSpc>
                        <a:spcBef>
                          <a:spcPts val="0"/>
                        </a:spcBef>
                        <a:spcAft>
                          <a:spcPts val="0"/>
                        </a:spcAft>
                      </a:pPr>
                      <a:r>
                        <a:rPr lang="en-US" sz="2400" dirty="0">
                          <a:effectLst/>
                        </a:rPr>
                        <a:t>60°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0.983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80440260"/>
                  </a:ext>
                </a:extLst>
              </a:tr>
              <a:tr h="353651">
                <a:tc>
                  <a:txBody>
                    <a:bodyPr/>
                    <a:lstStyle/>
                    <a:p>
                      <a:pPr marL="0" marR="0" algn="ctr">
                        <a:lnSpc>
                          <a:spcPct val="115000"/>
                        </a:lnSpc>
                        <a:spcBef>
                          <a:spcPts val="0"/>
                        </a:spcBef>
                        <a:spcAft>
                          <a:spcPts val="0"/>
                        </a:spcAft>
                      </a:pPr>
                      <a:r>
                        <a:rPr lang="en-US" sz="2400" dirty="0">
                          <a:effectLst/>
                        </a:rPr>
                        <a:t>80°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0.971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72009994"/>
                  </a:ext>
                </a:extLst>
              </a:tr>
              <a:tr h="353651">
                <a:tc>
                  <a:txBody>
                    <a:bodyPr/>
                    <a:lstStyle/>
                    <a:p>
                      <a:pPr marL="0" marR="0" algn="ctr">
                        <a:lnSpc>
                          <a:spcPct val="115000"/>
                        </a:lnSpc>
                        <a:spcBef>
                          <a:spcPts val="0"/>
                        </a:spcBef>
                        <a:spcAft>
                          <a:spcPts val="0"/>
                        </a:spcAft>
                      </a:pPr>
                      <a:r>
                        <a:rPr lang="en-US" sz="2400" dirty="0">
                          <a:effectLst/>
                        </a:rPr>
                        <a:t>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0.958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7376324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38100" y="-292387"/>
            <a:ext cx="8839199"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endParaRPr lang="en-US" sz="3600" b="1"/>
          </a:p>
          <a:p>
            <a:r>
              <a:rPr lang="en-US" sz="3600" b="1"/>
              <a:t>Volume </a:t>
            </a:r>
            <a:r>
              <a:rPr lang="en-US" sz="3600" b="1" dirty="0"/>
              <a:t>increase due to heat by increase </a:t>
            </a:r>
            <a:endParaRPr lang="en-US" sz="3600" dirty="0"/>
          </a:p>
          <a:p>
            <a:r>
              <a:rPr lang="en-US" sz="3600" dirty="0"/>
              <a:t>greater kinetic energy of the molecules and there are also more vibrations of the water molecules. Together these mean that each H2O unit in liquid water takes up more space as the temperature increases. Thus, the mass will be decreased.</a:t>
            </a:r>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4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410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3936</TotalTime>
  <Words>186</Words>
  <Application>Microsoft Office PowerPoint</Application>
  <PresentationFormat>On-screen Show (4:3)</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23</cp:revision>
  <dcterms:created xsi:type="dcterms:W3CDTF">2018-10-13T20:59:23Z</dcterms:created>
  <dcterms:modified xsi:type="dcterms:W3CDTF">2021-12-14T05:58:53Z</dcterms:modified>
</cp:coreProperties>
</file>