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8" r:id="rId3"/>
    <p:sldId id="309" r:id="rId4"/>
    <p:sldId id="274" r:id="rId5"/>
    <p:sldId id="275" r:id="rId6"/>
    <p:sldId id="261" r:id="rId7"/>
    <p:sldId id="262" r:id="rId8"/>
    <p:sldId id="310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0" autoAdjust="0"/>
    <p:restoredTop sz="94686"/>
  </p:normalViewPr>
  <p:slideViewPr>
    <p:cSldViewPr snapToGrid="0" snapToObjects="1">
      <p:cViewPr varScale="1">
        <p:scale>
          <a:sx n="69" d="100"/>
          <a:sy n="69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US" baseline="0" dirty="0" smtClean="0"/>
            <a:t>Text book analysis and </a:t>
          </a:r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 custScaleY="236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56758A-6EEB-43A3-8759-8F4E9481889E}" type="presOf" srcId="{58AA7F5D-4DAD-4553-925F-C16D8F2867C2}" destId="{067E437A-8A5E-426F-867E-73E1CA9889E5}" srcOrd="0" destOrd="0" presId="urn:microsoft.com/office/officeart/2005/8/layout/hProcess9"/>
    <dgm:cxn modelId="{723C3D15-55D0-4CA4-8FA4-C11F35A6A75C}" type="presOf" srcId="{275167D3-6DC8-4D57-8CE8-5F2D845BCFB5}" destId="{C66D226A-A2E7-400C-98E7-B82576963091}" srcOrd="0" destOrd="0" presId="urn:microsoft.com/office/officeart/2005/8/layout/hProcess9"/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1A37C07A-CE9F-4B67-B37B-D41709AA2662}" type="presParOf" srcId="{067E437A-8A5E-426F-867E-73E1CA9889E5}" destId="{0A5F52BE-53C2-4D8A-8848-A535EC0A4C7C}" srcOrd="0" destOrd="0" presId="urn:microsoft.com/office/officeart/2005/8/layout/hProcess9"/>
    <dgm:cxn modelId="{56BF113D-16BB-4067-B451-09133F0A8621}" type="presParOf" srcId="{067E437A-8A5E-426F-867E-73E1CA9889E5}" destId="{D56B1C4B-D9CE-4CA1-8748-260D886A99EC}" srcOrd="1" destOrd="0" presId="urn:microsoft.com/office/officeart/2005/8/layout/hProcess9"/>
    <dgm:cxn modelId="{5B893AC4-7379-4210-B135-3504256ED50E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US" baseline="0" dirty="0" smtClean="0"/>
            <a:t>The Role of </a:t>
          </a:r>
          <a:r>
            <a:rPr lang="en-US" baseline="0" dirty="0" err="1" smtClean="0"/>
            <a:t>Coursebook</a:t>
          </a:r>
          <a:endParaRPr lang="en-US" dirty="0"/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BC1707-AF9A-4551-AE04-129090BCD41B}" type="presOf" srcId="{275167D3-6DC8-4D57-8CE8-5F2D845BCFB5}" destId="{C66D226A-A2E7-400C-98E7-B82576963091}" srcOrd="0" destOrd="0" presId="urn:microsoft.com/office/officeart/2005/8/layout/hProcess9"/>
    <dgm:cxn modelId="{5532EACD-0E23-409F-9BBC-DB6F23EA7B43}" type="presOf" srcId="{58AA7F5D-4DAD-4553-925F-C16D8F2867C2}" destId="{067E437A-8A5E-426F-867E-73E1CA9889E5}" srcOrd="0" destOrd="0" presId="urn:microsoft.com/office/officeart/2005/8/layout/hProcess9"/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2E798FD7-AE59-453C-B31C-EED4D39CD6CC}" type="presParOf" srcId="{067E437A-8A5E-426F-867E-73E1CA9889E5}" destId="{0A5F52BE-53C2-4D8A-8848-A535EC0A4C7C}" srcOrd="0" destOrd="0" presId="urn:microsoft.com/office/officeart/2005/8/layout/hProcess9"/>
    <dgm:cxn modelId="{A7C8F68F-AC75-49D3-9E1B-9003421ADF5D}" type="presParOf" srcId="{067E437A-8A5E-426F-867E-73E1CA9889E5}" destId="{D56B1C4B-D9CE-4CA1-8748-260D886A99EC}" srcOrd="1" destOrd="0" presId="urn:microsoft.com/office/officeart/2005/8/layout/hProcess9"/>
    <dgm:cxn modelId="{0ECB5CC1-93EC-44A5-8347-FBE318A16E51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AA7F5D-4DAD-4553-925F-C16D8F2867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167D3-6DC8-4D57-8CE8-5F2D845BCFB5}">
      <dgm:prSet/>
      <dgm:spPr/>
      <dgm:t>
        <a:bodyPr/>
        <a:lstStyle/>
        <a:p>
          <a:pPr rtl="0"/>
          <a:r>
            <a:rPr lang="en-GB" dirty="0" smtClean="0"/>
            <a:t>Merits and demerits of textbook</a:t>
          </a:r>
          <a:endParaRPr lang="en-US" dirty="0"/>
        </a:p>
      </dgm:t>
    </dgm:pt>
    <dgm:pt modelId="{D6A70DAA-28FB-4F90-AA90-96BDFFD90105}" type="parTrans" cxnId="{B4475CFC-2717-4E61-A955-3030957F37CE}">
      <dgm:prSet/>
      <dgm:spPr/>
      <dgm:t>
        <a:bodyPr/>
        <a:lstStyle/>
        <a:p>
          <a:endParaRPr lang="en-US"/>
        </a:p>
      </dgm:t>
    </dgm:pt>
    <dgm:pt modelId="{062888B5-529F-46D0-93B5-6E6167DF3F0B}" type="sibTrans" cxnId="{B4475CFC-2717-4E61-A955-3030957F37CE}">
      <dgm:prSet/>
      <dgm:spPr/>
      <dgm:t>
        <a:bodyPr/>
        <a:lstStyle/>
        <a:p>
          <a:endParaRPr lang="en-US"/>
        </a:p>
      </dgm:t>
    </dgm:pt>
    <dgm:pt modelId="{067E437A-8A5E-426F-867E-73E1CA9889E5}" type="pres">
      <dgm:prSet presAssocID="{58AA7F5D-4DAD-4553-925F-C16D8F2867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5F52BE-53C2-4D8A-8848-A535EC0A4C7C}" type="pres">
      <dgm:prSet presAssocID="{58AA7F5D-4DAD-4553-925F-C16D8F2867C2}" presName="arrow" presStyleLbl="bgShp" presStyleIdx="0" presStyleCnt="1"/>
      <dgm:spPr/>
    </dgm:pt>
    <dgm:pt modelId="{D56B1C4B-D9CE-4CA1-8748-260D886A99EC}" type="pres">
      <dgm:prSet presAssocID="{58AA7F5D-4DAD-4553-925F-C16D8F2867C2}" presName="linearProcess" presStyleCnt="0"/>
      <dgm:spPr/>
    </dgm:pt>
    <dgm:pt modelId="{C66D226A-A2E7-400C-98E7-B82576963091}" type="pres">
      <dgm:prSet presAssocID="{275167D3-6DC8-4D57-8CE8-5F2D845BCFB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75CFC-2717-4E61-A955-3030957F37CE}" srcId="{58AA7F5D-4DAD-4553-925F-C16D8F2867C2}" destId="{275167D3-6DC8-4D57-8CE8-5F2D845BCFB5}" srcOrd="0" destOrd="0" parTransId="{D6A70DAA-28FB-4F90-AA90-96BDFFD90105}" sibTransId="{062888B5-529F-46D0-93B5-6E6167DF3F0B}"/>
    <dgm:cxn modelId="{57489956-AD7C-45A3-BD3F-2581B62F924E}" type="presOf" srcId="{275167D3-6DC8-4D57-8CE8-5F2D845BCFB5}" destId="{C66D226A-A2E7-400C-98E7-B82576963091}" srcOrd="0" destOrd="0" presId="urn:microsoft.com/office/officeart/2005/8/layout/hProcess9"/>
    <dgm:cxn modelId="{6D8EC39C-9FF1-4B59-8A2E-F9C0B59C6FAF}" type="presOf" srcId="{58AA7F5D-4DAD-4553-925F-C16D8F2867C2}" destId="{067E437A-8A5E-426F-867E-73E1CA9889E5}" srcOrd="0" destOrd="0" presId="urn:microsoft.com/office/officeart/2005/8/layout/hProcess9"/>
    <dgm:cxn modelId="{4F77E449-969F-4C9A-8BDB-D64366F7A37C}" type="presParOf" srcId="{067E437A-8A5E-426F-867E-73E1CA9889E5}" destId="{0A5F52BE-53C2-4D8A-8848-A535EC0A4C7C}" srcOrd="0" destOrd="0" presId="urn:microsoft.com/office/officeart/2005/8/layout/hProcess9"/>
    <dgm:cxn modelId="{1C9F7BDF-3D61-4254-8D88-07BE02A58276}" type="presParOf" srcId="{067E437A-8A5E-426F-867E-73E1CA9889E5}" destId="{D56B1C4B-D9CE-4CA1-8748-260D886A99EC}" srcOrd="1" destOrd="0" presId="urn:microsoft.com/office/officeart/2005/8/layout/hProcess9"/>
    <dgm:cxn modelId="{951BC615-BC30-46E4-AD1C-1D4678C384BD}" type="presParOf" srcId="{D56B1C4B-D9CE-4CA1-8748-260D886A99EC}" destId="{C66D226A-A2E7-400C-98E7-B8257696309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34373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1088885" y="90436"/>
          <a:ext cx="5480327" cy="3256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baseline="0" dirty="0" smtClean="0"/>
            <a:t>Text book analysis and </a:t>
          </a:r>
        </a:p>
      </dsp:txBody>
      <dsp:txXfrm>
        <a:off x="1247853" y="249404"/>
        <a:ext cx="5162391" cy="2938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44064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0" y="1321925"/>
          <a:ext cx="7658099" cy="1762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baseline="0" dirty="0" smtClean="0"/>
            <a:t>The Role of </a:t>
          </a:r>
          <a:r>
            <a:rPr lang="en-US" sz="5100" kern="1200" baseline="0" dirty="0" err="1" smtClean="0"/>
            <a:t>Coursebook</a:t>
          </a:r>
          <a:endParaRPr lang="en-US" sz="5100" kern="1200" dirty="0"/>
        </a:p>
      </dsp:txBody>
      <dsp:txXfrm>
        <a:off x="86041" y="1407966"/>
        <a:ext cx="7486017" cy="1590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52BE-53C2-4D8A-8848-A535EC0A4C7C}">
      <dsp:nvSpPr>
        <dsp:cNvPr id="0" name=""/>
        <dsp:cNvSpPr/>
      </dsp:nvSpPr>
      <dsp:spPr>
        <a:xfrm>
          <a:off x="574357" y="0"/>
          <a:ext cx="6509384" cy="44064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D226A-A2E7-400C-98E7-B82576963091}">
      <dsp:nvSpPr>
        <dsp:cNvPr id="0" name=""/>
        <dsp:cNvSpPr/>
      </dsp:nvSpPr>
      <dsp:spPr>
        <a:xfrm>
          <a:off x="921365" y="1321925"/>
          <a:ext cx="5815368" cy="1762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Merits and demerits of textbook</a:t>
          </a:r>
          <a:endParaRPr lang="en-US" sz="4600" kern="1200" dirty="0"/>
        </a:p>
      </dsp:txBody>
      <dsp:txXfrm>
        <a:off x="1007406" y="1407966"/>
        <a:ext cx="5643286" cy="1590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8AE0-54EC-8E44-86ED-6B42C14971F7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6587A-6B71-7C46-BB81-D1D42F8F1C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5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26A1-2048-634F-946C-2CE4147D4F8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3FA25-A59B-434E-A7DE-0527569F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37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9BD3-2199-4CD3-842F-BDE3DC689EAF}" type="datetime4">
              <a:rPr lang="en-US" smtClean="0"/>
              <a:t>January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AF9-842A-4FD8-A649-723344BB71B2}" type="datetime4">
              <a:rPr lang="en-US" smtClean="0"/>
              <a:t>January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7339-D731-4D85-B35B-D6E0DCD9A675}" type="datetime4">
              <a:rPr lang="en-US" smtClean="0"/>
              <a:t>January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65D8-1ADE-407F-AE08-3065D2D510D9}" type="datetime4">
              <a:rPr lang="en-US" smtClean="0"/>
              <a:t>January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A328-8EE9-4798-A26B-185F41660105}" type="datetime4">
              <a:rPr lang="en-US" smtClean="0"/>
              <a:t>January 8, 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AA6F-9666-4950-9783-5EBB611776C2}" type="datetime4">
              <a:rPr lang="en-US" smtClean="0"/>
              <a:t>January 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E3A3-E60D-4954-8C47-228303D7721C}" type="datetime4">
              <a:rPr lang="en-US" smtClean="0"/>
              <a:t>January 8,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E670-DAB5-46E9-B708-49542DE276CF}" type="datetime4">
              <a:rPr lang="en-US" smtClean="0"/>
              <a:t>January 8,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AB5E-5B77-4960-BC4E-049874C02DCE}" type="datetime4">
              <a:rPr lang="en-US" smtClean="0"/>
              <a:t>January 8,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B7ED-2B90-4585-8A4E-4C9C07D572FD}" type="datetime4">
              <a:rPr lang="en-US" smtClean="0"/>
              <a:t>January 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D0B-280D-423F-BF28-81AA4C8E6F69}" type="datetime4">
              <a:rPr lang="en-US" smtClean="0"/>
              <a:t>January 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766DB1F-8E37-4207-A6F6-51DD7A81A348}" type="datetime4">
              <a:rPr lang="en-US" smtClean="0"/>
              <a:t>January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Ihsan Saber- An ELT Professional - 2017/18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3875124"/>
              </p:ext>
            </p:extLst>
          </p:nvPr>
        </p:nvGraphicFramePr>
        <p:xfrm>
          <a:off x="800100" y="1349796"/>
          <a:ext cx="7658099" cy="343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566"/>
            <a:ext cx="7947212" cy="5507598"/>
          </a:xfrm>
        </p:spPr>
        <p:txBody>
          <a:bodyPr>
            <a:noAutofit/>
          </a:bodyPr>
          <a:lstStyle/>
          <a:p>
            <a:r>
              <a:rPr lang="en-US" sz="2400" b="0" dirty="0"/>
              <a:t>Dudley-Evans and St John (2000, p. 170) offer four main </a:t>
            </a:r>
            <a:r>
              <a:rPr lang="en-US" sz="2400" b="0" dirty="0" smtClean="0"/>
              <a:t>reasons for </a:t>
            </a:r>
            <a:r>
              <a:rPr lang="en-US" sz="2400" b="0" dirty="0"/>
              <a:t>using materials in the classroom: “as a </a:t>
            </a:r>
            <a:r>
              <a:rPr lang="en-US" sz="2400" b="0" dirty="0">
                <a:solidFill>
                  <a:srgbClr val="FF0000"/>
                </a:solidFill>
              </a:rPr>
              <a:t>source of language</a:t>
            </a:r>
            <a:r>
              <a:rPr lang="en-US" sz="2400" b="0" dirty="0"/>
              <a:t>, as a </a:t>
            </a:r>
            <a:r>
              <a:rPr lang="en-US" sz="2400" b="0" dirty="0">
                <a:solidFill>
                  <a:srgbClr val="FF0000"/>
                </a:solidFill>
              </a:rPr>
              <a:t>learning support</a:t>
            </a:r>
            <a:r>
              <a:rPr lang="en-US" sz="2400" b="0" dirty="0"/>
              <a:t>, for </a:t>
            </a:r>
            <a:r>
              <a:rPr lang="en-US" sz="2400" b="0" dirty="0">
                <a:solidFill>
                  <a:srgbClr val="FF0000"/>
                </a:solidFill>
              </a:rPr>
              <a:t>motivation</a:t>
            </a:r>
            <a:r>
              <a:rPr lang="en-US" sz="2400" b="0" dirty="0"/>
              <a:t> and </a:t>
            </a:r>
            <a:r>
              <a:rPr lang="en-US" sz="2400" b="0" dirty="0" smtClean="0">
                <a:solidFill>
                  <a:srgbClr val="FF0000"/>
                </a:solidFill>
              </a:rPr>
              <a:t>stimulation</a:t>
            </a:r>
            <a:r>
              <a:rPr lang="en-US" sz="2400" b="0" dirty="0" smtClean="0"/>
              <a:t>, and </a:t>
            </a:r>
            <a:r>
              <a:rPr lang="en-US" sz="2400" b="0" dirty="0"/>
              <a:t>for </a:t>
            </a:r>
            <a:r>
              <a:rPr lang="en-US" sz="2400" b="0" dirty="0">
                <a:solidFill>
                  <a:srgbClr val="FF0000"/>
                </a:solidFill>
              </a:rPr>
              <a:t>reference</a:t>
            </a:r>
            <a:r>
              <a:rPr lang="en-US" sz="2400" b="0" dirty="0" smtClean="0"/>
              <a:t>.”</a:t>
            </a:r>
          </a:p>
          <a:p>
            <a:endParaRPr lang="en-US" sz="2400" b="0" dirty="0"/>
          </a:p>
          <a:p>
            <a:r>
              <a:rPr lang="en-US" sz="2400" b="0" dirty="0" err="1"/>
              <a:t>Cunningsworth</a:t>
            </a:r>
            <a:r>
              <a:rPr lang="en-US" sz="2400" b="0" dirty="0"/>
              <a:t> (1995, p. 7) believes that </a:t>
            </a:r>
            <a:r>
              <a:rPr lang="en-US" sz="2400" b="0" dirty="0" err="1"/>
              <a:t>coursebooks</a:t>
            </a:r>
            <a:r>
              <a:rPr lang="en-US" sz="2400" b="0" dirty="0"/>
              <a:t> have multiple roles in English </a:t>
            </a:r>
            <a:r>
              <a:rPr lang="en-US" sz="2400" b="0" dirty="0" smtClean="0"/>
              <a:t>language classes </a:t>
            </a:r>
            <a:r>
              <a:rPr lang="en-US" sz="2400" b="0" dirty="0"/>
              <a:t>and can help to </a:t>
            </a:r>
            <a:r>
              <a:rPr lang="en-US" sz="2400" b="0" i="1" dirty="0"/>
              <a:t>present the written and spoken material</a:t>
            </a:r>
            <a:r>
              <a:rPr lang="en-US" sz="2400" b="0" dirty="0"/>
              <a:t>, </a:t>
            </a:r>
            <a:r>
              <a:rPr lang="en-US" sz="2400" b="0" i="1" dirty="0"/>
              <a:t>provide activities, promote interaction, serve as </a:t>
            </a:r>
            <a:r>
              <a:rPr lang="en-US" sz="2400" b="0" i="1" dirty="0" smtClean="0"/>
              <a:t>a reference </a:t>
            </a:r>
            <a:r>
              <a:rPr lang="en-US" sz="2400" b="0" i="1" dirty="0"/>
              <a:t>on vocabulary and grammar, act as a source for classroom activities, serve as a syllabus, and </a:t>
            </a:r>
            <a:r>
              <a:rPr lang="en-US" sz="2400" b="0" i="1" dirty="0" smtClean="0"/>
              <a:t>offer self-access </a:t>
            </a:r>
            <a:r>
              <a:rPr lang="en-US" sz="2400" b="0" i="1" dirty="0"/>
              <a:t>work or self-directed learning</a:t>
            </a:r>
            <a:r>
              <a:rPr lang="en-US" sz="2400" b="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85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48095327"/>
              </p:ext>
            </p:extLst>
          </p:nvPr>
        </p:nvGraphicFramePr>
        <p:xfrm>
          <a:off x="800100" y="1148090"/>
          <a:ext cx="7658099" cy="440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1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42364"/>
          </a:xfrm>
        </p:spPr>
        <p:txBody>
          <a:bodyPr/>
          <a:lstStyle/>
          <a:p>
            <a:r>
              <a:rPr lang="en-US" dirty="0" smtClean="0"/>
              <a:t>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0246"/>
            <a:ext cx="8256494" cy="4373563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/>
              <a:t>Textbooks are especially helpful for beginning teachers. The material to be covered and the design of each lesson are carefully spelled out in detail.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Textbooks provide organized units of work. A textbook gives you all the plans and lessons you need to cover a topic in some detail</a:t>
            </a:r>
            <a:r>
              <a:rPr lang="en-US" sz="2400" b="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A textbook series provides you with a </a:t>
            </a:r>
            <a:r>
              <a:rPr lang="en-US" sz="2400" b="0" dirty="0" smtClean="0"/>
              <a:t>balanced, chronological </a:t>
            </a:r>
            <a:r>
              <a:rPr lang="en-US" sz="2400" b="0" dirty="0"/>
              <a:t>presentation of information</a:t>
            </a:r>
            <a:r>
              <a:rPr lang="en-US" sz="2400" b="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Textbooks are a detailed sequence of teaching procedures that tell you what to do and when to do it. There are no surprises—everything is carefully spelled 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4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99248"/>
            <a:ext cx="8243047" cy="5431398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Textbooks </a:t>
            </a:r>
            <a:r>
              <a:rPr lang="en-US" sz="2800" b="0" dirty="0"/>
              <a:t>provide administrators and teachers with a complete program. The series is typically based on the latest research and teaching strategies.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dirty="0"/>
              <a:t>Good textbooks are excellent teaching aids. They're a resource for both teachers and students.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92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42364"/>
          </a:xfrm>
        </p:spPr>
        <p:txBody>
          <a:bodyPr/>
          <a:lstStyle/>
          <a:p>
            <a:r>
              <a:rPr lang="en-US" dirty="0" smtClean="0"/>
              <a:t>Demerits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5082"/>
            <a:ext cx="8269941" cy="5131081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Textbook </a:t>
            </a:r>
            <a:r>
              <a:rPr lang="en-US" sz="2800" b="0" dirty="0"/>
              <a:t>is just one tool, perhaps a very important tool, in your teaching arsenal. </a:t>
            </a:r>
            <a:r>
              <a:rPr lang="en-US" sz="2800" b="0" dirty="0" smtClean="0"/>
              <a:t>Sometimes, teachers </a:t>
            </a:r>
            <a:r>
              <a:rPr lang="en-US" sz="2800" b="0" dirty="0"/>
              <a:t>over-rely on textbooks and don’t consider other aids or other materials for the classroom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endParaRPr lang="en-US" sz="2800" b="0" dirty="0" smtClean="0"/>
          </a:p>
          <a:p>
            <a:r>
              <a:rPr lang="en-US" sz="2800" b="0" dirty="0" smtClean="0"/>
              <a:t>As </a:t>
            </a:r>
            <a:r>
              <a:rPr lang="en-US" sz="2800" b="0" dirty="0"/>
              <a:t>a teacher, you’ll need to make many decisions, and one of those is how you want to use the textbook. As good as they may appear on the surface, </a:t>
            </a:r>
            <a:r>
              <a:rPr lang="en-US" sz="2800" dirty="0"/>
              <a:t>textbooks do have some limitations</a:t>
            </a:r>
          </a:p>
          <a:p>
            <a:endParaRPr lang="en-US" sz="2800" b="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8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129986"/>
            <a:ext cx="8175812" cy="4373563"/>
          </a:xfrm>
        </p:spPr>
        <p:txBody>
          <a:bodyPr>
            <a:noAutofit/>
          </a:bodyPr>
          <a:lstStyle/>
          <a:p>
            <a:pPr algn="just"/>
            <a:endParaRPr lang="en-US" sz="2800" b="0" dirty="0" smtClean="0"/>
          </a:p>
          <a:p>
            <a:pPr algn="just"/>
            <a:r>
              <a:rPr lang="en-US" sz="2800" b="0" dirty="0"/>
              <a:t>Textbooks are too inflexible and generally  reflect the pedagogic, psychological, and  linguistic preferences and </a:t>
            </a:r>
            <a:r>
              <a:rPr lang="en-US" sz="2800" dirty="0"/>
              <a:t>biases of their  authors</a:t>
            </a:r>
            <a:r>
              <a:rPr lang="en-US" sz="2800" b="0" dirty="0"/>
              <a:t>. </a:t>
            </a:r>
            <a:endParaRPr lang="en-US" sz="2800" b="0" dirty="0" smtClean="0"/>
          </a:p>
          <a:p>
            <a:pPr algn="just"/>
            <a:endParaRPr lang="en-US" sz="2800" b="0" dirty="0"/>
          </a:p>
          <a:p>
            <a:pPr algn="just"/>
            <a:r>
              <a:rPr lang="en-US" sz="2800" b="0" dirty="0" smtClean="0"/>
              <a:t>Other </a:t>
            </a:r>
            <a:r>
              <a:rPr lang="en-US" sz="2800" b="0" dirty="0"/>
              <a:t>theorists have focused on the use of </a:t>
            </a:r>
            <a:r>
              <a:rPr lang="en-US" sz="2800" b="0" dirty="0" smtClean="0"/>
              <a:t> the </a:t>
            </a:r>
            <a:r>
              <a:rPr lang="en-US" sz="2800" dirty="0"/>
              <a:t>target language culture as a vehicle for </a:t>
            </a:r>
            <a:r>
              <a:rPr lang="en-US" sz="2800" dirty="0" smtClean="0"/>
              <a:t> teaching </a:t>
            </a:r>
            <a:r>
              <a:rPr lang="en-US" sz="2800" dirty="0"/>
              <a:t>the language in textbooks </a:t>
            </a:r>
            <a:r>
              <a:rPr lang="en-US" sz="2800" b="0" dirty="0"/>
              <a:t>and </a:t>
            </a:r>
            <a:r>
              <a:rPr lang="en-US" sz="2800" b="0" dirty="0" smtClean="0"/>
              <a:t> suggest </a:t>
            </a:r>
            <a:r>
              <a:rPr lang="en-US" sz="2800" b="0" dirty="0"/>
              <a:t>that it is not really possible to teach a </a:t>
            </a:r>
            <a:r>
              <a:rPr lang="en-US" sz="2800" b="0" dirty="0" smtClean="0"/>
              <a:t> language </a:t>
            </a:r>
            <a:r>
              <a:rPr lang="en-US" sz="2800" b="0" dirty="0"/>
              <a:t>without embedding it in its cultural </a:t>
            </a:r>
            <a:r>
              <a:rPr lang="en-US" sz="2800" b="0" dirty="0" smtClean="0"/>
              <a:t> base</a:t>
            </a:r>
            <a:r>
              <a:rPr lang="en-US" sz="2800" b="0" dirty="0"/>
              <a:t>.</a:t>
            </a:r>
          </a:p>
          <a:p>
            <a:pPr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423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494"/>
            <a:ext cx="5791200" cy="667553"/>
          </a:xfrm>
        </p:spPr>
        <p:txBody>
          <a:bodyPr/>
          <a:lstStyle/>
          <a:p>
            <a:r>
              <a:rPr lang="en-US" dirty="0"/>
              <a:t>Textbook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0553"/>
            <a:ext cx="7620000" cy="4373563"/>
          </a:xfrm>
        </p:spPr>
        <p:txBody>
          <a:bodyPr>
            <a:noAutofit/>
          </a:bodyPr>
          <a:lstStyle/>
          <a:p>
            <a:pPr algn="just"/>
            <a:r>
              <a:rPr lang="en-US" sz="4000" b="0" dirty="0"/>
              <a:t>Textbook analysis is the systematic analysis of the text materials including the </a:t>
            </a:r>
            <a:r>
              <a:rPr lang="en-US" sz="4000" b="0" dirty="0">
                <a:solidFill>
                  <a:srgbClr val="FF0000"/>
                </a:solidFill>
              </a:rPr>
              <a:t>structure</a:t>
            </a:r>
            <a:r>
              <a:rPr lang="en-US" sz="4000" b="0" dirty="0"/>
              <a:t>, the </a:t>
            </a:r>
            <a:r>
              <a:rPr lang="en-US" sz="4000" b="0" dirty="0">
                <a:solidFill>
                  <a:srgbClr val="FF0000"/>
                </a:solidFill>
              </a:rPr>
              <a:t>focus</a:t>
            </a:r>
            <a:r>
              <a:rPr lang="en-US" sz="4000" b="0" dirty="0"/>
              <a:t>, and </a:t>
            </a:r>
            <a:r>
              <a:rPr lang="en-US" sz="4000" b="0" dirty="0">
                <a:solidFill>
                  <a:srgbClr val="FF0000"/>
                </a:solidFill>
              </a:rPr>
              <a:t>special learning</a:t>
            </a:r>
            <a:r>
              <a:rPr lang="en-US" sz="4000" b="0" dirty="0"/>
              <a:t> </a:t>
            </a:r>
            <a:r>
              <a:rPr lang="en-US" sz="4000" b="0" dirty="0">
                <a:solidFill>
                  <a:srgbClr val="FF0000"/>
                </a:solidFill>
              </a:rPr>
              <a:t>assists</a:t>
            </a:r>
            <a:r>
              <a:rPr lang="en-US" sz="4000" b="0" dirty="0"/>
              <a:t>. </a:t>
            </a:r>
            <a:endParaRPr lang="en-US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34887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5058"/>
            <a:ext cx="7933765" cy="4373563"/>
          </a:xfrm>
        </p:spPr>
        <p:txBody>
          <a:bodyPr>
            <a:noAutofit/>
          </a:bodyPr>
          <a:lstStyle/>
          <a:p>
            <a:pPr algn="just"/>
            <a:r>
              <a:rPr lang="en-US" sz="3600" b="0" dirty="0"/>
              <a:t>Teachers may assume the text is “sacred" and follow it without thought or write it off as useless. </a:t>
            </a:r>
            <a:endParaRPr lang="en-US" sz="3600" b="0" dirty="0" smtClean="0"/>
          </a:p>
          <a:p>
            <a:pPr algn="just"/>
            <a:r>
              <a:rPr lang="en-US" sz="3600" b="0" dirty="0" smtClean="0"/>
              <a:t>Either </a:t>
            </a:r>
            <a:r>
              <a:rPr lang="en-US" sz="3600" b="0" dirty="0"/>
              <a:t>approach is a disservice to students. Many textbook publishers and writers have developed texts with useful </a:t>
            </a:r>
            <a:r>
              <a:rPr lang="en-US" sz="3600" b="0" dirty="0" smtClean="0"/>
              <a:t>elements.</a:t>
            </a:r>
            <a:endParaRPr lang="en-US" sz="3600" dirty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475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185" y="1034611"/>
            <a:ext cx="80822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Textbooks are a key component in most language programs. 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In </a:t>
            </a:r>
            <a:r>
              <a:rPr lang="en-US" sz="4000" dirty="0"/>
              <a:t>some </a:t>
            </a:r>
            <a:r>
              <a:rPr lang="en-US" sz="4000" dirty="0" smtClean="0"/>
              <a:t>situations they </a:t>
            </a:r>
            <a:r>
              <a:rPr lang="en-US" sz="4000" dirty="0"/>
              <a:t>serve as the basis for much of the language input learners receive and </a:t>
            </a:r>
            <a:r>
              <a:rPr lang="en-US" sz="4000" dirty="0" smtClean="0"/>
              <a:t>the language </a:t>
            </a:r>
            <a:r>
              <a:rPr lang="en-US" sz="4000" dirty="0"/>
              <a:t>practice that occurs in the classroom.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1369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316" y="1921275"/>
            <a:ext cx="8440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They may provide the basis </a:t>
            </a:r>
            <a:r>
              <a:rPr lang="en-US" sz="4000" dirty="0" smtClean="0"/>
              <a:t>for</a:t>
            </a:r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content of the lessons, </a:t>
            </a:r>
            <a:endParaRPr lang="en-US" sz="4000" dirty="0" smtClean="0"/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balance of skills taught and </a:t>
            </a:r>
            <a:endParaRPr lang="en-US" sz="4000" dirty="0" smtClean="0"/>
          </a:p>
          <a:p>
            <a:pPr marL="914400" indent="-914400" algn="just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kinds of </a:t>
            </a:r>
            <a:r>
              <a:rPr lang="en-US" sz="4000" dirty="0" smtClean="0"/>
              <a:t>language practice </a:t>
            </a:r>
            <a:r>
              <a:rPr lang="en-US" sz="4000" dirty="0"/>
              <a:t>the students take part 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1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714933"/>
            <a:ext cx="80682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Objectives of </a:t>
            </a:r>
            <a:r>
              <a:rPr lang="en-US" sz="2800" b="1" dirty="0" err="1" smtClean="0"/>
              <a:t>Coursebook</a:t>
            </a:r>
            <a:r>
              <a:rPr lang="en-US" sz="2800" b="1" dirty="0" smtClean="0"/>
              <a:t> </a:t>
            </a:r>
          </a:p>
          <a:p>
            <a:endParaRPr lang="en-US" sz="2800" b="1" dirty="0"/>
          </a:p>
          <a:p>
            <a:r>
              <a:rPr lang="en-US" sz="2800" b="1" dirty="0" smtClean="0"/>
              <a:t>1</a:t>
            </a:r>
            <a:r>
              <a:rPr lang="en-US" sz="2800" b="1" dirty="0"/>
              <a:t>.  They provide structure and a syllabus for </a:t>
            </a:r>
            <a:r>
              <a:rPr lang="en-US" sz="2800" b="1" dirty="0" smtClean="0"/>
              <a:t>a program</a:t>
            </a:r>
            <a:r>
              <a:rPr lang="en-US" sz="2800" b="1" dirty="0"/>
              <a:t>.</a:t>
            </a:r>
          </a:p>
          <a:p>
            <a:r>
              <a:rPr lang="en-US" sz="2800" dirty="0" smtClean="0"/>
              <a:t>Without </a:t>
            </a:r>
            <a:r>
              <a:rPr lang="en-US" sz="2800" dirty="0"/>
              <a:t>textbooks a program may have no central core and learners may </a:t>
            </a:r>
            <a:r>
              <a:rPr lang="en-US" sz="2800" dirty="0" smtClean="0"/>
              <a:t>not receive </a:t>
            </a:r>
            <a:r>
              <a:rPr lang="en-US" sz="2800" dirty="0"/>
              <a:t>a syllabus that has been systematically planned and developed.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dirty="0"/>
              <a:t>.  They help standardize instruction.</a:t>
            </a:r>
          </a:p>
          <a:p>
            <a:r>
              <a:rPr lang="en-US" sz="2800" dirty="0"/>
              <a:t>The use of a textbook in a program can ensure that the students in </a:t>
            </a:r>
            <a:r>
              <a:rPr lang="en-US" sz="2800" dirty="0" smtClean="0"/>
              <a:t>different classes </a:t>
            </a:r>
            <a:r>
              <a:rPr lang="en-US" sz="2800" dirty="0"/>
              <a:t>receive similar content and therefore can be tested in the same way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3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624" y="380216"/>
            <a:ext cx="84613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3.  They maintain quality.</a:t>
            </a:r>
          </a:p>
          <a:p>
            <a:r>
              <a:rPr lang="en-US" sz="2400" dirty="0"/>
              <a:t>If a well developed textbook is used students are exposed to materials that </a:t>
            </a:r>
            <a:r>
              <a:rPr lang="en-US" sz="2400" dirty="0" smtClean="0"/>
              <a:t>have been </a:t>
            </a:r>
            <a:r>
              <a:rPr lang="en-US" sz="2400" dirty="0"/>
              <a:t>tried and tested, that are based on sound learning principles, and that </a:t>
            </a:r>
            <a:r>
              <a:rPr lang="en-US" sz="2400" dirty="0" smtClean="0"/>
              <a:t>are paced </a:t>
            </a:r>
            <a:r>
              <a:rPr lang="en-US" sz="2400" dirty="0"/>
              <a:t>appropriately.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4</a:t>
            </a:r>
            <a:r>
              <a:rPr lang="en-US" sz="2400" b="1" dirty="0"/>
              <a:t>.  They provide a variety of learning resources.</a:t>
            </a:r>
          </a:p>
          <a:p>
            <a:r>
              <a:rPr lang="en-US" sz="2400" dirty="0"/>
              <a:t>Textbooks are often accompanied by workbooks, CDs and cassettes, videos, </a:t>
            </a:r>
            <a:r>
              <a:rPr lang="en-US" sz="2400" dirty="0" smtClean="0"/>
              <a:t>CD ROMs</a:t>
            </a:r>
            <a:r>
              <a:rPr lang="en-US" sz="2400" dirty="0"/>
              <a:t>, and comprehensive teaching guides, providing a rich and varied </a:t>
            </a:r>
            <a:r>
              <a:rPr lang="en-US" sz="2400" dirty="0" smtClean="0"/>
              <a:t>resource for </a:t>
            </a:r>
            <a:r>
              <a:rPr lang="en-US" sz="2400" dirty="0"/>
              <a:t>teachers and learners.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5</a:t>
            </a:r>
            <a:r>
              <a:rPr lang="en-US" sz="2400" b="1" dirty="0"/>
              <a:t>.  They are efficient.</a:t>
            </a:r>
          </a:p>
          <a:p>
            <a:r>
              <a:rPr lang="en-US" sz="2400" dirty="0"/>
              <a:t>They save </a:t>
            </a:r>
            <a:r>
              <a:rPr lang="en-US" sz="2400" dirty="0" smtClean="0"/>
              <a:t>teachers </a:t>
            </a:r>
            <a:r>
              <a:rPr lang="en-US" sz="2400" dirty="0"/>
              <a:t>time, enabling teachers to devote time to teaching </a:t>
            </a:r>
            <a:r>
              <a:rPr lang="en-US" sz="2400" dirty="0" smtClean="0"/>
              <a:t>rather than materials </a:t>
            </a:r>
            <a:r>
              <a:rPr lang="en-US" sz="2400" dirty="0"/>
              <a:t>production.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314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5718035"/>
              </p:ext>
            </p:extLst>
          </p:nvPr>
        </p:nvGraphicFramePr>
        <p:xfrm>
          <a:off x="800100" y="1148090"/>
          <a:ext cx="7658099" cy="440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3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012"/>
            <a:ext cx="7620000" cy="5494151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 err="1"/>
              <a:t>C</a:t>
            </a:r>
            <a:r>
              <a:rPr lang="en-US" sz="2400" b="0" dirty="0" err="1" smtClean="0"/>
              <a:t>oursebooks</a:t>
            </a:r>
            <a:r>
              <a:rPr lang="en-US" sz="2400" b="0" dirty="0" smtClean="0"/>
              <a:t> </a:t>
            </a:r>
            <a:r>
              <a:rPr lang="en-US" sz="2400" b="0" dirty="0"/>
              <a:t>play a vital role in exposing the students to the English </a:t>
            </a:r>
            <a:r>
              <a:rPr lang="en-US" sz="2400" b="0" dirty="0" smtClean="0"/>
              <a:t>language.</a:t>
            </a:r>
            <a:endParaRPr lang="en-US" sz="2400" b="0" dirty="0"/>
          </a:p>
          <a:p>
            <a:pPr algn="just"/>
            <a:r>
              <a:rPr lang="en-US" sz="2400" b="0" dirty="0"/>
              <a:t>Materials provide the main input for the students and the type of the “language practice that occurs in the classroom</a:t>
            </a:r>
            <a:r>
              <a:rPr lang="en-US" sz="2400" b="0" dirty="0" smtClean="0"/>
              <a:t>.”</a:t>
            </a:r>
            <a:endParaRPr lang="en-US" sz="2400" b="0" dirty="0"/>
          </a:p>
          <a:p>
            <a:pPr algn="just"/>
            <a:r>
              <a:rPr lang="en-US" sz="2400" b="0" dirty="0" err="1" smtClean="0"/>
              <a:t>Coursebook</a:t>
            </a:r>
            <a:r>
              <a:rPr lang="en-US" sz="2400" b="0" dirty="0" smtClean="0"/>
              <a:t> </a:t>
            </a:r>
            <a:r>
              <a:rPr lang="en-US" sz="2400" b="0" dirty="0"/>
              <a:t>is the main element of any curriculum and “it is difficult to imagine a class without books </a:t>
            </a:r>
            <a:r>
              <a:rPr lang="en-US" sz="2400" b="0" dirty="0" smtClean="0"/>
              <a:t>…”</a:t>
            </a:r>
          </a:p>
          <a:p>
            <a:pPr algn="just"/>
            <a:r>
              <a:rPr lang="en-US" sz="2400" b="0" dirty="0" smtClean="0"/>
              <a:t> </a:t>
            </a:r>
            <a:r>
              <a:rPr lang="en-US" sz="2400" b="0" dirty="0"/>
              <a:t>It is the </a:t>
            </a:r>
            <a:r>
              <a:rPr lang="en-US" sz="2400" b="0" dirty="0" err="1"/>
              <a:t>coursebook</a:t>
            </a:r>
            <a:r>
              <a:rPr lang="en-US" sz="2400" b="0" dirty="0"/>
              <a:t> which enhances the learning process by </a:t>
            </a:r>
            <a:r>
              <a:rPr lang="en-US" sz="2400" b="0" dirty="0" smtClean="0"/>
              <a:t>mediating between </a:t>
            </a:r>
            <a:r>
              <a:rPr lang="en-US" sz="2400" b="0" dirty="0"/>
              <a:t>the teachers and students and “offers a coherent syllabus, satisfactory language control </a:t>
            </a:r>
            <a:r>
              <a:rPr lang="en-US" sz="2400" b="0" dirty="0" smtClean="0"/>
              <a:t>…”</a:t>
            </a:r>
            <a:endParaRPr lang="en-US" sz="2400" b="0" dirty="0"/>
          </a:p>
          <a:p>
            <a:pPr algn="just"/>
            <a:r>
              <a:rPr lang="en-US" sz="2400" b="0" dirty="0" err="1" smtClean="0"/>
              <a:t>Coursebook</a:t>
            </a:r>
            <a:r>
              <a:rPr lang="en-US" sz="2400" b="0" dirty="0" smtClean="0"/>
              <a:t> has positive </a:t>
            </a:r>
            <a:r>
              <a:rPr lang="en-US" sz="2400" b="0" dirty="0"/>
              <a:t>psychological effects on the students because </a:t>
            </a:r>
            <a:r>
              <a:rPr lang="en-US" sz="2400" b="0" dirty="0" err="1"/>
              <a:t>coursebooks</a:t>
            </a:r>
            <a:r>
              <a:rPr lang="en-US" sz="2400" b="0" dirty="0"/>
              <a:t> provide the whole semester’s course to them.</a:t>
            </a:r>
          </a:p>
        </p:txBody>
      </p:sp>
    </p:spTree>
    <p:extLst>
      <p:ext uri="{BB962C8B-B14F-4D97-AF65-F5344CB8AC3E}">
        <p14:creationId xmlns:p14="http://schemas.microsoft.com/office/powerpoint/2010/main" val="386006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411</TotalTime>
  <Words>721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Essential</vt:lpstr>
      <vt:lpstr>PowerPoint Presentation</vt:lpstr>
      <vt:lpstr>Textbook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Merits </vt:lpstr>
      <vt:lpstr>PowerPoint Presentation</vt:lpstr>
      <vt:lpstr>Demerits </vt:lpstr>
      <vt:lpstr>PowerPoint Presentation</vt:lpstr>
    </vt:vector>
  </TitlesOfParts>
  <Company>College of basic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Ihsan Saber Shafiq</dc:creator>
  <cp:lastModifiedBy>Maher</cp:lastModifiedBy>
  <cp:revision>90</cp:revision>
  <cp:lastPrinted>2017-10-15T13:50:37Z</cp:lastPrinted>
  <dcterms:created xsi:type="dcterms:W3CDTF">2016-10-08T06:35:55Z</dcterms:created>
  <dcterms:modified xsi:type="dcterms:W3CDTF">2023-01-08T05:13:14Z</dcterms:modified>
</cp:coreProperties>
</file>