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41" r:id="rId1"/>
  </p:sldMasterIdLst>
  <p:notesMasterIdLst>
    <p:notesMasterId r:id="rId35"/>
  </p:notesMasterIdLst>
  <p:handoutMasterIdLst>
    <p:handoutMasterId r:id="rId36"/>
  </p:handoutMasterIdLst>
  <p:sldIdLst>
    <p:sldId id="256" r:id="rId2"/>
    <p:sldId id="274" r:id="rId3"/>
    <p:sldId id="275" r:id="rId4"/>
    <p:sldId id="261" r:id="rId5"/>
    <p:sldId id="262" r:id="rId6"/>
    <p:sldId id="263" r:id="rId7"/>
    <p:sldId id="264" r:id="rId8"/>
    <p:sldId id="265" r:id="rId9"/>
    <p:sldId id="266" r:id="rId10"/>
    <p:sldId id="267" r:id="rId11"/>
    <p:sldId id="268" r:id="rId12"/>
    <p:sldId id="269" r:id="rId13"/>
    <p:sldId id="270" r:id="rId14"/>
    <p:sldId id="271" r:id="rId15"/>
    <p:sldId id="272" r:id="rId16"/>
    <p:sldId id="273" r:id="rId17"/>
    <p:sldId id="282" r:id="rId18"/>
    <p:sldId id="283" r:id="rId19"/>
    <p:sldId id="308" r:id="rId20"/>
    <p:sldId id="286" r:id="rId21"/>
    <p:sldId id="289" r:id="rId22"/>
    <p:sldId id="290" r:id="rId23"/>
    <p:sldId id="291" r:id="rId24"/>
    <p:sldId id="292" r:id="rId25"/>
    <p:sldId id="293" r:id="rId26"/>
    <p:sldId id="294" r:id="rId27"/>
    <p:sldId id="295" r:id="rId28"/>
    <p:sldId id="296" r:id="rId29"/>
    <p:sldId id="297" r:id="rId30"/>
    <p:sldId id="298" r:id="rId31"/>
    <p:sldId id="299" r:id="rId32"/>
    <p:sldId id="306" r:id="rId33"/>
    <p:sldId id="307" r:id="rId3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2"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8"/>
    <p:restoredTop sz="94686"/>
  </p:normalViewPr>
  <p:slideViewPr>
    <p:cSldViewPr snapToGrid="0" snapToObjects="1">
      <p:cViewPr varScale="1">
        <p:scale>
          <a:sx n="69" d="100"/>
          <a:sy n="69" d="100"/>
        </p:scale>
        <p:origin x="1398" y="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C0318AE0-54EC-8E44-86ED-6B42C14971F7}" type="datetimeFigureOut">
              <a:rPr lang="en-US" smtClean="0"/>
              <a:pPr/>
              <a:t>1/8/2023</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C96587A-6B71-7C46-BB81-D1D42F8F1C49}" type="slidenum">
              <a:rPr lang="en-US" smtClean="0"/>
              <a:pPr/>
              <a:t>‹#›</a:t>
            </a:fld>
            <a:endParaRPr lang="en-US"/>
          </a:p>
        </p:txBody>
      </p:sp>
    </p:spTree>
    <p:extLst>
      <p:ext uri="{BB962C8B-B14F-4D97-AF65-F5344CB8AC3E}">
        <p14:creationId xmlns:p14="http://schemas.microsoft.com/office/powerpoint/2010/main" val="380973532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27126A1-2048-634F-946C-2CE4147D4F83}" type="datetimeFigureOut">
              <a:rPr lang="en-US" smtClean="0"/>
              <a:t>1/8/2023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B73FA25-A59B-434E-A7DE-0527569FC7F6}" type="slidenum">
              <a:rPr lang="en-US" smtClean="0"/>
              <a:t>‹#›</a:t>
            </a:fld>
            <a:endParaRPr lang="en-US"/>
          </a:p>
        </p:txBody>
      </p:sp>
    </p:spTree>
    <p:extLst>
      <p:ext uri="{BB962C8B-B14F-4D97-AF65-F5344CB8AC3E}">
        <p14:creationId xmlns:p14="http://schemas.microsoft.com/office/powerpoint/2010/main" val="476537290"/>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B73FA25-A59B-434E-A7DE-0527569FC7F6}" type="slidenum">
              <a:rPr lang="en-US" smtClean="0"/>
              <a:t>1</a:t>
            </a:fld>
            <a:endParaRPr lang="en-US"/>
          </a:p>
        </p:txBody>
      </p:sp>
    </p:spTree>
    <p:extLst>
      <p:ext uri="{BB962C8B-B14F-4D97-AF65-F5344CB8AC3E}">
        <p14:creationId xmlns:p14="http://schemas.microsoft.com/office/powerpoint/2010/main" val="3591756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0"/>
            <a:ext cx="7772400" cy="4571999"/>
          </a:xfrm>
        </p:spPr>
        <p:txBody>
          <a:bodyPr anchor="ctr">
            <a:noAutofit/>
          </a:bodyPr>
          <a:lstStyle>
            <a:lvl1pPr>
              <a:lnSpc>
                <a:spcPct val="100000"/>
              </a:lnSpc>
              <a:defRPr sz="8800" spc="-80" baseline="0">
                <a:solidFill>
                  <a:schemeClr val="tx1"/>
                </a:solidFill>
              </a:defRPr>
            </a:lvl1pPr>
          </a:lstStyle>
          <a:p>
            <a:r>
              <a:rPr lang="en-GB"/>
              <a:t>Click to edit Master title style</a:t>
            </a:r>
            <a:endParaRPr lang="en-US" dirty="0"/>
          </a:p>
        </p:txBody>
      </p:sp>
      <p:sp>
        <p:nvSpPr>
          <p:cNvPr id="3" name="Subtitle 2"/>
          <p:cNvSpPr>
            <a:spLocks noGrp="1"/>
          </p:cNvSpPr>
          <p:nvPr>
            <p:ph type="subTitle" idx="1"/>
          </p:nvPr>
        </p:nvSpPr>
        <p:spPr>
          <a:xfrm>
            <a:off x="457200" y="4800600"/>
            <a:ext cx="6858000" cy="914400"/>
          </a:xfrm>
        </p:spPr>
        <p:txBody>
          <a:bodyPr/>
          <a:lstStyle>
            <a:lvl1pPr marL="0" indent="0" algn="l">
              <a:buNone/>
              <a:defRPr b="0" cap="all" spc="120" baseline="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endParaRPr lang="en-US" dirty="0"/>
          </a:p>
        </p:txBody>
      </p:sp>
      <p:sp>
        <p:nvSpPr>
          <p:cNvPr id="4" name="Date Placeholder 3"/>
          <p:cNvSpPr>
            <a:spLocks noGrp="1"/>
          </p:cNvSpPr>
          <p:nvPr>
            <p:ph type="dt" sz="half" idx="10"/>
          </p:nvPr>
        </p:nvSpPr>
        <p:spPr/>
        <p:txBody>
          <a:bodyPr/>
          <a:lstStyle/>
          <a:p>
            <a:fld id="{850D4EDB-119B-4AFD-954A-3EFC97A06EBD}" type="datetime4">
              <a:rPr lang="en-US" smtClean="0"/>
              <a:t>January 8, 2023</a:t>
            </a:fld>
            <a:endParaRPr lang="en-US"/>
          </a:p>
        </p:txBody>
      </p:sp>
      <p:sp>
        <p:nvSpPr>
          <p:cNvPr id="5" name="Footer Placeholder 4"/>
          <p:cNvSpPr>
            <a:spLocks noGrp="1"/>
          </p:cNvSpPr>
          <p:nvPr>
            <p:ph type="ftr" sz="quarter" idx="11"/>
          </p:nvPr>
        </p:nvSpPr>
        <p:spPr/>
        <p:txBody>
          <a:bodyPr/>
          <a:lstStyle/>
          <a:p>
            <a:r>
              <a:rPr lang="en-US"/>
              <a:t>Ihsan Saber- An ELT Professional - 2017/18</a:t>
            </a:r>
            <a:endParaRPr lang="en-US" dirty="0"/>
          </a:p>
        </p:txBody>
      </p:sp>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F38DF745-7D3F-47F4-83A3-874385CFAA69}" type="slidenum">
              <a:rPr lang="en-US" smtClean="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E9DAB7E2-EDF8-4E03-800A-DA3A2FCD365F}" type="datetime4">
              <a:rPr lang="en-US" smtClean="0"/>
              <a:t>January 8, 2023</a:t>
            </a:fld>
            <a:endParaRPr lang="en-US"/>
          </a:p>
        </p:txBody>
      </p:sp>
      <p:sp>
        <p:nvSpPr>
          <p:cNvPr id="5" name="Footer Placeholder 4"/>
          <p:cNvSpPr>
            <a:spLocks noGrp="1"/>
          </p:cNvSpPr>
          <p:nvPr>
            <p:ph type="ftr" sz="quarter" idx="11"/>
          </p:nvPr>
        </p:nvSpPr>
        <p:spPr/>
        <p:txBody>
          <a:bodyPr/>
          <a:lstStyle/>
          <a:p>
            <a:r>
              <a:rPr lang="en-US"/>
              <a:t>Ihsan Saber- An ELT Professional - 2017/18</a:t>
            </a:r>
          </a:p>
        </p:txBody>
      </p:sp>
      <p:sp>
        <p:nvSpPr>
          <p:cNvPr id="6" name="Slide Number Placeholder 5"/>
          <p:cNvSpPr>
            <a:spLocks noGrp="1"/>
          </p:cNvSpPr>
          <p:nvPr>
            <p:ph type="sldNum" sz="quarter" idx="12"/>
          </p:nvPr>
        </p:nvSpPr>
        <p:spPr/>
        <p:txBody>
          <a:bodyPr/>
          <a:lstStyle/>
          <a:p>
            <a:fld id="{7B560992-D05B-4846-8E6E-CA034CB4F16F}"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56DDBF4D-792B-43A3-8ACF-1D0FAAFE576D}" type="datetime4">
              <a:rPr lang="en-US" smtClean="0"/>
              <a:t>January 8, 2023</a:t>
            </a:fld>
            <a:endParaRPr lang="en-US"/>
          </a:p>
        </p:txBody>
      </p:sp>
      <p:sp>
        <p:nvSpPr>
          <p:cNvPr id="5" name="Footer Placeholder 4"/>
          <p:cNvSpPr>
            <a:spLocks noGrp="1"/>
          </p:cNvSpPr>
          <p:nvPr>
            <p:ph type="ftr" sz="quarter" idx="11"/>
          </p:nvPr>
        </p:nvSpPr>
        <p:spPr/>
        <p:txBody>
          <a:bodyPr/>
          <a:lstStyle/>
          <a:p>
            <a:r>
              <a:rPr lang="en-US"/>
              <a:t>Ihsan Saber- An ELT Professional - 2017/18</a:t>
            </a:r>
          </a:p>
        </p:txBody>
      </p:sp>
      <p:sp>
        <p:nvSpPr>
          <p:cNvPr id="6" name="Slide Number Placeholder 5"/>
          <p:cNvSpPr>
            <a:spLocks noGrp="1"/>
          </p:cNvSpPr>
          <p:nvPr>
            <p:ph type="sldNum" sz="quarter" idx="12"/>
          </p:nvPr>
        </p:nvSpPr>
        <p:spPr/>
        <p:txBody>
          <a:bodyPr/>
          <a:lstStyle/>
          <a:p>
            <a:fld id="{7B560992-D05B-4846-8E6E-CA034CB4F16F}"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64814769-98D1-466A-A33D-E3809B59408E}" type="datetime4">
              <a:rPr lang="en-US" smtClean="0"/>
              <a:t>January 8, 2023</a:t>
            </a:fld>
            <a:endParaRPr lang="en-US"/>
          </a:p>
        </p:txBody>
      </p:sp>
      <p:sp>
        <p:nvSpPr>
          <p:cNvPr id="5" name="Footer Placeholder 4"/>
          <p:cNvSpPr>
            <a:spLocks noGrp="1"/>
          </p:cNvSpPr>
          <p:nvPr>
            <p:ph type="ftr" sz="quarter" idx="11"/>
          </p:nvPr>
        </p:nvSpPr>
        <p:spPr/>
        <p:txBody>
          <a:bodyPr/>
          <a:lstStyle/>
          <a:p>
            <a:r>
              <a:rPr lang="en-US"/>
              <a:t>Ihsan Saber- An ELT Professional - 2017/18</a:t>
            </a:r>
            <a:endParaRPr lang="en-US" dirty="0"/>
          </a:p>
        </p:txBody>
      </p:sp>
      <p:sp>
        <p:nvSpPr>
          <p:cNvPr id="6" name="Slide Number Placeholder 5"/>
          <p:cNvSpPr>
            <a:spLocks noGrp="1"/>
          </p:cNvSpPr>
          <p:nvPr>
            <p:ph type="sldNum" sz="quarter" idx="12"/>
          </p:nvPr>
        </p:nvSpPr>
        <p:spPr/>
        <p:txBody>
          <a:bodyPr/>
          <a:lstStyle/>
          <a:p>
            <a:fld id="{5744759D-0EFF-4FB2-9CCE-04E00944F0FE}"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57200" y="1447800"/>
            <a:ext cx="7772400" cy="4321175"/>
          </a:xfrm>
        </p:spPr>
        <p:txBody>
          <a:bodyPr anchor="ctr">
            <a:noAutofit/>
          </a:bodyPr>
          <a:lstStyle>
            <a:lvl1pPr algn="l">
              <a:lnSpc>
                <a:spcPct val="100000"/>
              </a:lnSpc>
              <a:defRPr sz="8800" b="0" cap="all" spc="-80" baseline="0">
                <a:solidFill>
                  <a:schemeClr val="tx1"/>
                </a:solidFill>
              </a:defRPr>
            </a:lvl1pPr>
          </a:lstStyle>
          <a:p>
            <a:r>
              <a:rPr lang="en-GB"/>
              <a:t>Click to edit Master title style</a:t>
            </a:r>
            <a:endParaRPr lang="en-US" dirty="0"/>
          </a:p>
        </p:txBody>
      </p:sp>
      <p:sp>
        <p:nvSpPr>
          <p:cNvPr id="3" name="Text Placeholder 2"/>
          <p:cNvSpPr>
            <a:spLocks noGrp="1"/>
          </p:cNvSpPr>
          <p:nvPr>
            <p:ph type="body" idx="1"/>
          </p:nvPr>
        </p:nvSpPr>
        <p:spPr>
          <a:xfrm>
            <a:off x="457200" y="228601"/>
            <a:ext cx="7772400" cy="1066800"/>
          </a:xfrm>
        </p:spPr>
        <p:txBody>
          <a:bodyPr anchor="b"/>
          <a:lstStyle>
            <a:lvl1pPr marL="0" indent="0">
              <a:buNone/>
              <a:defRPr sz="2000" b="0" cap="all" spc="12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7" name="Date Placeholder 6"/>
          <p:cNvSpPr>
            <a:spLocks noGrp="1"/>
          </p:cNvSpPr>
          <p:nvPr>
            <p:ph type="dt" sz="half" idx="10"/>
          </p:nvPr>
        </p:nvSpPr>
        <p:spPr/>
        <p:txBody>
          <a:bodyPr/>
          <a:lstStyle/>
          <a:p>
            <a:fld id="{BF7ED6F9-18F7-4DEC-AB56-C10EAC25EB60}" type="datetime4">
              <a:rPr lang="en-US" smtClean="0"/>
              <a:t>January 8, 2023</a:t>
            </a:fld>
            <a:endParaRPr lang="en-US"/>
          </a:p>
        </p:txBody>
      </p:sp>
      <p:sp>
        <p:nvSpPr>
          <p:cNvPr id="8" name="Slide Number Placeholder 7"/>
          <p:cNvSpPr>
            <a:spLocks noGrp="1"/>
          </p:cNvSpPr>
          <p:nvPr>
            <p:ph type="sldNum" sz="quarter" idx="11"/>
          </p:nvPr>
        </p:nvSpPr>
        <p:spPr/>
        <p:txBody>
          <a:bodyPr/>
          <a:lstStyle/>
          <a:p>
            <a:fld id="{5744759D-0EFF-4FB2-9CCE-04E00944F0FE}" type="slidenum">
              <a:rPr lang="en-US" smtClean="0"/>
              <a:pPr/>
              <a:t>‹#›</a:t>
            </a:fld>
            <a:endParaRPr lang="en-US"/>
          </a:p>
        </p:txBody>
      </p:sp>
      <p:sp>
        <p:nvSpPr>
          <p:cNvPr id="9" name="Footer Placeholder 8"/>
          <p:cNvSpPr>
            <a:spLocks noGrp="1"/>
          </p:cNvSpPr>
          <p:nvPr>
            <p:ph type="ftr" sz="quarter" idx="12"/>
          </p:nvPr>
        </p:nvSpPr>
        <p:spPr/>
        <p:txBody>
          <a:bodyPr/>
          <a:lstStyle/>
          <a:p>
            <a:r>
              <a:rPr lang="en-US"/>
              <a:t>Ihsan Saber- An ELT Professional - 2017/18</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163068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509016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F2288D3A-A4D8-4681-97C3-C5A1F837F629}" type="datetime4">
              <a:rPr lang="en-US" smtClean="0"/>
              <a:t>January 8, 2023</a:t>
            </a:fld>
            <a:endParaRPr lang="en-US"/>
          </a:p>
        </p:txBody>
      </p:sp>
      <p:sp>
        <p:nvSpPr>
          <p:cNvPr id="6" name="Footer Placeholder 5"/>
          <p:cNvSpPr>
            <a:spLocks noGrp="1"/>
          </p:cNvSpPr>
          <p:nvPr>
            <p:ph type="ftr" sz="quarter" idx="11"/>
          </p:nvPr>
        </p:nvSpPr>
        <p:spPr/>
        <p:txBody>
          <a:bodyPr/>
          <a:lstStyle/>
          <a:p>
            <a:r>
              <a:rPr lang="en-US"/>
              <a:t>Ihsan Saber- An ELT Professional - 2017/18</a:t>
            </a:r>
            <a:endParaRPr lang="en-US" dirty="0"/>
          </a:p>
        </p:txBody>
      </p:sp>
      <p:sp>
        <p:nvSpPr>
          <p:cNvPr id="7" name="Slide Number Placeholder 6"/>
          <p:cNvSpPr>
            <a:spLocks noGrp="1"/>
          </p:cNvSpPr>
          <p:nvPr>
            <p:ph type="sldNum" sz="quarter" idx="12"/>
          </p:nvPr>
        </p:nvSpPr>
        <p:spPr/>
        <p:txBody>
          <a:bodyPr/>
          <a:lstStyle/>
          <a:p>
            <a:fld id="{5744759D-0EFF-4FB2-9CCE-04E00944F0FE}"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1627632" y="1572768"/>
            <a:ext cx="3291840" cy="639762"/>
          </a:xfrm>
        </p:spPr>
        <p:txBody>
          <a:bodyPr anchor="b">
            <a:noAutofit/>
          </a:bodyPr>
          <a:lstStyle>
            <a:lvl1pPr marL="0" indent="0">
              <a:buNone/>
              <a:defRPr sz="1800" b="0" cap="all" spc="100" baseline="0">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1627632"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5093208" y="1572768"/>
            <a:ext cx="3291840" cy="639762"/>
          </a:xfrm>
        </p:spPr>
        <p:txBody>
          <a:bodyPr anchor="b">
            <a:noAutofit/>
          </a:bodyPr>
          <a:lstStyle>
            <a:lvl1pPr marL="0" indent="0">
              <a:buNone/>
              <a:defRPr lang="en-US" sz="1800" b="0" kern="1200" cap="all" spc="100" baseline="0" dirty="0" smtClean="0">
                <a:solidFill>
                  <a:schemeClr val="tx1"/>
                </a:solidFill>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spcBef>
                <a:spcPct val="20000"/>
              </a:spcBef>
              <a:buFont typeface="Arial" pitchFamily="34" charset="0"/>
              <a:buNone/>
            </a:pPr>
            <a:r>
              <a:rPr lang="en-GB"/>
              <a:t>Click to edit Master text styles</a:t>
            </a:r>
          </a:p>
        </p:txBody>
      </p:sp>
      <p:sp>
        <p:nvSpPr>
          <p:cNvPr id="6" name="Content Placeholder 5"/>
          <p:cNvSpPr>
            <a:spLocks noGrp="1"/>
          </p:cNvSpPr>
          <p:nvPr>
            <p:ph sz="quarter" idx="4"/>
          </p:nvPr>
        </p:nvSpPr>
        <p:spPr>
          <a:xfrm>
            <a:off x="5093208"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D7A5E34F-5C8F-42E9-8584-EECBB1E801CD}" type="datetime4">
              <a:rPr lang="en-US" smtClean="0"/>
              <a:t>January 8, 2023</a:t>
            </a:fld>
            <a:endParaRPr lang="en-US"/>
          </a:p>
        </p:txBody>
      </p:sp>
      <p:sp>
        <p:nvSpPr>
          <p:cNvPr id="8" name="Footer Placeholder 7"/>
          <p:cNvSpPr>
            <a:spLocks noGrp="1"/>
          </p:cNvSpPr>
          <p:nvPr>
            <p:ph type="ftr" sz="quarter" idx="11"/>
          </p:nvPr>
        </p:nvSpPr>
        <p:spPr/>
        <p:txBody>
          <a:bodyPr/>
          <a:lstStyle/>
          <a:p>
            <a:r>
              <a:rPr lang="en-US"/>
              <a:t>Ihsan Saber- An ELT Professional - 2017/18</a:t>
            </a:r>
            <a:endParaRPr lang="en-US" dirty="0"/>
          </a:p>
        </p:txBody>
      </p:sp>
      <p:sp>
        <p:nvSpPr>
          <p:cNvPr id="9" name="Slide Number Placeholder 8"/>
          <p:cNvSpPr>
            <a:spLocks noGrp="1"/>
          </p:cNvSpPr>
          <p:nvPr>
            <p:ph type="sldNum" sz="quarter" idx="12"/>
          </p:nvPr>
        </p:nvSpPr>
        <p:spPr/>
        <p:txBody>
          <a:bodyPr/>
          <a:lstStyle/>
          <a:p>
            <a:fld id="{5744759D-0EFF-4FB2-9CCE-04E00944F0FE}"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Date Placeholder 2"/>
          <p:cNvSpPr>
            <a:spLocks noGrp="1"/>
          </p:cNvSpPr>
          <p:nvPr>
            <p:ph type="dt" sz="half" idx="10"/>
          </p:nvPr>
        </p:nvSpPr>
        <p:spPr/>
        <p:txBody>
          <a:bodyPr/>
          <a:lstStyle/>
          <a:p>
            <a:fld id="{CB3B76D7-30C6-4A73-B40D-2651F0A8A3C3}" type="datetime4">
              <a:rPr lang="en-US" smtClean="0"/>
              <a:t>January 8, 2023</a:t>
            </a:fld>
            <a:endParaRPr lang="en-US"/>
          </a:p>
        </p:txBody>
      </p:sp>
      <p:sp>
        <p:nvSpPr>
          <p:cNvPr id="4" name="Footer Placeholder 3"/>
          <p:cNvSpPr>
            <a:spLocks noGrp="1"/>
          </p:cNvSpPr>
          <p:nvPr>
            <p:ph type="ftr" sz="quarter" idx="11"/>
          </p:nvPr>
        </p:nvSpPr>
        <p:spPr/>
        <p:txBody>
          <a:bodyPr/>
          <a:lstStyle/>
          <a:p>
            <a:r>
              <a:rPr lang="en-US"/>
              <a:t>Ihsan Saber- An ELT Professional - 2017/18</a:t>
            </a:r>
            <a:endParaRPr lang="en-US" dirty="0"/>
          </a:p>
        </p:txBody>
      </p:sp>
      <p:sp>
        <p:nvSpPr>
          <p:cNvPr id="5" name="Slide Number Placeholder 4"/>
          <p:cNvSpPr>
            <a:spLocks noGrp="1"/>
          </p:cNvSpPr>
          <p:nvPr>
            <p:ph type="sldNum" sz="quarter" idx="12"/>
          </p:nvPr>
        </p:nvSpPr>
        <p:spPr/>
        <p:txBody>
          <a:bodyPr/>
          <a:lstStyle/>
          <a:p>
            <a:fld id="{5744759D-0EFF-4FB2-9CCE-04E00944F0FE}"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D504C12-82BF-4D62-B1FB-8B2D44EF5327}" type="datetime4">
              <a:rPr lang="en-US" smtClean="0"/>
              <a:t>January 8, 2023</a:t>
            </a:fld>
            <a:endParaRPr lang="en-US"/>
          </a:p>
        </p:txBody>
      </p:sp>
      <p:sp>
        <p:nvSpPr>
          <p:cNvPr id="3" name="Footer Placeholder 2"/>
          <p:cNvSpPr>
            <a:spLocks noGrp="1"/>
          </p:cNvSpPr>
          <p:nvPr>
            <p:ph type="ftr" sz="quarter" idx="11"/>
          </p:nvPr>
        </p:nvSpPr>
        <p:spPr/>
        <p:txBody>
          <a:bodyPr/>
          <a:lstStyle/>
          <a:p>
            <a:r>
              <a:rPr lang="en-US"/>
              <a:t>Ihsan Saber- An ELT Professional - 2017/18</a:t>
            </a:r>
            <a:endParaRPr lang="en-US" dirty="0"/>
          </a:p>
        </p:txBody>
      </p:sp>
      <p:sp>
        <p:nvSpPr>
          <p:cNvPr id="4" name="Slide Number Placeholder 3"/>
          <p:cNvSpPr>
            <a:spLocks noGrp="1"/>
          </p:cNvSpPr>
          <p:nvPr>
            <p:ph type="sldNum" sz="quarter" idx="12"/>
          </p:nvPr>
        </p:nvSpPr>
        <p:spPr/>
        <p:txBody>
          <a:bodyPr/>
          <a:lstStyle/>
          <a:p>
            <a:fld id="{5744759D-0EFF-4FB2-9CCE-04E00944F0FE}"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600200"/>
            <a:ext cx="5111750" cy="448056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457200" y="1600200"/>
            <a:ext cx="3008313" cy="448056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007F2992-43FA-4488-97C5-10A933FED216}" type="datetime4">
              <a:rPr lang="en-US" smtClean="0"/>
              <a:t>January 8, 2023</a:t>
            </a:fld>
            <a:endParaRPr lang="en-US" dirty="0"/>
          </a:p>
        </p:txBody>
      </p:sp>
      <p:sp>
        <p:nvSpPr>
          <p:cNvPr id="6" name="Footer Placeholder 5"/>
          <p:cNvSpPr>
            <a:spLocks noGrp="1"/>
          </p:cNvSpPr>
          <p:nvPr>
            <p:ph type="ftr" sz="quarter" idx="11"/>
          </p:nvPr>
        </p:nvSpPr>
        <p:spPr/>
        <p:txBody>
          <a:bodyPr/>
          <a:lstStyle/>
          <a:p>
            <a:r>
              <a:rPr lang="en-US"/>
              <a:t>Ihsan Saber- An ELT Professional - 2017/18</a:t>
            </a:r>
            <a:endParaRPr lang="en-US" dirty="0"/>
          </a:p>
        </p:txBody>
      </p:sp>
      <p:sp>
        <p:nvSpPr>
          <p:cNvPr id="7" name="Slide Number Placeholder 6"/>
          <p:cNvSpPr>
            <a:spLocks noGrp="1"/>
          </p:cNvSpPr>
          <p:nvPr>
            <p:ph type="sldNum" sz="quarter" idx="12"/>
          </p:nvPr>
        </p:nvSpPr>
        <p:spPr/>
        <p:txBody>
          <a:bodyPr/>
          <a:lstStyle/>
          <a:p>
            <a:fld id="{5744759D-0EFF-4FB2-9CCE-04E00944F0FE}" type="slidenum">
              <a:rPr lang="en-US" smtClean="0"/>
              <a:pPr/>
              <a:t>‹#›</a:t>
            </a:fld>
            <a:endParaRPr lang="en-US"/>
          </a:p>
        </p:txBody>
      </p:sp>
      <p:sp>
        <p:nvSpPr>
          <p:cNvPr id="8" name="Title 7"/>
          <p:cNvSpPr>
            <a:spLocks noGrp="1"/>
          </p:cNvSpPr>
          <p:nvPr>
            <p:ph type="title"/>
          </p:nvPr>
        </p:nvSpPr>
        <p:spPr/>
        <p:txBody>
          <a:bodyPr/>
          <a:lstStyle/>
          <a:p>
            <a:r>
              <a:rPr lang="en-GB"/>
              <a:t>Click to edit Master title style</a:t>
            </a:r>
            <a:endParaRPr lang="en-US"/>
          </a:p>
        </p:txBody>
      </p:sp>
    </p:spTree>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 y="0"/>
            <a:ext cx="9000877" cy="4846320"/>
          </a:xfrm>
          <a:solidFill>
            <a:schemeClr val="bg1">
              <a:lumMod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a:t>Drag picture to placeholder or click icon to add</a:t>
            </a:r>
            <a:endParaRPr lang="en-US"/>
          </a:p>
        </p:txBody>
      </p:sp>
      <p:sp>
        <p:nvSpPr>
          <p:cNvPr id="4" name="Text Placeholder 3"/>
          <p:cNvSpPr>
            <a:spLocks noGrp="1"/>
          </p:cNvSpPr>
          <p:nvPr>
            <p:ph type="body" sz="half" idx="2"/>
          </p:nvPr>
        </p:nvSpPr>
        <p:spPr>
          <a:xfrm>
            <a:off x="457200" y="5715000"/>
            <a:ext cx="8153400" cy="457200"/>
          </a:xfrm>
        </p:spPr>
        <p:txBody>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F130F491-D55C-486C-890A-22972EA2009A}" type="datetime4">
              <a:rPr lang="en-US" smtClean="0"/>
              <a:t>January 8, 2023</a:t>
            </a:fld>
            <a:endParaRPr lang="en-US"/>
          </a:p>
        </p:txBody>
      </p:sp>
      <p:sp>
        <p:nvSpPr>
          <p:cNvPr id="6" name="Footer Placeholder 5"/>
          <p:cNvSpPr>
            <a:spLocks noGrp="1"/>
          </p:cNvSpPr>
          <p:nvPr>
            <p:ph type="ftr" sz="quarter" idx="11"/>
          </p:nvPr>
        </p:nvSpPr>
        <p:spPr/>
        <p:txBody>
          <a:bodyPr/>
          <a:lstStyle/>
          <a:p>
            <a:r>
              <a:rPr lang="en-US"/>
              <a:t>Ihsan Saber- An ELT Professional - 2017/18</a:t>
            </a:r>
            <a:endParaRPr lang="en-US" dirty="0"/>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5744759D-0EFF-4FB2-9CCE-04E00944F0FE}" type="slidenum">
              <a:rPr lang="en-US" smtClean="0"/>
              <a:pPr/>
              <a:t>‹#›</a:t>
            </a:fld>
            <a:endParaRPr lang="en-US"/>
          </a:p>
        </p:txBody>
      </p:sp>
      <p:sp>
        <p:nvSpPr>
          <p:cNvPr id="8" name="Title 7"/>
          <p:cNvSpPr>
            <a:spLocks noGrp="1"/>
          </p:cNvSpPr>
          <p:nvPr>
            <p:ph type="title"/>
          </p:nvPr>
        </p:nvSpPr>
        <p:spPr>
          <a:xfrm>
            <a:off x="457200" y="4953000"/>
            <a:ext cx="8153400" cy="762000"/>
          </a:xfrm>
        </p:spPr>
        <p:txBody>
          <a:bodyPr anchor="t">
            <a:normAutofit/>
          </a:bodyPr>
          <a:lstStyle>
            <a:lvl1pPr>
              <a:defRPr sz="3200"/>
            </a:lvl1pPr>
          </a:lstStyle>
          <a:p>
            <a:r>
              <a:rPr lang="en-GB"/>
              <a:t>Click to edit Master title style</a:t>
            </a:r>
            <a:endParaRPr lang="en-US" dirty="0"/>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52718"/>
            <a:ext cx="5791200" cy="1371600"/>
          </a:xfrm>
          <a:prstGeom prst="rect">
            <a:avLst/>
          </a:prstGeom>
        </p:spPr>
        <p:txBody>
          <a:bodyPr vert="horz" lIns="91440" tIns="45720" rIns="91440" bIns="45720" rtlCol="0" anchor="b">
            <a:normAutofit/>
          </a:bodyPr>
          <a:lstStyle/>
          <a:p>
            <a:r>
              <a:rPr lang="en-GB"/>
              <a:t>Click to edit Master title style</a:t>
            </a:r>
            <a:endParaRPr lang="en-US" dirty="0"/>
          </a:p>
        </p:txBody>
      </p:sp>
      <p:sp>
        <p:nvSpPr>
          <p:cNvPr id="3" name="Text Placeholder 2"/>
          <p:cNvSpPr>
            <a:spLocks noGrp="1"/>
          </p:cNvSpPr>
          <p:nvPr>
            <p:ph type="body" idx="1"/>
          </p:nvPr>
        </p:nvSpPr>
        <p:spPr>
          <a:xfrm>
            <a:off x="457200" y="1752600"/>
            <a:ext cx="7620000" cy="4373563"/>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457200" y="6172201"/>
            <a:ext cx="3429000" cy="304800"/>
          </a:xfrm>
          <a:prstGeom prst="rect">
            <a:avLst/>
          </a:prstGeom>
        </p:spPr>
        <p:txBody>
          <a:bodyPr vert="horz" lIns="91440" tIns="45720" rIns="91440" bIns="0" rtlCol="0" anchor="b"/>
          <a:lstStyle>
            <a:lvl1pPr algn="l">
              <a:defRPr sz="1000">
                <a:solidFill>
                  <a:schemeClr val="tx1"/>
                </a:solidFill>
              </a:defRPr>
            </a:lvl1pPr>
          </a:lstStyle>
          <a:p>
            <a:fld id="{437DFFC8-6FA1-40F0-9D6D-EA760D2B6B91}" type="datetime4">
              <a:rPr lang="en-US" smtClean="0"/>
              <a:t>January 8, 2023</a:t>
            </a:fld>
            <a:endParaRPr lang="en-US"/>
          </a:p>
        </p:txBody>
      </p:sp>
      <p:sp>
        <p:nvSpPr>
          <p:cNvPr id="5" name="Footer Placeholder 4"/>
          <p:cNvSpPr>
            <a:spLocks noGrp="1"/>
          </p:cNvSpPr>
          <p:nvPr>
            <p:ph type="ftr" sz="quarter" idx="3"/>
          </p:nvPr>
        </p:nvSpPr>
        <p:spPr>
          <a:xfrm>
            <a:off x="457200" y="6492875"/>
            <a:ext cx="3429000" cy="283845"/>
          </a:xfrm>
          <a:prstGeom prst="rect">
            <a:avLst/>
          </a:prstGeom>
        </p:spPr>
        <p:txBody>
          <a:bodyPr vert="horz" lIns="91440" tIns="45720" rIns="91440" bIns="45720" rtlCol="0" anchor="t"/>
          <a:lstStyle>
            <a:lvl1pPr algn="l">
              <a:defRPr sz="1000">
                <a:solidFill>
                  <a:schemeClr val="tx1"/>
                </a:solidFill>
              </a:defRPr>
            </a:lvl1pPr>
          </a:lstStyle>
          <a:p>
            <a:r>
              <a:rPr lang="en-US"/>
              <a:t>Ihsan Saber- An ELT Professional - 2017/18</a:t>
            </a:r>
            <a:endParaRPr lang="en-US" dirty="0"/>
          </a:p>
        </p:txBody>
      </p:sp>
      <p:sp>
        <p:nvSpPr>
          <p:cNvPr id="6" name="Slide Number Placeholder 5"/>
          <p:cNvSpPr>
            <a:spLocks noGrp="1"/>
          </p:cNvSpPr>
          <p:nvPr>
            <p:ph type="sldNum" sz="quarter" idx="4"/>
          </p:nvPr>
        </p:nvSpPr>
        <p:spPr>
          <a:xfrm rot="16200000">
            <a:off x="8227377" y="5885497"/>
            <a:ext cx="1315721" cy="365125"/>
          </a:xfrm>
          <a:prstGeom prst="rect">
            <a:avLst/>
          </a:prstGeom>
        </p:spPr>
        <p:txBody>
          <a:bodyPr vert="horz" lIns="91440" tIns="45720" rIns="91440" bIns="45720" rtlCol="0" anchor="ctr"/>
          <a:lstStyle>
            <a:lvl1pPr algn="l">
              <a:defRPr sz="2400" b="1">
                <a:solidFill>
                  <a:schemeClr val="tx2"/>
                </a:solidFill>
              </a:defRPr>
            </a:lvl1pPr>
          </a:lstStyle>
          <a:p>
            <a:fld id="{5744759D-0EFF-4FB2-9CCE-04E00944F0FE}" type="slidenum">
              <a:rPr lang="en-US" smtClean="0"/>
              <a:pPr/>
              <a:t>‹#›</a:t>
            </a:fld>
            <a:endParaRPr lang="en-US"/>
          </a:p>
        </p:txBody>
      </p:sp>
      <p:sp>
        <p:nvSpPr>
          <p:cNvPr id="7" name="Rectangle 6"/>
          <p:cNvSpPr/>
          <p:nvPr/>
        </p:nvSpPr>
        <p:spPr>
          <a:xfrm>
            <a:off x="9001124" y="0"/>
            <a:ext cx="142876" cy="1371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9001124" y="1371600"/>
            <a:ext cx="142876" cy="5486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942" r:id="rId1"/>
    <p:sldLayoutId id="2147483943" r:id="rId2"/>
    <p:sldLayoutId id="2147483944" r:id="rId3"/>
    <p:sldLayoutId id="2147483945" r:id="rId4"/>
    <p:sldLayoutId id="2147483946" r:id="rId5"/>
    <p:sldLayoutId id="2147483947" r:id="rId6"/>
    <p:sldLayoutId id="2147483948" r:id="rId7"/>
    <p:sldLayoutId id="2147483949" r:id="rId8"/>
    <p:sldLayoutId id="2147483950" r:id="rId9"/>
    <p:sldLayoutId id="2147483951" r:id="rId10"/>
    <p:sldLayoutId id="2147483952" r:id="rId11"/>
  </p:sldLayoutIdLst>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hf hdr="0" ftr="0" dt="0"/>
  <p:txStyles>
    <p:titleStyle>
      <a:lvl1pPr algn="l" defTabSz="914400" rtl="0" eaLnBrk="1" latinLnBrk="0" hangingPunct="1">
        <a:spcBef>
          <a:spcPct val="0"/>
        </a:spcBef>
        <a:buNone/>
        <a:defRPr sz="3600" kern="1200" cap="all" spc="-60" baseline="0">
          <a:solidFill>
            <a:schemeClr val="tx2"/>
          </a:solidFill>
          <a:latin typeface="+mj-lt"/>
          <a:ea typeface="+mj-ea"/>
          <a:cs typeface="+mj-cs"/>
        </a:defRPr>
      </a:lvl1pPr>
    </p:titleStyle>
    <p:body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1587605" y="1148090"/>
            <a:ext cx="6448123" cy="4406420"/>
          </a:xfrm>
        </p:spPr>
        <p:txBody>
          <a:bodyPr/>
          <a:lstStyle/>
          <a:p>
            <a:r>
              <a:rPr lang="en-US" sz="2800" dirty="0">
                <a:solidFill>
                  <a:srgbClr val="0000FF"/>
                </a:solidFill>
                <a:latin typeface="Cooper Black"/>
                <a:cs typeface="Cooper Black"/>
              </a:rPr>
              <a:t>Chapter One: </a:t>
            </a:r>
            <a:r>
              <a:rPr lang="en-US" sz="2800" dirty="0">
                <a:latin typeface="Cooper Black"/>
                <a:cs typeface="Cooper Black"/>
              </a:rPr>
              <a:t/>
            </a:r>
            <a:br>
              <a:rPr lang="en-US" sz="2800" dirty="0">
                <a:latin typeface="Cooper Black"/>
                <a:cs typeface="Cooper Black"/>
              </a:rPr>
            </a:br>
            <a:r>
              <a:rPr lang="en-US" sz="4400" dirty="0">
                <a:latin typeface="Cooper Black"/>
                <a:cs typeface="Cooper Black"/>
              </a:rPr>
              <a:t>Selecting </a:t>
            </a:r>
            <a:r>
              <a:rPr lang="en-US" sz="4400" dirty="0" err="1">
                <a:latin typeface="Cooper Black"/>
                <a:cs typeface="Cooper Black"/>
              </a:rPr>
              <a:t>Coursebook</a:t>
            </a:r>
            <a:r>
              <a:rPr lang="en-US" sz="4400" dirty="0">
                <a:latin typeface="Cooper Black"/>
                <a:cs typeface="Cooper Black"/>
              </a:rPr>
              <a:t>: The Essentials</a:t>
            </a:r>
          </a:p>
        </p:txBody>
      </p:sp>
      <p:sp>
        <p:nvSpPr>
          <p:cNvPr id="5" name="Slide Number Placeholder 4"/>
          <p:cNvSpPr>
            <a:spLocks noGrp="1"/>
          </p:cNvSpPr>
          <p:nvPr>
            <p:ph type="sldNum" sz="quarter" idx="12"/>
          </p:nvPr>
        </p:nvSpPr>
        <p:spPr/>
        <p:txBody>
          <a:bodyPr/>
          <a:lstStyle/>
          <a:p>
            <a:fld id="{F38DF745-7D3F-47F4-83A3-874385CFAA69}" type="slidenum">
              <a:rPr lang="en-US" smtClean="0"/>
              <a:pPr/>
              <a:t>1</a:t>
            </a:fld>
            <a:endParaRPr lang="en-US" dirty="0"/>
          </a:p>
        </p:txBody>
      </p:sp>
    </p:spTree>
    <p:extLst>
      <p:ext uri="{BB962C8B-B14F-4D97-AF65-F5344CB8AC3E}">
        <p14:creationId xmlns:p14="http://schemas.microsoft.com/office/powerpoint/2010/main" val="388607013"/>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xmlns:p14="http://schemas.microsoft.com/office/powerpoint/2010/mai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2250" y="197346"/>
            <a:ext cx="8699500" cy="6494085"/>
          </a:xfrm>
          <a:prstGeom prst="rect">
            <a:avLst/>
          </a:prstGeom>
        </p:spPr>
        <p:txBody>
          <a:bodyPr wrap="square">
            <a:spAutoFit/>
          </a:bodyPr>
          <a:lstStyle/>
          <a:p>
            <a:r>
              <a:rPr lang="en-US" sz="3200" b="1" dirty="0"/>
              <a:t>Language content </a:t>
            </a:r>
          </a:p>
          <a:p>
            <a:pPr marL="457200" indent="-457200">
              <a:buFont typeface="Arial"/>
              <a:buChar char="•"/>
            </a:pPr>
            <a:r>
              <a:rPr lang="en-US" sz="3200" dirty="0"/>
              <a:t>Does the </a:t>
            </a:r>
            <a:r>
              <a:rPr lang="en-US" sz="3200" dirty="0" err="1"/>
              <a:t>coursebook</a:t>
            </a:r>
            <a:r>
              <a:rPr lang="en-US" sz="3200" dirty="0"/>
              <a:t> cover the main grammar items appropriate to each level, taking learners' needs into account? </a:t>
            </a:r>
          </a:p>
          <a:p>
            <a:pPr marL="457200" indent="-457200">
              <a:buFont typeface="Arial"/>
              <a:buChar char="•"/>
            </a:pPr>
            <a:r>
              <a:rPr lang="en-US" sz="3200" dirty="0"/>
              <a:t>Is material for vocabulary teaching adequate in terms of quantity and range of vocabulary, emphasis placed on vocabulary development, strategies for individual learning?</a:t>
            </a:r>
          </a:p>
          <a:p>
            <a:pPr marL="457200" indent="-457200">
              <a:buFont typeface="Arial"/>
              <a:buChar char="•"/>
            </a:pPr>
            <a:r>
              <a:rPr lang="en-US" sz="3200" dirty="0"/>
              <a:t> Does the </a:t>
            </a:r>
            <a:r>
              <a:rPr lang="en-US" sz="3200" dirty="0" err="1"/>
              <a:t>coursebook</a:t>
            </a:r>
            <a:r>
              <a:rPr lang="en-US" sz="3200" dirty="0"/>
              <a:t> include material for pronunciation work? </a:t>
            </a:r>
          </a:p>
          <a:p>
            <a:pPr marL="457200" indent="-457200">
              <a:buFont typeface="Arial"/>
              <a:buChar char="•"/>
            </a:pPr>
            <a:r>
              <a:rPr lang="en-US" sz="3200" dirty="0"/>
              <a:t>If so what is covered: individual sounds, word stress, sentence stress, intonation? </a:t>
            </a:r>
          </a:p>
        </p:txBody>
      </p:sp>
      <p:sp>
        <p:nvSpPr>
          <p:cNvPr id="4" name="Slide Number Placeholder 3"/>
          <p:cNvSpPr>
            <a:spLocks noGrp="1"/>
          </p:cNvSpPr>
          <p:nvPr>
            <p:ph type="sldNum" sz="quarter" idx="12"/>
          </p:nvPr>
        </p:nvSpPr>
        <p:spPr/>
        <p:txBody>
          <a:bodyPr/>
          <a:lstStyle/>
          <a:p>
            <a:fld id="{5744759D-0EFF-4FB2-9CCE-04E00944F0FE}" type="slidenum">
              <a:rPr lang="en-US" smtClean="0"/>
              <a:pPr/>
              <a:t>10</a:t>
            </a:fld>
            <a:endParaRPr lang="en-US"/>
          </a:p>
        </p:txBody>
      </p:sp>
    </p:spTree>
    <p:extLst>
      <p:ext uri="{BB962C8B-B14F-4D97-AF65-F5344CB8AC3E}">
        <p14:creationId xmlns:p14="http://schemas.microsoft.com/office/powerpoint/2010/main" val="2832039310"/>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xmlns:p14="http://schemas.microsoft.com/office/powerpoint/2010/mai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90500" y="463399"/>
            <a:ext cx="8826499" cy="6186310"/>
          </a:xfrm>
          <a:prstGeom prst="rect">
            <a:avLst/>
          </a:prstGeom>
        </p:spPr>
        <p:txBody>
          <a:bodyPr wrap="square">
            <a:spAutoFit/>
          </a:bodyPr>
          <a:lstStyle/>
          <a:p>
            <a:pPr marL="571500" indent="-571500">
              <a:buFont typeface="Arial"/>
              <a:buChar char="•"/>
            </a:pPr>
            <a:r>
              <a:rPr lang="en-US" sz="3600" dirty="0"/>
              <a:t>Does the </a:t>
            </a:r>
            <a:r>
              <a:rPr lang="en-US" sz="3600" dirty="0" err="1"/>
              <a:t>coursebook</a:t>
            </a:r>
            <a:r>
              <a:rPr lang="en-US" sz="3600" dirty="0"/>
              <a:t> deal with the structuring and conventions of language use above sentence level, </a:t>
            </a:r>
            <a:r>
              <a:rPr lang="en-US" sz="3600" dirty="0" err="1"/>
              <a:t>eg</a:t>
            </a:r>
            <a:r>
              <a:rPr lang="en-US" sz="3600" dirty="0"/>
              <a:t> how to take part in conversations, how to structure a piece of extended writing, how to identify the main points in a reading passage? (More relevant at intermediate and advanced levels.) ’ </a:t>
            </a:r>
          </a:p>
          <a:p>
            <a:pPr marL="571500" indent="-571500">
              <a:buFont typeface="Arial"/>
              <a:buChar char="•"/>
            </a:pPr>
            <a:r>
              <a:rPr lang="en-US" sz="3600" dirty="0"/>
              <a:t>Are style and </a:t>
            </a:r>
            <a:r>
              <a:rPr lang="en-US" sz="3600" dirty="0" err="1"/>
              <a:t>appropriacy</a:t>
            </a:r>
            <a:r>
              <a:rPr lang="en-US" sz="3600" dirty="0"/>
              <a:t> dealt with? If so, is language style matched to social situation? </a:t>
            </a:r>
          </a:p>
        </p:txBody>
      </p:sp>
      <p:sp>
        <p:nvSpPr>
          <p:cNvPr id="4" name="Slide Number Placeholder 3"/>
          <p:cNvSpPr>
            <a:spLocks noGrp="1"/>
          </p:cNvSpPr>
          <p:nvPr>
            <p:ph type="sldNum" sz="quarter" idx="12"/>
          </p:nvPr>
        </p:nvSpPr>
        <p:spPr/>
        <p:txBody>
          <a:bodyPr/>
          <a:lstStyle/>
          <a:p>
            <a:fld id="{5744759D-0EFF-4FB2-9CCE-04E00944F0FE}" type="slidenum">
              <a:rPr lang="en-US" smtClean="0"/>
              <a:pPr/>
              <a:t>11</a:t>
            </a:fld>
            <a:endParaRPr lang="en-US"/>
          </a:p>
        </p:txBody>
      </p:sp>
    </p:spTree>
    <p:extLst>
      <p:ext uri="{BB962C8B-B14F-4D97-AF65-F5344CB8AC3E}">
        <p14:creationId xmlns:p14="http://schemas.microsoft.com/office/powerpoint/2010/main" val="3751912689"/>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xmlns:p14="http://schemas.microsoft.com/office/powerpoint/2010/mai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6875" y="212944"/>
            <a:ext cx="8286750" cy="6740306"/>
          </a:xfrm>
          <a:prstGeom prst="rect">
            <a:avLst/>
          </a:prstGeom>
        </p:spPr>
        <p:txBody>
          <a:bodyPr wrap="square">
            <a:spAutoFit/>
          </a:bodyPr>
          <a:lstStyle/>
          <a:p>
            <a:r>
              <a:rPr lang="en-US" sz="4000" b="1" dirty="0"/>
              <a:t>Topic </a:t>
            </a:r>
            <a:endParaRPr lang="en-US" sz="2400" b="1" dirty="0"/>
          </a:p>
          <a:p>
            <a:pPr marL="457200" indent="-457200">
              <a:buFont typeface="Arial"/>
              <a:buChar char="•"/>
            </a:pPr>
            <a:r>
              <a:rPr lang="en-US" sz="3200" dirty="0"/>
              <a:t>Is there sufficient material of genuine interest to learners? </a:t>
            </a:r>
          </a:p>
          <a:p>
            <a:pPr marL="457200" indent="-457200">
              <a:buFont typeface="Arial"/>
              <a:buChar char="•"/>
            </a:pPr>
            <a:r>
              <a:rPr lang="en-US" sz="3200" dirty="0"/>
              <a:t>Is there enough variety and range of topic? </a:t>
            </a:r>
          </a:p>
          <a:p>
            <a:pPr marL="457200" indent="-457200">
              <a:buFont typeface="Arial"/>
              <a:buChar char="•"/>
            </a:pPr>
            <a:r>
              <a:rPr lang="en-US" sz="3200" dirty="0"/>
              <a:t>Will the topics help expand students' awareness and enrich their experience? </a:t>
            </a:r>
          </a:p>
          <a:p>
            <a:pPr marL="457200" indent="-457200">
              <a:buFont typeface="Arial"/>
              <a:buChar char="•"/>
            </a:pPr>
            <a:r>
              <a:rPr lang="en-US" sz="3200" dirty="0"/>
              <a:t>Are the topics sophisticated enough in content, yet within the learners' language level? </a:t>
            </a:r>
          </a:p>
          <a:p>
            <a:pPr marL="457200" indent="-457200">
              <a:buFont typeface="Arial"/>
              <a:buChar char="•"/>
            </a:pPr>
            <a:r>
              <a:rPr lang="en-US" sz="3200" dirty="0"/>
              <a:t>Will your students be able to relate to the social and cultural contexts presented in the </a:t>
            </a:r>
            <a:r>
              <a:rPr lang="en-US" sz="3200" dirty="0" err="1"/>
              <a:t>coursebook</a:t>
            </a:r>
            <a:r>
              <a:rPr lang="en-US" sz="3200" dirty="0"/>
              <a:t>? </a:t>
            </a:r>
          </a:p>
        </p:txBody>
      </p:sp>
      <p:sp>
        <p:nvSpPr>
          <p:cNvPr id="4" name="Slide Number Placeholder 3"/>
          <p:cNvSpPr>
            <a:spLocks noGrp="1"/>
          </p:cNvSpPr>
          <p:nvPr>
            <p:ph type="sldNum" sz="quarter" idx="12"/>
          </p:nvPr>
        </p:nvSpPr>
        <p:spPr/>
        <p:txBody>
          <a:bodyPr/>
          <a:lstStyle/>
          <a:p>
            <a:fld id="{5744759D-0EFF-4FB2-9CCE-04E00944F0FE}" type="slidenum">
              <a:rPr lang="en-US" smtClean="0"/>
              <a:pPr/>
              <a:t>12</a:t>
            </a:fld>
            <a:endParaRPr lang="en-US"/>
          </a:p>
        </p:txBody>
      </p:sp>
    </p:spTree>
    <p:extLst>
      <p:ext uri="{BB962C8B-B14F-4D97-AF65-F5344CB8AC3E}">
        <p14:creationId xmlns:p14="http://schemas.microsoft.com/office/powerpoint/2010/main" val="3120895299"/>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xmlns:p14="http://schemas.microsoft.com/office/powerpoint/2010/mai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21941" y="877833"/>
            <a:ext cx="8486463" cy="1754327"/>
          </a:xfrm>
          <a:prstGeom prst="rect">
            <a:avLst/>
          </a:prstGeom>
        </p:spPr>
        <p:txBody>
          <a:bodyPr wrap="square">
            <a:spAutoFit/>
          </a:bodyPr>
          <a:lstStyle/>
          <a:p>
            <a:pPr marL="457200" indent="-457200">
              <a:buFont typeface="Arial"/>
              <a:buChar char="•"/>
            </a:pPr>
            <a:r>
              <a:rPr lang="en-US" sz="3600" dirty="0"/>
              <a:t>Are other groups represented, with reference to ethnic origin, occupation, disability, </a:t>
            </a:r>
            <a:r>
              <a:rPr lang="en-US" sz="3600" dirty="0" err="1"/>
              <a:t>etc</a:t>
            </a:r>
            <a:r>
              <a:rPr lang="en-US" sz="3600" dirty="0"/>
              <a:t>? </a:t>
            </a:r>
          </a:p>
        </p:txBody>
      </p:sp>
      <p:sp>
        <p:nvSpPr>
          <p:cNvPr id="4" name="Slide Number Placeholder 3"/>
          <p:cNvSpPr>
            <a:spLocks noGrp="1"/>
          </p:cNvSpPr>
          <p:nvPr>
            <p:ph type="sldNum" sz="quarter" idx="12"/>
          </p:nvPr>
        </p:nvSpPr>
        <p:spPr/>
        <p:txBody>
          <a:bodyPr/>
          <a:lstStyle/>
          <a:p>
            <a:fld id="{5744759D-0EFF-4FB2-9CCE-04E00944F0FE}" type="slidenum">
              <a:rPr lang="en-US" smtClean="0"/>
              <a:pPr/>
              <a:t>13</a:t>
            </a:fld>
            <a:endParaRPr lang="en-US"/>
          </a:p>
        </p:txBody>
      </p:sp>
    </p:spTree>
    <p:extLst>
      <p:ext uri="{BB962C8B-B14F-4D97-AF65-F5344CB8AC3E}">
        <p14:creationId xmlns:p14="http://schemas.microsoft.com/office/powerpoint/2010/main" val="601918259"/>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xmlns:p14="http://schemas.microsoft.com/office/powerpoint/2010/mai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12749" y="349251"/>
            <a:ext cx="8524875" cy="6432530"/>
          </a:xfrm>
          <a:prstGeom prst="rect">
            <a:avLst/>
          </a:prstGeom>
        </p:spPr>
        <p:txBody>
          <a:bodyPr wrap="square">
            <a:spAutoFit/>
          </a:bodyPr>
          <a:lstStyle/>
          <a:p>
            <a:r>
              <a:rPr lang="en-US" sz="4000" b="1" dirty="0"/>
              <a:t>Methodology </a:t>
            </a:r>
          </a:p>
          <a:p>
            <a:endParaRPr lang="en-US" sz="2000" b="1" dirty="0"/>
          </a:p>
          <a:p>
            <a:pPr marL="457200" indent="-457200">
              <a:buFont typeface="Arial"/>
              <a:buChar char="•"/>
            </a:pPr>
            <a:r>
              <a:rPr lang="en-US" sz="3200" dirty="0"/>
              <a:t>What approach/approaches to language learning are taken by the </a:t>
            </a:r>
            <a:r>
              <a:rPr lang="en-US" sz="3200" dirty="0" err="1"/>
              <a:t>coursebook</a:t>
            </a:r>
            <a:r>
              <a:rPr lang="en-US" sz="3200" dirty="0"/>
              <a:t>? </a:t>
            </a:r>
          </a:p>
          <a:p>
            <a:pPr marL="457200" indent="-457200">
              <a:buFont typeface="Arial"/>
              <a:buChar char="•"/>
            </a:pPr>
            <a:r>
              <a:rPr lang="en-US" sz="3200" dirty="0"/>
              <a:t>Is this appropriate to the learning/teaching situation? </a:t>
            </a:r>
          </a:p>
          <a:p>
            <a:pPr marL="457200" indent="-457200">
              <a:buFont typeface="Arial"/>
              <a:buChar char="•"/>
            </a:pPr>
            <a:r>
              <a:rPr lang="en-US" sz="3200" dirty="0"/>
              <a:t>What level of active learner involvement can be expected? </a:t>
            </a:r>
          </a:p>
          <a:p>
            <a:pPr marL="457200" indent="-457200">
              <a:buFont typeface="Arial"/>
              <a:buChar char="•"/>
            </a:pPr>
            <a:r>
              <a:rPr lang="en-US" sz="3200" dirty="0"/>
              <a:t>Does this match your students' learning styles and expectations? </a:t>
            </a:r>
          </a:p>
          <a:p>
            <a:pPr marL="457200" indent="-457200">
              <a:buFont typeface="Arial"/>
              <a:buChar char="•"/>
            </a:pPr>
            <a:r>
              <a:rPr lang="en-US" sz="3200" dirty="0"/>
              <a:t>What techniques are used for presenting/</a:t>
            </a:r>
            <a:r>
              <a:rPr lang="en-US" sz="3200" dirty="0" err="1"/>
              <a:t>practising</a:t>
            </a:r>
            <a:r>
              <a:rPr lang="en-US" sz="3200" dirty="0"/>
              <a:t> new language items? </a:t>
            </a:r>
          </a:p>
          <a:p>
            <a:pPr marL="457200" indent="-457200">
              <a:buFont typeface="Arial"/>
              <a:buChar char="•"/>
            </a:pPr>
            <a:r>
              <a:rPr lang="en-US" sz="3200" dirty="0"/>
              <a:t>Are they suitable for your learners? </a:t>
            </a:r>
          </a:p>
        </p:txBody>
      </p:sp>
      <p:sp>
        <p:nvSpPr>
          <p:cNvPr id="4" name="Slide Number Placeholder 3"/>
          <p:cNvSpPr>
            <a:spLocks noGrp="1"/>
          </p:cNvSpPr>
          <p:nvPr>
            <p:ph type="sldNum" sz="quarter" idx="12"/>
          </p:nvPr>
        </p:nvSpPr>
        <p:spPr/>
        <p:txBody>
          <a:bodyPr/>
          <a:lstStyle/>
          <a:p>
            <a:fld id="{5744759D-0EFF-4FB2-9CCE-04E00944F0FE}" type="slidenum">
              <a:rPr lang="en-US" smtClean="0"/>
              <a:pPr/>
              <a:t>14</a:t>
            </a:fld>
            <a:endParaRPr lang="en-US"/>
          </a:p>
        </p:txBody>
      </p:sp>
    </p:spTree>
    <p:extLst>
      <p:ext uri="{BB962C8B-B14F-4D97-AF65-F5344CB8AC3E}">
        <p14:creationId xmlns:p14="http://schemas.microsoft.com/office/powerpoint/2010/main" val="56649948"/>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xmlns:p14="http://schemas.microsoft.com/office/powerpoint/2010/mai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21216" y="620725"/>
            <a:ext cx="8255000" cy="5632312"/>
          </a:xfrm>
          <a:prstGeom prst="rect">
            <a:avLst/>
          </a:prstGeom>
        </p:spPr>
        <p:txBody>
          <a:bodyPr wrap="square">
            <a:spAutoFit/>
          </a:bodyPr>
          <a:lstStyle/>
          <a:p>
            <a:pPr marL="457200" indent="-457200">
              <a:buFont typeface="Arial"/>
              <a:buChar char="•"/>
            </a:pPr>
            <a:r>
              <a:rPr lang="en-US" sz="3600" dirty="0"/>
              <a:t>How are the different skills taught? </a:t>
            </a:r>
          </a:p>
          <a:p>
            <a:pPr marL="457200" indent="-457200">
              <a:buFont typeface="Arial"/>
              <a:buChar char="•"/>
            </a:pPr>
            <a:r>
              <a:rPr lang="en-US" sz="3600" dirty="0"/>
              <a:t>How are communicative abilities developed? </a:t>
            </a:r>
          </a:p>
          <a:p>
            <a:pPr marL="457200" indent="-457200">
              <a:buFont typeface="Arial"/>
              <a:buChar char="•"/>
            </a:pPr>
            <a:r>
              <a:rPr lang="en-US" sz="3600" dirty="0"/>
              <a:t>Does the material include any advice/help to students on study skills and learning strategies? </a:t>
            </a:r>
          </a:p>
          <a:p>
            <a:pPr marL="457200" indent="-457200">
              <a:buFont typeface="Arial"/>
              <a:buChar char="•"/>
            </a:pPr>
            <a:r>
              <a:rPr lang="en-US" sz="3600" dirty="0"/>
              <a:t>Are students expected to take a degree of responsibility for their own learning (</a:t>
            </a:r>
            <a:r>
              <a:rPr lang="en-US" sz="3600" dirty="0" err="1"/>
              <a:t>eg</a:t>
            </a:r>
            <a:r>
              <a:rPr lang="en-US" sz="3600" dirty="0"/>
              <a:t> by setting their own individual learning targets)? </a:t>
            </a:r>
          </a:p>
        </p:txBody>
      </p:sp>
      <p:sp>
        <p:nvSpPr>
          <p:cNvPr id="4" name="Slide Number Placeholder 3"/>
          <p:cNvSpPr>
            <a:spLocks noGrp="1"/>
          </p:cNvSpPr>
          <p:nvPr>
            <p:ph type="sldNum" sz="quarter" idx="12"/>
          </p:nvPr>
        </p:nvSpPr>
        <p:spPr/>
        <p:txBody>
          <a:bodyPr/>
          <a:lstStyle/>
          <a:p>
            <a:fld id="{5744759D-0EFF-4FB2-9CCE-04E00944F0FE}" type="slidenum">
              <a:rPr lang="en-US" smtClean="0"/>
              <a:pPr/>
              <a:t>15</a:t>
            </a:fld>
            <a:endParaRPr lang="en-US"/>
          </a:p>
        </p:txBody>
      </p:sp>
    </p:spTree>
    <p:extLst>
      <p:ext uri="{BB962C8B-B14F-4D97-AF65-F5344CB8AC3E}">
        <p14:creationId xmlns:p14="http://schemas.microsoft.com/office/powerpoint/2010/main" val="2372867230"/>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xmlns:p14="http://schemas.microsoft.com/office/powerpoint/2010/mai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85750" y="285751"/>
            <a:ext cx="8667750" cy="5847754"/>
          </a:xfrm>
          <a:prstGeom prst="rect">
            <a:avLst/>
          </a:prstGeom>
        </p:spPr>
        <p:txBody>
          <a:bodyPr wrap="square">
            <a:spAutoFit/>
          </a:bodyPr>
          <a:lstStyle/>
          <a:p>
            <a:r>
              <a:rPr lang="en-US" sz="4000" b="1" dirty="0"/>
              <a:t>Teachers' books </a:t>
            </a:r>
          </a:p>
          <a:p>
            <a:endParaRPr lang="en-US" sz="1400" b="1" dirty="0"/>
          </a:p>
          <a:p>
            <a:pPr marL="457200" indent="-457200">
              <a:buFont typeface="Arial"/>
              <a:buChar char="•"/>
            </a:pPr>
            <a:r>
              <a:rPr lang="en-US" sz="3200" dirty="0"/>
              <a:t>Is there adequate guidance for the teachers who will be using the </a:t>
            </a:r>
            <a:r>
              <a:rPr lang="en-US" sz="3200" dirty="0" err="1"/>
              <a:t>coursebook</a:t>
            </a:r>
            <a:r>
              <a:rPr lang="en-US" sz="3200" dirty="0"/>
              <a:t> and its supporting materials? </a:t>
            </a:r>
          </a:p>
          <a:p>
            <a:pPr marL="457200" indent="-457200">
              <a:buFont typeface="Arial"/>
              <a:buChar char="•"/>
            </a:pPr>
            <a:r>
              <a:rPr lang="en-US" sz="3200" dirty="0"/>
              <a:t>Are the teachers' books comprehensive and supportive? </a:t>
            </a:r>
          </a:p>
          <a:p>
            <a:pPr marL="457200" indent="-457200">
              <a:buFont typeface="Arial"/>
              <a:buChar char="•"/>
            </a:pPr>
            <a:r>
              <a:rPr lang="en-US" sz="3200" dirty="0"/>
              <a:t>Do they adequately cover teaching techniques, language items such as grammar rules and culture-specific information? </a:t>
            </a:r>
          </a:p>
          <a:p>
            <a:pPr marL="457200" indent="-457200">
              <a:buFont typeface="Arial"/>
              <a:buChar char="•"/>
            </a:pPr>
            <a:r>
              <a:rPr lang="en-US" sz="3200" dirty="0"/>
              <a:t>Are keys to exercises given? </a:t>
            </a:r>
          </a:p>
        </p:txBody>
      </p:sp>
      <p:sp>
        <p:nvSpPr>
          <p:cNvPr id="4" name="Slide Number Placeholder 3"/>
          <p:cNvSpPr>
            <a:spLocks noGrp="1"/>
          </p:cNvSpPr>
          <p:nvPr>
            <p:ph type="sldNum" sz="quarter" idx="12"/>
          </p:nvPr>
        </p:nvSpPr>
        <p:spPr/>
        <p:txBody>
          <a:bodyPr/>
          <a:lstStyle/>
          <a:p>
            <a:fld id="{5744759D-0EFF-4FB2-9CCE-04E00944F0FE}" type="slidenum">
              <a:rPr lang="en-US" smtClean="0"/>
              <a:pPr/>
              <a:t>16</a:t>
            </a:fld>
            <a:endParaRPr lang="en-US"/>
          </a:p>
        </p:txBody>
      </p:sp>
    </p:spTree>
    <p:extLst>
      <p:ext uri="{BB962C8B-B14F-4D97-AF65-F5344CB8AC3E}">
        <p14:creationId xmlns:p14="http://schemas.microsoft.com/office/powerpoint/2010/main" val="2037300050"/>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xmlns:p14="http://schemas.microsoft.com/office/powerpoint/2010/mai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85750" y="285751"/>
            <a:ext cx="8667750" cy="4524316"/>
          </a:xfrm>
          <a:prstGeom prst="rect">
            <a:avLst/>
          </a:prstGeom>
        </p:spPr>
        <p:txBody>
          <a:bodyPr wrap="square">
            <a:spAutoFit/>
          </a:bodyPr>
          <a:lstStyle/>
          <a:p>
            <a:r>
              <a:rPr lang="en-US" sz="3600" b="1" dirty="0"/>
              <a:t>The learners</a:t>
            </a:r>
          </a:p>
          <a:p>
            <a:r>
              <a:rPr lang="en-US" sz="3600" b="1" dirty="0"/>
              <a:t> </a:t>
            </a:r>
            <a:endParaRPr lang="en-GB" sz="3600" b="1" dirty="0"/>
          </a:p>
          <a:p>
            <a:r>
              <a:rPr lang="en-US" sz="3600" dirty="0"/>
              <a:t>-  What are their ages, levels, expectations, motivation? </a:t>
            </a:r>
            <a:endParaRPr lang="en-GB" sz="3600" dirty="0"/>
          </a:p>
          <a:p>
            <a:r>
              <a:rPr lang="en-US" sz="3600" dirty="0"/>
              <a:t>- What is their previous language-learning experience? </a:t>
            </a:r>
            <a:endParaRPr lang="en-GB" sz="3600" dirty="0"/>
          </a:p>
          <a:p>
            <a:r>
              <a:rPr lang="en-US" sz="3600" dirty="0"/>
              <a:t>- What are their preferred learning styles? </a:t>
            </a:r>
            <a:endParaRPr lang="en-GB" sz="3600" dirty="0"/>
          </a:p>
          <a:p>
            <a:r>
              <a:rPr lang="en-US" sz="3600" dirty="0"/>
              <a:t>- What are their interests? </a:t>
            </a:r>
            <a:endParaRPr lang="en-GB" sz="3600" dirty="0"/>
          </a:p>
        </p:txBody>
      </p:sp>
      <p:sp>
        <p:nvSpPr>
          <p:cNvPr id="4" name="Slide Number Placeholder 3"/>
          <p:cNvSpPr>
            <a:spLocks noGrp="1"/>
          </p:cNvSpPr>
          <p:nvPr>
            <p:ph type="sldNum" sz="quarter" idx="12"/>
          </p:nvPr>
        </p:nvSpPr>
        <p:spPr/>
        <p:txBody>
          <a:bodyPr/>
          <a:lstStyle/>
          <a:p>
            <a:fld id="{5744759D-0EFF-4FB2-9CCE-04E00944F0FE}" type="slidenum">
              <a:rPr lang="en-US" smtClean="0"/>
              <a:pPr/>
              <a:t>17</a:t>
            </a:fld>
            <a:endParaRPr lang="en-US"/>
          </a:p>
        </p:txBody>
      </p:sp>
    </p:spTree>
    <p:extLst>
      <p:ext uri="{BB962C8B-B14F-4D97-AF65-F5344CB8AC3E}">
        <p14:creationId xmlns:p14="http://schemas.microsoft.com/office/powerpoint/2010/main" val="3816270404"/>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xmlns:p14="http://schemas.microsoft.com/office/powerpoint/2010/mai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85750" y="285751"/>
            <a:ext cx="8667750" cy="6063198"/>
          </a:xfrm>
          <a:prstGeom prst="rect">
            <a:avLst/>
          </a:prstGeom>
        </p:spPr>
        <p:txBody>
          <a:bodyPr wrap="square">
            <a:spAutoFit/>
          </a:bodyPr>
          <a:lstStyle/>
          <a:p>
            <a:r>
              <a:rPr lang="en-US" sz="3600" b="1" dirty="0"/>
              <a:t>The teachers </a:t>
            </a:r>
            <a:endParaRPr lang="en-GB" sz="2800" b="1" dirty="0"/>
          </a:p>
          <a:p>
            <a:r>
              <a:rPr lang="en-US" sz="3200" dirty="0"/>
              <a:t>- What is the accepted role of teachers in the educational system? </a:t>
            </a:r>
            <a:endParaRPr lang="en-GB" sz="3200" dirty="0"/>
          </a:p>
          <a:p>
            <a:r>
              <a:rPr lang="en-US" sz="3200" dirty="0"/>
              <a:t>- What methodological approach do they tend to prefer? </a:t>
            </a:r>
            <a:endParaRPr lang="en-GB" sz="3200" dirty="0"/>
          </a:p>
          <a:p>
            <a:r>
              <a:rPr lang="en-US" sz="3200" dirty="0"/>
              <a:t>- What level of personal initiative do they bring to their teaching? </a:t>
            </a:r>
            <a:endParaRPr lang="en-GB" sz="3200" dirty="0"/>
          </a:p>
          <a:p>
            <a:r>
              <a:rPr lang="en-US" sz="3200" dirty="0"/>
              <a:t>- A</a:t>
            </a:r>
            <a:r>
              <a:rPr lang="en-US" sz="3200" dirty="0" smtClean="0"/>
              <a:t>re </a:t>
            </a:r>
            <a:r>
              <a:rPr lang="en-US" sz="3200" dirty="0"/>
              <a:t>they </a:t>
            </a:r>
            <a:r>
              <a:rPr lang="en-US" sz="3200" dirty="0" smtClean="0"/>
              <a:t>free to </a:t>
            </a:r>
            <a:r>
              <a:rPr lang="en-US" sz="3200" dirty="0"/>
              <a:t>diverge from the syllabus? </a:t>
            </a:r>
            <a:endParaRPr lang="en-GB" sz="3200" dirty="0"/>
          </a:p>
          <a:p>
            <a:r>
              <a:rPr lang="en-US" sz="3200" dirty="0"/>
              <a:t>- Do they have the right to adapt or supplement the standard </a:t>
            </a:r>
            <a:r>
              <a:rPr lang="en-US" sz="3200" dirty="0" err="1"/>
              <a:t>coursebook</a:t>
            </a:r>
            <a:r>
              <a:rPr lang="en-US" sz="3200" dirty="0"/>
              <a:t>? if they do, do they have the time and expertise to do so when necessary? </a:t>
            </a:r>
            <a:endParaRPr lang="en-US" sz="2400" dirty="0"/>
          </a:p>
        </p:txBody>
      </p:sp>
      <p:sp>
        <p:nvSpPr>
          <p:cNvPr id="4" name="Slide Number Placeholder 3"/>
          <p:cNvSpPr>
            <a:spLocks noGrp="1"/>
          </p:cNvSpPr>
          <p:nvPr>
            <p:ph type="sldNum" sz="quarter" idx="12"/>
          </p:nvPr>
        </p:nvSpPr>
        <p:spPr/>
        <p:txBody>
          <a:bodyPr/>
          <a:lstStyle/>
          <a:p>
            <a:fld id="{5744759D-0EFF-4FB2-9CCE-04E00944F0FE}" type="slidenum">
              <a:rPr lang="en-US" smtClean="0"/>
              <a:pPr/>
              <a:t>18</a:t>
            </a:fld>
            <a:endParaRPr lang="en-US"/>
          </a:p>
        </p:txBody>
      </p:sp>
    </p:spTree>
    <p:extLst>
      <p:ext uri="{BB962C8B-B14F-4D97-AF65-F5344CB8AC3E}">
        <p14:creationId xmlns:p14="http://schemas.microsoft.com/office/powerpoint/2010/main" val="1857727673"/>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xmlns:p14="http://schemas.microsoft.com/office/powerpoint/2010/mai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1666" y="2257090"/>
            <a:ext cx="7578246" cy="1525769"/>
          </a:xfrm>
        </p:spPr>
        <p:txBody>
          <a:bodyPr/>
          <a:lstStyle/>
          <a:p>
            <a:pPr algn="ctr"/>
            <a:r>
              <a:rPr lang="en-US" dirty="0" smtClean="0"/>
              <a:t>Relationship of the </a:t>
            </a:r>
            <a:r>
              <a:rPr lang="en-US" dirty="0" err="1" smtClean="0"/>
              <a:t>coursebook</a:t>
            </a:r>
            <a:endParaRPr lang="en-US" dirty="0"/>
          </a:p>
        </p:txBody>
      </p:sp>
      <p:sp>
        <p:nvSpPr>
          <p:cNvPr id="4" name="Slide Number Placeholder 3"/>
          <p:cNvSpPr>
            <a:spLocks noGrp="1"/>
          </p:cNvSpPr>
          <p:nvPr>
            <p:ph type="sldNum" sz="quarter" idx="12"/>
          </p:nvPr>
        </p:nvSpPr>
        <p:spPr/>
        <p:txBody>
          <a:bodyPr/>
          <a:lstStyle/>
          <a:p>
            <a:fld id="{5744759D-0EFF-4FB2-9CCE-04E00944F0FE}" type="slidenum">
              <a:rPr lang="en-US" smtClean="0"/>
              <a:pPr/>
              <a:t>19</a:t>
            </a:fld>
            <a:endParaRPr lang="en-US"/>
          </a:p>
        </p:txBody>
      </p:sp>
    </p:spTree>
    <p:extLst>
      <p:ext uri="{BB962C8B-B14F-4D97-AF65-F5344CB8AC3E}">
        <p14:creationId xmlns:p14="http://schemas.microsoft.com/office/powerpoint/2010/main" val="770257014"/>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48185" y="303988"/>
            <a:ext cx="8082209" cy="6247865"/>
          </a:xfrm>
          <a:prstGeom prst="rect">
            <a:avLst/>
          </a:prstGeom>
        </p:spPr>
        <p:txBody>
          <a:bodyPr wrap="square">
            <a:spAutoFit/>
          </a:bodyPr>
          <a:lstStyle/>
          <a:p>
            <a:r>
              <a:rPr lang="en-US" sz="4000" b="1" dirty="0"/>
              <a:t>Analysis</a:t>
            </a:r>
          </a:p>
          <a:p>
            <a:endParaRPr lang="en-US" sz="3600" b="1" dirty="0"/>
          </a:p>
          <a:p>
            <a:pPr marL="742950" indent="-742950">
              <a:buAutoNum type="arabicPeriod"/>
            </a:pPr>
            <a:r>
              <a:rPr lang="en-US" sz="3600" dirty="0"/>
              <a:t>break down into parts </a:t>
            </a:r>
          </a:p>
          <a:p>
            <a:pPr marL="742950" indent="-742950">
              <a:buAutoNum type="arabicPeriod"/>
            </a:pPr>
            <a:r>
              <a:rPr lang="en-US" sz="3600" dirty="0"/>
              <a:t>examine [look closely at, in detail], </a:t>
            </a:r>
          </a:p>
          <a:p>
            <a:pPr marL="742950" indent="-742950">
              <a:buAutoNum type="arabicPeriod"/>
            </a:pPr>
            <a:r>
              <a:rPr lang="en-US" sz="3600" dirty="0"/>
              <a:t>giving in-depth explanations [make clear and give details about how and why something is so. Give reasons]. </a:t>
            </a:r>
          </a:p>
          <a:p>
            <a:pPr marL="742950" indent="-742950">
              <a:buFontTx/>
              <a:buAutoNum type="arabicPeriod"/>
            </a:pPr>
            <a:r>
              <a:rPr lang="en-US" sz="3600" dirty="0"/>
              <a:t>Show why these are important and how they relate or connect to each other.</a:t>
            </a:r>
            <a:endParaRPr lang="en-GB" sz="3600" dirty="0"/>
          </a:p>
        </p:txBody>
      </p:sp>
      <p:sp>
        <p:nvSpPr>
          <p:cNvPr id="4" name="Slide Number Placeholder 3"/>
          <p:cNvSpPr>
            <a:spLocks noGrp="1"/>
          </p:cNvSpPr>
          <p:nvPr>
            <p:ph type="sldNum" sz="quarter" idx="12"/>
          </p:nvPr>
        </p:nvSpPr>
        <p:spPr/>
        <p:txBody>
          <a:bodyPr/>
          <a:lstStyle/>
          <a:p>
            <a:fld id="{5744759D-0EFF-4FB2-9CCE-04E00944F0FE}" type="slidenum">
              <a:rPr lang="en-US" smtClean="0"/>
              <a:pPr/>
              <a:t>2</a:t>
            </a:fld>
            <a:endParaRPr lang="en-US"/>
          </a:p>
        </p:txBody>
      </p:sp>
    </p:spTree>
    <p:extLst>
      <p:ext uri="{BB962C8B-B14F-4D97-AF65-F5344CB8AC3E}">
        <p14:creationId xmlns:p14="http://schemas.microsoft.com/office/powerpoint/2010/main" val="3813691551"/>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xmlns:p14="http://schemas.microsoft.com/office/powerpoint/2010/mai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85750" y="285751"/>
            <a:ext cx="8667750" cy="6186309"/>
          </a:xfrm>
          <a:prstGeom prst="rect">
            <a:avLst/>
          </a:prstGeom>
        </p:spPr>
        <p:txBody>
          <a:bodyPr wrap="square">
            <a:spAutoFit/>
          </a:bodyPr>
          <a:lstStyle/>
          <a:p>
            <a:r>
              <a:rPr lang="en-US" sz="3600" b="1" dirty="0"/>
              <a:t>The relationship between teacher and </a:t>
            </a:r>
            <a:r>
              <a:rPr lang="en-US" sz="3600" b="1" dirty="0" err="1"/>
              <a:t>coursebook</a:t>
            </a:r>
            <a:r>
              <a:rPr lang="en-US" sz="3600" b="1" dirty="0"/>
              <a:t> </a:t>
            </a:r>
            <a:endParaRPr lang="en-US" sz="3600" b="1" dirty="0" smtClean="0"/>
          </a:p>
          <a:p>
            <a:endParaRPr lang="en-GB" sz="3600" b="1" dirty="0"/>
          </a:p>
          <a:p>
            <a:r>
              <a:rPr lang="en-US" sz="3600" dirty="0"/>
              <a:t>- The aims of the </a:t>
            </a:r>
            <a:r>
              <a:rPr lang="en-US" sz="3600" dirty="0" err="1"/>
              <a:t>coursebook</a:t>
            </a:r>
            <a:r>
              <a:rPr lang="en-US" sz="3600" dirty="0"/>
              <a:t> should correspond as closely as possible to the aims of the teacher, and both should seek to meet the needs of the learners to the highest degree. </a:t>
            </a:r>
            <a:endParaRPr lang="en-GB" sz="3600" dirty="0"/>
          </a:p>
          <a:p>
            <a:r>
              <a:rPr lang="en-US" sz="3600" dirty="0"/>
              <a:t>- complementary roles of teacher and </a:t>
            </a:r>
            <a:r>
              <a:rPr lang="en-US" sz="3600" dirty="0" err="1"/>
              <a:t>coursebook</a:t>
            </a:r>
            <a:r>
              <a:rPr lang="en-US" sz="3600" dirty="0"/>
              <a:t> are clearly perceived and well balanced.  </a:t>
            </a:r>
            <a:endParaRPr lang="en-GB" sz="3600" dirty="0"/>
          </a:p>
        </p:txBody>
      </p:sp>
      <p:sp>
        <p:nvSpPr>
          <p:cNvPr id="4" name="Slide Number Placeholder 3"/>
          <p:cNvSpPr>
            <a:spLocks noGrp="1"/>
          </p:cNvSpPr>
          <p:nvPr>
            <p:ph type="sldNum" sz="quarter" idx="12"/>
          </p:nvPr>
        </p:nvSpPr>
        <p:spPr/>
        <p:txBody>
          <a:bodyPr/>
          <a:lstStyle/>
          <a:p>
            <a:fld id="{5744759D-0EFF-4FB2-9CCE-04E00944F0FE}" type="slidenum">
              <a:rPr lang="en-US" smtClean="0"/>
              <a:pPr/>
              <a:t>20</a:t>
            </a:fld>
            <a:endParaRPr lang="en-US"/>
          </a:p>
        </p:txBody>
      </p:sp>
    </p:spTree>
    <p:extLst>
      <p:ext uri="{BB962C8B-B14F-4D97-AF65-F5344CB8AC3E}">
        <p14:creationId xmlns:p14="http://schemas.microsoft.com/office/powerpoint/2010/main" val="1316223650"/>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xmlns:p14="http://schemas.microsoft.com/office/powerpoint/2010/main" spd="slow">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85750" y="285751"/>
            <a:ext cx="8667750" cy="6247864"/>
          </a:xfrm>
          <a:prstGeom prst="rect">
            <a:avLst/>
          </a:prstGeom>
        </p:spPr>
        <p:txBody>
          <a:bodyPr wrap="square">
            <a:spAutoFit/>
          </a:bodyPr>
          <a:lstStyle/>
          <a:p>
            <a:r>
              <a:rPr lang="en-US" sz="3600" dirty="0"/>
              <a:t>teachers may choose the </a:t>
            </a:r>
            <a:r>
              <a:rPr lang="en-US" sz="3600" b="1" dirty="0"/>
              <a:t>following types of </a:t>
            </a:r>
            <a:r>
              <a:rPr lang="en-US" sz="4000" b="1" dirty="0"/>
              <a:t>adaptations</a:t>
            </a:r>
            <a:r>
              <a:rPr lang="en-US" sz="4000" dirty="0"/>
              <a:t> </a:t>
            </a:r>
            <a:r>
              <a:rPr lang="en-US" sz="3600" dirty="0"/>
              <a:t>to the </a:t>
            </a:r>
            <a:r>
              <a:rPr lang="en-US" sz="3600" dirty="0" err="1"/>
              <a:t>coursebook</a:t>
            </a:r>
            <a:r>
              <a:rPr lang="en-US" sz="3600" dirty="0"/>
              <a:t> they use: </a:t>
            </a:r>
            <a:endParaRPr lang="ar-JO" sz="3600" dirty="0"/>
          </a:p>
          <a:p>
            <a:r>
              <a:rPr lang="en-US" sz="3600" dirty="0">
                <a:solidFill>
                  <a:srgbClr val="FF0000"/>
                </a:solidFill>
              </a:rPr>
              <a:t>1. </a:t>
            </a:r>
            <a:r>
              <a:rPr lang="en-US" sz="3600" dirty="0"/>
              <a:t>Modification of the content of the </a:t>
            </a:r>
            <a:r>
              <a:rPr lang="en-US" sz="3600" dirty="0" err="1"/>
              <a:t>coursebook</a:t>
            </a:r>
            <a:r>
              <a:rPr lang="en-US" sz="3600" dirty="0"/>
              <a:t>. The content may need to be modified because it does not suit the target learners, perhaps because of factors related to the learners' age, linguistic level, infrastructure restrictions of the school or/and classroom, or even cultural background.</a:t>
            </a:r>
            <a:endParaRPr lang="en-GB" sz="3600" dirty="0"/>
          </a:p>
        </p:txBody>
      </p:sp>
      <p:sp>
        <p:nvSpPr>
          <p:cNvPr id="4" name="Slide Number Placeholder 3"/>
          <p:cNvSpPr>
            <a:spLocks noGrp="1"/>
          </p:cNvSpPr>
          <p:nvPr>
            <p:ph type="sldNum" sz="quarter" idx="12"/>
          </p:nvPr>
        </p:nvSpPr>
        <p:spPr/>
        <p:txBody>
          <a:bodyPr/>
          <a:lstStyle/>
          <a:p>
            <a:fld id="{5744759D-0EFF-4FB2-9CCE-04E00944F0FE}" type="slidenum">
              <a:rPr lang="en-US" smtClean="0"/>
              <a:pPr/>
              <a:t>21</a:t>
            </a:fld>
            <a:endParaRPr lang="en-US"/>
          </a:p>
        </p:txBody>
      </p:sp>
    </p:spTree>
    <p:extLst>
      <p:ext uri="{BB962C8B-B14F-4D97-AF65-F5344CB8AC3E}">
        <p14:creationId xmlns:p14="http://schemas.microsoft.com/office/powerpoint/2010/main" val="1316223650"/>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xmlns:p14="http://schemas.microsoft.com/office/powerpoint/2010/main" spd="slow">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85750" y="398485"/>
            <a:ext cx="8667750" cy="5078313"/>
          </a:xfrm>
          <a:prstGeom prst="rect">
            <a:avLst/>
          </a:prstGeom>
        </p:spPr>
        <p:txBody>
          <a:bodyPr wrap="square">
            <a:spAutoFit/>
          </a:bodyPr>
          <a:lstStyle/>
          <a:p>
            <a:r>
              <a:rPr lang="en-US" sz="3600" dirty="0"/>
              <a:t> </a:t>
            </a:r>
            <a:r>
              <a:rPr lang="en-US" sz="3600" dirty="0">
                <a:solidFill>
                  <a:srgbClr val="FF0000"/>
                </a:solidFill>
              </a:rPr>
              <a:t>2. </a:t>
            </a:r>
            <a:r>
              <a:rPr lang="en-US" sz="3600" dirty="0"/>
              <a:t>Addition or deletion of the content of the </a:t>
            </a:r>
            <a:r>
              <a:rPr lang="en-US" sz="3600" dirty="0" err="1"/>
              <a:t>coursebook</a:t>
            </a:r>
            <a:r>
              <a:rPr lang="en-US" sz="3600" dirty="0"/>
              <a:t>. The book may contain too much or too little. It is not unlikely that parts of units throughout the book should be omitted. For example a </a:t>
            </a:r>
            <a:r>
              <a:rPr lang="en-US" sz="3600" dirty="0" err="1"/>
              <a:t>coursebook</a:t>
            </a:r>
            <a:r>
              <a:rPr lang="en-US" sz="3600" dirty="0"/>
              <a:t> may focus primarily on listening and speaking skills and hence writing activities in the book will have to be added. </a:t>
            </a:r>
            <a:endParaRPr lang="en-GB" sz="3600" dirty="0"/>
          </a:p>
        </p:txBody>
      </p:sp>
      <p:sp>
        <p:nvSpPr>
          <p:cNvPr id="4" name="Slide Number Placeholder 3"/>
          <p:cNvSpPr>
            <a:spLocks noGrp="1"/>
          </p:cNvSpPr>
          <p:nvPr>
            <p:ph type="sldNum" sz="quarter" idx="12"/>
          </p:nvPr>
        </p:nvSpPr>
        <p:spPr/>
        <p:txBody>
          <a:bodyPr/>
          <a:lstStyle/>
          <a:p>
            <a:fld id="{5744759D-0EFF-4FB2-9CCE-04E00944F0FE}" type="slidenum">
              <a:rPr lang="en-US" smtClean="0"/>
              <a:pPr/>
              <a:t>22</a:t>
            </a:fld>
            <a:endParaRPr lang="en-US"/>
          </a:p>
        </p:txBody>
      </p:sp>
    </p:spTree>
    <p:extLst>
      <p:ext uri="{BB962C8B-B14F-4D97-AF65-F5344CB8AC3E}">
        <p14:creationId xmlns:p14="http://schemas.microsoft.com/office/powerpoint/2010/main" val="1316223650"/>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xmlns:p14="http://schemas.microsoft.com/office/powerpoint/2010/main" spd="slow">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25994" y="285751"/>
            <a:ext cx="8327505" cy="6186310"/>
          </a:xfrm>
          <a:prstGeom prst="rect">
            <a:avLst/>
          </a:prstGeom>
        </p:spPr>
        <p:txBody>
          <a:bodyPr wrap="square">
            <a:spAutoFit/>
          </a:bodyPr>
          <a:lstStyle/>
          <a:p>
            <a:r>
              <a:rPr lang="en-US" sz="3600" dirty="0">
                <a:solidFill>
                  <a:srgbClr val="FF0000"/>
                </a:solidFill>
              </a:rPr>
              <a:t>3.</a:t>
            </a:r>
            <a:r>
              <a:rPr lang="en-US" sz="3600" dirty="0"/>
              <a:t> Reorganization of the content of the </a:t>
            </a:r>
            <a:r>
              <a:rPr lang="en-US" sz="3600" dirty="0" err="1"/>
              <a:t>coursebook</a:t>
            </a:r>
            <a:r>
              <a:rPr lang="en-US" sz="3600" dirty="0"/>
              <a:t>. Teachers may decide to reorganize the book, and arrange the units in what they believe is a more appropriate order. </a:t>
            </a:r>
            <a:endParaRPr lang="ar-JO" sz="3600" dirty="0"/>
          </a:p>
          <a:p>
            <a:r>
              <a:rPr lang="en-US" sz="3600" dirty="0">
                <a:solidFill>
                  <a:srgbClr val="FF0000"/>
                </a:solidFill>
              </a:rPr>
              <a:t>4</a:t>
            </a:r>
            <a:r>
              <a:rPr lang="en-US" sz="3600" dirty="0"/>
              <a:t>. Dealing with important omissions of the </a:t>
            </a:r>
            <a:r>
              <a:rPr lang="en-US" sz="3600" dirty="0" err="1"/>
              <a:t>coursebook</a:t>
            </a:r>
            <a:r>
              <a:rPr lang="en-US" sz="3600" dirty="0"/>
              <a:t>. The text may omit items that the teacher feels are important. For example a teacher may add vocabulary activities or grammar activities to a unit.</a:t>
            </a:r>
            <a:endParaRPr lang="en-GB" sz="3600" dirty="0"/>
          </a:p>
        </p:txBody>
      </p:sp>
      <p:sp>
        <p:nvSpPr>
          <p:cNvPr id="4" name="Slide Number Placeholder 3"/>
          <p:cNvSpPr>
            <a:spLocks noGrp="1"/>
          </p:cNvSpPr>
          <p:nvPr>
            <p:ph type="sldNum" sz="quarter" idx="12"/>
          </p:nvPr>
        </p:nvSpPr>
        <p:spPr/>
        <p:txBody>
          <a:bodyPr/>
          <a:lstStyle/>
          <a:p>
            <a:fld id="{5744759D-0EFF-4FB2-9CCE-04E00944F0FE}" type="slidenum">
              <a:rPr lang="en-US" smtClean="0"/>
              <a:pPr/>
              <a:t>23</a:t>
            </a:fld>
            <a:endParaRPr lang="en-US"/>
          </a:p>
        </p:txBody>
      </p:sp>
    </p:spTree>
    <p:extLst>
      <p:ext uri="{BB962C8B-B14F-4D97-AF65-F5344CB8AC3E}">
        <p14:creationId xmlns:p14="http://schemas.microsoft.com/office/powerpoint/2010/main" val="1316223650"/>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xmlns:p14="http://schemas.microsoft.com/office/powerpoint/2010/main" spd="slow">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90223" y="554078"/>
            <a:ext cx="8265678" cy="5078313"/>
          </a:xfrm>
          <a:prstGeom prst="rect">
            <a:avLst/>
          </a:prstGeom>
        </p:spPr>
        <p:txBody>
          <a:bodyPr wrap="square">
            <a:spAutoFit/>
          </a:bodyPr>
          <a:lstStyle/>
          <a:p>
            <a:pPr algn="just"/>
            <a:r>
              <a:rPr lang="en-US" sz="3600" dirty="0"/>
              <a:t> </a:t>
            </a:r>
            <a:r>
              <a:rPr lang="en-US" sz="3600" dirty="0">
                <a:solidFill>
                  <a:srgbClr val="FF0000"/>
                </a:solidFill>
              </a:rPr>
              <a:t>5</a:t>
            </a:r>
            <a:r>
              <a:rPr lang="en-US" sz="3600" dirty="0"/>
              <a:t>. Modification and alteration of language tasks and activities. Tasks, Exercises and activities may need to be changed to give them a different content and/or focus. </a:t>
            </a:r>
            <a:r>
              <a:rPr lang="en-US" sz="3600" i="1" dirty="0"/>
              <a:t>For example a listening activity that focuses only on listening for information can </a:t>
            </a:r>
            <a:r>
              <a:rPr lang="en-US" sz="3600" i="1" dirty="0" smtClean="0"/>
              <a:t>be adapted </a:t>
            </a:r>
            <a:r>
              <a:rPr lang="en-US" sz="3600" i="1" dirty="0"/>
              <a:t>so that students listen a second or third time for a different purpose.</a:t>
            </a:r>
            <a:endParaRPr lang="en-GB" sz="3600" i="1" dirty="0"/>
          </a:p>
        </p:txBody>
      </p:sp>
      <p:sp>
        <p:nvSpPr>
          <p:cNvPr id="4" name="Slide Number Placeholder 3"/>
          <p:cNvSpPr>
            <a:spLocks noGrp="1"/>
          </p:cNvSpPr>
          <p:nvPr>
            <p:ph type="sldNum" sz="quarter" idx="12"/>
          </p:nvPr>
        </p:nvSpPr>
        <p:spPr/>
        <p:txBody>
          <a:bodyPr/>
          <a:lstStyle/>
          <a:p>
            <a:fld id="{5744759D-0EFF-4FB2-9CCE-04E00944F0FE}" type="slidenum">
              <a:rPr lang="en-US" smtClean="0"/>
              <a:pPr/>
              <a:t>24</a:t>
            </a:fld>
            <a:endParaRPr lang="en-US"/>
          </a:p>
        </p:txBody>
      </p:sp>
    </p:spTree>
    <p:extLst>
      <p:ext uri="{BB962C8B-B14F-4D97-AF65-F5344CB8AC3E}">
        <p14:creationId xmlns:p14="http://schemas.microsoft.com/office/powerpoint/2010/main" val="1316223650"/>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xmlns:p14="http://schemas.microsoft.com/office/powerpoint/2010/main" spd="slow">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85750" y="117693"/>
            <a:ext cx="8667750" cy="6740307"/>
          </a:xfrm>
          <a:prstGeom prst="rect">
            <a:avLst/>
          </a:prstGeom>
        </p:spPr>
        <p:txBody>
          <a:bodyPr wrap="square">
            <a:spAutoFit/>
          </a:bodyPr>
          <a:lstStyle/>
          <a:p>
            <a:r>
              <a:rPr lang="en-US" sz="3600" b="1" dirty="0"/>
              <a:t>Evaluating tasks in </a:t>
            </a:r>
            <a:r>
              <a:rPr lang="en-US" sz="3600" b="1" dirty="0" err="1"/>
              <a:t>coursebooks</a:t>
            </a:r>
            <a:r>
              <a:rPr lang="en-US" sz="3600" b="1" dirty="0"/>
              <a:t> </a:t>
            </a:r>
          </a:p>
          <a:p>
            <a:r>
              <a:rPr lang="en-US" sz="3600" dirty="0"/>
              <a:t>a) Do the reading tasks contribute to the learners‟ language acquisition and development of reading skills? </a:t>
            </a:r>
          </a:p>
          <a:p>
            <a:r>
              <a:rPr lang="en-US" sz="3600" dirty="0"/>
              <a:t>b) Are the activities balanced in format, containing both free and controlled practice? </a:t>
            </a:r>
          </a:p>
          <a:p>
            <a:r>
              <a:rPr lang="en-US" sz="3600" dirty="0"/>
              <a:t>c) Do activities progress in such a way that they capitalize on what students have already learned? </a:t>
            </a:r>
          </a:p>
          <a:p>
            <a:r>
              <a:rPr lang="en-US" sz="3600" dirty="0"/>
              <a:t>d) Are the activities challenging and varied in format? </a:t>
            </a:r>
          </a:p>
        </p:txBody>
      </p:sp>
      <p:sp>
        <p:nvSpPr>
          <p:cNvPr id="4" name="Slide Number Placeholder 3"/>
          <p:cNvSpPr>
            <a:spLocks noGrp="1"/>
          </p:cNvSpPr>
          <p:nvPr>
            <p:ph type="sldNum" sz="quarter" idx="12"/>
          </p:nvPr>
        </p:nvSpPr>
        <p:spPr/>
        <p:txBody>
          <a:bodyPr/>
          <a:lstStyle/>
          <a:p>
            <a:fld id="{5744759D-0EFF-4FB2-9CCE-04E00944F0FE}" type="slidenum">
              <a:rPr lang="en-US" smtClean="0"/>
              <a:pPr/>
              <a:t>25</a:t>
            </a:fld>
            <a:endParaRPr lang="en-US"/>
          </a:p>
        </p:txBody>
      </p:sp>
    </p:spTree>
    <p:extLst>
      <p:ext uri="{BB962C8B-B14F-4D97-AF65-F5344CB8AC3E}">
        <p14:creationId xmlns:p14="http://schemas.microsoft.com/office/powerpoint/2010/main" val="1316223650"/>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xmlns:p14="http://schemas.microsoft.com/office/powerpoint/2010/main" spd="slow">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85750" y="117693"/>
            <a:ext cx="8667750" cy="6186310"/>
          </a:xfrm>
          <a:prstGeom prst="rect">
            <a:avLst/>
          </a:prstGeom>
        </p:spPr>
        <p:txBody>
          <a:bodyPr wrap="square">
            <a:spAutoFit/>
          </a:bodyPr>
          <a:lstStyle/>
          <a:p>
            <a:r>
              <a:rPr lang="en-US" sz="3600" b="1" dirty="0" err="1"/>
              <a:t>Coursebook</a:t>
            </a:r>
            <a:r>
              <a:rPr lang="en-US" sz="3600" b="1" dirty="0"/>
              <a:t> Package</a:t>
            </a:r>
          </a:p>
          <a:p>
            <a:endParaRPr lang="en-US" sz="3600" b="1" dirty="0"/>
          </a:p>
          <a:p>
            <a:pPr marL="742950" indent="-742950">
              <a:buAutoNum type="alphaLcPeriod"/>
            </a:pPr>
            <a:r>
              <a:rPr lang="en-US" sz="3600" dirty="0"/>
              <a:t>Teacher´s Book (with suggestions, lesson plans, teaching ideas, etc.) </a:t>
            </a:r>
            <a:endParaRPr lang="ar-JO" sz="3600" dirty="0"/>
          </a:p>
          <a:p>
            <a:pPr marL="742950" indent="-742950">
              <a:buAutoNum type="alphaLcPeriod"/>
            </a:pPr>
            <a:r>
              <a:rPr lang="en-US" sz="3600" dirty="0"/>
              <a:t>Workbook/Activity Book </a:t>
            </a:r>
            <a:endParaRPr lang="ar-JO" sz="3600" dirty="0"/>
          </a:p>
          <a:p>
            <a:pPr marL="742950" indent="-742950">
              <a:buAutoNum type="alphaLcPeriod"/>
            </a:pPr>
            <a:r>
              <a:rPr lang="en-US" sz="3600" dirty="0"/>
              <a:t>Companion </a:t>
            </a:r>
            <a:endParaRPr lang="ar-JO" sz="3600" dirty="0"/>
          </a:p>
          <a:p>
            <a:pPr marL="742950" indent="-742950">
              <a:buAutoNum type="alphaLcPeriod"/>
            </a:pPr>
            <a:r>
              <a:rPr lang="en-US" sz="3600" dirty="0"/>
              <a:t>CD with the listening texts </a:t>
            </a:r>
            <a:endParaRPr lang="ar-JO" sz="3600" dirty="0"/>
          </a:p>
          <a:p>
            <a:pPr marL="742950" indent="-742950">
              <a:buAutoNum type="alphaLcPeriod"/>
            </a:pPr>
            <a:r>
              <a:rPr lang="en-US" sz="3600" dirty="0"/>
              <a:t>Tests  </a:t>
            </a:r>
            <a:endParaRPr lang="ar-JO" sz="3600" dirty="0"/>
          </a:p>
          <a:p>
            <a:pPr marL="742950" indent="-742950">
              <a:buAutoNum type="alphaLcPeriod"/>
            </a:pPr>
            <a:r>
              <a:rPr lang="en-US" sz="3600" dirty="0"/>
              <a:t>DVD </a:t>
            </a:r>
            <a:endParaRPr lang="ar-JO" sz="3600" dirty="0"/>
          </a:p>
          <a:p>
            <a:pPr marL="742950" indent="-742950">
              <a:buAutoNum type="alphaLcPeriod"/>
            </a:pPr>
            <a:r>
              <a:rPr lang="en-US" sz="3600" dirty="0"/>
              <a:t>CALL materials </a:t>
            </a:r>
            <a:endParaRPr lang="ar-JO" sz="3600" dirty="0"/>
          </a:p>
          <a:p>
            <a:pPr marL="742950" indent="-742950">
              <a:buAutoNum type="alphaLcPeriod"/>
            </a:pPr>
            <a:r>
              <a:rPr lang="en-US" sz="3600" dirty="0"/>
              <a:t>Internet support </a:t>
            </a:r>
          </a:p>
        </p:txBody>
      </p:sp>
      <p:sp>
        <p:nvSpPr>
          <p:cNvPr id="4" name="Slide Number Placeholder 3"/>
          <p:cNvSpPr>
            <a:spLocks noGrp="1"/>
          </p:cNvSpPr>
          <p:nvPr>
            <p:ph type="sldNum" sz="quarter" idx="12"/>
          </p:nvPr>
        </p:nvSpPr>
        <p:spPr/>
        <p:txBody>
          <a:bodyPr/>
          <a:lstStyle/>
          <a:p>
            <a:fld id="{5744759D-0EFF-4FB2-9CCE-04E00944F0FE}" type="slidenum">
              <a:rPr lang="en-US" smtClean="0"/>
              <a:pPr/>
              <a:t>26</a:t>
            </a:fld>
            <a:endParaRPr lang="en-US"/>
          </a:p>
        </p:txBody>
      </p:sp>
    </p:spTree>
    <p:extLst>
      <p:ext uri="{BB962C8B-B14F-4D97-AF65-F5344CB8AC3E}">
        <p14:creationId xmlns:p14="http://schemas.microsoft.com/office/powerpoint/2010/main" val="1316223650"/>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xmlns:p14="http://schemas.microsoft.com/office/powerpoint/2010/main" spd="slow">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85750" y="117693"/>
            <a:ext cx="8667750" cy="7294306"/>
          </a:xfrm>
          <a:prstGeom prst="rect">
            <a:avLst/>
          </a:prstGeom>
        </p:spPr>
        <p:txBody>
          <a:bodyPr wrap="square">
            <a:spAutoFit/>
          </a:bodyPr>
          <a:lstStyle/>
          <a:p>
            <a:pPr marL="742950" indent="-742950"/>
            <a:r>
              <a:rPr lang="en-US" sz="3600" b="1" dirty="0"/>
              <a:t>criteria for the evaluation of </a:t>
            </a:r>
            <a:r>
              <a:rPr lang="en-US" sz="3600" b="1" dirty="0" err="1"/>
              <a:t>coursebooks</a:t>
            </a:r>
            <a:r>
              <a:rPr lang="en-US" sz="3600" b="1" dirty="0"/>
              <a:t>: </a:t>
            </a:r>
            <a:endParaRPr lang="ar-JO" sz="3600" b="1" dirty="0"/>
          </a:p>
          <a:p>
            <a:pPr marL="742950" indent="-742950">
              <a:buAutoNum type="alphaLcPeriod"/>
            </a:pPr>
            <a:r>
              <a:rPr lang="en-US" sz="3600" dirty="0" err="1"/>
              <a:t>Coursebooks</a:t>
            </a:r>
            <a:r>
              <a:rPr lang="en-US" sz="3600" dirty="0"/>
              <a:t> should correspond to </a:t>
            </a:r>
            <a:r>
              <a:rPr lang="en-US" sz="3600" dirty="0" err="1"/>
              <a:t>learner‟s</a:t>
            </a:r>
            <a:r>
              <a:rPr lang="en-US" sz="3600" dirty="0"/>
              <a:t> needs. They should match the aims and objectives of the </a:t>
            </a:r>
            <a:r>
              <a:rPr lang="en-US" sz="3600" dirty="0" err="1"/>
              <a:t>languagelearning</a:t>
            </a:r>
            <a:r>
              <a:rPr lang="en-US" sz="3600" dirty="0"/>
              <a:t> program. </a:t>
            </a:r>
            <a:endParaRPr lang="ar-JO" sz="3600" dirty="0"/>
          </a:p>
          <a:p>
            <a:pPr marL="742950" indent="-742950">
              <a:buFontTx/>
              <a:buAutoNum type="alphaLcPeriod"/>
            </a:pPr>
            <a:r>
              <a:rPr lang="en-US" sz="3600" dirty="0" err="1"/>
              <a:t>Coursebooks</a:t>
            </a:r>
            <a:r>
              <a:rPr lang="en-US" sz="3600" dirty="0"/>
              <a:t> should reflect the uses (present or future) learners will make of the language. Textbooks should be chosen that will help students use language effectively for their own purposes. </a:t>
            </a:r>
            <a:endParaRPr lang="ar-JO" sz="3600" dirty="0"/>
          </a:p>
          <a:p>
            <a:pPr marL="742950" indent="-742950">
              <a:buAutoNum type="alphaLcPeriod"/>
            </a:pPr>
            <a:endParaRPr lang="en-US" sz="3600" dirty="0"/>
          </a:p>
        </p:txBody>
      </p:sp>
      <p:sp>
        <p:nvSpPr>
          <p:cNvPr id="4" name="Slide Number Placeholder 3"/>
          <p:cNvSpPr>
            <a:spLocks noGrp="1"/>
          </p:cNvSpPr>
          <p:nvPr>
            <p:ph type="sldNum" sz="quarter" idx="12"/>
          </p:nvPr>
        </p:nvSpPr>
        <p:spPr/>
        <p:txBody>
          <a:bodyPr/>
          <a:lstStyle/>
          <a:p>
            <a:fld id="{5744759D-0EFF-4FB2-9CCE-04E00944F0FE}" type="slidenum">
              <a:rPr lang="en-US" smtClean="0"/>
              <a:pPr/>
              <a:t>27</a:t>
            </a:fld>
            <a:endParaRPr lang="en-US"/>
          </a:p>
        </p:txBody>
      </p:sp>
    </p:spTree>
    <p:extLst>
      <p:ext uri="{BB962C8B-B14F-4D97-AF65-F5344CB8AC3E}">
        <p14:creationId xmlns:p14="http://schemas.microsoft.com/office/powerpoint/2010/main" val="1316223650"/>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xmlns:p14="http://schemas.microsoft.com/office/powerpoint/2010/main" spd="slow">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71919" y="851121"/>
            <a:ext cx="8138356" cy="4524316"/>
          </a:xfrm>
          <a:prstGeom prst="rect">
            <a:avLst/>
          </a:prstGeom>
        </p:spPr>
        <p:txBody>
          <a:bodyPr wrap="square">
            <a:spAutoFit/>
          </a:bodyPr>
          <a:lstStyle/>
          <a:p>
            <a:pPr marL="742950" indent="-742950"/>
            <a:r>
              <a:rPr lang="en-US" sz="3600" dirty="0"/>
              <a:t>d) </a:t>
            </a:r>
            <a:r>
              <a:rPr lang="en-US" sz="3600" dirty="0" err="1"/>
              <a:t>Coursebooks</a:t>
            </a:r>
            <a:r>
              <a:rPr lang="en-US" sz="3600" dirty="0"/>
              <a:t> should take account of students‟ needs as learners and should facilitate their learning processes, without dogmatically imposing a „rigid‟ method.</a:t>
            </a:r>
          </a:p>
          <a:p>
            <a:pPr marL="742950" indent="-742950"/>
            <a:r>
              <a:rPr lang="en-US" sz="3600" dirty="0"/>
              <a:t> </a:t>
            </a:r>
          </a:p>
          <a:p>
            <a:pPr marL="742950" indent="-742950"/>
            <a:r>
              <a:rPr lang="en-US" sz="3600" dirty="0"/>
              <a:t>e) </a:t>
            </a:r>
            <a:r>
              <a:rPr lang="en-US" sz="3600" dirty="0" err="1"/>
              <a:t>Coursebooks</a:t>
            </a:r>
            <a:r>
              <a:rPr lang="en-US" sz="3600" dirty="0"/>
              <a:t> should have a clear role as a support for learning.</a:t>
            </a:r>
          </a:p>
        </p:txBody>
      </p:sp>
      <p:sp>
        <p:nvSpPr>
          <p:cNvPr id="4" name="Slide Number Placeholder 3"/>
          <p:cNvSpPr>
            <a:spLocks noGrp="1"/>
          </p:cNvSpPr>
          <p:nvPr>
            <p:ph type="sldNum" sz="quarter" idx="12"/>
          </p:nvPr>
        </p:nvSpPr>
        <p:spPr/>
        <p:txBody>
          <a:bodyPr/>
          <a:lstStyle/>
          <a:p>
            <a:fld id="{5744759D-0EFF-4FB2-9CCE-04E00944F0FE}" type="slidenum">
              <a:rPr lang="en-US" smtClean="0"/>
              <a:pPr/>
              <a:t>28</a:t>
            </a:fld>
            <a:endParaRPr lang="en-US"/>
          </a:p>
        </p:txBody>
      </p:sp>
    </p:spTree>
    <p:extLst>
      <p:ext uri="{BB962C8B-B14F-4D97-AF65-F5344CB8AC3E}">
        <p14:creationId xmlns:p14="http://schemas.microsoft.com/office/powerpoint/2010/main" val="1316223650"/>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xmlns:p14="http://schemas.microsoft.com/office/powerpoint/2010/main" spd="slow">
        <p:fade/>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82492" y="421798"/>
            <a:ext cx="8192012" cy="5632312"/>
          </a:xfrm>
          <a:prstGeom prst="rect">
            <a:avLst/>
          </a:prstGeom>
        </p:spPr>
        <p:txBody>
          <a:bodyPr wrap="square">
            <a:spAutoFit/>
          </a:bodyPr>
          <a:lstStyle/>
          <a:p>
            <a:pPr marL="742950" indent="-742950"/>
            <a:r>
              <a:rPr lang="en-US" sz="3600" b="1" dirty="0" err="1"/>
              <a:t>coursebooks</a:t>
            </a:r>
            <a:r>
              <a:rPr lang="en-US" sz="3600" dirty="0"/>
              <a:t> have also been </a:t>
            </a:r>
            <a:r>
              <a:rPr lang="en-US" sz="3600" b="1" dirty="0"/>
              <a:t>criticized</a:t>
            </a:r>
            <a:r>
              <a:rPr lang="en-US" sz="3600" dirty="0"/>
              <a:t> for the following reasons. </a:t>
            </a:r>
          </a:p>
          <a:p>
            <a:pPr marL="742950" indent="-742950"/>
            <a:r>
              <a:rPr lang="en-US" sz="3600" dirty="0"/>
              <a:t>a) </a:t>
            </a:r>
            <a:r>
              <a:rPr lang="en-US" sz="3600" dirty="0" err="1"/>
              <a:t>Coursebooks</a:t>
            </a:r>
            <a:r>
              <a:rPr lang="en-US" sz="3600" dirty="0"/>
              <a:t> are not flexible and generally simply mirror the pedagogic, psychological, and linguistic preferences and biases of their authors</a:t>
            </a:r>
          </a:p>
          <a:p>
            <a:pPr marL="742950" indent="-742950"/>
            <a:r>
              <a:rPr lang="en-US" sz="3600" dirty="0"/>
              <a:t> b) </a:t>
            </a:r>
            <a:r>
              <a:rPr lang="en-US" sz="3600" dirty="0" err="1"/>
              <a:t>Coursebooks</a:t>
            </a:r>
            <a:r>
              <a:rPr lang="en-US" sz="3600" dirty="0"/>
              <a:t> contain social and cultural biases, such as gender bias, sexism, and stereotyping.</a:t>
            </a:r>
          </a:p>
        </p:txBody>
      </p:sp>
      <p:sp>
        <p:nvSpPr>
          <p:cNvPr id="4" name="Slide Number Placeholder 3"/>
          <p:cNvSpPr>
            <a:spLocks noGrp="1"/>
          </p:cNvSpPr>
          <p:nvPr>
            <p:ph type="sldNum" sz="quarter" idx="12"/>
          </p:nvPr>
        </p:nvSpPr>
        <p:spPr/>
        <p:txBody>
          <a:bodyPr/>
          <a:lstStyle/>
          <a:p>
            <a:fld id="{5744759D-0EFF-4FB2-9CCE-04E00944F0FE}" type="slidenum">
              <a:rPr lang="en-US" smtClean="0"/>
              <a:pPr/>
              <a:t>29</a:t>
            </a:fld>
            <a:endParaRPr lang="en-US"/>
          </a:p>
        </p:txBody>
      </p:sp>
    </p:spTree>
    <p:extLst>
      <p:ext uri="{BB962C8B-B14F-4D97-AF65-F5344CB8AC3E}">
        <p14:creationId xmlns:p14="http://schemas.microsoft.com/office/powerpoint/2010/main" val="1316223650"/>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xmlns:p14="http://schemas.microsoft.com/office/powerpoint/2010/mai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16145" y="92475"/>
            <a:ext cx="8440359" cy="6186309"/>
          </a:xfrm>
          <a:prstGeom prst="rect">
            <a:avLst/>
          </a:prstGeom>
        </p:spPr>
        <p:txBody>
          <a:bodyPr wrap="square">
            <a:spAutoFit/>
          </a:bodyPr>
          <a:lstStyle/>
          <a:p>
            <a:r>
              <a:rPr lang="en-US" sz="4800" b="1" dirty="0"/>
              <a:t>Evaluation</a:t>
            </a:r>
          </a:p>
          <a:p>
            <a:endParaRPr lang="en-US" sz="2400" dirty="0"/>
          </a:p>
          <a:p>
            <a:r>
              <a:rPr lang="en-US" sz="3600" dirty="0"/>
              <a:t>1. </a:t>
            </a:r>
            <a:r>
              <a:rPr lang="en-US" sz="3600" dirty="0" smtClean="0"/>
              <a:t>Weigh up [think </a:t>
            </a:r>
            <a:r>
              <a:rPr lang="en-US" sz="3600" dirty="0"/>
              <a:t>carefully about the advantages or disadvantages of something\situation before making a decision] strengths and weaknesses </a:t>
            </a:r>
          </a:p>
          <a:p>
            <a:r>
              <a:rPr lang="en-US" sz="3600" dirty="0"/>
              <a:t>2. </a:t>
            </a:r>
            <a:r>
              <a:rPr lang="en-US" sz="3600" dirty="0" smtClean="0"/>
              <a:t>Assess </a:t>
            </a:r>
            <a:r>
              <a:rPr lang="en-US" sz="3600" dirty="0"/>
              <a:t>[identify strengths and weaknesses. </a:t>
            </a:r>
          </a:p>
          <a:p>
            <a:r>
              <a:rPr lang="en-GB" sz="3600" dirty="0"/>
              <a:t>3. </a:t>
            </a:r>
            <a:r>
              <a:rPr lang="en-US" sz="3600" dirty="0"/>
              <a:t>C</a:t>
            </a:r>
            <a:r>
              <a:rPr lang="en-US" sz="3600" dirty="0" smtClean="0"/>
              <a:t>osts/benefits</a:t>
            </a:r>
            <a:r>
              <a:rPr lang="en-US" sz="3600" dirty="0"/>
              <a:t>. </a:t>
            </a:r>
          </a:p>
          <a:p>
            <a:r>
              <a:rPr lang="en-US" sz="3600" dirty="0"/>
              <a:t>4. Make sure you come to a judgment]. Come to a judgment.</a:t>
            </a:r>
            <a:endParaRPr lang="en-GB" sz="3600" dirty="0"/>
          </a:p>
        </p:txBody>
      </p:sp>
      <p:sp>
        <p:nvSpPr>
          <p:cNvPr id="3" name="Slide Number Placeholder 2"/>
          <p:cNvSpPr>
            <a:spLocks noGrp="1"/>
          </p:cNvSpPr>
          <p:nvPr>
            <p:ph type="sldNum" sz="quarter" idx="12"/>
          </p:nvPr>
        </p:nvSpPr>
        <p:spPr/>
        <p:txBody>
          <a:bodyPr/>
          <a:lstStyle/>
          <a:p>
            <a:fld id="{5744759D-0EFF-4FB2-9CCE-04E00944F0FE}" type="slidenum">
              <a:rPr lang="en-US" smtClean="0"/>
              <a:pPr/>
              <a:t>3</a:t>
            </a:fld>
            <a:endParaRPr lang="en-US"/>
          </a:p>
        </p:txBody>
      </p:sp>
    </p:spTree>
    <p:extLst>
      <p:ext uri="{BB962C8B-B14F-4D97-AF65-F5344CB8AC3E}">
        <p14:creationId xmlns:p14="http://schemas.microsoft.com/office/powerpoint/2010/main" val="204178504"/>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xmlns:p14="http://schemas.microsoft.com/office/powerpoint/2010/main" spd="slow">
        <p:fade/>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85750" y="117693"/>
            <a:ext cx="8667750" cy="6186309"/>
          </a:xfrm>
          <a:prstGeom prst="rect">
            <a:avLst/>
          </a:prstGeom>
        </p:spPr>
        <p:txBody>
          <a:bodyPr wrap="square">
            <a:spAutoFit/>
          </a:bodyPr>
          <a:lstStyle/>
          <a:p>
            <a:pPr marL="742950" indent="-742950"/>
            <a:r>
              <a:rPr lang="en-US" sz="3600" dirty="0"/>
              <a:t>c) They are often too contrived and artificial in their presentation of the target language. For example many scripted language models and dialogues are unnatural and inappropriate for communicative or cooperative language teaching</a:t>
            </a:r>
          </a:p>
          <a:p>
            <a:pPr marL="742950" indent="-742950"/>
            <a:r>
              <a:rPr lang="en-US" sz="3600" dirty="0"/>
              <a:t> d) Textbooks may prevent teachers‟ creativity if teachers are obliged to follow the </a:t>
            </a:r>
            <a:r>
              <a:rPr lang="en-US" sz="3600" dirty="0" err="1"/>
              <a:t>coursebooks</a:t>
            </a:r>
            <a:r>
              <a:rPr lang="en-US" sz="3600" dirty="0"/>
              <a:t> sequence to the letter.</a:t>
            </a:r>
          </a:p>
        </p:txBody>
      </p:sp>
      <p:sp>
        <p:nvSpPr>
          <p:cNvPr id="4" name="Slide Number Placeholder 3"/>
          <p:cNvSpPr>
            <a:spLocks noGrp="1"/>
          </p:cNvSpPr>
          <p:nvPr>
            <p:ph type="sldNum" sz="quarter" idx="12"/>
          </p:nvPr>
        </p:nvSpPr>
        <p:spPr/>
        <p:txBody>
          <a:bodyPr/>
          <a:lstStyle/>
          <a:p>
            <a:fld id="{5744759D-0EFF-4FB2-9CCE-04E00944F0FE}" type="slidenum">
              <a:rPr lang="en-US" smtClean="0"/>
              <a:pPr/>
              <a:t>30</a:t>
            </a:fld>
            <a:endParaRPr lang="en-US"/>
          </a:p>
        </p:txBody>
      </p:sp>
    </p:spTree>
    <p:extLst>
      <p:ext uri="{BB962C8B-B14F-4D97-AF65-F5344CB8AC3E}">
        <p14:creationId xmlns:p14="http://schemas.microsoft.com/office/powerpoint/2010/main" val="1316223650"/>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xmlns:p14="http://schemas.microsoft.com/office/powerpoint/2010/main" spd="slow">
        <p:fade/>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85750" y="403909"/>
            <a:ext cx="8245669" cy="5632311"/>
          </a:xfrm>
          <a:prstGeom prst="rect">
            <a:avLst/>
          </a:prstGeom>
        </p:spPr>
        <p:txBody>
          <a:bodyPr wrap="square">
            <a:spAutoFit/>
          </a:bodyPr>
          <a:lstStyle/>
          <a:p>
            <a:pPr marL="742950" indent="-742950"/>
            <a:r>
              <a:rPr lang="en-US" sz="3600" dirty="0"/>
              <a:t>e) The teacher's role is undermined. Teachers may find themselves as mediators; they only carry out teaching practices imposed on them. Among the main negative effects of the use of </a:t>
            </a:r>
            <a:r>
              <a:rPr lang="en-US" sz="3600" dirty="0" err="1"/>
              <a:t>coursebooks</a:t>
            </a:r>
            <a:r>
              <a:rPr lang="en-US" sz="3600" dirty="0"/>
              <a:t> is that they may contain inauthentic language, may distort content, they may not satisfy students' needs and they may be expensive to buy.</a:t>
            </a:r>
          </a:p>
        </p:txBody>
      </p:sp>
      <p:sp>
        <p:nvSpPr>
          <p:cNvPr id="4" name="Slide Number Placeholder 3"/>
          <p:cNvSpPr>
            <a:spLocks noGrp="1"/>
          </p:cNvSpPr>
          <p:nvPr>
            <p:ph type="sldNum" sz="quarter" idx="12"/>
          </p:nvPr>
        </p:nvSpPr>
        <p:spPr/>
        <p:txBody>
          <a:bodyPr/>
          <a:lstStyle/>
          <a:p>
            <a:fld id="{5744759D-0EFF-4FB2-9CCE-04E00944F0FE}" type="slidenum">
              <a:rPr lang="en-US" smtClean="0"/>
              <a:pPr/>
              <a:t>31</a:t>
            </a:fld>
            <a:endParaRPr lang="en-US"/>
          </a:p>
        </p:txBody>
      </p:sp>
    </p:spTree>
    <p:extLst>
      <p:ext uri="{BB962C8B-B14F-4D97-AF65-F5344CB8AC3E}">
        <p14:creationId xmlns:p14="http://schemas.microsoft.com/office/powerpoint/2010/main" val="1316223650"/>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xmlns:p14="http://schemas.microsoft.com/office/powerpoint/2010/main" spd="slow">
        <p:fade/>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85750" y="117693"/>
            <a:ext cx="8667750" cy="5693867"/>
          </a:xfrm>
          <a:prstGeom prst="rect">
            <a:avLst/>
          </a:prstGeom>
        </p:spPr>
        <p:txBody>
          <a:bodyPr wrap="square">
            <a:spAutoFit/>
          </a:bodyPr>
          <a:lstStyle/>
          <a:p>
            <a:pPr marL="742950" indent="-742950"/>
            <a:r>
              <a:rPr lang="en-US" sz="3600" b="1" dirty="0" err="1"/>
              <a:t>Coursebooks</a:t>
            </a:r>
            <a:r>
              <a:rPr lang="en-US" sz="3600" dirty="0"/>
              <a:t> usually serve multiple </a:t>
            </a:r>
            <a:r>
              <a:rPr lang="en-US" sz="4000" b="1" dirty="0"/>
              <a:t>roles</a:t>
            </a:r>
            <a:r>
              <a:rPr lang="en-US" sz="4000" dirty="0"/>
              <a:t> </a:t>
            </a:r>
            <a:r>
              <a:rPr lang="en-US" sz="3600" dirty="0"/>
              <a:t>in ELT, such as </a:t>
            </a:r>
          </a:p>
          <a:p>
            <a:pPr marL="742950" indent="-742950"/>
            <a:endParaRPr lang="en-US" sz="3600" dirty="0"/>
          </a:p>
          <a:p>
            <a:pPr marL="742950" indent="-742950">
              <a:buFont typeface="+mj-lt"/>
              <a:buAutoNum type="arabicPeriod"/>
            </a:pPr>
            <a:r>
              <a:rPr lang="en-US" sz="3600" dirty="0"/>
              <a:t>a resource for presentation material (spoken/written) </a:t>
            </a:r>
          </a:p>
          <a:p>
            <a:pPr marL="742950" indent="-742950">
              <a:buFont typeface="+mj-lt"/>
              <a:buAutoNum type="arabicPeriod"/>
            </a:pPr>
            <a:r>
              <a:rPr lang="en-US" sz="3600" dirty="0"/>
              <a:t>a source of activities for learner practice and communicative interaction. </a:t>
            </a:r>
          </a:p>
          <a:p>
            <a:pPr marL="742950" indent="-742950">
              <a:buFont typeface="+mj-lt"/>
              <a:buAutoNum type="arabicPeriod"/>
            </a:pPr>
            <a:r>
              <a:rPr lang="en-US" sz="3600" dirty="0"/>
              <a:t>a reference source </a:t>
            </a:r>
          </a:p>
          <a:p>
            <a:pPr marL="742950" indent="-742950">
              <a:buFont typeface="+mj-lt"/>
              <a:buAutoNum type="arabicPeriod"/>
            </a:pPr>
            <a:r>
              <a:rPr lang="en-US" sz="3600" dirty="0"/>
              <a:t>a syllabus</a:t>
            </a:r>
          </a:p>
        </p:txBody>
      </p:sp>
      <p:sp>
        <p:nvSpPr>
          <p:cNvPr id="4" name="Slide Number Placeholder 3"/>
          <p:cNvSpPr>
            <a:spLocks noGrp="1"/>
          </p:cNvSpPr>
          <p:nvPr>
            <p:ph type="sldNum" sz="quarter" idx="12"/>
          </p:nvPr>
        </p:nvSpPr>
        <p:spPr/>
        <p:txBody>
          <a:bodyPr/>
          <a:lstStyle/>
          <a:p>
            <a:fld id="{5744759D-0EFF-4FB2-9CCE-04E00944F0FE}" type="slidenum">
              <a:rPr lang="en-US" smtClean="0"/>
              <a:pPr/>
              <a:t>32</a:t>
            </a:fld>
            <a:endParaRPr lang="en-US"/>
          </a:p>
        </p:txBody>
      </p:sp>
    </p:spTree>
    <p:extLst>
      <p:ext uri="{BB962C8B-B14F-4D97-AF65-F5344CB8AC3E}">
        <p14:creationId xmlns:p14="http://schemas.microsoft.com/office/powerpoint/2010/main" val="1316223650"/>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xmlns:p14="http://schemas.microsoft.com/office/powerpoint/2010/main" spd="slow">
        <p:fade/>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6566" y="564906"/>
            <a:ext cx="7941195" cy="5139869"/>
          </a:xfrm>
          <a:prstGeom prst="rect">
            <a:avLst/>
          </a:prstGeom>
        </p:spPr>
        <p:txBody>
          <a:bodyPr wrap="square">
            <a:spAutoFit/>
          </a:bodyPr>
          <a:lstStyle/>
          <a:p>
            <a:pPr marL="742950" indent="-742950"/>
            <a:r>
              <a:rPr lang="en-US" sz="3600" b="1" dirty="0" err="1"/>
              <a:t>Coursebooks</a:t>
            </a:r>
            <a:r>
              <a:rPr lang="en-US" sz="3600" dirty="0"/>
              <a:t> usually serve multiple </a:t>
            </a:r>
            <a:r>
              <a:rPr lang="en-US" sz="4000" b="1" dirty="0"/>
              <a:t>roles</a:t>
            </a:r>
            <a:r>
              <a:rPr lang="en-US" sz="4000" dirty="0"/>
              <a:t> </a:t>
            </a:r>
            <a:r>
              <a:rPr lang="en-US" sz="3600" dirty="0"/>
              <a:t>in ELT, such as</a:t>
            </a:r>
          </a:p>
          <a:p>
            <a:endParaRPr lang="en-US" sz="3600" dirty="0"/>
          </a:p>
          <a:p>
            <a:r>
              <a:rPr lang="en-US" sz="3600" dirty="0"/>
              <a:t>5. a resource for self-directed learning or self-access work. </a:t>
            </a:r>
          </a:p>
          <a:p>
            <a:endParaRPr lang="en-US" sz="3600" dirty="0"/>
          </a:p>
          <a:p>
            <a:r>
              <a:rPr lang="en-US" sz="3600" dirty="0"/>
              <a:t>6. a support for less experienced teachers.</a:t>
            </a:r>
          </a:p>
          <a:p>
            <a:endParaRPr lang="en-US" sz="3600" dirty="0"/>
          </a:p>
        </p:txBody>
      </p:sp>
      <p:sp>
        <p:nvSpPr>
          <p:cNvPr id="4" name="Slide Number Placeholder 3"/>
          <p:cNvSpPr>
            <a:spLocks noGrp="1"/>
          </p:cNvSpPr>
          <p:nvPr>
            <p:ph type="sldNum" sz="quarter" idx="12"/>
          </p:nvPr>
        </p:nvSpPr>
        <p:spPr/>
        <p:txBody>
          <a:bodyPr/>
          <a:lstStyle/>
          <a:p>
            <a:fld id="{5744759D-0EFF-4FB2-9CCE-04E00944F0FE}" type="slidenum">
              <a:rPr lang="en-US" smtClean="0"/>
              <a:pPr/>
              <a:t>33</a:t>
            </a:fld>
            <a:endParaRPr lang="en-US"/>
          </a:p>
        </p:txBody>
      </p:sp>
    </p:spTree>
    <p:extLst>
      <p:ext uri="{BB962C8B-B14F-4D97-AF65-F5344CB8AC3E}">
        <p14:creationId xmlns:p14="http://schemas.microsoft.com/office/powerpoint/2010/main" val="1447972940"/>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xmlns:p14="http://schemas.microsoft.com/office/powerpoint/2010/mai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37364" y="2476500"/>
            <a:ext cx="6979512" cy="1323439"/>
          </a:xfrm>
          <a:prstGeom prst="rect">
            <a:avLst/>
          </a:prstGeom>
        </p:spPr>
        <p:txBody>
          <a:bodyPr wrap="square">
            <a:spAutoFit/>
          </a:bodyPr>
          <a:lstStyle/>
          <a:p>
            <a:r>
              <a:rPr lang="en-US" sz="4000" b="1" dirty="0"/>
              <a:t>Quick-reference checklist for evaluation and selection</a:t>
            </a:r>
          </a:p>
        </p:txBody>
      </p:sp>
      <p:sp>
        <p:nvSpPr>
          <p:cNvPr id="4" name="Slide Number Placeholder 3"/>
          <p:cNvSpPr>
            <a:spLocks noGrp="1"/>
          </p:cNvSpPr>
          <p:nvPr>
            <p:ph type="sldNum" sz="quarter" idx="12"/>
          </p:nvPr>
        </p:nvSpPr>
        <p:spPr/>
        <p:txBody>
          <a:bodyPr/>
          <a:lstStyle/>
          <a:p>
            <a:fld id="{5744759D-0EFF-4FB2-9CCE-04E00944F0FE}" type="slidenum">
              <a:rPr lang="en-US" smtClean="0"/>
              <a:pPr/>
              <a:t>4</a:t>
            </a:fld>
            <a:endParaRPr lang="en-US"/>
          </a:p>
        </p:txBody>
      </p:sp>
    </p:spTree>
    <p:extLst>
      <p:ext uri="{BB962C8B-B14F-4D97-AF65-F5344CB8AC3E}">
        <p14:creationId xmlns:p14="http://schemas.microsoft.com/office/powerpoint/2010/main" val="128934433"/>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xmlns:p14="http://schemas.microsoft.com/office/powerpoint/2010/mai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01624" y="380216"/>
            <a:ext cx="8461375" cy="6309420"/>
          </a:xfrm>
          <a:prstGeom prst="rect">
            <a:avLst/>
          </a:prstGeom>
        </p:spPr>
        <p:txBody>
          <a:bodyPr wrap="square">
            <a:spAutoFit/>
          </a:bodyPr>
          <a:lstStyle/>
          <a:p>
            <a:r>
              <a:rPr lang="en-US" sz="4000" b="1" dirty="0"/>
              <a:t>Aims and approaches </a:t>
            </a:r>
          </a:p>
          <a:p>
            <a:pPr marL="457200" indent="-457200">
              <a:buFont typeface="Arial"/>
              <a:buChar char="•"/>
            </a:pPr>
            <a:r>
              <a:rPr lang="en-US" sz="3600" dirty="0"/>
              <a:t>Do the aims of the </a:t>
            </a:r>
            <a:r>
              <a:rPr lang="en-US" sz="3600" dirty="0" err="1"/>
              <a:t>coursebook</a:t>
            </a:r>
            <a:r>
              <a:rPr lang="en-US" sz="3600" dirty="0"/>
              <a:t> correspond closely with the aims of the teaching </a:t>
            </a:r>
            <a:r>
              <a:rPr lang="en-US" sz="3600" dirty="0" err="1"/>
              <a:t>programme</a:t>
            </a:r>
            <a:r>
              <a:rPr lang="en-US" sz="3600" dirty="0"/>
              <a:t> and with the needs of the learners? </a:t>
            </a:r>
          </a:p>
          <a:p>
            <a:pPr marL="457200" indent="-457200">
              <a:buFont typeface="Arial"/>
              <a:buChar char="•"/>
            </a:pPr>
            <a:r>
              <a:rPr lang="en-US" sz="3600" dirty="0"/>
              <a:t>Is the </a:t>
            </a:r>
            <a:r>
              <a:rPr lang="en-US" sz="3600" dirty="0" err="1"/>
              <a:t>coursebook</a:t>
            </a:r>
            <a:r>
              <a:rPr lang="en-US" sz="3600" dirty="0"/>
              <a:t> suited to the learning/teaching situation? </a:t>
            </a:r>
          </a:p>
          <a:p>
            <a:pPr marL="457200" indent="-457200">
              <a:buFont typeface="Arial"/>
              <a:buChar char="•"/>
            </a:pPr>
            <a:r>
              <a:rPr lang="en-US" sz="3600" dirty="0"/>
              <a:t>How comprehensive is the </a:t>
            </a:r>
            <a:r>
              <a:rPr lang="en-US" sz="3600" dirty="0" err="1"/>
              <a:t>coursebook</a:t>
            </a:r>
            <a:r>
              <a:rPr lang="en-US" sz="3600" dirty="0"/>
              <a:t>? </a:t>
            </a:r>
          </a:p>
          <a:p>
            <a:pPr marL="457200" indent="-457200">
              <a:buFont typeface="Arial"/>
              <a:buChar char="•"/>
            </a:pPr>
            <a:r>
              <a:rPr lang="en-US" sz="3600" dirty="0"/>
              <a:t>Does it cover most or all of what is needed? </a:t>
            </a:r>
          </a:p>
        </p:txBody>
      </p:sp>
      <p:sp>
        <p:nvSpPr>
          <p:cNvPr id="4" name="Slide Number Placeholder 3"/>
          <p:cNvSpPr>
            <a:spLocks noGrp="1"/>
          </p:cNvSpPr>
          <p:nvPr>
            <p:ph type="sldNum" sz="quarter" idx="12"/>
          </p:nvPr>
        </p:nvSpPr>
        <p:spPr/>
        <p:txBody>
          <a:bodyPr/>
          <a:lstStyle/>
          <a:p>
            <a:fld id="{5744759D-0EFF-4FB2-9CCE-04E00944F0FE}" type="slidenum">
              <a:rPr lang="en-US" smtClean="0"/>
              <a:pPr/>
              <a:t>5</a:t>
            </a:fld>
            <a:endParaRPr lang="en-US"/>
          </a:p>
        </p:txBody>
      </p:sp>
    </p:spTree>
    <p:extLst>
      <p:ext uri="{BB962C8B-B14F-4D97-AF65-F5344CB8AC3E}">
        <p14:creationId xmlns:p14="http://schemas.microsoft.com/office/powerpoint/2010/main" val="4083143612"/>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xmlns:p14="http://schemas.microsoft.com/office/powerpoint/2010/mai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76250" y="1027333"/>
            <a:ext cx="8001000" cy="2862322"/>
          </a:xfrm>
          <a:prstGeom prst="rect">
            <a:avLst/>
          </a:prstGeom>
        </p:spPr>
        <p:txBody>
          <a:bodyPr wrap="square">
            <a:spAutoFit/>
          </a:bodyPr>
          <a:lstStyle/>
          <a:p>
            <a:pPr marL="285750" indent="-285750">
              <a:buFont typeface="Arial"/>
              <a:buChar char="•"/>
            </a:pPr>
            <a:r>
              <a:rPr lang="en-US" sz="3600" dirty="0"/>
              <a:t>Is it a good resource for students and teachers? </a:t>
            </a:r>
          </a:p>
          <a:p>
            <a:pPr marL="285750" indent="-285750">
              <a:buFont typeface="Arial"/>
              <a:buChar char="•"/>
            </a:pPr>
            <a:r>
              <a:rPr lang="en-US" sz="3600" dirty="0"/>
              <a:t>Is the </a:t>
            </a:r>
            <a:r>
              <a:rPr lang="en-US" sz="3600" dirty="0" err="1"/>
              <a:t>coursebook</a:t>
            </a:r>
            <a:r>
              <a:rPr lang="en-US" sz="3600" dirty="0"/>
              <a:t> flexible?</a:t>
            </a:r>
          </a:p>
          <a:p>
            <a:pPr marL="285750" indent="-285750">
              <a:buFont typeface="Arial"/>
              <a:buChar char="•"/>
            </a:pPr>
            <a:r>
              <a:rPr lang="en-US" sz="3600" dirty="0"/>
              <a:t>Does it allow different teaching and learning styles? </a:t>
            </a:r>
          </a:p>
        </p:txBody>
      </p:sp>
      <p:sp>
        <p:nvSpPr>
          <p:cNvPr id="4" name="Slide Number Placeholder 3"/>
          <p:cNvSpPr>
            <a:spLocks noGrp="1"/>
          </p:cNvSpPr>
          <p:nvPr>
            <p:ph type="sldNum" sz="quarter" idx="12"/>
          </p:nvPr>
        </p:nvSpPr>
        <p:spPr/>
        <p:txBody>
          <a:bodyPr/>
          <a:lstStyle/>
          <a:p>
            <a:fld id="{5744759D-0EFF-4FB2-9CCE-04E00944F0FE}" type="slidenum">
              <a:rPr lang="en-US" smtClean="0"/>
              <a:pPr/>
              <a:t>6</a:t>
            </a:fld>
            <a:endParaRPr lang="en-US"/>
          </a:p>
        </p:txBody>
      </p:sp>
    </p:spTree>
    <p:extLst>
      <p:ext uri="{BB962C8B-B14F-4D97-AF65-F5344CB8AC3E}">
        <p14:creationId xmlns:p14="http://schemas.microsoft.com/office/powerpoint/2010/main" val="1786159031"/>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xmlns:p14="http://schemas.microsoft.com/office/powerpoint/2010/mai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01625" y="285472"/>
            <a:ext cx="8556625" cy="6001642"/>
          </a:xfrm>
          <a:prstGeom prst="rect">
            <a:avLst/>
          </a:prstGeom>
        </p:spPr>
        <p:txBody>
          <a:bodyPr wrap="square">
            <a:spAutoFit/>
          </a:bodyPr>
          <a:lstStyle/>
          <a:p>
            <a:r>
              <a:rPr lang="en-US" sz="4000" b="1" dirty="0"/>
              <a:t>Design and organization </a:t>
            </a:r>
          </a:p>
          <a:p>
            <a:endParaRPr lang="en-US" sz="2400" b="1" dirty="0"/>
          </a:p>
          <a:p>
            <a:pPr marL="457200" indent="-457200">
              <a:buFont typeface="Arial"/>
              <a:buChar char="•"/>
            </a:pPr>
            <a:r>
              <a:rPr lang="en-US" sz="3200" dirty="0"/>
              <a:t>What components make up the total course package (</a:t>
            </a:r>
            <a:r>
              <a:rPr lang="en-US" sz="3200" dirty="0" err="1"/>
              <a:t>eg</a:t>
            </a:r>
            <a:r>
              <a:rPr lang="en-US" sz="3200" dirty="0"/>
              <a:t> students' books, teachers' books, workbooks, cassettes, </a:t>
            </a:r>
            <a:r>
              <a:rPr lang="en-US" sz="3200" dirty="0" err="1"/>
              <a:t>etc</a:t>
            </a:r>
            <a:r>
              <a:rPr lang="en-US" sz="3200" dirty="0"/>
              <a:t>)? </a:t>
            </a:r>
          </a:p>
          <a:p>
            <a:pPr marL="457200" indent="-457200">
              <a:buFont typeface="Arial"/>
              <a:buChar char="•"/>
            </a:pPr>
            <a:r>
              <a:rPr lang="en-US" sz="3200" dirty="0"/>
              <a:t>How is the content organized (</a:t>
            </a:r>
            <a:r>
              <a:rPr lang="en-US" sz="3200" dirty="0" err="1"/>
              <a:t>eg</a:t>
            </a:r>
            <a:r>
              <a:rPr lang="en-US" sz="3200" dirty="0"/>
              <a:t> according to structures, functions, topics, skills, </a:t>
            </a:r>
            <a:r>
              <a:rPr lang="en-US" sz="3200" dirty="0" err="1"/>
              <a:t>etc</a:t>
            </a:r>
            <a:r>
              <a:rPr lang="en-US" sz="3200" dirty="0"/>
              <a:t>)? </a:t>
            </a:r>
          </a:p>
          <a:p>
            <a:pPr marL="457200" indent="-457200">
              <a:buFont typeface="Arial"/>
              <a:buChar char="•"/>
            </a:pPr>
            <a:r>
              <a:rPr lang="en-US" sz="3200" dirty="0"/>
              <a:t>Is the organization right for learners and teachers? </a:t>
            </a:r>
          </a:p>
          <a:p>
            <a:pPr marL="457200" indent="-457200">
              <a:buFont typeface="Arial"/>
              <a:buChar char="•"/>
            </a:pPr>
            <a:r>
              <a:rPr lang="en-US" sz="3200" dirty="0"/>
              <a:t>How is the content sequenced (</a:t>
            </a:r>
            <a:r>
              <a:rPr lang="en-US" sz="3200" dirty="0" err="1"/>
              <a:t>eg</a:t>
            </a:r>
            <a:r>
              <a:rPr lang="en-US" sz="3200" dirty="0"/>
              <a:t> on the basis of complexity, 'learnability', usefulness, </a:t>
            </a:r>
            <a:r>
              <a:rPr lang="en-US" sz="3200" dirty="0" err="1"/>
              <a:t>etc</a:t>
            </a:r>
            <a:r>
              <a:rPr lang="en-US" sz="3200" dirty="0"/>
              <a:t>)? </a:t>
            </a:r>
          </a:p>
        </p:txBody>
      </p:sp>
      <p:sp>
        <p:nvSpPr>
          <p:cNvPr id="4" name="Slide Number Placeholder 3"/>
          <p:cNvSpPr>
            <a:spLocks noGrp="1"/>
          </p:cNvSpPr>
          <p:nvPr>
            <p:ph type="sldNum" sz="quarter" idx="12"/>
          </p:nvPr>
        </p:nvSpPr>
        <p:spPr/>
        <p:txBody>
          <a:bodyPr/>
          <a:lstStyle/>
          <a:p>
            <a:fld id="{5744759D-0EFF-4FB2-9CCE-04E00944F0FE}" type="slidenum">
              <a:rPr lang="en-US" smtClean="0"/>
              <a:pPr/>
              <a:t>7</a:t>
            </a:fld>
            <a:endParaRPr lang="en-US"/>
          </a:p>
        </p:txBody>
      </p:sp>
    </p:spTree>
    <p:extLst>
      <p:ext uri="{BB962C8B-B14F-4D97-AF65-F5344CB8AC3E}">
        <p14:creationId xmlns:p14="http://schemas.microsoft.com/office/powerpoint/2010/main" val="1794240716"/>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xmlns:p14="http://schemas.microsoft.com/office/powerpoint/2010/mai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41841" y="337261"/>
            <a:ext cx="8477250" cy="5632312"/>
          </a:xfrm>
          <a:prstGeom prst="rect">
            <a:avLst/>
          </a:prstGeom>
        </p:spPr>
        <p:txBody>
          <a:bodyPr wrap="square">
            <a:spAutoFit/>
          </a:bodyPr>
          <a:lstStyle/>
          <a:p>
            <a:pPr marL="457200" indent="-457200">
              <a:buFont typeface="Arial"/>
              <a:buChar char="•"/>
            </a:pPr>
            <a:r>
              <a:rPr lang="en-US" sz="3600" dirty="0"/>
              <a:t>Is the grading and progression suitable for the learners? </a:t>
            </a:r>
          </a:p>
          <a:p>
            <a:pPr marL="457200" indent="-457200">
              <a:buFont typeface="Arial"/>
              <a:buChar char="•"/>
            </a:pPr>
            <a:r>
              <a:rPr lang="en-US" sz="3600" dirty="0"/>
              <a:t>Does it allow them to complete the work needed to meet any external syllabus requirements? </a:t>
            </a:r>
          </a:p>
          <a:p>
            <a:pPr marL="457200" indent="-457200">
              <a:buFont typeface="Arial"/>
              <a:buChar char="•"/>
            </a:pPr>
            <a:r>
              <a:rPr lang="en-US" sz="3600" dirty="0"/>
              <a:t>Is there adequate recycling and revision? </a:t>
            </a:r>
          </a:p>
          <a:p>
            <a:pPr marL="457200" indent="-457200">
              <a:buFont typeface="Arial"/>
              <a:buChar char="•"/>
            </a:pPr>
            <a:r>
              <a:rPr lang="en-US" sz="3600" dirty="0"/>
              <a:t>Are there reference sections for grammar, </a:t>
            </a:r>
            <a:r>
              <a:rPr lang="en-US" sz="3600" dirty="0" err="1"/>
              <a:t>etc</a:t>
            </a:r>
            <a:r>
              <a:rPr lang="en-US" sz="3600" dirty="0"/>
              <a:t>? </a:t>
            </a:r>
          </a:p>
          <a:p>
            <a:pPr marL="457200" indent="-457200">
              <a:buFont typeface="Arial"/>
              <a:buChar char="•"/>
            </a:pPr>
            <a:r>
              <a:rPr lang="en-US" sz="3600" dirty="0"/>
              <a:t>Is some of the material suitable for individual study? </a:t>
            </a:r>
          </a:p>
        </p:txBody>
      </p:sp>
      <p:sp>
        <p:nvSpPr>
          <p:cNvPr id="4" name="Slide Number Placeholder 3"/>
          <p:cNvSpPr>
            <a:spLocks noGrp="1"/>
          </p:cNvSpPr>
          <p:nvPr>
            <p:ph type="sldNum" sz="quarter" idx="12"/>
          </p:nvPr>
        </p:nvSpPr>
        <p:spPr/>
        <p:txBody>
          <a:bodyPr/>
          <a:lstStyle/>
          <a:p>
            <a:fld id="{5744759D-0EFF-4FB2-9CCE-04E00944F0FE}" type="slidenum">
              <a:rPr lang="en-US" smtClean="0"/>
              <a:pPr/>
              <a:t>8</a:t>
            </a:fld>
            <a:endParaRPr lang="en-US"/>
          </a:p>
        </p:txBody>
      </p:sp>
    </p:spTree>
    <p:extLst>
      <p:ext uri="{BB962C8B-B14F-4D97-AF65-F5344CB8AC3E}">
        <p14:creationId xmlns:p14="http://schemas.microsoft.com/office/powerpoint/2010/main" val="2339922678"/>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xmlns:p14="http://schemas.microsoft.com/office/powerpoint/2010/mai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730250" y="808334"/>
            <a:ext cx="7540625" cy="1754327"/>
          </a:xfrm>
          <a:prstGeom prst="rect">
            <a:avLst/>
          </a:prstGeom>
        </p:spPr>
        <p:txBody>
          <a:bodyPr wrap="square">
            <a:spAutoFit/>
          </a:bodyPr>
          <a:lstStyle/>
          <a:p>
            <a:pPr marL="285750" indent="-285750">
              <a:buFont typeface="Arial"/>
              <a:buChar char="•"/>
            </a:pPr>
            <a:r>
              <a:rPr lang="en-US" sz="3600" dirty="0"/>
              <a:t>Is it easy to find your way around the </a:t>
            </a:r>
            <a:r>
              <a:rPr lang="en-US" sz="3600" dirty="0" err="1"/>
              <a:t>coursebook</a:t>
            </a:r>
            <a:r>
              <a:rPr lang="en-US" sz="3600" dirty="0"/>
              <a:t>? </a:t>
            </a:r>
          </a:p>
          <a:p>
            <a:pPr marL="285750" indent="-285750">
              <a:buFont typeface="Arial"/>
              <a:buChar char="•"/>
            </a:pPr>
            <a:r>
              <a:rPr lang="en-US" sz="3600" dirty="0"/>
              <a:t>Is the layout clear? </a:t>
            </a:r>
          </a:p>
        </p:txBody>
      </p:sp>
      <p:sp>
        <p:nvSpPr>
          <p:cNvPr id="4" name="Slide Number Placeholder 3"/>
          <p:cNvSpPr>
            <a:spLocks noGrp="1"/>
          </p:cNvSpPr>
          <p:nvPr>
            <p:ph type="sldNum" sz="quarter" idx="12"/>
          </p:nvPr>
        </p:nvSpPr>
        <p:spPr/>
        <p:txBody>
          <a:bodyPr/>
          <a:lstStyle/>
          <a:p>
            <a:fld id="{5744759D-0EFF-4FB2-9CCE-04E00944F0FE}" type="slidenum">
              <a:rPr lang="en-US" smtClean="0"/>
              <a:pPr/>
              <a:t>9</a:t>
            </a:fld>
            <a:endParaRPr lang="en-US"/>
          </a:p>
        </p:txBody>
      </p:sp>
    </p:spTree>
    <p:extLst>
      <p:ext uri="{BB962C8B-B14F-4D97-AF65-F5344CB8AC3E}">
        <p14:creationId xmlns:p14="http://schemas.microsoft.com/office/powerpoint/2010/main" val="1168565120"/>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xmlns:p14="http://schemas.microsoft.com/office/powerpoint/2010/main" spd="slow">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ssential">
  <a:themeElements>
    <a:clrScheme name="Essential">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Essential">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sential">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Essential.thmx</Template>
  <TotalTime>317</TotalTime>
  <Words>1625</Words>
  <Application>Microsoft Office PowerPoint</Application>
  <PresentationFormat>On-screen Show (4:3)</PresentationFormat>
  <Paragraphs>162</Paragraphs>
  <Slides>33</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33</vt:i4>
      </vt:variant>
    </vt:vector>
  </HeadingPairs>
  <TitlesOfParts>
    <vt:vector size="38" baseType="lpstr">
      <vt:lpstr>Arial</vt:lpstr>
      <vt:lpstr>Arial Black</vt:lpstr>
      <vt:lpstr>Calibri</vt:lpstr>
      <vt:lpstr>Cooper Black</vt:lpstr>
      <vt:lpstr>Essential</vt:lpstr>
      <vt:lpstr>Chapter One:  Selecting Coursebook: The Essentials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Relationship of the coursebook</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College of basic education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Ihsan Saber Shafiq</dc:creator>
  <cp:lastModifiedBy>Maher</cp:lastModifiedBy>
  <cp:revision>72</cp:revision>
  <cp:lastPrinted>2017-10-15T13:50:37Z</cp:lastPrinted>
  <dcterms:created xsi:type="dcterms:W3CDTF">2016-10-08T06:35:55Z</dcterms:created>
  <dcterms:modified xsi:type="dcterms:W3CDTF">2023-01-08T05:13:45Z</dcterms:modified>
</cp:coreProperties>
</file>