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1" r:id="rId1"/>
  </p:sldMasterIdLst>
  <p:notesMasterIdLst>
    <p:notesMasterId r:id="rId38"/>
  </p:notesMasterIdLst>
  <p:handoutMasterIdLst>
    <p:handoutMasterId r:id="rId39"/>
  </p:handoutMasterIdLst>
  <p:sldIdLst>
    <p:sldId id="256" r:id="rId2"/>
    <p:sldId id="275" r:id="rId3"/>
    <p:sldId id="257" r:id="rId4"/>
    <p:sldId id="31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82" r:id="rId13"/>
    <p:sldId id="283" r:id="rId14"/>
    <p:sldId id="313" r:id="rId15"/>
    <p:sldId id="288" r:id="rId16"/>
    <p:sldId id="289" r:id="rId17"/>
    <p:sldId id="314" r:id="rId18"/>
    <p:sldId id="290" r:id="rId19"/>
    <p:sldId id="291" r:id="rId20"/>
    <p:sldId id="315" r:id="rId21"/>
    <p:sldId id="292" r:id="rId22"/>
    <p:sldId id="293" r:id="rId23"/>
    <p:sldId id="294" r:id="rId24"/>
    <p:sldId id="317" r:id="rId25"/>
    <p:sldId id="300" r:id="rId26"/>
    <p:sldId id="297" r:id="rId27"/>
    <p:sldId id="298" r:id="rId28"/>
    <p:sldId id="301" r:id="rId29"/>
    <p:sldId id="302" r:id="rId30"/>
    <p:sldId id="303" r:id="rId31"/>
    <p:sldId id="304" r:id="rId32"/>
    <p:sldId id="305" r:id="rId33"/>
    <p:sldId id="306" r:id="rId34"/>
    <p:sldId id="307" r:id="rId35"/>
    <p:sldId id="308" r:id="rId36"/>
    <p:sldId id="309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3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318AE0-54EC-8E44-86ED-6B42C14971F7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96587A-6B71-7C46-BB81-D1D42F8F1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7353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6C1DEF-E046-BA4D-A90C-830D45EEA3DE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16A66B-CCBA-A94B-B243-C8A9EDB8A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9031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B7BA0-5B29-644D-B056-2BD57C5DC3D4}" type="datetime4">
              <a:rPr lang="en-GB" smtClean="0"/>
              <a:t>08 January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6E8B2-F440-CB47-93FD-B61A05D0A5F0}" type="datetime4">
              <a:rPr lang="en-GB" smtClean="0"/>
              <a:t>08 January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0992-D05B-4846-8E6E-CA034CB4F1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224B-92A8-064E-88E9-06FC285CDFB1}" type="datetime4">
              <a:rPr lang="en-GB" smtClean="0"/>
              <a:t>08 January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0992-D05B-4846-8E6E-CA034CB4F1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3377C-8E83-484A-B54B-3F905B8F0EE2}" type="datetime4">
              <a:rPr lang="en-GB" smtClean="0"/>
              <a:t>08 January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BBCC1-3676-0A43-92A7-FB1ABF66F273}" type="datetime4">
              <a:rPr lang="en-GB" smtClean="0"/>
              <a:t>08 January 2023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81D47-591F-494A-9756-7430940FD564}" type="datetime4">
              <a:rPr lang="en-GB" smtClean="0"/>
              <a:t>08 January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A7582-DBB6-DC4F-BB10-4B7185707E46}" type="datetime4">
              <a:rPr lang="en-GB" smtClean="0"/>
              <a:t>08 January 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D9FCC-BC63-6C4D-B844-46FDADAE1883}" type="datetime4">
              <a:rPr lang="en-GB" smtClean="0"/>
              <a:t>08 January 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0D651-414D-7942-843A-909AE605239B}" type="datetime4">
              <a:rPr lang="en-GB" smtClean="0"/>
              <a:t>08 January 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9DF94-F1EC-F14E-A50A-C2F0ED5DEA85}" type="datetime4">
              <a:rPr lang="en-GB" smtClean="0"/>
              <a:t>08 January 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0DBF-A51B-6B47-A2AF-EAA2A4584ADA}" type="datetime4">
              <a:rPr lang="en-GB" smtClean="0"/>
              <a:t>08 January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4AABD33-BABC-AE47-9B5A-DFEAA1450694}" type="datetime4">
              <a:rPr lang="en-GB" smtClean="0"/>
              <a:t>08 January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2" r:id="rId1"/>
    <p:sldLayoutId id="2147483943" r:id="rId2"/>
    <p:sldLayoutId id="2147483944" r:id="rId3"/>
    <p:sldLayoutId id="2147483945" r:id="rId4"/>
    <p:sldLayoutId id="2147483946" r:id="rId5"/>
    <p:sldLayoutId id="2147483947" r:id="rId6"/>
    <p:sldLayoutId id="2147483948" r:id="rId7"/>
    <p:sldLayoutId id="2147483949" r:id="rId8"/>
    <p:sldLayoutId id="2147483950" r:id="rId9"/>
    <p:sldLayoutId id="2147483951" r:id="rId10"/>
    <p:sldLayoutId id="2147483952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6551" y="484212"/>
            <a:ext cx="7620715" cy="4943823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Arial Black"/>
                <a:cs typeface="Arial Black"/>
              </a:rPr>
              <a:t>Chapter Two: </a:t>
            </a:r>
            <a:br>
              <a:rPr lang="en-US" sz="2800" dirty="0" smtClean="0">
                <a:latin typeface="Arial Black"/>
                <a:cs typeface="Arial Black"/>
              </a:rPr>
            </a:br>
            <a:r>
              <a:rPr lang="en-US" sz="4400" dirty="0" err="1" smtClean="0">
                <a:latin typeface="Arial Black"/>
                <a:cs typeface="Arial Black"/>
              </a:rPr>
              <a:t>Analysing</a:t>
            </a:r>
            <a:r>
              <a:rPr lang="en-US" sz="4400" dirty="0" smtClean="0">
                <a:latin typeface="Arial Black"/>
                <a:cs typeface="Arial Black"/>
              </a:rPr>
              <a:t> </a:t>
            </a:r>
            <a:r>
              <a:rPr lang="en-US" sz="4400" dirty="0">
                <a:latin typeface="Arial Black"/>
                <a:cs typeface="Arial Black"/>
              </a:rPr>
              <a:t>and </a:t>
            </a:r>
            <a:r>
              <a:rPr lang="en-US" sz="4400" dirty="0" smtClean="0">
                <a:latin typeface="Arial Black"/>
                <a:cs typeface="Arial Black"/>
              </a:rPr>
              <a:t>Evaluating </a:t>
            </a:r>
            <a:r>
              <a:rPr lang="en-US" sz="4400" dirty="0" err="1" smtClean="0">
                <a:latin typeface="Arial Black"/>
                <a:cs typeface="Arial Black"/>
              </a:rPr>
              <a:t>Coursebooks</a:t>
            </a:r>
            <a:r>
              <a:rPr lang="en-US" sz="4400" dirty="0">
                <a:latin typeface="Arial Black"/>
                <a:cs typeface="Arial Black"/>
              </a:rPr>
              <a:t>:  </a:t>
            </a:r>
            <a:r>
              <a:rPr lang="en-US" sz="4400" dirty="0" smtClean="0">
                <a:latin typeface="Arial Black"/>
                <a:cs typeface="Arial Black"/>
              </a:rPr>
              <a:t>A Rationale </a:t>
            </a:r>
            <a:r>
              <a:rPr lang="en-US" sz="4400" dirty="0">
                <a:latin typeface="Arial Black"/>
                <a:cs typeface="Arial Black"/>
              </a:rPr>
              <a:t>and </a:t>
            </a:r>
            <a:r>
              <a:rPr lang="en-US" sz="4400" dirty="0" smtClean="0">
                <a:latin typeface="Arial Black"/>
                <a:cs typeface="Arial Black"/>
              </a:rPr>
              <a:t>Some Guidelines</a:t>
            </a:r>
            <a:endParaRPr lang="en-GB" sz="4400" dirty="0"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388607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6258" y="777413"/>
            <a:ext cx="800438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Sixth stage</a:t>
            </a:r>
            <a:r>
              <a:rPr lang="en-US" sz="4000" dirty="0"/>
              <a:t>: </a:t>
            </a:r>
            <a:r>
              <a:rPr lang="en-US" sz="4000" dirty="0">
                <a:solidFill>
                  <a:srgbClr val="00B050"/>
                </a:solidFill>
              </a:rPr>
              <a:t>Selection</a:t>
            </a:r>
            <a:r>
              <a:rPr lang="en-US" sz="4000" dirty="0"/>
              <a:t> is the last stage of this process and involves </a:t>
            </a:r>
            <a:r>
              <a:rPr lang="en-US" sz="4000" dirty="0">
                <a:solidFill>
                  <a:srgbClr val="00B050"/>
                </a:solidFill>
              </a:rPr>
              <a:t>matching the features</a:t>
            </a:r>
            <a:r>
              <a:rPr lang="en-US" sz="4000" dirty="0"/>
              <a:t> identified during the previous stages </a:t>
            </a:r>
            <a:r>
              <a:rPr lang="en-US" sz="4000" dirty="0">
                <a:solidFill>
                  <a:srgbClr val="FF0000"/>
                </a:solidFill>
              </a:rPr>
              <a:t>against</a:t>
            </a:r>
            <a:r>
              <a:rPr lang="en-US" sz="4000" dirty="0"/>
              <a:t> the requirements of a particular learning/teaching situation. 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786159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1625" y="699405"/>
            <a:ext cx="855662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A Perfect </a:t>
            </a:r>
            <a:r>
              <a:rPr lang="en-US" sz="4000" b="1" dirty="0" err="1" smtClean="0">
                <a:solidFill>
                  <a:srgbClr val="FF0000"/>
                </a:solidFill>
              </a:rPr>
              <a:t>Coursebook</a:t>
            </a:r>
            <a:endParaRPr lang="en-US" sz="4000" b="1" dirty="0" smtClean="0">
              <a:solidFill>
                <a:srgbClr val="FF0000"/>
              </a:solidFill>
            </a:endParaRPr>
          </a:p>
          <a:p>
            <a:r>
              <a:rPr lang="en-US" sz="4000" dirty="0" smtClean="0"/>
              <a:t>It </a:t>
            </a:r>
            <a:r>
              <a:rPr lang="en-US" sz="4000" dirty="0"/>
              <a:t>is idealistic to expect a perfect fit, as </a:t>
            </a:r>
            <a:r>
              <a:rPr lang="en-US" sz="4000" dirty="0" err="1"/>
              <a:t>coursebooks</a:t>
            </a:r>
            <a:r>
              <a:rPr lang="en-US" sz="4000" dirty="0"/>
              <a:t> are produced for wide markets and </a:t>
            </a:r>
            <a:r>
              <a:rPr lang="en-US" sz="4000" dirty="0">
                <a:solidFill>
                  <a:srgbClr val="00B050"/>
                </a:solidFill>
              </a:rPr>
              <a:t>cannot completely meet the demands </a:t>
            </a:r>
            <a:r>
              <a:rPr lang="en-US" sz="4000" dirty="0"/>
              <a:t>of every individual class, but selecting within the material and adapting and supplementing it where necessary will overcome minor deficiencies. 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1794240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50" y="2409409"/>
            <a:ext cx="866775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/>
              <a:t>Factors influencing the degree of dependence or autonomy in using </a:t>
            </a:r>
            <a:r>
              <a:rPr lang="en-US" sz="4400" b="1" dirty="0" err="1"/>
              <a:t>coursebooks</a:t>
            </a:r>
            <a:r>
              <a:rPr lang="en-GB" sz="44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16270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50" y="273303"/>
            <a:ext cx="866775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/>
              <a:buChar char="•"/>
            </a:pPr>
            <a:r>
              <a:rPr lang="en-US" sz="4000" dirty="0" smtClean="0"/>
              <a:t>type </a:t>
            </a:r>
            <a:r>
              <a:rPr lang="en-US" sz="4000" dirty="0"/>
              <a:t>of educational system/environment </a:t>
            </a:r>
            <a:endParaRPr lang="en-GB" sz="4000" dirty="0"/>
          </a:p>
          <a:p>
            <a:pPr marL="571500" indent="-571500">
              <a:buFont typeface="Arial"/>
              <a:buChar char="•"/>
            </a:pPr>
            <a:r>
              <a:rPr lang="en-US" sz="4000" dirty="0" smtClean="0"/>
              <a:t>syllabus</a:t>
            </a:r>
            <a:r>
              <a:rPr lang="en-US" sz="4000" dirty="0"/>
              <a:t>/materials constraints imposed by education authorities </a:t>
            </a:r>
            <a:endParaRPr lang="en-GB" sz="4000" dirty="0"/>
          </a:p>
          <a:p>
            <a:pPr marL="571500" indent="-571500">
              <a:buFont typeface="Arial"/>
              <a:buChar char="•"/>
            </a:pPr>
            <a:r>
              <a:rPr lang="en-US" sz="4000" dirty="0" smtClean="0"/>
              <a:t>culture </a:t>
            </a:r>
            <a:r>
              <a:rPr lang="en-US" sz="4000" dirty="0"/>
              <a:t>and expectations of learners </a:t>
            </a:r>
            <a:endParaRPr lang="en-GB" sz="4000" dirty="0"/>
          </a:p>
          <a:p>
            <a:pPr marL="571500" indent="-571500">
              <a:buFont typeface="Arial"/>
              <a:buChar char="•"/>
            </a:pPr>
            <a:r>
              <a:rPr lang="en-US" sz="4000" dirty="0" smtClean="0"/>
              <a:t>nature </a:t>
            </a:r>
            <a:r>
              <a:rPr lang="en-US" sz="4000" dirty="0"/>
              <a:t>and amount of training for teachers </a:t>
            </a:r>
            <a:endParaRPr lang="en-GB" sz="4000" dirty="0"/>
          </a:p>
          <a:p>
            <a:pPr marL="571500" indent="-571500">
              <a:buFont typeface="Arial"/>
              <a:buChar char="•"/>
            </a:pPr>
            <a:r>
              <a:rPr lang="en-US" sz="4000" dirty="0" smtClean="0"/>
              <a:t>teachers</a:t>
            </a:r>
            <a:r>
              <a:rPr lang="en-US" sz="4000" dirty="0"/>
              <a:t>' experience and </a:t>
            </a:r>
            <a:r>
              <a:rPr lang="en-US" sz="4000" dirty="0" smtClean="0"/>
              <a:t>confidence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857727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9241" y="472490"/>
            <a:ext cx="803264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/>
              <a:buChar char="•"/>
            </a:pPr>
            <a:r>
              <a:rPr lang="en-US" sz="4000" dirty="0" smtClean="0"/>
              <a:t>teachers</a:t>
            </a:r>
            <a:r>
              <a:rPr lang="en-US" sz="4000" dirty="0"/>
              <a:t>' command of English (if non-native speakers) </a:t>
            </a:r>
            <a:endParaRPr lang="en-GB" sz="4000" dirty="0"/>
          </a:p>
          <a:p>
            <a:pPr marL="571500" indent="-571500">
              <a:buFont typeface="Arial"/>
              <a:buChar char="•"/>
            </a:pPr>
            <a:r>
              <a:rPr lang="en-US" sz="4000" dirty="0" smtClean="0"/>
              <a:t>availability </a:t>
            </a:r>
            <a:r>
              <a:rPr lang="en-US" sz="4000" dirty="0"/>
              <a:t>of alternative </a:t>
            </a:r>
            <a:r>
              <a:rPr lang="en-US" sz="4000" dirty="0" err="1"/>
              <a:t>coursebooks</a:t>
            </a:r>
            <a:r>
              <a:rPr lang="en-US" sz="4000" dirty="0"/>
              <a:t> and resources for materials production. 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185033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5498" y="2685057"/>
            <a:ext cx="714012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/>
              <a:t>Types </a:t>
            </a:r>
            <a:r>
              <a:rPr lang="en-US" sz="4400" b="1" dirty="0"/>
              <a:t>of materials </a:t>
            </a:r>
            <a:r>
              <a:rPr lang="en-US" sz="4400" b="1" dirty="0" smtClean="0"/>
              <a:t>evaluation</a:t>
            </a:r>
            <a:endParaRPr lang="en-GB" sz="4400" b="1" dirty="0"/>
          </a:p>
        </p:txBody>
      </p:sp>
    </p:spTree>
    <p:extLst>
      <p:ext uri="{BB962C8B-B14F-4D97-AF65-F5344CB8AC3E}">
        <p14:creationId xmlns:p14="http://schemas.microsoft.com/office/powerpoint/2010/main" val="1825672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2222" y="869411"/>
            <a:ext cx="789533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Evaluation can take place before a </a:t>
            </a:r>
            <a:r>
              <a:rPr lang="en-US" sz="4000" dirty="0" err="1"/>
              <a:t>coursebook</a:t>
            </a:r>
            <a:r>
              <a:rPr lang="en-US" sz="4000" dirty="0"/>
              <a:t> is used during its use and after use, depending on circumstances and the purposes for which the evaluation is being undertaken. </a:t>
            </a:r>
            <a:endParaRPr lang="en-US" sz="4000" dirty="0" smtClean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11896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50" y="285751"/>
            <a:ext cx="829613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Although </a:t>
            </a:r>
            <a:r>
              <a:rPr lang="en-US" sz="4000" dirty="0"/>
              <a:t>probably the most common, </a:t>
            </a:r>
            <a:r>
              <a:rPr lang="en-US" sz="4000" b="1" dirty="0">
                <a:solidFill>
                  <a:srgbClr val="FF0000"/>
                </a:solidFill>
              </a:rPr>
              <a:t>pre-use evaluation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/>
              <a:t>is also the most difficult kind of evaluation as there is no actual experience of using the book for us to draw on. </a:t>
            </a:r>
            <a:endParaRPr lang="en-US" sz="4000" dirty="0" smtClean="0"/>
          </a:p>
          <a:p>
            <a:endParaRPr lang="en-US" sz="4000" dirty="0"/>
          </a:p>
          <a:p>
            <a:r>
              <a:rPr lang="en-US" sz="4000" dirty="0"/>
              <a:t>In this case we are looking at future or potential performance of the </a:t>
            </a:r>
            <a:r>
              <a:rPr lang="en-US" sz="4000" dirty="0" err="1"/>
              <a:t>coursebook</a:t>
            </a:r>
            <a:r>
              <a:rPr lang="en-US" sz="4000" dirty="0"/>
              <a:t>. </a:t>
            </a:r>
            <a:endParaRPr lang="en-GB" sz="4000" dirty="0"/>
          </a:p>
        </p:txBody>
      </p:sp>
      <p:sp>
        <p:nvSpPr>
          <p:cNvPr id="4" name="Oval Callout 3"/>
          <p:cNvSpPr/>
          <p:nvPr/>
        </p:nvSpPr>
        <p:spPr>
          <a:xfrm>
            <a:off x="7245927" y="285751"/>
            <a:ext cx="914400" cy="600940"/>
          </a:xfrm>
          <a:prstGeom prst="wedgeEllipseCallout">
            <a:avLst>
              <a:gd name="adj1" fmla="val -105681"/>
              <a:gd name="adj2" fmla="val 671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First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552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83568" y="457416"/>
            <a:ext cx="796399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In</a:t>
            </a:r>
            <a:r>
              <a:rPr lang="en-US" sz="4000" b="1" dirty="0">
                <a:solidFill>
                  <a:srgbClr val="FF0000"/>
                </a:solidFill>
              </a:rPr>
              <a:t>-use evaluation </a:t>
            </a:r>
            <a:r>
              <a:rPr lang="en-US" sz="4000" dirty="0"/>
              <a:t>refers to </a:t>
            </a:r>
            <a:r>
              <a:rPr lang="en-US" sz="4000" dirty="0" err="1"/>
              <a:t>coursebook</a:t>
            </a:r>
            <a:r>
              <a:rPr lang="en-US" sz="4000" dirty="0"/>
              <a:t> evaluation whilst the material is in use, for example when a newly introduced </a:t>
            </a:r>
            <a:r>
              <a:rPr lang="en-US" sz="4000" dirty="0" err="1"/>
              <a:t>coursebook</a:t>
            </a:r>
            <a:r>
              <a:rPr lang="en-US" sz="4000" dirty="0"/>
              <a:t> is being monitored or when a well-established but </a:t>
            </a:r>
            <a:r>
              <a:rPr lang="en-US" sz="4000" dirty="0" smtClean="0"/>
              <a:t>again </a:t>
            </a:r>
            <a:r>
              <a:rPr lang="en-US" sz="4000" dirty="0" err="1" smtClean="0"/>
              <a:t>coursebook</a:t>
            </a:r>
            <a:r>
              <a:rPr lang="en-US" sz="4000" dirty="0" smtClean="0"/>
              <a:t> </a:t>
            </a:r>
            <a:r>
              <a:rPr lang="en-US" sz="4000" dirty="0"/>
              <a:t>is being assessed to see whether it should be considered for replacement. </a:t>
            </a:r>
            <a:endParaRPr lang="en-GB" sz="4000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1468582" y="0"/>
            <a:ext cx="1246909" cy="457416"/>
          </a:xfrm>
          <a:prstGeom prst="wedgeRoundRectCallout">
            <a:avLst>
              <a:gd name="adj1" fmla="val -23055"/>
              <a:gd name="adj2" fmla="val 10490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Second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851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2223" y="492332"/>
            <a:ext cx="803264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Post-use evaluation </a:t>
            </a:r>
            <a:r>
              <a:rPr lang="en-US" sz="4000" dirty="0"/>
              <a:t>provides retrospective assessment of a </a:t>
            </a:r>
            <a:r>
              <a:rPr lang="en-US" sz="4000" dirty="0" err="1"/>
              <a:t>coursebook's</a:t>
            </a:r>
            <a:r>
              <a:rPr lang="en-US" sz="4000" dirty="0"/>
              <a:t> performance and can be useful for identifying strengths and weaknesses which emerge over a period of continuous use. </a:t>
            </a:r>
          </a:p>
        </p:txBody>
      </p:sp>
      <p:sp>
        <p:nvSpPr>
          <p:cNvPr id="3" name="Rectangular Callout 2"/>
          <p:cNvSpPr/>
          <p:nvPr/>
        </p:nvSpPr>
        <p:spPr>
          <a:xfrm>
            <a:off x="4876800" y="180109"/>
            <a:ext cx="1510145" cy="443346"/>
          </a:xfrm>
          <a:prstGeom prst="wedgeRectCallout">
            <a:avLst>
              <a:gd name="adj1" fmla="val -33677"/>
              <a:gd name="adj2" fmla="val 718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634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5499" y="2005154"/>
            <a:ext cx="74448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/>
              <a:t>Selecting </a:t>
            </a:r>
            <a:r>
              <a:rPr lang="en-US" sz="6000" b="1" dirty="0" err="1"/>
              <a:t>coursebooks</a:t>
            </a:r>
            <a:r>
              <a:rPr lang="en-US" sz="6000" b="1" dirty="0"/>
              <a:t> </a:t>
            </a:r>
            <a:endParaRPr lang="en-GB" sz="6000" b="1" dirty="0"/>
          </a:p>
        </p:txBody>
      </p:sp>
    </p:spTree>
    <p:extLst>
      <p:ext uri="{BB962C8B-B14F-4D97-AF65-F5344CB8AC3E}">
        <p14:creationId xmlns:p14="http://schemas.microsoft.com/office/powerpoint/2010/main" val="204178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2223" y="492332"/>
            <a:ext cx="803264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Evaluation of this kind can be useful in helping to decide whether to use the same </a:t>
            </a:r>
            <a:r>
              <a:rPr lang="en-US" sz="4000" dirty="0" err="1"/>
              <a:t>coursebook</a:t>
            </a:r>
            <a:r>
              <a:rPr lang="en-US" sz="4000" dirty="0"/>
              <a:t> on future occasions, particularly in respect of short self-contained courses which are repeated from time to time. 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857449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50" y="2788058"/>
            <a:ext cx="866775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/>
              <a:t>Purposes </a:t>
            </a:r>
            <a:r>
              <a:rPr lang="en-US" sz="4400" b="1" dirty="0"/>
              <a:t>of materials evaluation </a:t>
            </a:r>
            <a:r>
              <a:rPr lang="en-US" sz="4400" b="1" dirty="0" smtClean="0"/>
              <a:t> </a:t>
            </a:r>
            <a:endParaRPr lang="en-GB" sz="4400" b="1" dirty="0"/>
          </a:p>
        </p:txBody>
      </p:sp>
    </p:spTree>
    <p:extLst>
      <p:ext uri="{BB962C8B-B14F-4D97-AF65-F5344CB8AC3E}">
        <p14:creationId xmlns:p14="http://schemas.microsoft.com/office/powerpoint/2010/main" val="3552232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0729" y="99011"/>
            <a:ext cx="8822771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/>
              <a:buChar char="•"/>
            </a:pPr>
            <a:r>
              <a:rPr lang="en-US" sz="4000" dirty="0"/>
              <a:t>The </a:t>
            </a:r>
            <a:r>
              <a:rPr lang="en-US" sz="4000" u="sng" dirty="0"/>
              <a:t>intention to adopt new </a:t>
            </a:r>
            <a:r>
              <a:rPr lang="en-US" sz="4000" u="sng" dirty="0" err="1"/>
              <a:t>coursebooks</a:t>
            </a:r>
            <a:r>
              <a:rPr lang="en-US" sz="4000" u="sng" dirty="0"/>
              <a:t> </a:t>
            </a:r>
            <a:r>
              <a:rPr lang="en-US" sz="4000" dirty="0"/>
              <a:t>is a major and frequent reason for </a:t>
            </a:r>
            <a:r>
              <a:rPr lang="en-US" sz="4000" b="1" dirty="0"/>
              <a:t>evaluation</a:t>
            </a:r>
            <a:r>
              <a:rPr lang="en-US" sz="4000" dirty="0"/>
              <a:t>. </a:t>
            </a:r>
            <a:endParaRPr lang="en-GB" sz="4000" dirty="0"/>
          </a:p>
          <a:p>
            <a:pPr marL="571500" indent="-571500">
              <a:buFont typeface="Arial"/>
              <a:buChar char="•"/>
            </a:pPr>
            <a:r>
              <a:rPr lang="en-US" sz="4000" dirty="0" smtClean="0"/>
              <a:t>To </a:t>
            </a:r>
            <a:r>
              <a:rPr lang="en-US" sz="4000" dirty="0"/>
              <a:t>identify </a:t>
            </a:r>
            <a:r>
              <a:rPr lang="en-US" sz="4000" u="sng" dirty="0"/>
              <a:t>particular strengths </a:t>
            </a:r>
            <a:r>
              <a:rPr lang="en-US" sz="4000" dirty="0"/>
              <a:t>and </a:t>
            </a:r>
            <a:r>
              <a:rPr lang="en-US" sz="4000" u="sng" dirty="0"/>
              <a:t>weaknesses</a:t>
            </a:r>
            <a:r>
              <a:rPr lang="en-US" sz="4000" dirty="0"/>
              <a:t> in </a:t>
            </a:r>
            <a:r>
              <a:rPr lang="en-US" sz="4000" dirty="0" err="1"/>
              <a:t>coursebooks</a:t>
            </a:r>
            <a:r>
              <a:rPr lang="en-US" sz="4000" dirty="0"/>
              <a:t> already in use, so that optimum </a:t>
            </a:r>
            <a:r>
              <a:rPr lang="en-US" sz="4000" u="sng" dirty="0"/>
              <a:t>use can be made </a:t>
            </a:r>
            <a:r>
              <a:rPr lang="en-US" sz="4000" dirty="0"/>
              <a:t>of their strong points, whilst their </a:t>
            </a:r>
            <a:r>
              <a:rPr lang="en-US" sz="4000" u="sng" dirty="0"/>
              <a:t>weaker areas can </a:t>
            </a:r>
            <a:r>
              <a:rPr lang="en-US" sz="4000" dirty="0"/>
              <a:t>be strengthened through adaptation or by substituting material from other books. 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434692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50" y="285751"/>
            <a:ext cx="866775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/>
              <a:buChar char="•"/>
            </a:pPr>
            <a:r>
              <a:rPr lang="en-US" sz="4000" dirty="0"/>
              <a:t>Inevitably evaluation will involve elements of comparison, especially when </a:t>
            </a:r>
            <a:r>
              <a:rPr lang="en-US" sz="4000" dirty="0" err="1"/>
              <a:t>coursebooks</a:t>
            </a:r>
            <a:r>
              <a:rPr lang="en-US" sz="4000" dirty="0"/>
              <a:t> are in competition for adoption or where existing materials are being challenged by newly produced material. 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94196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50" y="285751"/>
            <a:ext cx="866775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/>
              <a:buChar char="•"/>
            </a:pPr>
            <a:r>
              <a:rPr lang="en-US" sz="4000" dirty="0" err="1"/>
              <a:t>Coursebook</a:t>
            </a:r>
            <a:r>
              <a:rPr lang="en-US" sz="4000" dirty="0"/>
              <a:t> analysis and evaluation is useful in teacher development and helps teachers to </a:t>
            </a:r>
            <a:r>
              <a:rPr lang="en-US" sz="4000" u="sng" dirty="0"/>
              <a:t>gain good and useful insights into the nature of the material</a:t>
            </a:r>
            <a:r>
              <a:rPr lang="en-US" sz="4000" dirty="0"/>
              <a:t>. 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218899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5635" y="2680685"/>
            <a:ext cx="86677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/>
              <a:t>Guidelines </a:t>
            </a:r>
            <a:r>
              <a:rPr lang="en-US" sz="4800" b="1" dirty="0"/>
              <a:t>for evaluation </a:t>
            </a:r>
            <a:endParaRPr lang="en-GB" sz="4800" b="1" dirty="0"/>
          </a:p>
        </p:txBody>
      </p:sp>
    </p:spTree>
    <p:extLst>
      <p:ext uri="{BB962C8B-B14F-4D97-AF65-F5344CB8AC3E}">
        <p14:creationId xmlns:p14="http://schemas.microsoft.com/office/powerpoint/2010/main" val="93393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50" y="587165"/>
            <a:ext cx="838630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Guideline One </a:t>
            </a:r>
            <a:endParaRPr lang="en-GB" sz="4000" b="1" dirty="0"/>
          </a:p>
          <a:p>
            <a:r>
              <a:rPr lang="en-US" sz="4000" dirty="0" err="1"/>
              <a:t>Coursebooks</a:t>
            </a:r>
            <a:r>
              <a:rPr lang="en-US" sz="4000" dirty="0"/>
              <a:t> should </a:t>
            </a:r>
            <a:r>
              <a:rPr lang="en-US" sz="4000" u="sng" dirty="0"/>
              <a:t>correspond to learners' needs</a:t>
            </a:r>
            <a:r>
              <a:rPr lang="en-US" sz="4000" dirty="0"/>
              <a:t>. They should </a:t>
            </a:r>
            <a:r>
              <a:rPr lang="en-US" sz="4000" u="sng" dirty="0"/>
              <a:t>match the aims and objectives</a:t>
            </a:r>
            <a:r>
              <a:rPr lang="en-US" sz="4000" dirty="0"/>
              <a:t> of the language-learning </a:t>
            </a:r>
            <a:r>
              <a:rPr lang="en-US" sz="4000" dirty="0" err="1"/>
              <a:t>programme</a:t>
            </a:r>
            <a:r>
              <a:rPr lang="en-US" sz="4000" dirty="0"/>
              <a:t>. Aims and objectives can reflect learners' needs in terms of both language content </a:t>
            </a:r>
            <a:r>
              <a:rPr lang="en-US" sz="4000" dirty="0" smtClean="0"/>
              <a:t>and communicative </a:t>
            </a:r>
            <a:r>
              <a:rPr lang="en-US" sz="4000" dirty="0"/>
              <a:t>abilities. 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019740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50" y="827594"/>
            <a:ext cx="834233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Guideline Two </a:t>
            </a:r>
            <a:endParaRPr lang="en-US" sz="4000" b="1" dirty="0" smtClean="0"/>
          </a:p>
          <a:p>
            <a:endParaRPr lang="en-GB" sz="4000" b="1" dirty="0"/>
          </a:p>
          <a:p>
            <a:pPr algn="just"/>
            <a:r>
              <a:rPr lang="en-US" sz="4000" dirty="0" err="1"/>
              <a:t>Coursebooks</a:t>
            </a:r>
            <a:r>
              <a:rPr lang="en-US" sz="4000" dirty="0"/>
              <a:t> should </a:t>
            </a:r>
            <a:r>
              <a:rPr lang="en-US" sz="4000" u="sng" dirty="0"/>
              <a:t>reflect the uses</a:t>
            </a:r>
            <a:r>
              <a:rPr lang="en-US" sz="4000" dirty="0"/>
              <a:t> (present or future) which learners will make of the language. Select </a:t>
            </a:r>
            <a:r>
              <a:rPr lang="en-US" sz="4000" dirty="0" err="1"/>
              <a:t>coursebooks</a:t>
            </a:r>
            <a:r>
              <a:rPr lang="en-US" sz="4000" dirty="0"/>
              <a:t> which will help to equip students to use language effectively for their own purposes. 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645479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1046" y="211055"/>
            <a:ext cx="885825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we should also remember that such activities and teaching techniques are a means to an end and not an end in themselves. </a:t>
            </a:r>
            <a:endParaRPr lang="en-GB" sz="4000" dirty="0"/>
          </a:p>
          <a:p>
            <a:r>
              <a:rPr lang="en-US" sz="4000" dirty="0"/>
              <a:t>Learner-</a:t>
            </a:r>
            <a:r>
              <a:rPr lang="en-US" sz="4000" dirty="0" err="1"/>
              <a:t>centred</a:t>
            </a:r>
            <a:r>
              <a:rPr lang="en-US" sz="4000" dirty="0"/>
              <a:t> language teaching aims to </a:t>
            </a:r>
            <a:r>
              <a:rPr lang="en-US" sz="4000" u="sng" dirty="0"/>
              <a:t>bring learners to a point where they reach a degree of autonomy </a:t>
            </a:r>
            <a:r>
              <a:rPr lang="en-US" sz="4000" dirty="0"/>
              <a:t>and are able to use the language themselves in real situations outside the classroom. 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842712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9856" y="603607"/>
            <a:ext cx="839836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This progression from dependence on the teacher and on the </a:t>
            </a:r>
            <a:r>
              <a:rPr lang="en-US" sz="4000" dirty="0" err="1"/>
              <a:t>coursebook</a:t>
            </a:r>
            <a:r>
              <a:rPr lang="en-US" sz="4000" dirty="0"/>
              <a:t> towards growing </a:t>
            </a:r>
            <a:r>
              <a:rPr lang="en-US" sz="4000" b="1" dirty="0"/>
              <a:t>confidence</a:t>
            </a:r>
            <a:r>
              <a:rPr lang="en-US" sz="4000" dirty="0"/>
              <a:t> and </a:t>
            </a:r>
            <a:r>
              <a:rPr lang="en-US" sz="4000" b="1" dirty="0"/>
              <a:t>independence</a:t>
            </a:r>
            <a:r>
              <a:rPr lang="en-US" sz="4000" dirty="0"/>
              <a:t> is often difficult but it is crucial to the individual success of learners and to the success of teaching </a:t>
            </a:r>
            <a:r>
              <a:rPr lang="en-US" sz="4000" dirty="0" err="1"/>
              <a:t>programmes</a:t>
            </a:r>
            <a:r>
              <a:rPr lang="en-US" sz="4000" dirty="0"/>
              <a:t>.</a:t>
            </a:r>
            <a:endParaRPr lang="en-GB" sz="4000" dirty="0"/>
          </a:p>
          <a:p>
            <a:r>
              <a:rPr lang="en-US" sz="4000" dirty="0"/>
              <a:t> 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569882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6551" y="718839"/>
            <a:ext cx="772369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The First stage</a:t>
            </a:r>
            <a:r>
              <a:rPr lang="en-US" sz="4000" dirty="0"/>
              <a:t>: </a:t>
            </a:r>
            <a:r>
              <a:rPr lang="en-US" sz="4000" dirty="0">
                <a:solidFill>
                  <a:srgbClr val="00B050"/>
                </a:solidFill>
              </a:rPr>
              <a:t>Establishing a set of general criteria beforehand </a:t>
            </a:r>
            <a:r>
              <a:rPr lang="en-US" sz="4000" dirty="0"/>
              <a:t>to guide the process can be useful as this will set </a:t>
            </a:r>
            <a:r>
              <a:rPr lang="en-US" sz="4000" dirty="0" smtClean="0"/>
              <a:t>out clearly </a:t>
            </a:r>
            <a:r>
              <a:rPr lang="en-US" sz="4000" dirty="0"/>
              <a:t>and explicitly what some of the agreed values are. </a:t>
            </a:r>
          </a:p>
        </p:txBody>
      </p:sp>
    </p:spTree>
    <p:extLst>
      <p:ext uri="{BB962C8B-B14F-4D97-AF65-F5344CB8AC3E}">
        <p14:creationId xmlns:p14="http://schemas.microsoft.com/office/powerpoint/2010/main" val="864155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5883" y="592486"/>
            <a:ext cx="828631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/>
              <a:t>Coursebooks</a:t>
            </a:r>
            <a:r>
              <a:rPr lang="en-US" sz="4000" dirty="0"/>
              <a:t> can contribute to achieving this aim by incorporating </a:t>
            </a:r>
            <a:r>
              <a:rPr lang="en-US" sz="4000" dirty="0">
                <a:solidFill>
                  <a:srgbClr val="FF0000"/>
                </a:solidFill>
              </a:rPr>
              <a:t>authentic materials</a:t>
            </a:r>
            <a:r>
              <a:rPr lang="en-US" sz="4000" dirty="0"/>
              <a:t>, creating </a:t>
            </a:r>
            <a:r>
              <a:rPr lang="en-US" sz="4000" dirty="0">
                <a:solidFill>
                  <a:srgbClr val="FF0000"/>
                </a:solidFill>
              </a:rPr>
              <a:t>realistic situations </a:t>
            </a:r>
            <a:r>
              <a:rPr lang="en-US" sz="4000" dirty="0"/>
              <a:t>and </a:t>
            </a:r>
            <a:r>
              <a:rPr lang="en-US" sz="4000" dirty="0">
                <a:solidFill>
                  <a:srgbClr val="FF0000"/>
                </a:solidFill>
              </a:rPr>
              <a:t>encouraging learners </a:t>
            </a:r>
            <a:r>
              <a:rPr lang="en-US" sz="4000" dirty="0"/>
              <a:t>to participate in </a:t>
            </a:r>
            <a:r>
              <a:rPr lang="en-US" sz="4000" dirty="0" smtClean="0"/>
              <a:t>activities which </a:t>
            </a:r>
            <a:r>
              <a:rPr lang="en-US" sz="4000" dirty="0"/>
              <a:t>help develop communicative skills and strategies. 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02641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5883" y="556824"/>
            <a:ext cx="8043531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Guideline Three </a:t>
            </a:r>
            <a:endParaRPr lang="en-GB" sz="4000" b="1" dirty="0"/>
          </a:p>
          <a:p>
            <a:r>
              <a:rPr lang="en-US" sz="4000" dirty="0" err="1"/>
              <a:t>Coursebooks</a:t>
            </a:r>
            <a:r>
              <a:rPr lang="en-US" sz="4000" dirty="0"/>
              <a:t> should take account of students' needs as learners and </a:t>
            </a:r>
            <a:r>
              <a:rPr lang="en-US" sz="4000" u="sng" dirty="0"/>
              <a:t>should facilitate their learning processes</a:t>
            </a:r>
            <a:r>
              <a:rPr lang="en-US" sz="4000" dirty="0"/>
              <a:t>, without dogmatically imposing a rigid 'method'. </a:t>
            </a:r>
            <a:r>
              <a:rPr lang="en-US" sz="4000" dirty="0" err="1"/>
              <a:t>Coursebooks</a:t>
            </a:r>
            <a:r>
              <a:rPr lang="en-US" sz="4000" dirty="0"/>
              <a:t> help the learner to learn in a number of ways. 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113797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50" y="99011"/>
            <a:ext cx="866775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They select the items to be learned (grammar, functions, skills, </a:t>
            </a:r>
            <a:r>
              <a:rPr lang="en-US" sz="4000" dirty="0" err="1"/>
              <a:t>etc</a:t>
            </a:r>
            <a:r>
              <a:rPr lang="en-US" sz="4000" dirty="0"/>
              <a:t>), break them down into manageable units and sequence them in a way which is designed to lead from the familiar to the unfamiliar and from easier to more difficult items in terms of 'learnability'. </a:t>
            </a:r>
            <a:endParaRPr lang="en-GB" sz="4000" dirty="0"/>
          </a:p>
          <a:p>
            <a:r>
              <a:rPr lang="en-US" sz="4000" dirty="0" err="1"/>
              <a:t>Coursebooks</a:t>
            </a:r>
            <a:r>
              <a:rPr lang="en-US" sz="4000" dirty="0"/>
              <a:t> can </a:t>
            </a:r>
            <a:r>
              <a:rPr lang="en-US" sz="4000" b="1" dirty="0"/>
              <a:t>promote learning </a:t>
            </a:r>
            <a:r>
              <a:rPr lang="en-US" sz="4000" dirty="0"/>
              <a:t>by contributing to </a:t>
            </a:r>
            <a:r>
              <a:rPr lang="en-US" sz="4000" b="1" dirty="0"/>
              <a:t>student motivation</a:t>
            </a:r>
            <a:r>
              <a:rPr lang="en-US" sz="4000" dirty="0"/>
              <a:t>. 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53540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1181" y="664386"/>
            <a:ext cx="822748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An interesting </a:t>
            </a:r>
            <a:r>
              <a:rPr lang="en-US" sz="4000" dirty="0" err="1"/>
              <a:t>coursebook</a:t>
            </a:r>
            <a:r>
              <a:rPr lang="en-US" sz="4000" dirty="0"/>
              <a:t>, lively and well presented, with variety of topic and activity can be a powerful factor in strengthening the motivation of the learners, and often of teachers too. 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774022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1718" y="649072"/>
            <a:ext cx="815882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Guideline Four </a:t>
            </a:r>
            <a:endParaRPr lang="en-GB" sz="4000" b="1" dirty="0"/>
          </a:p>
          <a:p>
            <a:r>
              <a:rPr lang="en-US" sz="4000" dirty="0" err="1"/>
              <a:t>Coursebooks</a:t>
            </a:r>
            <a:r>
              <a:rPr lang="en-US" sz="4000" dirty="0"/>
              <a:t> should have a clear role as a support for learning. Like teachers, they mediate between the target language and the learner. </a:t>
            </a:r>
            <a:r>
              <a:rPr lang="en-US" sz="4000" dirty="0" err="1"/>
              <a:t>Coursebooks</a:t>
            </a:r>
            <a:r>
              <a:rPr lang="en-US" sz="4000" dirty="0"/>
              <a:t> </a:t>
            </a:r>
            <a:r>
              <a:rPr lang="en-US" sz="4000" u="sng" dirty="0"/>
              <a:t>facilitate learning, they bring the learner and the target language together</a:t>
            </a:r>
            <a:r>
              <a:rPr lang="en-US" sz="4000" dirty="0"/>
              <a:t>, but in a </a:t>
            </a:r>
            <a:r>
              <a:rPr lang="en-US" sz="4000" b="1" dirty="0"/>
              <a:t>controlled way</a:t>
            </a:r>
            <a:r>
              <a:rPr lang="en-US" sz="4000" dirty="0"/>
              <a:t>. 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1549816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2223" y="653724"/>
            <a:ext cx="786100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/>
              <a:t>Coursebooks</a:t>
            </a:r>
            <a:r>
              <a:rPr lang="en-US" sz="4000" dirty="0"/>
              <a:t> provide exercises and activities designed to promote </a:t>
            </a:r>
            <a:r>
              <a:rPr lang="en-US" sz="4000" b="1" dirty="0"/>
              <a:t>fluency in the use of English</a:t>
            </a:r>
            <a:r>
              <a:rPr lang="en-US" sz="4000" dirty="0"/>
              <a:t> and they often </a:t>
            </a:r>
            <a:r>
              <a:rPr lang="en-US" sz="4000" b="1" dirty="0"/>
              <a:t>give explanations or contextualized examples</a:t>
            </a:r>
            <a:r>
              <a:rPr lang="en-US" sz="4000" dirty="0"/>
              <a:t> which help learners to understand </a:t>
            </a:r>
            <a:r>
              <a:rPr lang="en-US" sz="4000" b="1" dirty="0"/>
              <a:t>how the language works. 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3017010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2222" y="859412"/>
            <a:ext cx="792966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/>
              <a:t>Coursebooks</a:t>
            </a:r>
            <a:r>
              <a:rPr lang="en-US" sz="4000" dirty="0"/>
              <a:t> support teachers by providing ready-made presentation material, ideas for teaching different topics, reading texts, listening passages, dialogues, </a:t>
            </a:r>
            <a:r>
              <a:rPr lang="en-US" sz="4000" dirty="0" err="1"/>
              <a:t>etc</a:t>
            </a:r>
            <a:r>
              <a:rPr lang="en-US" sz="4000" dirty="0"/>
              <a:t>, all carefully graded and accompanied by exercises and activities for class use. 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641359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52223" y="787505"/>
            <a:ext cx="779235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/>
              <a:t>The </a:t>
            </a:r>
            <a:r>
              <a:rPr lang="en-US" sz="4000" b="1" dirty="0"/>
              <a:t>Second stage</a:t>
            </a:r>
            <a:r>
              <a:rPr lang="en-US" sz="4000" dirty="0"/>
              <a:t>: </a:t>
            </a:r>
            <a:r>
              <a:rPr lang="en-US" sz="4000" dirty="0">
                <a:solidFill>
                  <a:srgbClr val="00B050"/>
                </a:solidFill>
              </a:rPr>
              <a:t>seek the opinions of </a:t>
            </a:r>
            <a:r>
              <a:rPr lang="en-US" sz="4000" dirty="0" err="1">
                <a:solidFill>
                  <a:srgbClr val="00B050"/>
                </a:solidFill>
              </a:rPr>
              <a:t>practising</a:t>
            </a:r>
            <a:r>
              <a:rPr lang="en-US" sz="4000" dirty="0">
                <a:solidFill>
                  <a:srgbClr val="00B050"/>
                </a:solidFill>
              </a:rPr>
              <a:t> teachers both within and outside your own institution.</a:t>
            </a:r>
            <a:r>
              <a:rPr lang="en-US" sz="4000" dirty="0"/>
              <a:t> This is particularly valuable when others have already had some experience of using the materials in question. 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951134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4297" y="322650"/>
            <a:ext cx="842357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The Third stage</a:t>
            </a:r>
            <a:r>
              <a:rPr lang="en-US" sz="4000" dirty="0"/>
              <a:t>: </a:t>
            </a:r>
            <a:r>
              <a:rPr lang="en-US" sz="4000" dirty="0">
                <a:solidFill>
                  <a:srgbClr val="00B050"/>
                </a:solidFill>
              </a:rPr>
              <a:t>Students' views on the usefulness of </a:t>
            </a:r>
            <a:r>
              <a:rPr lang="en-US" sz="4000" dirty="0" err="1">
                <a:solidFill>
                  <a:srgbClr val="00B050"/>
                </a:solidFill>
              </a:rPr>
              <a:t>coursebooks</a:t>
            </a:r>
            <a:r>
              <a:rPr lang="en-US" sz="4000" dirty="0">
                <a:solidFill>
                  <a:srgbClr val="00B050"/>
                </a:solidFill>
              </a:rPr>
              <a:t> are also worth canvassing</a:t>
            </a:r>
            <a:r>
              <a:rPr lang="en-US" sz="4000" dirty="0"/>
              <a:t>. </a:t>
            </a:r>
            <a:r>
              <a:rPr lang="en-US" sz="4000" dirty="0" smtClean="0"/>
              <a:t>Some </a:t>
            </a:r>
            <a:r>
              <a:rPr lang="en-US" sz="4000" dirty="0"/>
              <a:t>students can go further than this and give very </a:t>
            </a:r>
            <a:r>
              <a:rPr lang="en-US" sz="4000" dirty="0" smtClean="0"/>
              <a:t>cogent reasons </a:t>
            </a:r>
            <a:r>
              <a:rPr lang="en-US" sz="4000" dirty="0"/>
              <a:t>for their preferences. </a:t>
            </a:r>
            <a:endParaRPr lang="en-GB" sz="4000" dirty="0"/>
          </a:p>
          <a:p>
            <a:r>
              <a:rPr lang="en-US" sz="4000" dirty="0" smtClean="0"/>
              <a:t>The </a:t>
            </a:r>
            <a:r>
              <a:rPr lang="en-US" sz="4000" dirty="0"/>
              <a:t>same procedure is also invaluable in supplementing information and opinions that have been obtained from others. 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2593238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2124" y="382165"/>
            <a:ext cx="832271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The Fourth stage</a:t>
            </a:r>
            <a:r>
              <a:rPr lang="en-US" sz="4000" dirty="0"/>
              <a:t>: This </a:t>
            </a:r>
            <a:r>
              <a:rPr lang="en-US" sz="4000" dirty="0">
                <a:solidFill>
                  <a:srgbClr val="FF0000"/>
                </a:solidFill>
              </a:rPr>
              <a:t>detailed analysis</a:t>
            </a:r>
            <a:r>
              <a:rPr lang="en-US" sz="4000" dirty="0"/>
              <a:t> is at the </a:t>
            </a:r>
            <a:r>
              <a:rPr lang="en-US" sz="4000" dirty="0">
                <a:solidFill>
                  <a:srgbClr val="00B050"/>
                </a:solidFill>
              </a:rPr>
              <a:t>core of the evaluation process </a:t>
            </a:r>
            <a:r>
              <a:rPr lang="en-US" sz="4000" dirty="0"/>
              <a:t>and, if carried out as comprehensively as possible, will throw up a good deal of information about the course material under scrutiny. the results of a detailed analysis provide the basis of successful evaluation and selection. 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3926255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6875" y="846386"/>
            <a:ext cx="841375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Analysis is more or less </a:t>
            </a:r>
            <a:r>
              <a:rPr lang="en-US" sz="4000" dirty="0">
                <a:solidFill>
                  <a:srgbClr val="00B050"/>
                </a:solidFill>
              </a:rPr>
              <a:t>neutral</a:t>
            </a:r>
            <a:r>
              <a:rPr lang="en-US" sz="4000" dirty="0"/>
              <a:t>, seeking information in a range of categories, and provides the necessary data for the second stage of the process. 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446476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4912" y="682694"/>
            <a:ext cx="813562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Fifth stage</a:t>
            </a:r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evaluation</a:t>
            </a:r>
            <a:r>
              <a:rPr lang="en-US" sz="4000" dirty="0"/>
              <a:t>, necessarily </a:t>
            </a:r>
            <a:r>
              <a:rPr lang="en-US" sz="4000" dirty="0">
                <a:solidFill>
                  <a:srgbClr val="00B050"/>
                </a:solidFill>
              </a:rPr>
              <a:t>involves value </a:t>
            </a:r>
            <a:r>
              <a:rPr lang="en-US" sz="4000" dirty="0" smtClean="0">
                <a:solidFill>
                  <a:srgbClr val="00B050"/>
                </a:solidFill>
              </a:rPr>
              <a:t>judgments </a:t>
            </a:r>
            <a:r>
              <a:rPr lang="en-US" sz="4000" dirty="0"/>
              <a:t>on the part of those involved. Such value </a:t>
            </a:r>
            <a:r>
              <a:rPr lang="en-US" sz="4000" dirty="0" smtClean="0"/>
              <a:t>judgments </a:t>
            </a:r>
            <a:r>
              <a:rPr lang="en-US" sz="4000" dirty="0"/>
              <a:t>will inevitably be subjective to some extent and will reflect the views and priorities of those making them. 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28934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7896" y="745281"/>
            <a:ext cx="7895335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Evaluation will tend to be based on a number of </a:t>
            </a:r>
            <a:r>
              <a:rPr lang="en-US" sz="4000" dirty="0">
                <a:solidFill>
                  <a:srgbClr val="00B050"/>
                </a:solidFill>
              </a:rPr>
              <a:t>factors</a:t>
            </a:r>
            <a:r>
              <a:rPr lang="en-US" sz="4000" dirty="0"/>
              <a:t>, including the following: </a:t>
            </a:r>
            <a:r>
              <a:rPr lang="en-US" sz="4000" dirty="0">
                <a:solidFill>
                  <a:srgbClr val="00B050"/>
                </a:solidFill>
              </a:rPr>
              <a:t>learner</a:t>
            </a:r>
            <a:r>
              <a:rPr lang="en-US" sz="4000" dirty="0"/>
              <a:t> and </a:t>
            </a:r>
            <a:r>
              <a:rPr lang="en-US" sz="4000" dirty="0">
                <a:solidFill>
                  <a:srgbClr val="00B050"/>
                </a:solidFill>
              </a:rPr>
              <a:t>teacher</a:t>
            </a:r>
            <a:r>
              <a:rPr lang="en-US" sz="4000" dirty="0"/>
              <a:t> </a:t>
            </a:r>
            <a:r>
              <a:rPr lang="en-US" sz="4000" dirty="0">
                <a:solidFill>
                  <a:srgbClr val="00B050"/>
                </a:solidFill>
              </a:rPr>
              <a:t>expectations</a:t>
            </a:r>
            <a:r>
              <a:rPr lang="en-US" sz="4000" dirty="0"/>
              <a:t>; </a:t>
            </a:r>
            <a:r>
              <a:rPr lang="en-US" sz="4000" dirty="0">
                <a:solidFill>
                  <a:srgbClr val="00B050"/>
                </a:solidFill>
              </a:rPr>
              <a:t>methodological</a:t>
            </a:r>
            <a:r>
              <a:rPr lang="en-US" sz="4000" dirty="0"/>
              <a:t> </a:t>
            </a:r>
            <a:r>
              <a:rPr lang="en-US" sz="4000" dirty="0">
                <a:solidFill>
                  <a:srgbClr val="00B050"/>
                </a:solidFill>
              </a:rPr>
              <a:t>preferences</a:t>
            </a:r>
            <a:r>
              <a:rPr lang="en-US" sz="4000" dirty="0"/>
              <a:t>; the </a:t>
            </a:r>
            <a:r>
              <a:rPr lang="en-US" sz="4000" dirty="0">
                <a:solidFill>
                  <a:srgbClr val="00B050"/>
                </a:solidFill>
              </a:rPr>
              <a:t>perceived needs of the learners</a:t>
            </a:r>
            <a:r>
              <a:rPr lang="en-US" sz="4000" dirty="0"/>
              <a:t>; </a:t>
            </a:r>
            <a:r>
              <a:rPr lang="en-US" sz="4000" dirty="0">
                <a:solidFill>
                  <a:srgbClr val="00B050"/>
                </a:solidFill>
              </a:rPr>
              <a:t>syllabus </a:t>
            </a:r>
            <a:r>
              <a:rPr lang="en-US" sz="4000" dirty="0" smtClean="0">
                <a:solidFill>
                  <a:srgbClr val="00B050"/>
                </a:solidFill>
              </a:rPr>
              <a:t>requirements</a:t>
            </a:r>
            <a:r>
              <a:rPr lang="en-US" sz="4000" dirty="0" smtClean="0"/>
              <a:t>; </a:t>
            </a:r>
            <a:r>
              <a:rPr lang="en-US" sz="4000" dirty="0"/>
              <a:t>and </a:t>
            </a:r>
            <a:r>
              <a:rPr lang="en-US" sz="4000" dirty="0">
                <a:solidFill>
                  <a:srgbClr val="00B050"/>
                </a:solidFill>
              </a:rPr>
              <a:t>personal preferences. </a:t>
            </a:r>
            <a:endParaRPr lang="en-GB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143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640</TotalTime>
  <Words>1176</Words>
  <Application>Microsoft Office PowerPoint</Application>
  <PresentationFormat>On-screen Show (4:3)</PresentationFormat>
  <Paragraphs>57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Arial</vt:lpstr>
      <vt:lpstr>Arial Black</vt:lpstr>
      <vt:lpstr>Calibri</vt:lpstr>
      <vt:lpstr>Essential</vt:lpstr>
      <vt:lpstr>Chapter Two:  Analysing and Evaluating Coursebooks:  A Rationale and Some Guidelines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College of basic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Ihsan Saber Shafiq</dc:creator>
  <cp:lastModifiedBy>Maher</cp:lastModifiedBy>
  <cp:revision>107</cp:revision>
  <cp:lastPrinted>2018-03-13T11:17:46Z</cp:lastPrinted>
  <dcterms:created xsi:type="dcterms:W3CDTF">2016-10-08T06:35:55Z</dcterms:created>
  <dcterms:modified xsi:type="dcterms:W3CDTF">2023-01-08T05:14:39Z</dcterms:modified>
</cp:coreProperties>
</file>