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9B778-87E7-4CC6-9018-DC57A0767BC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150203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B778-87E7-4CC6-9018-DC57A0767BC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2332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B778-87E7-4CC6-9018-DC57A0767BC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373960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9B778-87E7-4CC6-9018-DC57A0767BC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340592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39B778-87E7-4CC6-9018-DC57A0767BC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337833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9B778-87E7-4CC6-9018-DC57A0767BC7}"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426525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9B778-87E7-4CC6-9018-DC57A0767BC7}" type="datetimeFigureOut">
              <a:rPr lang="en-US" smtClean="0"/>
              <a:t>5/31/2024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1961018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9B778-87E7-4CC6-9018-DC57A0767BC7}" type="datetimeFigureOut">
              <a:rPr lang="en-US" smtClean="0"/>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276229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9B778-87E7-4CC6-9018-DC57A0767BC7}" type="datetimeFigureOut">
              <a:rPr lang="en-US" smtClean="0"/>
              <a:t>5/31/2024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70868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39B778-87E7-4CC6-9018-DC57A0767BC7}"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1825392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39B778-87E7-4CC6-9018-DC57A0767BC7}"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9348-6415-4373-A31D-710E0E277136}" type="slidenum">
              <a:rPr lang="en-US" smtClean="0"/>
              <a:t>‹#›</a:t>
            </a:fld>
            <a:endParaRPr lang="en-US"/>
          </a:p>
        </p:txBody>
      </p:sp>
    </p:spTree>
    <p:extLst>
      <p:ext uri="{BB962C8B-B14F-4D97-AF65-F5344CB8AC3E}">
        <p14:creationId xmlns:p14="http://schemas.microsoft.com/office/powerpoint/2010/main" val="167634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9B778-87E7-4CC6-9018-DC57A0767BC7}" type="datetimeFigureOut">
              <a:rPr lang="en-US" smtClean="0"/>
              <a:t>5/31/2024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69348-6415-4373-A31D-710E0E277136}" type="slidenum">
              <a:rPr lang="en-US" smtClean="0"/>
              <a:t>‹#›</a:t>
            </a:fld>
            <a:endParaRPr lang="en-US"/>
          </a:p>
        </p:txBody>
      </p:sp>
    </p:spTree>
    <p:extLst>
      <p:ext uri="{BB962C8B-B14F-4D97-AF65-F5344CB8AC3E}">
        <p14:creationId xmlns:p14="http://schemas.microsoft.com/office/powerpoint/2010/main" val="102595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Toxic metal detection in samples by digestion method </a:t>
            </a:r>
            <a:endParaRPr lang="en-US" dirty="0">
              <a:solidFill>
                <a:srgbClr val="FF0000"/>
              </a:solidFill>
            </a:endParaRPr>
          </a:p>
        </p:txBody>
      </p:sp>
      <p:sp>
        <p:nvSpPr>
          <p:cNvPr id="3" name="Subtitle 2"/>
          <p:cNvSpPr>
            <a:spLocks noGrp="1"/>
          </p:cNvSpPr>
          <p:nvPr>
            <p:ph type="subTitle" idx="1"/>
          </p:nvPr>
        </p:nvSpPr>
        <p:spPr/>
        <p:txBody>
          <a:bodyPr>
            <a:normAutofit/>
          </a:bodyPr>
          <a:lstStyle/>
          <a:p>
            <a:r>
              <a:rPr lang="en-US" sz="4400" dirty="0" smtClean="0"/>
              <a:t>Lab 8</a:t>
            </a:r>
            <a:endParaRPr lang="en-US" sz="4400" dirty="0"/>
          </a:p>
        </p:txBody>
      </p:sp>
    </p:spTree>
    <p:extLst>
      <p:ext uri="{BB962C8B-B14F-4D97-AF65-F5344CB8AC3E}">
        <p14:creationId xmlns:p14="http://schemas.microsoft.com/office/powerpoint/2010/main" val="914096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Toxic metal detection in samples by digestion method </a:t>
            </a:r>
            <a:endParaRPr lang="en-US" dirty="0"/>
          </a:p>
        </p:txBody>
      </p:sp>
      <p:sp>
        <p:nvSpPr>
          <p:cNvPr id="3" name="Content Placeholder 2"/>
          <p:cNvSpPr>
            <a:spLocks noGrp="1"/>
          </p:cNvSpPr>
          <p:nvPr>
            <p:ph idx="1"/>
          </p:nvPr>
        </p:nvSpPr>
        <p:spPr/>
        <p:txBody>
          <a:bodyPr/>
          <a:lstStyle/>
          <a:p>
            <a:r>
              <a:rPr lang="en-US" dirty="0"/>
              <a:t>Heavy metals are among the major contaminants of food and may pose serious threats to our environment and our body. Mostly, these are non-biodegradable and get transferred into human body via food chain. Trace heavy metals may act as nutrient or toxic agents for human health. Some of the trace metals like copper, selenium, cobalt, iron and zinc have important role in human body, while others are toxic like lead and cadmium.</a:t>
            </a:r>
          </a:p>
        </p:txBody>
      </p:sp>
    </p:spTree>
    <p:extLst>
      <p:ext uri="{BB962C8B-B14F-4D97-AF65-F5344CB8AC3E}">
        <p14:creationId xmlns:p14="http://schemas.microsoft.com/office/powerpoint/2010/main" val="293644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508" y="314037"/>
            <a:ext cx="10513291" cy="1376652"/>
          </a:xfrm>
        </p:spPr>
        <p:txBody>
          <a:bodyPr/>
          <a:lstStyle/>
          <a:p>
            <a:r>
              <a:rPr lang="en-US" b="1" dirty="0" smtClean="0">
                <a:solidFill>
                  <a:srgbClr val="FF0000"/>
                </a:solidFill>
              </a:rPr>
              <a:t>Toxic metal detection in samples by digestion method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Lead (</a:t>
            </a:r>
            <a:r>
              <a:rPr lang="en-US" dirty="0" err="1"/>
              <a:t>Pb</a:t>
            </a:r>
            <a:r>
              <a:rPr lang="en-US" dirty="0"/>
              <a:t>) is among the well-known toxic metals. Cattle and Poultry may accumulate lead from environment, lead contaminated soils and </a:t>
            </a:r>
            <a:r>
              <a:rPr lang="en-US" dirty="0" smtClean="0"/>
              <a:t>contaminated water</a:t>
            </a:r>
            <a:r>
              <a:rPr lang="en-US" dirty="0"/>
              <a:t>, using metal-based fertilizers, pesticides, transportation and harvesting processes may introduce lead in the soil, which is ultimately transferred into the plants grown onto it. Other sources of lead pollution include discharge of industrial wastewater, dust, gasoline using vehicle’s emissions and demolition of buildings with lead-based paints. From the contaminated cattle and poultry feed ingredients, lead is transferred into the human body via food chain.</a:t>
            </a:r>
          </a:p>
          <a:p>
            <a:r>
              <a:rPr lang="en-US" dirty="0"/>
              <a:t>Lead may cause renal failure, brain and liver damage, impairments to gastrointestinal tract (GIT), poor development of the grey matter of brain in</a:t>
            </a:r>
            <a:br>
              <a:rPr lang="en-US" dirty="0"/>
            </a:br>
            <a:r>
              <a:rPr lang="en-US" dirty="0"/>
              <a:t>children resulting in poor intelligence quotient (IQ). Maximum tolerance</a:t>
            </a:r>
            <a:br>
              <a:rPr lang="en-US" dirty="0"/>
            </a:br>
            <a:r>
              <a:rPr lang="en-US" dirty="0"/>
              <a:t>level (MTL) for </a:t>
            </a:r>
            <a:r>
              <a:rPr lang="en-US" dirty="0" err="1"/>
              <a:t>Pb</a:t>
            </a:r>
            <a:r>
              <a:rPr lang="en-US" dirty="0"/>
              <a:t> in poultry feed is 10 mg/kg.</a:t>
            </a:r>
          </a:p>
        </p:txBody>
      </p:sp>
    </p:spTree>
    <p:extLst>
      <p:ext uri="{BB962C8B-B14F-4D97-AF65-F5344CB8AC3E}">
        <p14:creationId xmlns:p14="http://schemas.microsoft.com/office/powerpoint/2010/main" val="279994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r>
              <a:rPr lang="en-US" b="1" dirty="0" smtClean="0"/>
              <a:t>Methods of digestion</a:t>
            </a:r>
            <a:r>
              <a:rPr lang="en-US" b="1" dirty="0"/>
              <a:t/>
            </a:r>
            <a:br>
              <a:rPr lang="en-US" b="1" dirty="0"/>
            </a:br>
            <a:r>
              <a:rPr lang="en-US" b="1" dirty="0" smtClean="0"/>
              <a:t/>
            </a:r>
            <a:br>
              <a:rPr lang="en-US" b="1" dirty="0" smtClean="0"/>
            </a:br>
            <a:r>
              <a:rPr lang="en-US" b="1" dirty="0" smtClean="0"/>
              <a:t>1. Dry </a:t>
            </a:r>
            <a:r>
              <a:rPr lang="en-US" b="1" dirty="0" err="1" smtClean="0"/>
              <a:t>ashing</a:t>
            </a:r>
            <a:r>
              <a:rPr lang="en-US" b="1" dirty="0" smtClean="0"/>
              <a:t> mineralization: </a:t>
            </a:r>
            <a:r>
              <a:rPr lang="en-US" dirty="0" smtClean="0"/>
              <a:t/>
            </a:r>
            <a:br>
              <a:rPr lang="en-US" dirty="0" smtClean="0"/>
            </a:br>
            <a:endParaRPr lang="en-US" dirty="0"/>
          </a:p>
        </p:txBody>
      </p:sp>
      <p:sp>
        <p:nvSpPr>
          <p:cNvPr id="3" name="Content Placeholder 2"/>
          <p:cNvSpPr>
            <a:spLocks noGrp="1"/>
          </p:cNvSpPr>
          <p:nvPr>
            <p:ph idx="1"/>
          </p:nvPr>
        </p:nvSpPr>
        <p:spPr>
          <a:xfrm>
            <a:off x="838200" y="2733963"/>
            <a:ext cx="10515600" cy="3442999"/>
          </a:xfrm>
        </p:spPr>
        <p:txBody>
          <a:bodyPr/>
          <a:lstStyle/>
          <a:p>
            <a:r>
              <a:rPr lang="en-US" dirty="0" smtClean="0"/>
              <a:t>Take </a:t>
            </a:r>
            <a:r>
              <a:rPr lang="en-US" dirty="0"/>
              <a:t>2 g of sample were taken in porcelain crucible, placed in muffle furnace at 500 °C for 5 h. The carbon free ash contents were solubilized in 5 ml conc. </a:t>
            </a:r>
            <a:r>
              <a:rPr lang="en-US" dirty="0" err="1"/>
              <a:t>HCl</a:t>
            </a:r>
            <a:r>
              <a:rPr lang="en-US" dirty="0"/>
              <a:t>. This solution was diluted up to 30 ml with distilled water.</a:t>
            </a:r>
          </a:p>
        </p:txBody>
      </p:sp>
    </p:spTree>
    <p:extLst>
      <p:ext uri="{BB962C8B-B14F-4D97-AF65-F5344CB8AC3E}">
        <p14:creationId xmlns:p14="http://schemas.microsoft.com/office/powerpoint/2010/main" val="140803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2. </a:t>
            </a:r>
            <a:r>
              <a:rPr lang="en-US" b="1" dirty="0" smtClean="0"/>
              <a:t>Wet Acid Digestion on Hot Plate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0.5 </a:t>
            </a:r>
            <a:r>
              <a:rPr lang="en-US" dirty="0"/>
              <a:t>g of sample was treated with the 10 </a:t>
            </a:r>
            <a:r>
              <a:rPr lang="en-US" dirty="0" smtClean="0"/>
              <a:t>mL </a:t>
            </a:r>
            <a:r>
              <a:rPr lang="en-US" dirty="0"/>
              <a:t>HNO3 and 10ml H2SO4 in narrow opening flasks. Flasks containing mixtures were placed on hot plate at 100 °C and atmospheric pressure.</a:t>
            </a:r>
          </a:p>
        </p:txBody>
      </p:sp>
    </p:spTree>
    <p:extLst>
      <p:ext uri="{BB962C8B-B14F-4D97-AF65-F5344CB8AC3E}">
        <p14:creationId xmlns:p14="http://schemas.microsoft.com/office/powerpoint/2010/main" val="1579681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lvl="0" eaLnBrk="0" fontAlgn="base" hangingPunct="0">
              <a:lnSpc>
                <a:spcPct val="100000"/>
              </a:lnSpc>
              <a:spcAft>
                <a:spcPct val="0"/>
              </a:spcAft>
            </a:pPr>
            <a:r>
              <a:rPr lang="en-US" altLang="en-US" b="1" dirty="0">
                <a:latin typeface="Times New Roman" panose="02020603050405020304" pitchFamily="18" charset="0"/>
                <a:ea typeface="Calibri" panose="020F0502020204030204" pitchFamily="34" charset="0"/>
                <a:cs typeface="Times New Roman" panose="02020603050405020304" pitchFamily="18" charset="0"/>
              </a:rPr>
              <a:t>Determination of toxic metals in samples</a:t>
            </a:r>
            <a:endParaRPr kumimoji="0" lang="en-US" altLang="en-US" sz="2000" b="0" i="0" u="none" strike="noStrike" cap="none" normalizeH="0" baseline="0" dirty="0" smtClean="0">
              <a:ln>
                <a:noFill/>
              </a:ln>
              <a:solidFill>
                <a:schemeClr val="tx1"/>
              </a:solidFill>
              <a:effectLst/>
            </a:endParaRPr>
          </a:p>
        </p:txBody>
      </p:sp>
      <p:sp>
        <p:nvSpPr>
          <p:cNvPr id="6" name="Rectangle 5"/>
          <p:cNvSpPr>
            <a:spLocks noChangeArrowheads="1"/>
          </p:cNvSpPr>
          <p:nvPr/>
        </p:nvSpPr>
        <p:spPr bwMode="auto">
          <a:xfrm>
            <a:off x="1310326" y="1602261"/>
            <a:ext cx="12257416"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Required materials and instruments</a:t>
            </a:r>
            <a:endParaRPr kumimoji="0" lang="en-US" altLang="en-US"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en-US" altLang="en-US" sz="14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125 ml beaker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52" name="Picture 1" descr="79in³ Muffle Furnace w/ Digital Controller - Gilson C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6884" y="2652568"/>
            <a:ext cx="1654175" cy="23145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1310327" y="1614541"/>
            <a:ext cx="912300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914400" algn="l"/>
                <a:tab pos="1371600" algn="l"/>
                <a:tab pos="1828800" algn="l"/>
                <a:tab pos="2286000" algn="l"/>
                <a:tab pos="2743200" algn="l"/>
                <a:tab pos="40925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lang="en-US" alt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lang="en-US" alt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Thin filter paper</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kjeldahl</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flask</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 Hot plate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lang="en-US" altLang="en-US" sz="2000" dirty="0" smtClean="0">
                <a:latin typeface="Times New Roman" panose="02020603050405020304" pitchFamily="18" charset="0"/>
                <a:ea typeface="Calibri" panose="020F0502020204030204" pitchFamily="34" charset="0"/>
                <a:cs typeface="Times New Roman" panose="02020603050405020304" pitchFamily="18" charset="0"/>
              </a:rPr>
              <a:t>5.</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Thin filter paper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lang="en-US" altLang="en-US" sz="2000" dirty="0" smtClean="0">
                <a:latin typeface="Times New Roman" panose="02020603050405020304" pitchFamily="18" charset="0"/>
                <a:ea typeface="Calibri" panose="020F0502020204030204" pitchFamily="34" charset="0"/>
                <a:cs typeface="Times New Roman" panose="02020603050405020304" pitchFamily="18" charset="0"/>
              </a:rPr>
              <a:t>6</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H2SO4 concentrate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7. HNO3 concentrate</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8. Distilled water.		</a:t>
            </a: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r>
              <a:rPr lang="en-US" altLang="en-US" sz="2000" dirty="0" smtClean="0">
                <a:latin typeface="Times New Roman" panose="02020603050405020304" pitchFamily="18" charset="0"/>
                <a:ea typeface="Calibri" panose="020F0502020204030204" pitchFamily="34" charset="0"/>
                <a:cs typeface="Times New Roman" panose="02020603050405020304" pitchFamily="18" charset="0"/>
              </a:rPr>
              <a:t>9</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Muffle Furnace</a:t>
            </a:r>
          </a:p>
          <a:p>
            <a:pPr lvl="0"/>
            <a:r>
              <a:rPr lang="en-US" altLang="en-US" sz="2000" dirty="0" smtClean="0">
                <a:latin typeface="Times New Roman" panose="02020603050405020304" pitchFamily="18" charset="0"/>
                <a:cs typeface="Times New Roman" panose="02020603050405020304" pitchFamily="18" charset="0"/>
              </a:rPr>
              <a:t>10.</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Atomic absorption spectrophotometer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4092575" algn="l"/>
              </a:tabLst>
            </a:pPr>
            <a:endParaRPr kumimoji="0" lang="en-US" altLang="en-US" sz="2000" b="0" i="0" u="none" strike="noStrike" cap="none" normalizeH="0" baseline="0" dirty="0" smtClean="0">
              <a:ln>
                <a:noFill/>
              </a:ln>
              <a:solidFill>
                <a:schemeClr val="tx1"/>
              </a:solidFill>
              <a:effectLst/>
            </a:endParaRPr>
          </a:p>
        </p:txBody>
      </p:sp>
      <p:sp>
        <p:nvSpPr>
          <p:cNvPr id="9" name="Rectangle 8"/>
          <p:cNvSpPr/>
          <p:nvPr/>
        </p:nvSpPr>
        <p:spPr>
          <a:xfrm>
            <a:off x="7550012" y="5327657"/>
            <a:ext cx="1729961" cy="369332"/>
          </a:xfrm>
          <a:prstGeom prst="rect">
            <a:avLst/>
          </a:prstGeom>
        </p:spPr>
        <p:txBody>
          <a:bodyPr wrap="square">
            <a:spAutoFit/>
          </a:bodyPr>
          <a:lstStyle/>
          <a:p>
            <a:pPr lvl="0" eaLnBrk="0" fontAlgn="base" hangingPunct="0">
              <a:spcBef>
                <a:spcPct val="0"/>
              </a:spcBef>
              <a:spcAft>
                <a:spcPct val="0"/>
              </a:spcAft>
              <a:tabLst>
                <a:tab pos="457200" algn="l"/>
                <a:tab pos="914400" algn="l"/>
                <a:tab pos="1371600" algn="l"/>
                <a:tab pos="1828800" algn="l"/>
                <a:tab pos="2286000" algn="l"/>
                <a:tab pos="2743200" algn="l"/>
                <a:tab pos="4092575" algn="l"/>
              </a:tabLst>
            </a:pPr>
            <a:r>
              <a:rPr lang="en-US" altLang="en-US" b="1" dirty="0">
                <a:latin typeface="Times New Roman" panose="02020603050405020304" pitchFamily="18" charset="0"/>
                <a:ea typeface="Calibri" panose="020F0502020204030204" pitchFamily="34" charset="0"/>
                <a:cs typeface="Times New Roman" panose="02020603050405020304" pitchFamily="18" charset="0"/>
              </a:rPr>
              <a:t>Muffle Furnace</a:t>
            </a:r>
            <a:endParaRPr kumimoji="0" lang="en-US" altLang="en-US" sz="1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986747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t>Procedure: </a:t>
            </a:r>
            <a:endParaRPr lang="en-US" dirty="0"/>
          </a:p>
        </p:txBody>
      </p:sp>
      <p:sp>
        <p:nvSpPr>
          <p:cNvPr id="10" name="Content Placeholder 9"/>
          <p:cNvSpPr>
            <a:spLocks noGrp="1"/>
          </p:cNvSpPr>
          <p:nvPr>
            <p:ph idx="1"/>
          </p:nvPr>
        </p:nvSpPr>
        <p:spPr/>
        <p:txBody>
          <a:bodyPr>
            <a:normAutofit fontScale="92500" lnSpcReduction="10000"/>
          </a:bodyPr>
          <a:lstStyle/>
          <a:p>
            <a:pPr marL="0" indent="0">
              <a:buNone/>
            </a:pPr>
            <a:r>
              <a:rPr lang="en-US" dirty="0" smtClean="0"/>
              <a:t>1.Put </a:t>
            </a:r>
            <a:r>
              <a:rPr lang="en-US" dirty="0"/>
              <a:t>0.5 gm of dry sample </a:t>
            </a:r>
          </a:p>
          <a:p>
            <a:pPr marL="0" indent="0">
              <a:buNone/>
            </a:pPr>
            <a:r>
              <a:rPr lang="en-US" dirty="0" smtClean="0"/>
              <a:t>2.Add </a:t>
            </a:r>
            <a:r>
              <a:rPr lang="en-US" dirty="0"/>
              <a:t>(10) ml of HNO3 and 10ml of H2SO4 to </a:t>
            </a:r>
            <a:endParaRPr lang="en-US" dirty="0" smtClean="0"/>
          </a:p>
          <a:p>
            <a:pPr marL="0" indent="0">
              <a:buNone/>
            </a:pPr>
            <a:r>
              <a:rPr lang="en-US" dirty="0" smtClean="0"/>
              <a:t>the </a:t>
            </a:r>
            <a:r>
              <a:rPr lang="en-US" dirty="0"/>
              <a:t>sample.</a:t>
            </a:r>
          </a:p>
          <a:p>
            <a:pPr marL="0" indent="0">
              <a:buNone/>
            </a:pPr>
            <a:r>
              <a:rPr lang="en-US" dirty="0" smtClean="0"/>
              <a:t>3.Put </a:t>
            </a:r>
            <a:r>
              <a:rPr lang="en-US" dirty="0"/>
              <a:t>the digestive tube (</a:t>
            </a:r>
            <a:r>
              <a:rPr lang="en-US" dirty="0" err="1"/>
              <a:t>kjeldahl</a:t>
            </a:r>
            <a:r>
              <a:rPr lang="en-US" dirty="0"/>
              <a:t> flask) on the hot plate until change the color. </a:t>
            </a:r>
          </a:p>
          <a:p>
            <a:pPr marL="0" indent="0">
              <a:buNone/>
            </a:pPr>
            <a:r>
              <a:rPr lang="en-US" dirty="0" smtClean="0"/>
              <a:t>4.Complete </a:t>
            </a:r>
            <a:r>
              <a:rPr lang="en-US" dirty="0"/>
              <a:t>the digested samples with 100 ml distilled water.</a:t>
            </a:r>
          </a:p>
          <a:p>
            <a:pPr marL="0" indent="0">
              <a:buNone/>
            </a:pPr>
            <a:r>
              <a:rPr lang="en-US" dirty="0" smtClean="0"/>
              <a:t>5.Making </a:t>
            </a:r>
            <a:r>
              <a:rPr lang="en-US" dirty="0"/>
              <a:t>filtration of digested samples.</a:t>
            </a:r>
          </a:p>
          <a:p>
            <a:pPr marL="0" indent="0">
              <a:buNone/>
            </a:pPr>
            <a:r>
              <a:rPr lang="en-US" dirty="0" smtClean="0"/>
              <a:t>6.After </a:t>
            </a:r>
            <a:r>
              <a:rPr lang="en-US" dirty="0"/>
              <a:t>filtration and digested process the concentration of heavy metals are determined by atomic absorption spectrophotometer equipped with hallow –</a:t>
            </a:r>
            <a:r>
              <a:rPr lang="en-US" dirty="0" err="1"/>
              <a:t>cathod</a:t>
            </a:r>
            <a:r>
              <a:rPr lang="en-US" dirty="0"/>
              <a:t> lamp (electrode discharge source lamp) for heavy metal analysis.</a:t>
            </a:r>
          </a:p>
        </p:txBody>
      </p:sp>
      <p:pic>
        <p:nvPicPr>
          <p:cNvPr id="13" name="Picture 12" descr="Tps-aas9000 Atomic Absorption Spectrometer For Elements Detection,Atomic  Absorption Spectrophotometer With Autosampler - Buy Atomic Absorption  Spectrometer,Aas,Atomic Absorption Spectrophotometer Product on Alibaba.com"/>
          <p:cNvPicPr/>
          <p:nvPr/>
        </p:nvPicPr>
        <p:blipFill rotWithShape="1">
          <a:blip r:embed="rId2">
            <a:extLst>
              <a:ext uri="{28A0092B-C50C-407E-A947-70E740481C1C}">
                <a14:useLocalDpi xmlns:a14="http://schemas.microsoft.com/office/drawing/2010/main" val="0"/>
              </a:ext>
            </a:extLst>
          </a:blip>
          <a:srcRect t="25417" b="17500"/>
          <a:stretch/>
        </p:blipFill>
        <p:spPr bwMode="auto">
          <a:xfrm>
            <a:off x="8044873" y="0"/>
            <a:ext cx="3745115" cy="2094115"/>
          </a:xfrm>
          <a:prstGeom prst="rect">
            <a:avLst/>
          </a:prstGeom>
          <a:noFill/>
          <a:ln>
            <a:noFill/>
          </a:ln>
          <a:extLst>
            <a:ext uri="{53640926-AAD7-44D8-BBD7-CCE9431645EC}">
              <a14:shadowObscured xmlns:a14="http://schemas.microsoft.com/office/drawing/2010/main"/>
            </a:ext>
          </a:extLst>
        </p:spPr>
      </p:pic>
      <p:sp>
        <p:nvSpPr>
          <p:cNvPr id="11" name="Rectangle 10"/>
          <p:cNvSpPr/>
          <p:nvPr/>
        </p:nvSpPr>
        <p:spPr>
          <a:xfrm>
            <a:off x="7969372" y="2375671"/>
            <a:ext cx="3937938" cy="388696"/>
          </a:xfrm>
          <a:prstGeom prst="rect">
            <a:avLst/>
          </a:prstGeom>
        </p:spPr>
        <p:txBody>
          <a:bodyPr wrap="square">
            <a:spAutoFit/>
          </a:bodyPr>
          <a:lstStyle/>
          <a:p>
            <a:pP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Atomic absorption spectrophotometer</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6714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468</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Toxic metal detection in samples by digestion method </vt:lpstr>
      <vt:lpstr>Toxic metal detection in samples by digestion method </vt:lpstr>
      <vt:lpstr>Toxic metal detection in samples by digestion method </vt:lpstr>
      <vt:lpstr> Methods of digestion  1. Dry ashing mineralization:  </vt:lpstr>
      <vt:lpstr>2. Wet Acid Digestion on Hot Plate </vt:lpstr>
      <vt:lpstr>Determination of toxic metals in samples</vt:lpstr>
      <vt:lpstr>Procedure: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 metal detection in samples by digestion method</dc:title>
  <dc:creator>Hi</dc:creator>
  <cp:lastModifiedBy>Hi</cp:lastModifiedBy>
  <cp:revision>6</cp:revision>
  <dcterms:created xsi:type="dcterms:W3CDTF">2022-11-08T19:47:58Z</dcterms:created>
  <dcterms:modified xsi:type="dcterms:W3CDTF">2024-06-01T00:15:10Z</dcterms:modified>
</cp:coreProperties>
</file>