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69" r:id="rId3"/>
    <p:sldId id="259" r:id="rId4"/>
    <p:sldId id="260" r:id="rId5"/>
    <p:sldId id="261" r:id="rId6"/>
    <p:sldId id="262" r:id="rId7"/>
    <p:sldId id="267" r:id="rId8"/>
    <p:sldId id="268"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154" autoAdjust="0"/>
  </p:normalViewPr>
  <p:slideViewPr>
    <p:cSldViewPr>
      <p:cViewPr varScale="1">
        <p:scale>
          <a:sx n="75" d="100"/>
          <a:sy n="75" d="100"/>
        </p:scale>
        <p:origin x="1666"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55943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20844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36547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1163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09944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10263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7097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4194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34895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919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46050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66818442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Insulin" TargetMode="External"/><Relationship Id="rId2" Type="http://schemas.openxmlformats.org/officeDocument/2006/relationships/hyperlink" Target="http://en.wikipedia.org/wiki/Vitamin_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Immunosuppression" TargetMode="External"/><Relationship Id="rId3" Type="http://schemas.openxmlformats.org/officeDocument/2006/relationships/hyperlink" Target="http://en.wikipedia.org/wiki/Health_effect" TargetMode="External"/><Relationship Id="rId7" Type="http://schemas.openxmlformats.org/officeDocument/2006/relationships/hyperlink" Target="http://en.wikipedia.org/wiki/Sun_tanning" TargetMode="External"/><Relationship Id="rId2" Type="http://schemas.openxmlformats.org/officeDocument/2006/relationships/hyperlink" Target="http://en.wikipedia.org/wiki/Carcinogen" TargetMode="External"/><Relationship Id="rId1" Type="http://schemas.openxmlformats.org/officeDocument/2006/relationships/slideLayout" Target="../slideLayouts/slideLayout2.xml"/><Relationship Id="rId6" Type="http://schemas.openxmlformats.org/officeDocument/2006/relationships/hyperlink" Target="http://en.wikipedia.org/wiki/Erythema" TargetMode="External"/><Relationship Id="rId5" Type="http://schemas.openxmlformats.org/officeDocument/2006/relationships/hyperlink" Target="http://en.wikipedia.org/wiki/Immune_system" TargetMode="External"/><Relationship Id="rId4" Type="http://schemas.openxmlformats.org/officeDocument/2006/relationships/hyperlink" Target="http://en.wikipedia.org/wiki/Ski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Human" TargetMode="External"/><Relationship Id="rId3" Type="http://schemas.openxmlformats.org/officeDocument/2006/relationships/hyperlink" Target="http://en.wikipedia.org/wiki/Wavelength" TargetMode="External"/><Relationship Id="rId7" Type="http://schemas.openxmlformats.org/officeDocument/2006/relationships/hyperlink" Target="http://en.wikipedia.org/wiki/Electron_volt" TargetMode="External"/><Relationship Id="rId2" Type="http://schemas.openxmlformats.org/officeDocument/2006/relationships/hyperlink" Target="http://en.wikipedia.org/wiki/Electromagnetic_radiation" TargetMode="External"/><Relationship Id="rId1" Type="http://schemas.openxmlformats.org/officeDocument/2006/relationships/slideLayout" Target="../slideLayouts/slideLayout6.xml"/><Relationship Id="rId6" Type="http://schemas.openxmlformats.org/officeDocument/2006/relationships/hyperlink" Target="http://en.wikipedia.org/wiki/Nanometer" TargetMode="External"/><Relationship Id="rId5" Type="http://schemas.openxmlformats.org/officeDocument/2006/relationships/hyperlink" Target="http://en.wikipedia.org/wiki/X-ray" TargetMode="External"/><Relationship Id="rId4" Type="http://schemas.openxmlformats.org/officeDocument/2006/relationships/hyperlink" Target="http://en.wikipedia.org/wiki/Visible_light" TargetMode="External"/><Relationship Id="rId9" Type="http://schemas.openxmlformats.org/officeDocument/2006/relationships/hyperlink" Target="http://en.wikipedia.org/wiki/Violet_(colo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7494"/>
            <a:ext cx="8839200" cy="4837906"/>
          </a:xfrm>
        </p:spPr>
        <p:txBody>
          <a:bodyPr>
            <a:normAutofit/>
          </a:bodyPr>
          <a:lstStyle/>
          <a:p>
            <a:pPr algn="ctr"/>
            <a:r>
              <a:rPr lang="en-US" sz="4800" b="1" dirty="0" smtClean="0">
                <a:solidFill>
                  <a:schemeClr val="tx1"/>
                </a:solidFill>
              </a:rPr>
              <a:t>Effect of UV radiation on bacterial growth</a:t>
            </a:r>
            <a:br>
              <a:rPr lang="en-US" sz="4800" b="1" dirty="0" smtClean="0">
                <a:solidFill>
                  <a:schemeClr val="tx1"/>
                </a:solidFill>
              </a:rPr>
            </a:br>
            <a:endParaRPr lang="ar-IQ" sz="48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2133600"/>
          </a:xfrm>
        </p:spPr>
        <p:txBody>
          <a:bodyPr>
            <a:normAutofit/>
          </a:bodyPr>
          <a:lstStyle/>
          <a:p>
            <a:r>
              <a:rPr lang="en-US" b="1" dirty="0" smtClean="0"/>
              <a:t>Human health-related effects of UV radiation</a:t>
            </a:r>
            <a:br>
              <a:rPr lang="en-US" b="1" dirty="0" smtClean="0"/>
            </a:br>
            <a:endParaRPr lang="ar-IQ" dirty="0"/>
          </a:p>
        </p:txBody>
      </p:sp>
      <p:sp>
        <p:nvSpPr>
          <p:cNvPr id="3" name="Content Placeholder 2"/>
          <p:cNvSpPr>
            <a:spLocks noGrp="1"/>
          </p:cNvSpPr>
          <p:nvPr>
            <p:ph idx="1"/>
          </p:nvPr>
        </p:nvSpPr>
        <p:spPr>
          <a:noFill/>
        </p:spPr>
        <p:txBody>
          <a:bodyPr>
            <a:normAutofit fontScale="92500"/>
          </a:bodyPr>
          <a:lstStyle/>
          <a:p>
            <a:pPr algn="l" rtl="0">
              <a:buNone/>
            </a:pPr>
            <a:endParaRPr lang="en-US" dirty="0" smtClean="0"/>
          </a:p>
          <a:p>
            <a:pPr marL="514350" indent="-514350" algn="l" rtl="0">
              <a:buAutoNum type="alphaUcParenR"/>
            </a:pPr>
            <a:r>
              <a:rPr lang="en-US" b="1" dirty="0" smtClean="0"/>
              <a:t>Beneficial effects:</a:t>
            </a:r>
          </a:p>
          <a:p>
            <a:pPr marL="514350" indent="-514350" algn="l" rtl="0">
              <a:buNone/>
            </a:pPr>
            <a:endParaRPr lang="en-US" dirty="0" smtClean="0"/>
          </a:p>
          <a:p>
            <a:pPr lvl="0" algn="l" rtl="0">
              <a:buNone/>
            </a:pPr>
            <a:r>
              <a:rPr lang="en-US" b="1" dirty="0" smtClean="0"/>
              <a:t>1. Vitamin D: </a:t>
            </a:r>
            <a:r>
              <a:rPr lang="en-US" dirty="0" smtClean="0"/>
              <a:t>UVB exposure induces the production of </a:t>
            </a:r>
            <a:r>
              <a:rPr lang="en-US" dirty="0" smtClean="0">
                <a:hlinkClick r:id="rId2" tooltip="Vitamin D"/>
              </a:rPr>
              <a:t>vitamin D</a:t>
            </a:r>
            <a:r>
              <a:rPr lang="en-US" dirty="0" smtClean="0"/>
              <a:t> in the skin. Vitamin D has regulatory roles in calcium metabolism (which is vital for normal functioning of the nervous system, as well as for bone growth and maintenance of bone density) immunity, cell proliferation, </a:t>
            </a:r>
            <a:r>
              <a:rPr lang="en-US" dirty="0" smtClean="0">
                <a:hlinkClick r:id="rId3" tooltip="Insulin"/>
              </a:rPr>
              <a:t>insulin</a:t>
            </a:r>
            <a:r>
              <a:rPr lang="en-US" dirty="0" smtClean="0"/>
              <a:t> secretion, and blood pressure.</a:t>
            </a:r>
          </a:p>
          <a:p>
            <a:pPr lvl="0" algn="l" rtl="0">
              <a:buNone/>
            </a:pPr>
            <a:r>
              <a:rPr lang="en-US" b="1" dirty="0" smtClean="0"/>
              <a:t>2. Medical applications</a:t>
            </a:r>
            <a:endParaRPr lang="en-US" dirty="0" smtClean="0"/>
          </a:p>
          <a:p>
            <a:pPr algn="l"/>
            <a:endParaRPr lang="ar-IQ"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pPr algn="l" rtl="0">
              <a:buNone/>
            </a:pPr>
            <a:r>
              <a:rPr lang="en-US" b="1" dirty="0" smtClean="0"/>
              <a:t>B) Harmful effects</a:t>
            </a:r>
          </a:p>
          <a:p>
            <a:pPr algn="l" rtl="0">
              <a:buNone/>
            </a:pPr>
            <a:endParaRPr lang="en-US" b="1" dirty="0" smtClean="0">
              <a:solidFill>
                <a:schemeClr val="bg1"/>
              </a:solidFill>
            </a:endParaRPr>
          </a:p>
          <a:p>
            <a:pPr algn="l" rtl="0">
              <a:buNone/>
            </a:pPr>
            <a:endParaRPr lang="en-US" dirty="0" smtClean="0">
              <a:solidFill>
                <a:schemeClr val="bg1"/>
              </a:solidFill>
            </a:endParaRPr>
          </a:p>
          <a:p>
            <a:pPr algn="l" rtl="0"/>
            <a:r>
              <a:rPr lang="en-US" dirty="0" smtClean="0"/>
              <a:t>Ultraviolet (UVB) irradiation present in sunlight is an environmental human </a:t>
            </a:r>
            <a:r>
              <a:rPr lang="en-US" dirty="0" smtClean="0">
                <a:hlinkClick r:id="rId2" tooltip="Carcinogen"/>
              </a:rPr>
              <a:t>carcinogen</a:t>
            </a:r>
            <a:r>
              <a:rPr lang="en-US" dirty="0" smtClean="0"/>
              <a:t>. The toxic effects of UV from natural sunlight and therapeutic artificial lamps are a major concern for human health. Prolonged exposure to solar UV radiation may result in acute and chronic </a:t>
            </a:r>
            <a:r>
              <a:rPr lang="en-US" dirty="0" smtClean="0">
                <a:hlinkClick r:id="rId3" tooltip="Health effect"/>
              </a:rPr>
              <a:t>health effects</a:t>
            </a:r>
            <a:r>
              <a:rPr lang="en-US" dirty="0" smtClean="0"/>
              <a:t> on the </a:t>
            </a:r>
            <a:r>
              <a:rPr lang="en-US" dirty="0" smtClean="0">
                <a:hlinkClick r:id="rId4" tooltip="Skin"/>
              </a:rPr>
              <a:t>skin</a:t>
            </a:r>
            <a:r>
              <a:rPr lang="en-US" dirty="0" smtClean="0"/>
              <a:t>, eye, and </a:t>
            </a:r>
            <a:r>
              <a:rPr lang="en-US" dirty="0" smtClean="0">
                <a:hlinkClick r:id="rId5" tooltip="Immune system"/>
              </a:rPr>
              <a:t>immune system</a:t>
            </a:r>
            <a:r>
              <a:rPr lang="en-US" dirty="0" smtClean="0"/>
              <a:t> The major acute effects of UV irradiation on normal human skin comprise sunburn inflammation </a:t>
            </a:r>
            <a:r>
              <a:rPr lang="en-US" dirty="0" err="1" smtClean="0">
                <a:hlinkClick r:id="rId6" tooltip="Erythema"/>
              </a:rPr>
              <a:t>erythema</a:t>
            </a:r>
            <a:r>
              <a:rPr lang="en-US" dirty="0" smtClean="0"/>
              <a:t>, </a:t>
            </a:r>
            <a:r>
              <a:rPr lang="en-US" dirty="0" smtClean="0">
                <a:hlinkClick r:id="rId7" tooltip="Sun tanning"/>
              </a:rPr>
              <a:t>tanning</a:t>
            </a:r>
            <a:r>
              <a:rPr lang="en-US" dirty="0" smtClean="0"/>
              <a:t>, and local or systemic </a:t>
            </a:r>
            <a:r>
              <a:rPr lang="en-US" dirty="0" err="1" smtClean="0">
                <a:hlinkClick r:id="rId8" tooltip="Immunosuppression"/>
              </a:rPr>
              <a:t>immunosuppression</a:t>
            </a:r>
            <a:r>
              <a:rPr lang="en-US" dirty="0" smtClean="0"/>
              <a:t>.</a:t>
            </a:r>
          </a:p>
          <a:p>
            <a:pPr algn="l"/>
            <a:endParaRPr lang="ar-IQ"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l" rtl="0"/>
            <a:r>
              <a:rPr lang="en-US" b="1" dirty="0" smtClean="0"/>
              <a:t>Procedure</a:t>
            </a:r>
            <a:r>
              <a:rPr lang="en-US" b="1" smtClean="0"/>
              <a:t>: </a:t>
            </a:r>
          </a:p>
          <a:p>
            <a:pPr algn="l" rtl="0">
              <a:buNone/>
            </a:pPr>
            <a:endParaRPr lang="en-US" dirty="0" smtClean="0"/>
          </a:p>
          <a:p>
            <a:pPr lvl="0" algn="l" rtl="0">
              <a:buNone/>
            </a:pPr>
            <a:r>
              <a:rPr lang="en-US" dirty="0" smtClean="0"/>
              <a:t>1. Prepare two culture samples of bacteria (nutrient agar with sample of bacteria). </a:t>
            </a:r>
          </a:p>
          <a:p>
            <a:pPr lvl="0" algn="l" rtl="0">
              <a:buNone/>
            </a:pPr>
            <a:r>
              <a:rPr lang="en-US" dirty="0" smtClean="0"/>
              <a:t>2. One of the samples are exposed to ultra violet radiation and the other used as a control.</a:t>
            </a:r>
          </a:p>
          <a:p>
            <a:pPr lvl="0" algn="l" rtl="0">
              <a:buNone/>
            </a:pPr>
            <a:r>
              <a:rPr lang="en-US" dirty="0" smtClean="0"/>
              <a:t>3. Incubate the two cultures of bacteria for 24-48hr at 37 ᵒC.</a:t>
            </a:r>
          </a:p>
          <a:p>
            <a:pPr lvl="0" algn="l" rtl="0">
              <a:buNone/>
            </a:pPr>
            <a:r>
              <a:rPr lang="en-US" dirty="0" smtClean="0"/>
              <a:t>4. After two days examine the growth of bacteria.  </a:t>
            </a:r>
          </a:p>
          <a:p>
            <a:pPr algn="l"/>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914400" y="1752600"/>
            <a:ext cx="7543800" cy="4401205"/>
          </a:xfrm>
          <a:prstGeom prst="rect">
            <a:avLst/>
          </a:prstGeom>
        </p:spPr>
        <p:txBody>
          <a:bodyPr wrap="square">
            <a:spAutoFit/>
          </a:bodyPr>
          <a:lstStyle/>
          <a:p>
            <a:r>
              <a:rPr lang="en-US" sz="2800" b="1" dirty="0"/>
              <a:t>Ultraviolet</a:t>
            </a:r>
            <a:r>
              <a:rPr lang="en-US" sz="2800" dirty="0"/>
              <a:t> (</a:t>
            </a:r>
            <a:r>
              <a:rPr lang="en-US" sz="2800" b="1" dirty="0"/>
              <a:t>UV</a:t>
            </a:r>
            <a:r>
              <a:rPr lang="en-US" sz="2800" dirty="0"/>
              <a:t>) light is </a:t>
            </a:r>
            <a:r>
              <a:rPr lang="en-US" sz="2800" dirty="0">
                <a:hlinkClick r:id="rId2" tooltip="Electromagnetic radiation"/>
              </a:rPr>
              <a:t>electromagnetic radiation</a:t>
            </a:r>
            <a:r>
              <a:rPr lang="en-US" sz="2800" dirty="0"/>
              <a:t> with a </a:t>
            </a:r>
            <a:r>
              <a:rPr lang="en-US" sz="2800" dirty="0">
                <a:hlinkClick r:id="rId3" tooltip="Wavelength"/>
              </a:rPr>
              <a:t>wavelength</a:t>
            </a:r>
            <a:r>
              <a:rPr lang="en-US" sz="2800" dirty="0"/>
              <a:t> shorter than that of </a:t>
            </a:r>
            <a:r>
              <a:rPr lang="en-US" sz="2800" dirty="0">
                <a:hlinkClick r:id="rId4" tooltip="Visible light"/>
              </a:rPr>
              <a:t>visible light</a:t>
            </a:r>
            <a:r>
              <a:rPr lang="en-US" sz="2800" dirty="0"/>
              <a:t>, but longer than </a:t>
            </a:r>
            <a:r>
              <a:rPr lang="en-US" sz="2800" dirty="0">
                <a:hlinkClick r:id="rId5" tooltip="X-ray"/>
              </a:rPr>
              <a:t>X-rays</a:t>
            </a:r>
            <a:r>
              <a:rPr lang="en-US" sz="2800" dirty="0"/>
              <a:t>, in the range 10 </a:t>
            </a:r>
            <a:r>
              <a:rPr lang="en-US" sz="2800" dirty="0">
                <a:hlinkClick r:id="rId6" tooltip="Nanometer"/>
              </a:rPr>
              <a:t>nm</a:t>
            </a:r>
            <a:r>
              <a:rPr lang="en-US" sz="2800" dirty="0"/>
              <a:t> to 400 nm, and energies from 3</a:t>
            </a:r>
            <a:r>
              <a:rPr lang="en-US" sz="2800" dirty="0">
                <a:hlinkClick r:id="rId7" tooltip="Electron volt"/>
              </a:rPr>
              <a:t>eV</a:t>
            </a:r>
            <a:r>
              <a:rPr lang="en-US" sz="2800" dirty="0"/>
              <a:t> to 124 eV.</a:t>
            </a:r>
            <a:br>
              <a:rPr lang="en-US" sz="2800" dirty="0"/>
            </a:br>
            <a:r>
              <a:rPr lang="en-US" sz="2800" dirty="0"/>
              <a:t/>
            </a:r>
            <a:br>
              <a:rPr lang="en-US" sz="2800" dirty="0"/>
            </a:br>
            <a:r>
              <a:rPr lang="en-US" sz="2800" dirty="0"/>
              <a:t> It is so named because the spectrum consists of electromagnetic waves with frequencies higher than those that </a:t>
            </a:r>
            <a:r>
              <a:rPr lang="en-US" sz="2800" dirty="0">
                <a:hlinkClick r:id="rId8" tooltip="Human"/>
              </a:rPr>
              <a:t>humans</a:t>
            </a:r>
            <a:r>
              <a:rPr lang="en-US" sz="2800" dirty="0"/>
              <a:t> identify as the color </a:t>
            </a:r>
            <a:r>
              <a:rPr lang="en-US" sz="2800" dirty="0">
                <a:hlinkClick r:id="rId9" tooltip="Violet (color)"/>
              </a:rPr>
              <a:t>violet</a:t>
            </a:r>
            <a:r>
              <a:rPr lang="en-US" sz="2800" dirty="0"/>
              <a:t>.</a:t>
            </a:r>
            <a:r>
              <a:rPr lang="en-US" sz="2800" dirty="0">
                <a:solidFill>
                  <a:schemeClr val="bg1"/>
                </a:solidFill>
              </a:rPr>
              <a:t/>
            </a:r>
            <a:br>
              <a:rPr lang="en-US" sz="2800" dirty="0">
                <a:solidFill>
                  <a:schemeClr val="bg1"/>
                </a:solidFill>
              </a:rPr>
            </a:br>
            <a:endParaRPr lang="en-US" sz="2800" dirty="0"/>
          </a:p>
        </p:txBody>
      </p:sp>
    </p:spTree>
    <p:extLst>
      <p:ext uri="{BB962C8B-B14F-4D97-AF65-F5344CB8AC3E}">
        <p14:creationId xmlns:p14="http://schemas.microsoft.com/office/powerpoint/2010/main" val="2308411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b="42353"/>
          <a:stretch>
            <a:fillRect/>
          </a:stretch>
        </p:blipFill>
        <p:spPr bwMode="auto">
          <a:xfrm>
            <a:off x="467360" y="615748"/>
            <a:ext cx="8676640" cy="525165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6858000"/>
          </a:xfrm>
        </p:spPr>
        <p:txBody>
          <a:bodyPr>
            <a:normAutofit/>
          </a:bodyPr>
          <a:lstStyle/>
          <a:p>
            <a:r>
              <a:rPr lang="en-US" sz="2800" dirty="0" smtClean="0">
                <a:latin typeface="+mn-lt"/>
              </a:rPr>
              <a:t>UV   processing involves the use of radiation from the ultraviolet region of the electromagnetic spectrum for purposes of </a:t>
            </a:r>
            <a:r>
              <a:rPr lang="en-US" sz="2800" dirty="0" smtClean="0">
                <a:solidFill>
                  <a:srgbClr val="0070C0"/>
                </a:solidFill>
                <a:latin typeface="+mn-lt"/>
              </a:rPr>
              <a:t>disinfection</a:t>
            </a:r>
            <a:r>
              <a:rPr lang="en-US" sz="2800" dirty="0" smtClean="0">
                <a:latin typeface="+mn-lt"/>
              </a:rPr>
              <a:t>. The wavelength for UV processing ranges from </a:t>
            </a:r>
            <a:r>
              <a:rPr lang="en-US" sz="2800" dirty="0" smtClean="0">
                <a:solidFill>
                  <a:srgbClr val="FF0000"/>
                </a:solidFill>
                <a:latin typeface="+mn-lt"/>
              </a:rPr>
              <a:t>200</a:t>
            </a:r>
            <a:r>
              <a:rPr lang="en-US" sz="2800" dirty="0" smtClean="0">
                <a:latin typeface="+mn-lt"/>
              </a:rPr>
              <a:t> to </a:t>
            </a:r>
            <a:r>
              <a:rPr lang="en-US" sz="2800" dirty="0" smtClean="0">
                <a:solidFill>
                  <a:srgbClr val="FF0000"/>
                </a:solidFill>
                <a:latin typeface="+mn-lt"/>
              </a:rPr>
              <a:t>280 </a:t>
            </a:r>
            <a:r>
              <a:rPr lang="en-US" sz="2800" dirty="0" smtClean="0">
                <a:latin typeface="+mn-lt"/>
              </a:rPr>
              <a:t>nm, called the </a:t>
            </a:r>
            <a:r>
              <a:rPr lang="en-US" sz="2800" dirty="0" smtClean="0">
                <a:solidFill>
                  <a:srgbClr val="00B050"/>
                </a:solidFill>
                <a:latin typeface="+mn-lt"/>
              </a:rPr>
              <a:t>germicidal range, </a:t>
            </a:r>
            <a:r>
              <a:rPr lang="en-US" sz="2800" dirty="0" smtClean="0">
                <a:latin typeface="+mn-lt"/>
              </a:rPr>
              <a:t>since it effectively inactivates the microorganisms.</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t>
            </a:r>
            <a:br>
              <a:rPr lang="en-US" sz="2800" dirty="0" smtClean="0">
                <a:latin typeface="+mn-lt"/>
              </a:rPr>
            </a:br>
            <a:r>
              <a:rPr lang="en-US" sz="2800" dirty="0" smtClean="0">
                <a:latin typeface="+mn-lt"/>
              </a:rPr>
              <a:t>The germicidal properties of UV irradiation are mainly </a:t>
            </a:r>
            <a:r>
              <a:rPr lang="en-US" sz="2800" dirty="0" smtClean="0">
                <a:solidFill>
                  <a:srgbClr val="7030A0"/>
                </a:solidFill>
                <a:latin typeface="+mn-lt"/>
              </a:rPr>
              <a:t>due to DNA mutations induced through absorption of UV light by DNA molecules</a:t>
            </a:r>
            <a:r>
              <a:rPr lang="en-US" sz="2800" dirty="0" smtClean="0">
                <a:latin typeface="+mn-lt"/>
              </a:rPr>
              <a:t>. Short range UV (</a:t>
            </a:r>
            <a:r>
              <a:rPr lang="en-US" sz="2800" dirty="0" smtClean="0">
                <a:solidFill>
                  <a:srgbClr val="FF0000"/>
                </a:solidFill>
                <a:latin typeface="+mn-lt"/>
              </a:rPr>
              <a:t>UVC</a:t>
            </a:r>
            <a:r>
              <a:rPr lang="en-US" sz="2800" dirty="0" smtClean="0">
                <a:latin typeface="+mn-lt"/>
              </a:rPr>
              <a:t>) breaks molecular bonds in the deoxyribonucleic acid (DNA) of microorganisms, creating mutations that inhibit growth and reproduction.</a:t>
            </a:r>
            <a:br>
              <a:rPr lang="en-US" sz="2800" dirty="0" smtClean="0">
                <a:latin typeface="+mn-lt"/>
              </a:rPr>
            </a:br>
            <a:endParaRPr lang="ar-IQ" sz="2800"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6172200"/>
          </a:xfrm>
        </p:spPr>
        <p:txBody>
          <a:bodyPr>
            <a:normAutofit/>
          </a:bodyPr>
          <a:lstStyle/>
          <a:p>
            <a:r>
              <a:rPr lang="en-US" sz="3600" u="sng" dirty="0" smtClean="0">
                <a:solidFill>
                  <a:srgbClr val="C00000"/>
                </a:solidFill>
                <a:latin typeface="+mn-lt"/>
              </a:rPr>
              <a:t>Mutagens can be in the form of:</a:t>
            </a:r>
            <a:r>
              <a:rPr lang="en-US" sz="3200" dirty="0" smtClean="0">
                <a:solidFill>
                  <a:srgbClr val="C00000"/>
                </a:solidFill>
                <a:latin typeface="+mn-lt"/>
              </a:rPr>
              <a:t/>
            </a:r>
            <a:br>
              <a:rPr lang="en-US" sz="3200" dirty="0" smtClean="0">
                <a:solidFill>
                  <a:srgbClr val="C00000"/>
                </a:solidFill>
                <a:latin typeface="+mn-lt"/>
              </a:rPr>
            </a:br>
            <a:r>
              <a:rPr lang="en-US" sz="3200" dirty="0" smtClean="0">
                <a:latin typeface="+mn-lt"/>
              </a:rPr>
              <a:t/>
            </a:r>
            <a:br>
              <a:rPr lang="en-US" sz="3200" dirty="0" smtClean="0">
                <a:latin typeface="+mn-lt"/>
              </a:rPr>
            </a:br>
            <a:r>
              <a:rPr lang="en-US" sz="3200" dirty="0" smtClean="0">
                <a:latin typeface="+mn-lt"/>
              </a:rPr>
              <a:t>1.  a </a:t>
            </a:r>
            <a:r>
              <a:rPr lang="en-US" sz="3200" dirty="0" smtClean="0">
                <a:solidFill>
                  <a:srgbClr val="00B050"/>
                </a:solidFill>
                <a:latin typeface="+mn-lt"/>
              </a:rPr>
              <a:t>chemical</a:t>
            </a:r>
            <a:r>
              <a:rPr lang="en-US" sz="3200" dirty="0" smtClean="0">
                <a:latin typeface="+mn-lt"/>
              </a:rPr>
              <a:t>, such as nicotine, or</a:t>
            </a:r>
            <a:br>
              <a:rPr lang="en-US" sz="3200" dirty="0" smtClean="0">
                <a:latin typeface="+mn-lt"/>
              </a:rPr>
            </a:br>
            <a:r>
              <a:rPr lang="en-US" sz="3200" dirty="0" smtClean="0">
                <a:latin typeface="+mn-lt"/>
              </a:rPr>
              <a:t>2. in the form of </a:t>
            </a:r>
            <a:r>
              <a:rPr lang="en-US" sz="3200" dirty="0" smtClean="0">
                <a:solidFill>
                  <a:srgbClr val="00B050"/>
                </a:solidFill>
                <a:latin typeface="+mn-lt"/>
              </a:rPr>
              <a:t>electromagnetic radiation</a:t>
            </a:r>
            <a:r>
              <a:rPr lang="en-US" sz="3200" dirty="0" smtClean="0">
                <a:latin typeface="+mn-lt"/>
              </a:rPr>
              <a:t>.</a:t>
            </a:r>
            <a:br>
              <a:rPr lang="en-US" sz="3200" dirty="0" smtClean="0">
                <a:latin typeface="+mn-lt"/>
              </a:rPr>
            </a:br>
            <a:r>
              <a:rPr lang="en-US" sz="3200" dirty="0" smtClean="0">
                <a:latin typeface="+mn-lt"/>
              </a:rPr>
              <a:t/>
            </a:r>
            <a:br>
              <a:rPr lang="en-US" sz="3200" dirty="0" smtClean="0">
                <a:latin typeface="+mn-lt"/>
              </a:rPr>
            </a:br>
            <a:r>
              <a:rPr lang="en-US" sz="3200" dirty="0" smtClean="0">
                <a:latin typeface="+mn-lt"/>
              </a:rPr>
              <a:t> There are two forms of </a:t>
            </a:r>
            <a:r>
              <a:rPr lang="en-US" sz="3200" dirty="0" smtClean="0">
                <a:solidFill>
                  <a:srgbClr val="C00000"/>
                </a:solidFill>
                <a:latin typeface="+mn-lt"/>
              </a:rPr>
              <a:t>electromagnetic radiation </a:t>
            </a:r>
            <a:r>
              <a:rPr lang="en-US" sz="3200" dirty="0" smtClean="0">
                <a:latin typeface="+mn-lt"/>
              </a:rPr>
              <a:t>that are mutagenic; </a:t>
            </a:r>
            <a:r>
              <a:rPr lang="en-US" sz="3200" dirty="0" smtClean="0">
                <a:solidFill>
                  <a:srgbClr val="0070C0"/>
                </a:solidFill>
                <a:latin typeface="+mn-lt"/>
              </a:rPr>
              <a:t>ionizing radiation </a:t>
            </a:r>
            <a:r>
              <a:rPr lang="en-US" sz="3200" dirty="0" smtClean="0">
                <a:latin typeface="+mn-lt"/>
              </a:rPr>
              <a:t>and n</a:t>
            </a:r>
            <a:r>
              <a:rPr lang="en-US" sz="3200" dirty="0" smtClean="0">
                <a:solidFill>
                  <a:srgbClr val="0070C0"/>
                </a:solidFill>
                <a:latin typeface="+mn-lt"/>
              </a:rPr>
              <a:t>on-ionizing</a:t>
            </a:r>
            <a:r>
              <a:rPr lang="en-US" sz="3200" dirty="0" smtClean="0">
                <a:latin typeface="+mn-lt"/>
              </a:rPr>
              <a:t> radiation. </a:t>
            </a:r>
            <a:br>
              <a:rPr lang="en-US" sz="3200" dirty="0" smtClean="0">
                <a:latin typeface="+mn-lt"/>
              </a:rPr>
            </a:br>
            <a:r>
              <a:rPr lang="en-US" sz="3200" dirty="0" smtClean="0">
                <a:latin typeface="+mn-lt"/>
              </a:rPr>
              <a:t>	Both ionizing and </a:t>
            </a:r>
            <a:r>
              <a:rPr lang="en-US" sz="3200" dirty="0" err="1" smtClean="0">
                <a:latin typeface="+mn-lt"/>
              </a:rPr>
              <a:t>nonionizing</a:t>
            </a:r>
            <a:r>
              <a:rPr lang="en-US" sz="3200" dirty="0" smtClean="0">
                <a:latin typeface="+mn-lt"/>
              </a:rPr>
              <a:t> radiation are used to </a:t>
            </a:r>
            <a:r>
              <a:rPr lang="en-US" sz="3200" dirty="0" smtClean="0">
                <a:solidFill>
                  <a:srgbClr val="FF0000"/>
                </a:solidFill>
                <a:latin typeface="+mn-lt"/>
              </a:rPr>
              <a:t>control the growth of microorganisms </a:t>
            </a:r>
            <a:r>
              <a:rPr lang="en-US" sz="3200" dirty="0" smtClean="0">
                <a:latin typeface="+mn-lt"/>
              </a:rPr>
              <a:t>in </a:t>
            </a:r>
            <a:r>
              <a:rPr lang="en-US" sz="3200" dirty="0" smtClean="0">
                <a:solidFill>
                  <a:srgbClr val="7030A0"/>
                </a:solidFill>
                <a:latin typeface="+mn-lt"/>
              </a:rPr>
              <a:t>clinical settings</a:t>
            </a:r>
            <a:r>
              <a:rPr lang="en-US" sz="3200" dirty="0" smtClean="0">
                <a:latin typeface="+mn-lt"/>
              </a:rPr>
              <a:t>, </a:t>
            </a:r>
            <a:r>
              <a:rPr lang="en-US" sz="3200" dirty="0" smtClean="0">
                <a:solidFill>
                  <a:srgbClr val="7030A0"/>
                </a:solidFill>
                <a:latin typeface="+mn-lt"/>
              </a:rPr>
              <a:t>the food industry </a:t>
            </a:r>
            <a:r>
              <a:rPr lang="en-US" sz="3200" dirty="0" smtClean="0">
                <a:latin typeface="+mn-lt"/>
              </a:rPr>
              <a:t>and in </a:t>
            </a:r>
            <a:r>
              <a:rPr lang="en-US" sz="3200" dirty="0" smtClean="0">
                <a:solidFill>
                  <a:srgbClr val="7030A0"/>
                </a:solidFill>
                <a:latin typeface="+mn-lt"/>
              </a:rPr>
              <a:t>laboratories</a:t>
            </a:r>
            <a:r>
              <a:rPr lang="en-US" sz="3200" dirty="0" smtClean="0">
                <a:latin typeface="+mn-lt"/>
              </a:rPr>
              <a:t> and </a:t>
            </a:r>
            <a:r>
              <a:rPr lang="en-US" sz="3200" dirty="0" smtClean="0">
                <a:solidFill>
                  <a:srgbClr val="7030A0"/>
                </a:solidFill>
                <a:latin typeface="+mn-lt"/>
              </a:rPr>
              <a:t>disinfect of air and water</a:t>
            </a:r>
            <a:r>
              <a:rPr lang="en-US" sz="3200" dirty="0" smtClean="0">
                <a:latin typeface="+mn-lt"/>
              </a:rPr>
              <a:t>.</a:t>
            </a:r>
            <a:br>
              <a:rPr lang="en-US" sz="3200" dirty="0" smtClean="0">
                <a:latin typeface="+mn-lt"/>
              </a:rPr>
            </a:br>
            <a:endParaRPr lang="ar-IQ" sz="3200"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Autofit/>
          </a:bodyPr>
          <a:lstStyle/>
          <a:p>
            <a:pPr lvl="0"/>
            <a:r>
              <a:rPr lang="en-US" sz="3200" b="1" dirty="0" smtClean="0">
                <a:latin typeface="+mn-lt"/>
              </a:rPr>
              <a:t>1. Ionizing radiation</a:t>
            </a:r>
            <a:r>
              <a:rPr lang="en-US" sz="3200" dirty="0" smtClean="0">
                <a:latin typeface="+mn-lt"/>
              </a:rPr>
              <a:t>, such as</a:t>
            </a:r>
            <a:r>
              <a:rPr lang="en-US" sz="3200" dirty="0" smtClean="0">
                <a:solidFill>
                  <a:srgbClr val="C00000"/>
                </a:solidFill>
                <a:latin typeface="+mn-lt"/>
              </a:rPr>
              <a:t> X-rays </a:t>
            </a:r>
            <a:r>
              <a:rPr lang="en-US" sz="3200" dirty="0" smtClean="0">
                <a:latin typeface="+mn-lt"/>
              </a:rPr>
              <a:t>or </a:t>
            </a:r>
            <a:r>
              <a:rPr lang="en-US" sz="3200" dirty="0" smtClean="0">
                <a:solidFill>
                  <a:srgbClr val="C00000"/>
                </a:solidFill>
                <a:latin typeface="+mn-lt"/>
              </a:rPr>
              <a:t>gamma</a:t>
            </a:r>
            <a:r>
              <a:rPr lang="en-US" sz="3200" dirty="0" smtClean="0">
                <a:latin typeface="+mn-lt"/>
              </a:rPr>
              <a:t> radiation carries </a:t>
            </a:r>
            <a:r>
              <a:rPr lang="en-US" sz="3200" dirty="0" smtClean="0">
                <a:solidFill>
                  <a:srgbClr val="FF0000"/>
                </a:solidFill>
                <a:latin typeface="+mn-lt"/>
              </a:rPr>
              <a:t>enough energy </a:t>
            </a:r>
            <a:r>
              <a:rPr lang="en-US" sz="3200" dirty="0" smtClean="0">
                <a:latin typeface="+mn-lt"/>
              </a:rPr>
              <a:t>to remove electrons from molecules in a cell. When electrons are removed from molecules, ions called </a:t>
            </a:r>
            <a:r>
              <a:rPr lang="en-US" sz="3200" dirty="0" smtClean="0">
                <a:solidFill>
                  <a:srgbClr val="00B050"/>
                </a:solidFill>
                <a:latin typeface="+mn-lt"/>
              </a:rPr>
              <a:t>free radicals </a:t>
            </a:r>
            <a:r>
              <a:rPr lang="en-US" sz="3200" dirty="0" smtClean="0">
                <a:latin typeface="+mn-lt"/>
              </a:rPr>
              <a:t>are formed. Free radicals can damage most other molecules in a cell, such as DNA or RNA, by oxidizing them. </a:t>
            </a:r>
            <a:br>
              <a:rPr lang="en-US" sz="3200" dirty="0" smtClean="0">
                <a:latin typeface="+mn-lt"/>
              </a:rPr>
            </a:br>
            <a:r>
              <a:rPr lang="en-US" sz="3200" dirty="0" smtClean="0">
                <a:latin typeface="+mn-lt"/>
              </a:rPr>
              <a:t/>
            </a:r>
            <a:br>
              <a:rPr lang="en-US" sz="3200" dirty="0" smtClean="0">
                <a:latin typeface="+mn-lt"/>
              </a:rPr>
            </a:br>
            <a:r>
              <a:rPr lang="en-US" sz="3200" dirty="0" smtClean="0">
                <a:latin typeface="+mn-lt"/>
              </a:rPr>
              <a:t>Since ionizing radiation has </a:t>
            </a:r>
            <a:r>
              <a:rPr lang="en-US" sz="3200" b="1" dirty="0" smtClean="0">
                <a:solidFill>
                  <a:srgbClr val="7030A0"/>
                </a:solidFill>
                <a:latin typeface="+mn-lt"/>
              </a:rPr>
              <a:t>more energy</a:t>
            </a:r>
            <a:r>
              <a:rPr lang="en-US" sz="3200" b="1" dirty="0" smtClean="0">
                <a:latin typeface="+mn-lt"/>
              </a:rPr>
              <a:t>, </a:t>
            </a:r>
            <a:r>
              <a:rPr lang="en-US" sz="3200" dirty="0" smtClean="0">
                <a:latin typeface="+mn-lt"/>
              </a:rPr>
              <a:t>it can penetrate cells and</a:t>
            </a:r>
            <a:r>
              <a:rPr lang="en-US" sz="3200" dirty="0" smtClean="0">
                <a:solidFill>
                  <a:srgbClr val="C00000"/>
                </a:solidFill>
                <a:latin typeface="+mn-lt"/>
              </a:rPr>
              <a:t> </a:t>
            </a:r>
            <a:r>
              <a:rPr lang="en-US" sz="3200" dirty="0" err="1" smtClean="0">
                <a:solidFill>
                  <a:srgbClr val="C00000"/>
                </a:solidFill>
                <a:latin typeface="+mn-lt"/>
              </a:rPr>
              <a:t>endospores</a:t>
            </a:r>
            <a:r>
              <a:rPr lang="en-US" sz="3200" dirty="0" smtClean="0">
                <a:solidFill>
                  <a:srgbClr val="C00000"/>
                </a:solidFill>
                <a:latin typeface="+mn-lt"/>
              </a:rPr>
              <a:t> </a:t>
            </a:r>
            <a:r>
              <a:rPr lang="en-US" sz="3200" dirty="0" smtClean="0">
                <a:latin typeface="+mn-lt"/>
              </a:rPr>
              <a:t>very easily and quickly. It is used to </a:t>
            </a:r>
            <a:r>
              <a:rPr lang="en-US" sz="3200" dirty="0" smtClean="0">
                <a:solidFill>
                  <a:srgbClr val="0070C0"/>
                </a:solidFill>
                <a:latin typeface="+mn-lt"/>
              </a:rPr>
              <a:t>sterilize medical supplies </a:t>
            </a:r>
            <a:r>
              <a:rPr lang="en-US" sz="3200" dirty="0" smtClean="0">
                <a:latin typeface="+mn-lt"/>
              </a:rPr>
              <a:t>and some </a:t>
            </a:r>
            <a:r>
              <a:rPr lang="en-US" sz="3200" dirty="0" smtClean="0">
                <a:solidFill>
                  <a:srgbClr val="0070C0"/>
                </a:solidFill>
                <a:latin typeface="+mn-lt"/>
              </a:rPr>
              <a:t>food products </a:t>
            </a:r>
            <a:r>
              <a:rPr lang="en-US" sz="3200" dirty="0" smtClean="0">
                <a:latin typeface="+mn-lt"/>
              </a:rPr>
              <a:t>you eat.</a:t>
            </a:r>
            <a:br>
              <a:rPr lang="en-US" sz="3200" dirty="0" smtClean="0">
                <a:latin typeface="+mn-lt"/>
              </a:rPr>
            </a:br>
            <a:endParaRPr lang="ar-IQ" sz="320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Autofit/>
          </a:bodyPr>
          <a:lstStyle/>
          <a:p>
            <a:pPr lvl="0"/>
            <a:r>
              <a:rPr lang="en-US" sz="3200" b="1" dirty="0" smtClean="0">
                <a:latin typeface="+mn-lt"/>
              </a:rPr>
              <a:t>2. Non-ionizing radiation</a:t>
            </a:r>
            <a:r>
              <a:rPr lang="en-US" sz="3200" dirty="0" smtClean="0">
                <a:latin typeface="+mn-lt"/>
              </a:rPr>
              <a:t>, such as ultraviolet (</a:t>
            </a:r>
            <a:r>
              <a:rPr lang="en-US" sz="3200" dirty="0" smtClean="0">
                <a:solidFill>
                  <a:srgbClr val="C00000"/>
                </a:solidFill>
                <a:latin typeface="+mn-lt"/>
              </a:rPr>
              <a:t>UV</a:t>
            </a:r>
            <a:r>
              <a:rPr lang="en-US" sz="3200" dirty="0" smtClean="0">
                <a:latin typeface="+mn-lt"/>
              </a:rPr>
              <a:t>) light, exerts its mutagenic effect by exciting electrons in molecules. The excitation of electrons in DNA molecules often results in the </a:t>
            </a:r>
            <a:r>
              <a:rPr lang="en-US" sz="3200" b="1" dirty="0" smtClean="0">
                <a:solidFill>
                  <a:srgbClr val="7030A0"/>
                </a:solidFill>
                <a:latin typeface="+mn-lt"/>
              </a:rPr>
              <a:t>formation of extra bonds between adjacent </a:t>
            </a:r>
            <a:r>
              <a:rPr lang="en-US" sz="3200" b="1" dirty="0" err="1" smtClean="0">
                <a:solidFill>
                  <a:srgbClr val="7030A0"/>
                </a:solidFill>
                <a:latin typeface="+mn-lt"/>
              </a:rPr>
              <a:t>pyrimidines</a:t>
            </a:r>
            <a:r>
              <a:rPr lang="en-US" sz="3200" b="1" dirty="0" smtClean="0">
                <a:solidFill>
                  <a:srgbClr val="7030A0"/>
                </a:solidFill>
                <a:latin typeface="+mn-lt"/>
              </a:rPr>
              <a:t> (specifically thymine)</a:t>
            </a:r>
            <a:r>
              <a:rPr lang="en-US" sz="3200" dirty="0" smtClean="0">
                <a:latin typeface="+mn-lt"/>
              </a:rPr>
              <a:t> in DNA. When two </a:t>
            </a:r>
            <a:r>
              <a:rPr lang="en-US" sz="3200" dirty="0" err="1" smtClean="0">
                <a:latin typeface="+mn-lt"/>
              </a:rPr>
              <a:t>pyrimidines</a:t>
            </a:r>
            <a:r>
              <a:rPr lang="en-US" sz="3200" dirty="0" smtClean="0">
                <a:latin typeface="+mn-lt"/>
              </a:rPr>
              <a:t> are bound together in this way, it is called a </a:t>
            </a:r>
            <a:r>
              <a:rPr lang="en-US" sz="3200" b="1" dirty="0" err="1" smtClean="0">
                <a:solidFill>
                  <a:srgbClr val="C00000"/>
                </a:solidFill>
                <a:latin typeface="+mn-lt"/>
              </a:rPr>
              <a:t>pyrimidine</a:t>
            </a:r>
            <a:r>
              <a:rPr lang="en-US" sz="3200" b="1" dirty="0" smtClean="0">
                <a:solidFill>
                  <a:srgbClr val="C00000"/>
                </a:solidFill>
                <a:latin typeface="+mn-lt"/>
              </a:rPr>
              <a:t> </a:t>
            </a:r>
            <a:r>
              <a:rPr lang="en-US" sz="3200" b="1" dirty="0" err="1" smtClean="0">
                <a:solidFill>
                  <a:srgbClr val="C00000"/>
                </a:solidFill>
                <a:latin typeface="+mn-lt"/>
              </a:rPr>
              <a:t>dimer</a:t>
            </a:r>
            <a:r>
              <a:rPr lang="en-US" sz="3200" dirty="0" smtClean="0">
                <a:solidFill>
                  <a:srgbClr val="C00000"/>
                </a:solidFill>
                <a:latin typeface="+mn-lt"/>
              </a:rPr>
              <a:t>. </a:t>
            </a:r>
            <a:br>
              <a:rPr lang="en-US" sz="3200" dirty="0" smtClean="0">
                <a:solidFill>
                  <a:srgbClr val="C00000"/>
                </a:solidFill>
                <a:latin typeface="+mn-lt"/>
              </a:rPr>
            </a:br>
            <a:r>
              <a:rPr lang="en-US" sz="3200" dirty="0" smtClean="0">
                <a:latin typeface="+mn-lt"/>
              </a:rPr>
              <a:t/>
            </a:r>
            <a:br>
              <a:rPr lang="en-US" sz="3200" dirty="0" smtClean="0">
                <a:latin typeface="+mn-lt"/>
              </a:rPr>
            </a:br>
            <a:r>
              <a:rPr lang="en-US" sz="3200" dirty="0" smtClean="0">
                <a:latin typeface="+mn-lt"/>
              </a:rPr>
              <a:t>Ionizing radiation is considered more dangerous than </a:t>
            </a:r>
            <a:r>
              <a:rPr lang="en-US" sz="3200" dirty="0" err="1" smtClean="0">
                <a:latin typeface="+mn-lt"/>
              </a:rPr>
              <a:t>nonionizing</a:t>
            </a:r>
            <a:r>
              <a:rPr lang="en-US" sz="3200" dirty="0" smtClean="0">
                <a:latin typeface="+mn-lt"/>
              </a:rPr>
              <a:t> radiation. For instance, clothing can block UV light, but it takes a lead vest to block x-rays.</a:t>
            </a:r>
            <a:endParaRPr lang="ar-IQ" sz="3200"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5943600"/>
          </a:xfrm>
        </p:spPr>
        <p:txBody>
          <a:bodyPr>
            <a:noAutofit/>
          </a:bodyPr>
          <a:lstStyle/>
          <a:p>
            <a:r>
              <a:rPr lang="en-US" sz="2800" dirty="0" smtClean="0">
                <a:latin typeface="+mn-lt"/>
              </a:rPr>
              <a:t>Only </a:t>
            </a:r>
            <a:r>
              <a:rPr lang="en-US" sz="2800" dirty="0" smtClean="0">
                <a:solidFill>
                  <a:srgbClr val="C00000"/>
                </a:solidFill>
                <a:latin typeface="+mn-lt"/>
              </a:rPr>
              <a:t>some forms </a:t>
            </a:r>
            <a:r>
              <a:rPr lang="en-US" sz="2800" dirty="0" smtClean="0">
                <a:latin typeface="+mn-lt"/>
              </a:rPr>
              <a:t>of </a:t>
            </a:r>
            <a:r>
              <a:rPr lang="en-US" sz="2800" dirty="0" err="1" smtClean="0">
                <a:latin typeface="+mn-lt"/>
              </a:rPr>
              <a:t>nonionizing</a:t>
            </a:r>
            <a:r>
              <a:rPr lang="en-US" sz="2800" dirty="0" smtClean="0">
                <a:latin typeface="+mn-lt"/>
              </a:rPr>
              <a:t> radiation is useful for controlling microbial growth. There are 3 general types of UV light;    (</a:t>
            </a:r>
            <a:r>
              <a:rPr lang="en-US" sz="2800" dirty="0" smtClean="0">
                <a:solidFill>
                  <a:srgbClr val="C00000"/>
                </a:solidFill>
                <a:latin typeface="+mn-lt"/>
              </a:rPr>
              <a:t>UVA , UVB</a:t>
            </a:r>
            <a:r>
              <a:rPr lang="en-US" sz="2800" dirty="0" smtClean="0">
                <a:latin typeface="+mn-lt"/>
              </a:rPr>
              <a:t> and </a:t>
            </a:r>
            <a:r>
              <a:rPr lang="en-US" sz="2800" dirty="0" smtClean="0">
                <a:solidFill>
                  <a:srgbClr val="C00000"/>
                </a:solidFill>
                <a:latin typeface="+mn-lt"/>
              </a:rPr>
              <a:t>UVC</a:t>
            </a:r>
            <a:r>
              <a:rPr lang="en-US" sz="2800" dirty="0" smtClean="0">
                <a:latin typeface="+mn-lt"/>
              </a:rPr>
              <a:t>). </a:t>
            </a:r>
            <a:br>
              <a:rPr lang="en-US" sz="2800" dirty="0" smtClean="0">
                <a:latin typeface="+mn-lt"/>
              </a:rPr>
            </a:br>
            <a:r>
              <a:rPr lang="en-US" sz="2800" dirty="0" smtClean="0">
                <a:latin typeface="+mn-lt"/>
              </a:rPr>
              <a:t>UVA and UVB have a </a:t>
            </a:r>
            <a:r>
              <a:rPr lang="en-US" sz="2800" dirty="0" smtClean="0">
                <a:solidFill>
                  <a:srgbClr val="0070C0"/>
                </a:solidFill>
                <a:latin typeface="+mn-lt"/>
              </a:rPr>
              <a:t>longer wavelength</a:t>
            </a:r>
            <a:r>
              <a:rPr lang="en-US" sz="2800" dirty="0" smtClean="0">
                <a:latin typeface="+mn-lt"/>
              </a:rPr>
              <a:t> than UVC; therefore, they have </a:t>
            </a:r>
            <a:r>
              <a:rPr lang="en-US" sz="2800" dirty="0" smtClean="0">
                <a:solidFill>
                  <a:srgbClr val="00B050"/>
                </a:solidFill>
                <a:latin typeface="+mn-lt"/>
              </a:rPr>
              <a:t>less energy </a:t>
            </a:r>
            <a:r>
              <a:rPr lang="en-US" sz="2800" dirty="0" smtClean="0">
                <a:latin typeface="+mn-lt"/>
              </a:rPr>
              <a:t>and cannot penetrate cells as well. While they are still dangerous, they are not considered germicidal because they produce only a small effect on most microbes.</a:t>
            </a:r>
            <a:br>
              <a:rPr lang="en-US" sz="2800" dirty="0" smtClean="0">
                <a:latin typeface="+mn-lt"/>
              </a:rPr>
            </a:br>
            <a:r>
              <a:rPr lang="en-US" sz="2800" dirty="0" smtClean="0">
                <a:latin typeface="+mn-lt"/>
              </a:rPr>
              <a:t> If cells are exposed to </a:t>
            </a:r>
            <a:r>
              <a:rPr lang="en-US" sz="2800" dirty="0" smtClean="0">
                <a:solidFill>
                  <a:srgbClr val="C00000"/>
                </a:solidFill>
                <a:latin typeface="+mn-lt"/>
              </a:rPr>
              <a:t>UVC</a:t>
            </a:r>
            <a:r>
              <a:rPr lang="en-US" sz="2800" dirty="0" smtClean="0">
                <a:latin typeface="+mn-lt"/>
              </a:rPr>
              <a:t> long enough then it can penetrate and kill them. </a:t>
            </a:r>
            <a:br>
              <a:rPr lang="en-US" sz="2800" dirty="0" smtClean="0">
                <a:latin typeface="+mn-lt"/>
              </a:rPr>
            </a:br>
            <a:r>
              <a:rPr lang="en-US" sz="2800" dirty="0" smtClean="0">
                <a:solidFill>
                  <a:srgbClr val="C00000"/>
                </a:solidFill>
                <a:latin typeface="+mn-lt"/>
              </a:rPr>
              <a:t>UVC</a:t>
            </a:r>
            <a:r>
              <a:rPr lang="en-US" sz="2800" dirty="0" smtClean="0">
                <a:latin typeface="+mn-lt"/>
              </a:rPr>
              <a:t> is used as a germicidal agent in </a:t>
            </a:r>
            <a:r>
              <a:rPr lang="en-US" sz="2800" dirty="0" smtClean="0">
                <a:solidFill>
                  <a:schemeClr val="tx1"/>
                </a:solidFill>
                <a:latin typeface="+mn-lt"/>
              </a:rPr>
              <a:t>surgery wards</a:t>
            </a:r>
            <a:r>
              <a:rPr lang="en-US" sz="2800" dirty="0" smtClean="0">
                <a:latin typeface="+mn-lt"/>
              </a:rPr>
              <a:t>, </a:t>
            </a:r>
            <a:r>
              <a:rPr lang="en-US" sz="2800" dirty="0" smtClean="0">
                <a:solidFill>
                  <a:schemeClr val="tx1"/>
                </a:solidFill>
                <a:latin typeface="+mn-lt"/>
              </a:rPr>
              <a:t>restaurants</a:t>
            </a:r>
            <a:r>
              <a:rPr lang="en-US" sz="2800" dirty="0" smtClean="0">
                <a:latin typeface="+mn-lt"/>
              </a:rPr>
              <a:t> and it is used to </a:t>
            </a:r>
            <a:r>
              <a:rPr lang="en-US" sz="2800" dirty="0" smtClean="0">
                <a:solidFill>
                  <a:schemeClr val="tx1"/>
                </a:solidFill>
                <a:latin typeface="+mn-lt"/>
              </a:rPr>
              <a:t>treat air flowing through air conditioning ducts </a:t>
            </a:r>
            <a:r>
              <a:rPr lang="en-US" sz="2800" dirty="0" smtClean="0">
                <a:latin typeface="+mn-lt"/>
              </a:rPr>
              <a:t>in many hospitals and clinics.</a:t>
            </a:r>
            <a:endParaRPr lang="en-US" sz="2800"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1371600"/>
            <a:ext cx="8229600" cy="4953000"/>
          </a:xfrm>
        </p:spPr>
        <p:txBody>
          <a:bodyPr>
            <a:noAutofit/>
          </a:bodyPr>
          <a:lstStyle/>
          <a:p>
            <a:pPr algn="l" rtl="0">
              <a:buNone/>
            </a:pPr>
            <a:r>
              <a:rPr lang="en-US" sz="3200" dirty="0" smtClean="0">
                <a:solidFill>
                  <a:srgbClr val="0070C0"/>
                </a:solidFill>
              </a:rPr>
              <a:t>A number of factors determine the efficacy of the UV germ light,</a:t>
            </a:r>
          </a:p>
          <a:p>
            <a:pPr algn="l" rtl="0">
              <a:buNone/>
            </a:pPr>
            <a:endParaRPr lang="en-US" sz="3200" dirty="0" smtClean="0"/>
          </a:p>
          <a:p>
            <a:pPr lvl="0" algn="l" rtl="0">
              <a:buNone/>
            </a:pPr>
            <a:r>
              <a:rPr lang="en-US" sz="3200" dirty="0" smtClean="0"/>
              <a:t>1. including the microorganism resistance to UV, </a:t>
            </a:r>
          </a:p>
          <a:p>
            <a:pPr lvl="0" algn="l" rtl="0">
              <a:buNone/>
            </a:pPr>
            <a:r>
              <a:rPr lang="en-US" sz="3200" dirty="0" smtClean="0"/>
              <a:t>2. the presence of particles that block the UV, </a:t>
            </a:r>
          </a:p>
          <a:p>
            <a:pPr lvl="0" algn="l" rtl="0">
              <a:buNone/>
            </a:pPr>
            <a:r>
              <a:rPr lang="en-US" sz="3200" dirty="0" smtClean="0"/>
              <a:t>3. power fluctuations that may alter the wavelength, and </a:t>
            </a:r>
          </a:p>
          <a:p>
            <a:pPr lvl="0" algn="l" rtl="0">
              <a:buNone/>
            </a:pPr>
            <a:r>
              <a:rPr lang="en-US" sz="3200" dirty="0" smtClean="0"/>
              <a:t>4.The duration of exposure. </a:t>
            </a:r>
          </a:p>
          <a:p>
            <a:pPr algn="l"/>
            <a:endParaRPr lang="ar-IQ"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TotalTime>
  <Words>512</Words>
  <Application>Microsoft Office PowerPoint</Application>
  <PresentationFormat>On-screen Show (4:3)</PresentationFormat>
  <Paragraphs>29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Effect of UV radiation on bacterial growth </vt:lpstr>
      <vt:lpstr>PowerPoint Presentation</vt:lpstr>
      <vt:lpstr>PowerPoint Presentation</vt:lpstr>
      <vt:lpstr>UV   processing involves the use of radiation from the ultraviolet region of the electromagnetic spectrum for purposes of disinfection. The wavelength for UV processing ranges from 200 to 280 nm, called the germicidal range, since it effectively inactivates the microorganisms.    The germicidal properties of UV irradiation are mainly due to DNA mutations induced through absorption of UV light by DNA molecules. Short range UV (UVC) breaks molecular bonds in the deoxyribonucleic acid (DNA) of microorganisms, creating mutations that inhibit growth and reproduction. </vt:lpstr>
      <vt:lpstr>Mutagens can be in the form of:  1.  a chemical, such as nicotine, or 2. in the form of electromagnetic radiation.   There are two forms of electromagnetic radiation that are mutagenic; ionizing radiation and non-ionizing radiation.   Both ionizing and nonionizing radiation are used to control the growth of microorganisms in clinical settings, the food industry and in laboratories and disinfect of air and water. </vt:lpstr>
      <vt:lpstr>1. Ionizing radiation, such as X-rays or gamma radiation carries enough energy to remove electrons from molecules in a cell. When electrons are removed from molecules, ions called free radicals are formed. Free radicals can damage most other molecules in a cell, such as DNA or RNA, by oxidizing them.   Since ionizing radiation has more energy, it can penetrate cells and endospores very easily and quickly. It is used to sterilize medical supplies and some food products you eat. </vt:lpstr>
      <vt:lpstr>2. Non-ionizing radiation, such as ultraviolet (UV) light, exerts its mutagenic effect by exciting electrons in molecules. The excitation of electrons in DNA molecules often results in the formation of extra bonds between adjacent pyrimidines (specifically thymine) in DNA. When two pyrimidines are bound together in this way, it is called a pyrimidine dimer.   Ionizing radiation is considered more dangerous than nonionizing radiation. For instance, clothing can block UV light, but it takes a lead vest to block x-rays.</vt:lpstr>
      <vt:lpstr>Only some forms of nonionizing radiation is useful for controlling microbial growth. There are 3 general types of UV light;    (UVA , UVB and UVC).  UVA and UVB have a longer wavelength than UVC; therefore, they have less energy and cannot penetrate cells as well. While they are still dangerous, they are not considered germicidal because they produce only a small effect on most microbes.  If cells are exposed to UVC long enough then it can penetrate and kill them.  UVC is used as a germicidal agent in surgery wards, restaurants and it is used to treat air flowing through air conditioning ducts in many hospitals and clinics.</vt:lpstr>
      <vt:lpstr>PowerPoint Presentation</vt:lpstr>
      <vt:lpstr>Human health-related effects of UV radiation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sidra</dc:creator>
  <cp:lastModifiedBy>Hi</cp:lastModifiedBy>
  <cp:revision>24</cp:revision>
  <dcterms:created xsi:type="dcterms:W3CDTF">2006-08-16T00:00:00Z</dcterms:created>
  <dcterms:modified xsi:type="dcterms:W3CDTF">2024-06-01T00:13:55Z</dcterms:modified>
</cp:coreProperties>
</file>