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2869420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4026946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3256884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3466D10-2B70-4F08-AF14-B442E6F929D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2169795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3466D10-2B70-4F08-AF14-B442E6F929D7}" type="datetimeFigureOut">
              <a:rPr lang="en-US" smtClean="0"/>
              <a:t>5/31/2024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3491351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3466D10-2B70-4F08-AF14-B442E6F929D7}"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01831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3466D10-2B70-4F08-AF14-B442E6F929D7}" type="datetimeFigureOut">
              <a:rPr lang="en-US" smtClean="0"/>
              <a:t>5/31/2024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677843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3466D10-2B70-4F08-AF14-B442E6F929D7}" type="datetimeFigureOut">
              <a:rPr lang="en-US" smtClean="0"/>
              <a:t>5/31/2024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99436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466D10-2B70-4F08-AF14-B442E6F929D7}" type="datetimeFigureOut">
              <a:rPr lang="en-US" smtClean="0"/>
              <a:t>5/31/2024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893624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66D10-2B70-4F08-AF14-B442E6F929D7}"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1628552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3466D10-2B70-4F08-AF14-B442E6F929D7}" type="datetimeFigureOut">
              <a:rPr lang="en-US" smtClean="0"/>
              <a:t>5/31/2024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DCCE9B-053B-49FE-9780-6CE0DEB47BB5}" type="slidenum">
              <a:rPr lang="en-US" smtClean="0"/>
              <a:t>‹#›</a:t>
            </a:fld>
            <a:endParaRPr lang="en-US"/>
          </a:p>
        </p:txBody>
      </p:sp>
    </p:spTree>
    <p:extLst>
      <p:ext uri="{BB962C8B-B14F-4D97-AF65-F5344CB8AC3E}">
        <p14:creationId xmlns:p14="http://schemas.microsoft.com/office/powerpoint/2010/main" val="236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466D10-2B70-4F08-AF14-B442E6F929D7}" type="datetimeFigureOut">
              <a:rPr lang="en-US" smtClean="0"/>
              <a:t>5/31/2024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CCE9B-053B-49FE-9780-6CE0DEB47BB5}" type="slidenum">
              <a:rPr lang="en-US" smtClean="0"/>
              <a:t>‹#›</a:t>
            </a:fld>
            <a:endParaRPr lang="en-US"/>
          </a:p>
        </p:txBody>
      </p:sp>
    </p:spTree>
    <p:extLst>
      <p:ext uri="{BB962C8B-B14F-4D97-AF65-F5344CB8AC3E}">
        <p14:creationId xmlns:p14="http://schemas.microsoft.com/office/powerpoint/2010/main" val="11503643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solidFill>
                  <a:srgbClr val="0070C0"/>
                </a:solidFill>
              </a:rPr>
              <a:t>Determination of Blood Alcohol Toxicity</a:t>
            </a:r>
            <a:endParaRPr lang="en-US" dirty="0"/>
          </a:p>
        </p:txBody>
      </p:sp>
      <p:sp>
        <p:nvSpPr>
          <p:cNvPr id="3" name="Subtitle 2"/>
          <p:cNvSpPr>
            <a:spLocks noGrp="1"/>
          </p:cNvSpPr>
          <p:nvPr>
            <p:ph type="subTitle" idx="1"/>
          </p:nvPr>
        </p:nvSpPr>
        <p:spPr/>
        <p:txBody>
          <a:bodyPr>
            <a:normAutofit/>
          </a:bodyPr>
          <a:lstStyle/>
          <a:p>
            <a:r>
              <a:rPr lang="en-US" sz="4400" dirty="0" smtClean="0"/>
              <a:t>Lab 2</a:t>
            </a:r>
            <a:endParaRPr lang="en-US" sz="4400" dirty="0"/>
          </a:p>
        </p:txBody>
      </p:sp>
    </p:spTree>
    <p:extLst>
      <p:ext uri="{BB962C8B-B14F-4D97-AF65-F5344CB8AC3E}">
        <p14:creationId xmlns:p14="http://schemas.microsoft.com/office/powerpoint/2010/main" val="1421949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70C0"/>
                </a:solidFill>
              </a:rPr>
              <a:t>Determination of Blood Alcohol Toxicity</a:t>
            </a:r>
            <a:endParaRPr lang="en-US" dirty="0">
              <a:solidFill>
                <a:srgbClr val="0070C0"/>
              </a:solidFill>
            </a:endParaRPr>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Alcohol</a:t>
            </a:r>
            <a:r>
              <a:rPr lang="en-US" dirty="0"/>
              <a:t>, primarily in the form of ethyl alcohol (ethanol), methanol alcohol, ethylene </a:t>
            </a:r>
            <a:r>
              <a:rPr lang="en-US" dirty="0" err="1"/>
              <a:t>glycole</a:t>
            </a:r>
            <a:r>
              <a:rPr lang="en-US" dirty="0"/>
              <a:t>, isopropyl alcohol. It is a transparent ,  </a:t>
            </a:r>
            <a:r>
              <a:rPr lang="en-US" dirty="0" err="1"/>
              <a:t>colourless</a:t>
            </a:r>
            <a:r>
              <a:rPr lang="en-US" dirty="0"/>
              <a:t>, volatile liquid  with spirituous odor and burning taste. Young children, chronic alcoholics or suicidal persons may ingest toxic quantities of one or several of the alcohols. Whether intentional or accidental. Ethanol is mildly polar and readily penetrates cell membrane. Approximately 25% of ingested ethanol is absorbed unaltered from the stomach and the rest from the small intestine. Over 90% of alcohol consumed is oxidized in the liver; much of the remainder is excreted through the lungs and in the urine. Alcohol is a central nervous system depressant. It can cause sedation, impaired motor function, slurred speech, emesis, ataxia etc. At high blood concentrations, it induces coma, respiratory depression, and death. </a:t>
            </a:r>
            <a:r>
              <a:rPr lang="en-US" b="1" dirty="0"/>
              <a:t>Absorption:</a:t>
            </a:r>
            <a:r>
              <a:rPr lang="en-US" dirty="0"/>
              <a:t>  Detected in blood within 2-3min. and Max.conc.in blood within 45-90min. (mainly1hr).  </a:t>
            </a:r>
          </a:p>
        </p:txBody>
      </p:sp>
    </p:spTree>
    <p:extLst>
      <p:ext uri="{BB962C8B-B14F-4D97-AF65-F5344CB8AC3E}">
        <p14:creationId xmlns:p14="http://schemas.microsoft.com/office/powerpoint/2010/main" val="2016364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406401" y="863791"/>
            <a:ext cx="11185236"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Factors Increasing Absorption</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Carbonated drinks, Warm, Conc.   = 10-20%, Absence of congeners, Without food, Gastrectomy and Drugs (increase gastric emptying ) </a:t>
            </a: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eg</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Cimetidine</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lang="en-US" altLang="en-US"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Factors Decreasing Absorption</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pic>
        <p:nvPicPr>
          <p:cNvPr id="2049" name="Picture 1"/>
          <p:cNvPicPr>
            <a:picLocks noChangeAspect="1" noChangeArrowheads="1"/>
          </p:cNvPicPr>
          <p:nvPr/>
        </p:nvPicPr>
        <p:blipFill>
          <a:blip r:embed="rId2">
            <a:extLst>
              <a:ext uri="{28A0092B-C50C-407E-A947-70E740481C1C}">
                <a14:useLocalDpi xmlns:a14="http://schemas.microsoft.com/office/drawing/2010/main" val="0"/>
              </a:ext>
            </a:extLst>
          </a:blip>
          <a:srcRect l="7570" t="35333" r="14400" b="15562"/>
          <a:stretch>
            <a:fillRect/>
          </a:stretch>
        </p:blipFill>
        <p:spPr bwMode="auto">
          <a:xfrm>
            <a:off x="6077527" y="3957071"/>
            <a:ext cx="5420447" cy="1944963"/>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258618" y="2851259"/>
            <a:ext cx="12367491"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5943600" algn="r"/>
              </a:tabLst>
              <a:defRPr>
                <a:solidFill>
                  <a:schemeClr val="tx1"/>
                </a:solidFill>
                <a:latin typeface="Arial" panose="020B0604020202020204" pitchFamily="34" charset="0"/>
              </a:defRPr>
            </a:lvl1pPr>
            <a:lvl2pPr eaLnBrk="0" fontAlgn="base" hangingPunct="0">
              <a:spcBef>
                <a:spcPct val="0"/>
              </a:spcBef>
              <a:spcAft>
                <a:spcPct val="0"/>
              </a:spcAft>
              <a:tabLst>
                <a:tab pos="5943600" algn="r"/>
              </a:tabLst>
              <a:defRPr>
                <a:solidFill>
                  <a:schemeClr val="tx1"/>
                </a:solidFill>
                <a:latin typeface="Arial" panose="020B0604020202020204" pitchFamily="34" charset="0"/>
              </a:defRPr>
            </a:lvl2pPr>
            <a:lvl3pPr eaLnBrk="0" fontAlgn="base" hangingPunct="0">
              <a:spcBef>
                <a:spcPct val="0"/>
              </a:spcBef>
              <a:spcAft>
                <a:spcPct val="0"/>
              </a:spcAft>
              <a:tabLst>
                <a:tab pos="5943600" algn="r"/>
              </a:tabLst>
              <a:defRPr>
                <a:solidFill>
                  <a:schemeClr val="tx1"/>
                </a:solidFill>
                <a:latin typeface="Arial" panose="020B0604020202020204" pitchFamily="34" charset="0"/>
              </a:defRPr>
            </a:lvl3pPr>
            <a:lvl4pPr eaLnBrk="0" fontAlgn="base" hangingPunct="0">
              <a:spcBef>
                <a:spcPct val="0"/>
              </a:spcBef>
              <a:spcAft>
                <a:spcPct val="0"/>
              </a:spcAft>
              <a:tabLst>
                <a:tab pos="5943600" algn="r"/>
              </a:tabLst>
              <a:defRPr>
                <a:solidFill>
                  <a:schemeClr val="tx1"/>
                </a:solidFill>
                <a:latin typeface="Arial" panose="020B0604020202020204" pitchFamily="34" charset="0"/>
              </a:defRPr>
            </a:lvl4pPr>
            <a:lvl5pPr eaLnBrk="0" fontAlgn="base" hangingPunct="0">
              <a:spcBef>
                <a:spcPct val="0"/>
              </a:spcBef>
              <a:spcAft>
                <a:spcPct val="0"/>
              </a:spcAft>
              <a:tabLst>
                <a:tab pos="5943600" algn="r"/>
              </a:tabLst>
              <a:defRPr>
                <a:solidFill>
                  <a:schemeClr val="tx1"/>
                </a:solidFill>
                <a:latin typeface="Arial" panose="020B0604020202020204" pitchFamily="34" charset="0"/>
              </a:defRPr>
            </a:lvl5pPr>
            <a:lvl6pPr eaLnBrk="0" fontAlgn="base" hangingPunct="0">
              <a:spcBef>
                <a:spcPct val="0"/>
              </a:spcBef>
              <a:spcAft>
                <a:spcPct val="0"/>
              </a:spcAft>
              <a:tabLst>
                <a:tab pos="5943600" algn="r"/>
              </a:tabLst>
              <a:defRPr>
                <a:solidFill>
                  <a:schemeClr val="tx1"/>
                </a:solidFill>
                <a:latin typeface="Arial" panose="020B0604020202020204" pitchFamily="34" charset="0"/>
              </a:defRPr>
            </a:lvl6pPr>
            <a:lvl7pPr eaLnBrk="0" fontAlgn="base" hangingPunct="0">
              <a:spcBef>
                <a:spcPct val="0"/>
              </a:spcBef>
              <a:spcAft>
                <a:spcPct val="0"/>
              </a:spcAft>
              <a:tabLst>
                <a:tab pos="5943600" algn="r"/>
              </a:tabLst>
              <a:defRPr>
                <a:solidFill>
                  <a:schemeClr val="tx1"/>
                </a:solidFill>
                <a:latin typeface="Arial" panose="020B0604020202020204" pitchFamily="34" charset="0"/>
              </a:defRPr>
            </a:lvl7pPr>
            <a:lvl8pPr eaLnBrk="0" fontAlgn="base" hangingPunct="0">
              <a:spcBef>
                <a:spcPct val="0"/>
              </a:spcBef>
              <a:spcAft>
                <a:spcPct val="0"/>
              </a:spcAft>
              <a:tabLst>
                <a:tab pos="5943600" algn="r"/>
              </a:tabLst>
              <a:defRPr>
                <a:solidFill>
                  <a:schemeClr val="tx1"/>
                </a:solidFill>
                <a:latin typeface="Arial" panose="020B0604020202020204" pitchFamily="34" charset="0"/>
              </a:defRPr>
            </a:lvl8pPr>
            <a:lvl9pPr eaLnBrk="0" fontAlgn="base" hangingPunct="0">
              <a:spcBef>
                <a:spcPct val="0"/>
              </a:spcBef>
              <a:spcAft>
                <a:spcPct val="0"/>
              </a:spcAft>
              <a:tabLst>
                <a:tab pos="5943600"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Cold</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Food  (Fat and Protein), Diseases : </a:t>
            </a: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Achlorhydria</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 Chronic gastritis, Drugs: (which reduce gastric emptying) </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err="1"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eg</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Aspirin, Atropine, etc. </a:t>
            </a: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1" i="0" u="sng"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Metabolism</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Acetate can form glycogen, protein ,fats and cholesterol.</a:t>
            </a:r>
            <a:endParaRPr kumimoji="0" lang="en-US" altLang="en-US"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5943600" algn="r"/>
              </a:tabLst>
            </a:pP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Diabetic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who is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Ketogenic </a:t>
            </a:r>
            <a:r>
              <a:rPr kumimoji="0" lang="en-US" altLang="en-US" b="0"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will produce </a:t>
            </a:r>
            <a:r>
              <a:rPr kumimoji="0" lang="en-US" altLang="en-US" b="1" i="0" u="none" strike="noStrike" cap="none" normalizeH="0" baseline="0" dirty="0" smtClean="0">
                <a:ln>
                  <a:noFill/>
                </a:ln>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fat .</a:t>
            </a:r>
            <a:endParaRPr kumimoji="0" lang="en-US" altLang="en-US"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727839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solidFill>
                  <a:srgbClr val="FF0000"/>
                </a:solidFill>
              </a:rPr>
              <a:t>Signs and symptoms</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IN" dirty="0" smtClean="0"/>
              <a:t>nausea </a:t>
            </a:r>
            <a:r>
              <a:rPr lang="en-IN" dirty="0"/>
              <a:t>and vomiting</a:t>
            </a:r>
            <a:r>
              <a:rPr lang="en-US" dirty="0"/>
              <a:t>, </a:t>
            </a:r>
            <a:r>
              <a:rPr lang="en-IN" dirty="0"/>
              <a:t>malaise and weakness</a:t>
            </a:r>
            <a:r>
              <a:rPr lang="en-US" dirty="0"/>
              <a:t>, </a:t>
            </a:r>
            <a:r>
              <a:rPr lang="en-IN" dirty="0"/>
              <a:t>hypertension ,tachycardia and sweating</a:t>
            </a:r>
            <a:r>
              <a:rPr lang="en-US" dirty="0"/>
              <a:t>, </a:t>
            </a:r>
            <a:r>
              <a:rPr lang="en-IN" dirty="0"/>
              <a:t>anxiety, depressed mood and irritability</a:t>
            </a:r>
            <a:r>
              <a:rPr lang="en-US" dirty="0"/>
              <a:t>, </a:t>
            </a:r>
            <a:r>
              <a:rPr lang="en-IN" dirty="0"/>
              <a:t>transient hallucination and illusion</a:t>
            </a:r>
            <a:r>
              <a:rPr lang="en-US" dirty="0"/>
              <a:t>, </a:t>
            </a:r>
            <a:r>
              <a:rPr lang="en-IN" dirty="0"/>
              <a:t>headache and insomnia and may lead to Delirium Tremens.</a:t>
            </a:r>
            <a:endParaRPr lang="en-US" dirty="0"/>
          </a:p>
          <a:p>
            <a:pPr marL="0" indent="0">
              <a:buNone/>
            </a:pPr>
            <a:r>
              <a:rPr lang="en-US" sz="3300" b="1" u="sng" dirty="0">
                <a:solidFill>
                  <a:srgbClr val="FF0000"/>
                </a:solidFill>
              </a:rPr>
              <a:t>Causes of Death</a:t>
            </a:r>
            <a:endParaRPr lang="en-US" sz="3300" dirty="0">
              <a:solidFill>
                <a:srgbClr val="FF0000"/>
              </a:solidFill>
            </a:endParaRPr>
          </a:p>
          <a:p>
            <a:r>
              <a:rPr lang="en-IN" dirty="0"/>
              <a:t>Death occurs in 5 to 15% cases due to cerebral oedema, </a:t>
            </a:r>
            <a:r>
              <a:rPr lang="en-US" dirty="0"/>
              <a:t>Aspiration of vomit, </a:t>
            </a:r>
            <a:r>
              <a:rPr lang="en-IN" dirty="0"/>
              <a:t>cardiac failure and shock.</a:t>
            </a:r>
            <a:endParaRPr lang="en-US" dirty="0"/>
          </a:p>
          <a:p>
            <a:pPr marL="0" indent="0">
              <a:buNone/>
            </a:pPr>
            <a:r>
              <a:rPr lang="en-US" sz="3600" b="1" u="sng" dirty="0">
                <a:solidFill>
                  <a:srgbClr val="FF0000"/>
                </a:solidFill>
              </a:rPr>
              <a:t>Treatment</a:t>
            </a:r>
            <a:endParaRPr lang="en-US" sz="3600" dirty="0">
              <a:solidFill>
                <a:srgbClr val="FF0000"/>
              </a:solidFill>
            </a:endParaRPr>
          </a:p>
          <a:p>
            <a:pPr lvl="0"/>
            <a:r>
              <a:rPr lang="en-US" dirty="0"/>
              <a:t>Evacuation of stomach &amp; bowel with Gastric Lavage and Keep warm </a:t>
            </a:r>
          </a:p>
          <a:p>
            <a:pPr lvl="0"/>
            <a:r>
              <a:rPr lang="en-US" dirty="0"/>
              <a:t>1 </a:t>
            </a:r>
            <a:r>
              <a:rPr lang="en-US" dirty="0" err="1"/>
              <a:t>ltr</a:t>
            </a:r>
            <a:r>
              <a:rPr lang="en-US" dirty="0"/>
              <a:t>. N.S. with 10% Glucose, 100 mg Thiamine and 15 units of insulin</a:t>
            </a:r>
          </a:p>
          <a:p>
            <a:pPr lvl="0"/>
            <a:r>
              <a:rPr lang="en-US" dirty="0"/>
              <a:t>Nerve stimulants (Caffeine) and Oxygen.</a:t>
            </a:r>
          </a:p>
          <a:p>
            <a:pPr lvl="0"/>
            <a:r>
              <a:rPr lang="en-US" dirty="0"/>
              <a:t>Dialysis – </a:t>
            </a:r>
            <a:r>
              <a:rPr lang="en-US" dirty="0" err="1"/>
              <a:t>Hemo</a:t>
            </a:r>
            <a:r>
              <a:rPr lang="en-US" dirty="0"/>
              <a:t> or Peritoneal and medications like </a:t>
            </a:r>
            <a:r>
              <a:rPr lang="en-US" b="1" dirty="0"/>
              <a:t>Disulfiram</a:t>
            </a:r>
            <a:r>
              <a:rPr lang="en-US" dirty="0"/>
              <a:t> 250mg OD, </a:t>
            </a:r>
            <a:r>
              <a:rPr lang="en-US" b="1" dirty="0"/>
              <a:t>Citrated calcium </a:t>
            </a:r>
            <a:r>
              <a:rPr lang="en-US" b="1" dirty="0" err="1"/>
              <a:t>carbamide</a:t>
            </a:r>
            <a:r>
              <a:rPr lang="en-US" b="1" dirty="0"/>
              <a:t> </a:t>
            </a:r>
            <a:r>
              <a:rPr lang="en-US" dirty="0"/>
              <a:t>-50 mg OD, </a:t>
            </a:r>
            <a:r>
              <a:rPr lang="en-US" b="1" dirty="0"/>
              <a:t>Chlorpromazine</a:t>
            </a:r>
            <a:r>
              <a:rPr lang="en-US" dirty="0"/>
              <a:t> -25-50 mg 6 hourly, </a:t>
            </a:r>
            <a:r>
              <a:rPr lang="en-US" b="1" dirty="0"/>
              <a:t>Clonidine</a:t>
            </a:r>
            <a:r>
              <a:rPr lang="en-US" dirty="0"/>
              <a:t> : 60-180 mg/</a:t>
            </a:r>
            <a:r>
              <a:rPr lang="en-US" dirty="0" err="1"/>
              <a:t>hr</a:t>
            </a:r>
            <a:r>
              <a:rPr lang="en-US" dirty="0"/>
              <a:t> iv and </a:t>
            </a:r>
            <a:r>
              <a:rPr lang="en-US" b="1" dirty="0" err="1"/>
              <a:t>Chlormethiazole</a:t>
            </a:r>
            <a:r>
              <a:rPr lang="en-US" b="1" dirty="0"/>
              <a:t>.</a:t>
            </a:r>
            <a:endParaRPr lang="en-US" dirty="0"/>
          </a:p>
        </p:txBody>
      </p:sp>
    </p:spTree>
    <p:extLst>
      <p:ext uri="{BB962C8B-B14F-4D97-AF65-F5344CB8AC3E}">
        <p14:creationId xmlns:p14="http://schemas.microsoft.com/office/powerpoint/2010/main" val="2094737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Methods of determining blood alcohol</a:t>
            </a:r>
          </a:p>
        </p:txBody>
      </p:sp>
      <p:sp>
        <p:nvSpPr>
          <p:cNvPr id="3" name="Content Placeholder 2"/>
          <p:cNvSpPr>
            <a:spLocks noGrp="1"/>
          </p:cNvSpPr>
          <p:nvPr>
            <p:ph idx="1"/>
          </p:nvPr>
        </p:nvSpPr>
        <p:spPr>
          <a:xfrm>
            <a:off x="838200" y="1862570"/>
            <a:ext cx="10515600" cy="4351338"/>
          </a:xfrm>
        </p:spPr>
        <p:txBody>
          <a:bodyPr>
            <a:normAutofit fontScale="92500" lnSpcReduction="20000"/>
          </a:bodyPr>
          <a:lstStyle/>
          <a:p>
            <a:r>
              <a:rPr lang="en-US" dirty="0" smtClean="0"/>
              <a:t>1.	Breath </a:t>
            </a:r>
            <a:r>
              <a:rPr lang="en-US" dirty="0" err="1" smtClean="0"/>
              <a:t>analyser</a:t>
            </a:r>
            <a:r>
              <a:rPr lang="en-US" dirty="0" smtClean="0"/>
              <a:t> machine operate on the principle that alcohol absorbs radiation in the infrared region. Concentration of alcohol in deep lung air dependent on concentration in arterial blood.2100-2300ml of alveolar air contains same amount of alcohol as one ml. of blood (Henry’s law) </a:t>
            </a:r>
          </a:p>
          <a:p>
            <a:pPr>
              <a:buFont typeface="Wingdings" panose="05000000000000000000" pitchFamily="2" charset="2"/>
              <a:buChar char="Ø"/>
            </a:pPr>
            <a:r>
              <a:rPr lang="en-US" dirty="0" smtClean="0"/>
              <a:t>•	Below 10 mg   : Sober</a:t>
            </a:r>
          </a:p>
          <a:p>
            <a:pPr>
              <a:buFont typeface="Wingdings" panose="05000000000000000000" pitchFamily="2" charset="2"/>
              <a:buChar char="Ø"/>
            </a:pPr>
            <a:r>
              <a:rPr lang="en-US" dirty="0" smtClean="0"/>
              <a:t>•	10 to 70 mg % : Drinking</a:t>
            </a:r>
          </a:p>
          <a:p>
            <a:pPr>
              <a:buFont typeface="Wingdings" panose="05000000000000000000" pitchFamily="2" charset="2"/>
              <a:buChar char="Ø"/>
            </a:pPr>
            <a:r>
              <a:rPr lang="en-US" dirty="0" smtClean="0"/>
              <a:t>•	80 to 150 mg %:Under the influence</a:t>
            </a:r>
          </a:p>
          <a:p>
            <a:pPr>
              <a:buFont typeface="Wingdings" panose="05000000000000000000" pitchFamily="2" charset="2"/>
              <a:buChar char="Ø"/>
            </a:pPr>
            <a:r>
              <a:rPr lang="en-US" dirty="0" smtClean="0"/>
              <a:t>•	150 to 300 mg %:Drunk or intoxicated</a:t>
            </a:r>
          </a:p>
          <a:p>
            <a:pPr>
              <a:buFont typeface="Wingdings" panose="05000000000000000000" pitchFamily="2" charset="2"/>
              <a:buChar char="Ø"/>
            </a:pPr>
            <a:r>
              <a:rPr lang="en-US" dirty="0" smtClean="0"/>
              <a:t>•	300 to 400 mg%: Stupor</a:t>
            </a:r>
          </a:p>
          <a:p>
            <a:pPr>
              <a:buFont typeface="Wingdings" panose="05000000000000000000" pitchFamily="2" charset="2"/>
              <a:buChar char="Ø"/>
            </a:pPr>
            <a:r>
              <a:rPr lang="en-US" dirty="0" smtClean="0"/>
              <a:t>•	400mg% and above :Coma and death</a:t>
            </a:r>
          </a:p>
          <a:p>
            <a:pPr>
              <a:buFont typeface="Wingdings" panose="05000000000000000000" pitchFamily="2" charset="2"/>
              <a:buChar char="Ø"/>
            </a:pPr>
            <a:r>
              <a:rPr lang="en-US" dirty="0" smtClean="0"/>
              <a:t>•	Fasting blood Alcohol= 0.001mg%</a:t>
            </a:r>
          </a:p>
          <a:p>
            <a:endParaRPr lang="en-US" dirty="0"/>
          </a:p>
        </p:txBody>
      </p:sp>
    </p:spTree>
    <p:extLst>
      <p:ext uri="{BB962C8B-B14F-4D97-AF65-F5344CB8AC3E}">
        <p14:creationId xmlns:p14="http://schemas.microsoft.com/office/powerpoint/2010/main" val="7473426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FF0000"/>
                </a:solidFill>
              </a:rPr>
              <a:t>Blood qualitative test</a:t>
            </a:r>
            <a:endParaRPr lang="en-US" dirty="0">
              <a:solidFill>
                <a:srgbClr val="FF0000"/>
              </a:solidFill>
            </a:endParaRPr>
          </a:p>
        </p:txBody>
      </p:sp>
      <p:sp>
        <p:nvSpPr>
          <p:cNvPr id="3" name="Content Placeholder 2"/>
          <p:cNvSpPr>
            <a:spLocks noGrp="1"/>
          </p:cNvSpPr>
          <p:nvPr>
            <p:ph idx="1"/>
          </p:nvPr>
        </p:nvSpPr>
        <p:spPr/>
        <p:txBody>
          <a:bodyPr>
            <a:normAutofit fontScale="70000" lnSpcReduction="20000"/>
          </a:bodyPr>
          <a:lstStyle/>
          <a:p>
            <a:pPr marL="0" lvl="0" indent="0">
              <a:buNone/>
            </a:pPr>
            <a:endParaRPr lang="en-US" dirty="0"/>
          </a:p>
          <a:p>
            <a:pPr marL="0" indent="0">
              <a:buNone/>
            </a:pPr>
            <a:r>
              <a:rPr lang="en-US" sz="3400" b="1" dirty="0"/>
              <a:t>Blood collection</a:t>
            </a:r>
            <a:endParaRPr lang="en-US" sz="3400" dirty="0"/>
          </a:p>
          <a:p>
            <a:pPr lvl="0"/>
            <a:r>
              <a:rPr lang="en-IN" dirty="0"/>
              <a:t>Spirit must not be used for cleaning the skin, and syringe must be free from any traces of alcohol.</a:t>
            </a:r>
            <a:endParaRPr lang="en-US" dirty="0"/>
          </a:p>
          <a:p>
            <a:pPr lvl="0"/>
            <a:r>
              <a:rPr lang="en-IN" dirty="0"/>
              <a:t>Skin should be cleaned with a solution of 1:1000 mercuric chloride or washed with soap and water.</a:t>
            </a:r>
            <a:endParaRPr lang="en-US" dirty="0"/>
          </a:p>
          <a:p>
            <a:pPr lvl="0"/>
            <a:r>
              <a:rPr lang="en-IN" dirty="0"/>
              <a:t>Collection of post-mortem sample-the best place to obtain blood is from femoral or iliac veins or axillary veins.</a:t>
            </a:r>
            <a:endParaRPr lang="en-US" dirty="0"/>
          </a:p>
          <a:p>
            <a:pPr marL="0" indent="0">
              <a:buNone/>
            </a:pPr>
            <a:r>
              <a:rPr lang="en-US" sz="3400" b="1" dirty="0"/>
              <a:t>Procedure</a:t>
            </a:r>
            <a:endParaRPr lang="en-US" sz="3400" dirty="0"/>
          </a:p>
          <a:p>
            <a:r>
              <a:rPr lang="en-IN" dirty="0"/>
              <a:t>1. Apply 50 µl of potassium dichromate solution to a test- tube containing 1 ml of sample. </a:t>
            </a:r>
            <a:endParaRPr lang="en-US" dirty="0"/>
          </a:p>
          <a:p>
            <a:r>
              <a:rPr lang="en-IN" dirty="0"/>
              <a:t>2. Lightly put the tube in a boiling water-bath for 2 minutes. </a:t>
            </a:r>
            <a:endParaRPr lang="en-US" dirty="0"/>
          </a:p>
          <a:p>
            <a:r>
              <a:rPr lang="en-IN" b="1" dirty="0"/>
              <a:t>Results</a:t>
            </a:r>
            <a:r>
              <a:rPr lang="en-IN" dirty="0"/>
              <a:t> A change in colour from orange to green indicates the presence of volatile reducing agents such as ethanol; </a:t>
            </a:r>
            <a:r>
              <a:rPr lang="en-IN" dirty="0" err="1"/>
              <a:t>metaldehyde</a:t>
            </a:r>
            <a:r>
              <a:rPr lang="en-IN" dirty="0"/>
              <a:t>, methanol and paraldehyde. </a:t>
            </a:r>
            <a:r>
              <a:rPr lang="en-IN" b="1" dirty="0"/>
              <a:t>Sensitivity</a:t>
            </a:r>
            <a:r>
              <a:rPr lang="en-IN" dirty="0"/>
              <a:t> Ethanol, 0.5 g/l.</a:t>
            </a:r>
            <a:endParaRPr lang="en-US" dirty="0"/>
          </a:p>
        </p:txBody>
      </p:sp>
    </p:spTree>
    <p:extLst>
      <p:ext uri="{BB962C8B-B14F-4D97-AF65-F5344CB8AC3E}">
        <p14:creationId xmlns:p14="http://schemas.microsoft.com/office/powerpoint/2010/main" val="5272648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dirty="0" smtClean="0">
                <a:solidFill>
                  <a:srgbClr val="FF0000"/>
                </a:solidFill>
              </a:rPr>
              <a:t>Blood quantitative test</a:t>
            </a:r>
            <a:endParaRPr lang="en-US" dirty="0">
              <a:solidFill>
                <a:srgbClr val="FF0000"/>
              </a:solidFill>
            </a:endParaRPr>
          </a:p>
        </p:txBody>
      </p:sp>
      <p:sp>
        <p:nvSpPr>
          <p:cNvPr id="3" name="Content Placeholder 2"/>
          <p:cNvSpPr>
            <a:spLocks noGrp="1"/>
          </p:cNvSpPr>
          <p:nvPr>
            <p:ph idx="1"/>
          </p:nvPr>
        </p:nvSpPr>
        <p:spPr/>
        <p:txBody>
          <a:bodyPr>
            <a:normAutofit fontScale="77500" lnSpcReduction="20000"/>
          </a:bodyPr>
          <a:lstStyle/>
          <a:p>
            <a:r>
              <a:rPr lang="en-US" b="1" dirty="0" smtClean="0"/>
              <a:t>Procedure</a:t>
            </a:r>
            <a:endParaRPr lang="en-US" dirty="0"/>
          </a:p>
          <a:p>
            <a:r>
              <a:rPr lang="en-US" dirty="0"/>
              <a:t>1. Add 0.5 ml of blood to 2 ml of </a:t>
            </a:r>
            <a:r>
              <a:rPr lang="en-US" dirty="0" err="1"/>
              <a:t>perchloric</a:t>
            </a:r>
            <a:r>
              <a:rPr lang="en-US" dirty="0"/>
              <a:t> acid solution in a test tube.</a:t>
            </a:r>
          </a:p>
          <a:p>
            <a:r>
              <a:rPr lang="en-US" dirty="0"/>
              <a:t>2. Vortex-mix for 30 seconds and then centrifuge for 5 minutes.</a:t>
            </a:r>
          </a:p>
          <a:p>
            <a:r>
              <a:rPr lang="en-US" dirty="0"/>
              <a:t>3. Add 0.1 ml of the supernatant to a 10-ml tube containing 4.5 ml of </a:t>
            </a:r>
          </a:p>
          <a:p>
            <a:r>
              <a:rPr lang="en-US" dirty="0" err="1"/>
              <a:t>semicarbazide</a:t>
            </a:r>
            <a:r>
              <a:rPr lang="en-US" dirty="0"/>
              <a:t> reagent and vortex-mix for 10 seconds.</a:t>
            </a:r>
          </a:p>
          <a:p>
            <a:r>
              <a:rPr lang="en-US" dirty="0"/>
              <a:t>4. Add 0.1 ml of NAD solution and 0.02 ml of ADH suspension and mix gently so as not to cause foaming.</a:t>
            </a:r>
          </a:p>
          <a:p>
            <a:r>
              <a:rPr lang="en-US" dirty="0"/>
              <a:t>5. Allow to stand for 70 minutes at 20-25°C and measure the absorbance at 340 nm against a reagent blank </a:t>
            </a:r>
          </a:p>
          <a:p>
            <a:r>
              <a:rPr lang="en-US" b="1" dirty="0"/>
              <a:t>Results</a:t>
            </a:r>
            <a:endParaRPr lang="en-US" dirty="0"/>
          </a:p>
          <a:p>
            <a:r>
              <a:rPr lang="en-US" dirty="0"/>
              <a:t>Construct a calibration graph of absorbance against blood ethanol concentration by analysis of the standard ethanol solutions and calculate the concentration of ethanol in the sample.</a:t>
            </a:r>
          </a:p>
        </p:txBody>
      </p:sp>
    </p:spTree>
    <p:extLst>
      <p:ext uri="{BB962C8B-B14F-4D97-AF65-F5344CB8AC3E}">
        <p14:creationId xmlns:p14="http://schemas.microsoft.com/office/powerpoint/2010/main" val="2045302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373</TotalTime>
  <Words>679</Words>
  <Application>Microsoft Office PowerPoint</Application>
  <PresentationFormat>Widescreen</PresentationFormat>
  <Paragraphs>53</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Wingdings</vt:lpstr>
      <vt:lpstr>Office Theme</vt:lpstr>
      <vt:lpstr>Determination of Blood Alcohol Toxicity</vt:lpstr>
      <vt:lpstr>Determination of Blood Alcohol Toxicity</vt:lpstr>
      <vt:lpstr>PowerPoint Presentation</vt:lpstr>
      <vt:lpstr>Signs and symptoms</vt:lpstr>
      <vt:lpstr>Methods of determining blood alcohol</vt:lpstr>
      <vt:lpstr>Blood qualitative test</vt:lpstr>
      <vt:lpstr>Blood quantitative test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Hi</dc:creator>
  <cp:lastModifiedBy>Hi</cp:lastModifiedBy>
  <cp:revision>4</cp:revision>
  <dcterms:created xsi:type="dcterms:W3CDTF">2022-10-05T07:26:05Z</dcterms:created>
  <dcterms:modified xsi:type="dcterms:W3CDTF">2024-06-01T00:16:12Z</dcterms:modified>
</cp:coreProperties>
</file>