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B15F89-0CE9-4BC6-8A08-14D0CCD24EF9}"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FBDFC-DFAF-4CB8-8F32-B3C9986C0B08}" type="slidenum">
              <a:rPr lang="en-US" smtClean="0"/>
              <a:t>‹#›</a:t>
            </a:fld>
            <a:endParaRPr lang="en-US"/>
          </a:p>
        </p:txBody>
      </p:sp>
    </p:spTree>
    <p:extLst>
      <p:ext uri="{BB962C8B-B14F-4D97-AF65-F5344CB8AC3E}">
        <p14:creationId xmlns:p14="http://schemas.microsoft.com/office/powerpoint/2010/main" val="3071013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B15F89-0CE9-4BC6-8A08-14D0CCD24EF9}"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FBDFC-DFAF-4CB8-8F32-B3C9986C0B08}" type="slidenum">
              <a:rPr lang="en-US" smtClean="0"/>
              <a:t>‹#›</a:t>
            </a:fld>
            <a:endParaRPr lang="en-US"/>
          </a:p>
        </p:txBody>
      </p:sp>
    </p:spTree>
    <p:extLst>
      <p:ext uri="{BB962C8B-B14F-4D97-AF65-F5344CB8AC3E}">
        <p14:creationId xmlns:p14="http://schemas.microsoft.com/office/powerpoint/2010/main" val="4255459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B15F89-0CE9-4BC6-8A08-14D0CCD24EF9}"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FBDFC-DFAF-4CB8-8F32-B3C9986C0B08}" type="slidenum">
              <a:rPr lang="en-US" smtClean="0"/>
              <a:t>‹#›</a:t>
            </a:fld>
            <a:endParaRPr lang="en-US"/>
          </a:p>
        </p:txBody>
      </p:sp>
    </p:spTree>
    <p:extLst>
      <p:ext uri="{BB962C8B-B14F-4D97-AF65-F5344CB8AC3E}">
        <p14:creationId xmlns:p14="http://schemas.microsoft.com/office/powerpoint/2010/main" val="127014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B15F89-0CE9-4BC6-8A08-14D0CCD24EF9}"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FBDFC-DFAF-4CB8-8F32-B3C9986C0B08}" type="slidenum">
              <a:rPr lang="en-US" smtClean="0"/>
              <a:t>‹#›</a:t>
            </a:fld>
            <a:endParaRPr lang="en-US"/>
          </a:p>
        </p:txBody>
      </p:sp>
    </p:spTree>
    <p:extLst>
      <p:ext uri="{BB962C8B-B14F-4D97-AF65-F5344CB8AC3E}">
        <p14:creationId xmlns:p14="http://schemas.microsoft.com/office/powerpoint/2010/main" val="3843014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2B15F89-0CE9-4BC6-8A08-14D0CCD24EF9}"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FBDFC-DFAF-4CB8-8F32-B3C9986C0B08}" type="slidenum">
              <a:rPr lang="en-US" smtClean="0"/>
              <a:t>‹#›</a:t>
            </a:fld>
            <a:endParaRPr lang="en-US"/>
          </a:p>
        </p:txBody>
      </p:sp>
    </p:spTree>
    <p:extLst>
      <p:ext uri="{BB962C8B-B14F-4D97-AF65-F5344CB8AC3E}">
        <p14:creationId xmlns:p14="http://schemas.microsoft.com/office/powerpoint/2010/main" val="336264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B15F89-0CE9-4BC6-8A08-14D0CCD24EF9}"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FBDFC-DFAF-4CB8-8F32-B3C9986C0B08}" type="slidenum">
              <a:rPr lang="en-US" smtClean="0"/>
              <a:t>‹#›</a:t>
            </a:fld>
            <a:endParaRPr lang="en-US"/>
          </a:p>
        </p:txBody>
      </p:sp>
    </p:spTree>
    <p:extLst>
      <p:ext uri="{BB962C8B-B14F-4D97-AF65-F5344CB8AC3E}">
        <p14:creationId xmlns:p14="http://schemas.microsoft.com/office/powerpoint/2010/main" val="158188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B15F89-0CE9-4BC6-8A08-14D0CCD24EF9}" type="datetimeFigureOut">
              <a:rPr lang="en-US" smtClean="0"/>
              <a:t>6/25/2023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1FBDFC-DFAF-4CB8-8F32-B3C9986C0B08}" type="slidenum">
              <a:rPr lang="en-US" smtClean="0"/>
              <a:t>‹#›</a:t>
            </a:fld>
            <a:endParaRPr lang="en-US"/>
          </a:p>
        </p:txBody>
      </p:sp>
    </p:spTree>
    <p:extLst>
      <p:ext uri="{BB962C8B-B14F-4D97-AF65-F5344CB8AC3E}">
        <p14:creationId xmlns:p14="http://schemas.microsoft.com/office/powerpoint/2010/main" val="3099283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B15F89-0CE9-4BC6-8A08-14D0CCD24EF9}" type="datetimeFigureOut">
              <a:rPr lang="en-US" smtClean="0"/>
              <a:t>6/25/2023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1FBDFC-DFAF-4CB8-8F32-B3C9986C0B08}" type="slidenum">
              <a:rPr lang="en-US" smtClean="0"/>
              <a:t>‹#›</a:t>
            </a:fld>
            <a:endParaRPr lang="en-US"/>
          </a:p>
        </p:txBody>
      </p:sp>
    </p:spTree>
    <p:extLst>
      <p:ext uri="{BB962C8B-B14F-4D97-AF65-F5344CB8AC3E}">
        <p14:creationId xmlns:p14="http://schemas.microsoft.com/office/powerpoint/2010/main" val="2947023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15F89-0CE9-4BC6-8A08-14D0CCD24EF9}" type="datetimeFigureOut">
              <a:rPr lang="en-US" smtClean="0"/>
              <a:t>6/25/2023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1FBDFC-DFAF-4CB8-8F32-B3C9986C0B08}" type="slidenum">
              <a:rPr lang="en-US" smtClean="0"/>
              <a:t>‹#›</a:t>
            </a:fld>
            <a:endParaRPr lang="en-US"/>
          </a:p>
        </p:txBody>
      </p:sp>
    </p:spTree>
    <p:extLst>
      <p:ext uri="{BB962C8B-B14F-4D97-AF65-F5344CB8AC3E}">
        <p14:creationId xmlns:p14="http://schemas.microsoft.com/office/powerpoint/2010/main" val="3710834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2B15F89-0CE9-4BC6-8A08-14D0CCD24EF9}"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FBDFC-DFAF-4CB8-8F32-B3C9986C0B08}" type="slidenum">
              <a:rPr lang="en-US" smtClean="0"/>
              <a:t>‹#›</a:t>
            </a:fld>
            <a:endParaRPr lang="en-US"/>
          </a:p>
        </p:txBody>
      </p:sp>
    </p:spTree>
    <p:extLst>
      <p:ext uri="{BB962C8B-B14F-4D97-AF65-F5344CB8AC3E}">
        <p14:creationId xmlns:p14="http://schemas.microsoft.com/office/powerpoint/2010/main" val="66653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2B15F89-0CE9-4BC6-8A08-14D0CCD24EF9}"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FBDFC-DFAF-4CB8-8F32-B3C9986C0B08}" type="slidenum">
              <a:rPr lang="en-US" smtClean="0"/>
              <a:t>‹#›</a:t>
            </a:fld>
            <a:endParaRPr lang="en-US"/>
          </a:p>
        </p:txBody>
      </p:sp>
    </p:spTree>
    <p:extLst>
      <p:ext uri="{BB962C8B-B14F-4D97-AF65-F5344CB8AC3E}">
        <p14:creationId xmlns:p14="http://schemas.microsoft.com/office/powerpoint/2010/main" val="1601516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15F89-0CE9-4BC6-8A08-14D0CCD24EF9}" type="datetimeFigureOut">
              <a:rPr lang="en-US" smtClean="0"/>
              <a:t>6/25/2023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1FBDFC-DFAF-4CB8-8F32-B3C9986C0B08}" type="slidenum">
              <a:rPr lang="en-US" smtClean="0"/>
              <a:t>‹#›</a:t>
            </a:fld>
            <a:endParaRPr lang="en-US"/>
          </a:p>
        </p:txBody>
      </p:sp>
    </p:spTree>
    <p:extLst>
      <p:ext uri="{BB962C8B-B14F-4D97-AF65-F5344CB8AC3E}">
        <p14:creationId xmlns:p14="http://schemas.microsoft.com/office/powerpoint/2010/main" val="199047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en-US" b="1" dirty="0">
                <a:solidFill>
                  <a:srgbClr val="FF0000"/>
                </a:solidFill>
              </a:rPr>
              <a:t>Maceration and Squashing</a:t>
            </a:r>
            <a:r>
              <a:rPr lang="en-US" dirty="0" smtClean="0">
                <a:solidFill>
                  <a:srgbClr val="FF0000"/>
                </a:solidFill>
                <a:effectLst/>
              </a:rPr>
              <a:t/>
            </a:r>
            <a:br>
              <a:rPr lang="en-US" dirty="0" smtClean="0">
                <a:solidFill>
                  <a:srgbClr val="FF0000"/>
                </a:solidFill>
                <a:effectLst/>
              </a:rPr>
            </a:br>
            <a:r>
              <a:rPr lang="en-US" b="1" dirty="0">
                <a:solidFill>
                  <a:srgbClr val="FF0000"/>
                </a:solidFill>
              </a:rPr>
              <a:t>Method </a:t>
            </a:r>
            <a:endParaRPr lang="en-US" dirty="0">
              <a:solidFill>
                <a:srgbClr val="FF0000"/>
              </a:solidFill>
            </a:endParaRPr>
          </a:p>
        </p:txBody>
      </p:sp>
      <p:sp>
        <p:nvSpPr>
          <p:cNvPr id="3" name="Subtitle 2"/>
          <p:cNvSpPr>
            <a:spLocks noGrp="1"/>
          </p:cNvSpPr>
          <p:nvPr>
            <p:ph type="subTitle" idx="1"/>
          </p:nvPr>
        </p:nvSpPr>
        <p:spPr>
          <a:xfrm>
            <a:off x="1524000" y="4377889"/>
            <a:ext cx="9144000" cy="1655762"/>
          </a:xfrm>
        </p:spPr>
        <p:txBody>
          <a:bodyPr/>
          <a:lstStyle/>
          <a:p>
            <a:r>
              <a:rPr lang="en-US" sz="3600" b="1" dirty="0" smtClean="0">
                <a:solidFill>
                  <a:schemeClr val="accent1">
                    <a:lumMod val="75000"/>
                  </a:schemeClr>
                </a:solidFill>
              </a:rPr>
              <a:t>Lab 4</a:t>
            </a:r>
          </a:p>
          <a:p>
            <a:endParaRPr lang="en-US" dirty="0"/>
          </a:p>
        </p:txBody>
      </p:sp>
    </p:spTree>
    <p:extLst>
      <p:ext uri="{BB962C8B-B14F-4D97-AF65-F5344CB8AC3E}">
        <p14:creationId xmlns:p14="http://schemas.microsoft.com/office/powerpoint/2010/main" val="648972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a:t>
            </a:r>
            <a:r>
              <a:rPr lang="en-US" b="1" dirty="0" smtClean="0">
                <a:solidFill>
                  <a:srgbClr val="0070C0"/>
                </a:solidFill>
              </a:rPr>
              <a:t>C</a:t>
            </a:r>
            <a:r>
              <a:rPr lang="en-US" b="1" dirty="0" smtClean="0">
                <a:solidFill>
                  <a:srgbClr val="0070C0"/>
                </a:solidFill>
              </a:rPr>
              <a:t>ell division</a:t>
            </a:r>
            <a:endParaRPr lang="en-US" dirty="0" smtClean="0">
              <a:solidFill>
                <a:srgbClr val="0070C0"/>
              </a:solidFill>
              <a:effectLst/>
            </a:endParaRPr>
          </a:p>
        </p:txBody>
      </p:sp>
      <p:sp>
        <p:nvSpPr>
          <p:cNvPr id="3" name="Content Placeholder 2"/>
          <p:cNvSpPr>
            <a:spLocks noGrp="1"/>
          </p:cNvSpPr>
          <p:nvPr>
            <p:ph idx="1"/>
          </p:nvPr>
        </p:nvSpPr>
        <p:spPr/>
        <p:txBody>
          <a:bodyPr/>
          <a:lstStyle/>
          <a:p>
            <a:r>
              <a:rPr lang="en-US" dirty="0" smtClean="0"/>
              <a:t>The </a:t>
            </a:r>
            <a:r>
              <a:rPr lang="en-US" dirty="0"/>
              <a:t>genetic information of plants, animals and other eukaryotic organisms resides in several or many chromosomes. For example, each human cell possesses 46 chromosomes, while each cell of an onion possesses 8 chromosomes. All cells must replicate their DNA when dividing, during DNA replication, the two strands of the DNA double helix separate, and for each original strand a new complementary strand is produced, yielding two identical DNA molecules. </a:t>
            </a:r>
            <a:endParaRPr lang="en-US" dirty="0">
              <a:effectLst/>
            </a:endParaRPr>
          </a:p>
        </p:txBody>
      </p:sp>
    </p:spTree>
    <p:extLst>
      <p:ext uri="{BB962C8B-B14F-4D97-AF65-F5344CB8AC3E}">
        <p14:creationId xmlns:p14="http://schemas.microsoft.com/office/powerpoint/2010/main" val="3590242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Cell division</a:t>
            </a:r>
            <a:endParaRPr lang="en-US" dirty="0"/>
          </a:p>
        </p:txBody>
      </p:sp>
      <p:sp>
        <p:nvSpPr>
          <p:cNvPr id="3" name="Content Placeholder 2"/>
          <p:cNvSpPr>
            <a:spLocks noGrp="1"/>
          </p:cNvSpPr>
          <p:nvPr>
            <p:ph idx="1"/>
          </p:nvPr>
        </p:nvSpPr>
        <p:spPr/>
        <p:txBody>
          <a:bodyPr>
            <a:normAutofit lnSpcReduction="10000"/>
          </a:bodyPr>
          <a:lstStyle/>
          <a:p>
            <a:r>
              <a:rPr lang="en-GB" dirty="0"/>
              <a:t>Mitosis is a process where a single cell divides into two identical daughter cells (cell division). Or </a:t>
            </a:r>
            <a:r>
              <a:rPr lang="en-US" dirty="0"/>
              <a:t>we can define cell division as a process by which a parent cell divides into two daughter cells. Cell division is a small part of the cell cycle. </a:t>
            </a:r>
          </a:p>
          <a:p>
            <a:r>
              <a:rPr lang="en-US" dirty="0"/>
              <a:t>Cell cycle is mainly classified into two segments: M-phase and Interphase. Interphase is the longer period of cell division. During this phase the cell prepares for its next stage. Interphase is mainly divided into three phases: G1 phase, S phase and G2 phase. G1 and G2 are the two gap phases during which the cell grows, producing proteins and preparing the cells. S phase is the period of replication. These phases also have certain checkpoints and the whole cell cycle is strictly regulated.</a:t>
            </a:r>
          </a:p>
        </p:txBody>
      </p:sp>
    </p:spTree>
    <p:extLst>
      <p:ext uri="{BB962C8B-B14F-4D97-AF65-F5344CB8AC3E}">
        <p14:creationId xmlns:p14="http://schemas.microsoft.com/office/powerpoint/2010/main" val="862954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Cell division</a:t>
            </a:r>
            <a:endParaRPr lang="en-US" dirty="0"/>
          </a:p>
        </p:txBody>
      </p:sp>
      <p:sp>
        <p:nvSpPr>
          <p:cNvPr id="3" name="Content Placeholder 2"/>
          <p:cNvSpPr>
            <a:spLocks noGrp="1"/>
          </p:cNvSpPr>
          <p:nvPr>
            <p:ph idx="1"/>
          </p:nvPr>
        </p:nvSpPr>
        <p:spPr>
          <a:xfrm>
            <a:off x="838200" y="1825625"/>
            <a:ext cx="11010286" cy="4351338"/>
          </a:xfrm>
        </p:spPr>
        <p:txBody>
          <a:bodyPr/>
          <a:lstStyle/>
          <a:p>
            <a:pPr marL="0" lvl="0" indent="0" eaLnBrk="0" fontAlgn="base" hangingPunct="0">
              <a:lnSpc>
                <a:spcPct val="100000"/>
              </a:lnSpc>
              <a:spcBef>
                <a:spcPct val="0"/>
              </a:spcBef>
              <a:spcAft>
                <a:spcPct val="0"/>
              </a:spcAft>
              <a:buNone/>
            </a:pPr>
            <a:r>
              <a:rPr lang="en-US" altLang="en-US" dirty="0">
                <a:latin typeface="Arial" panose="020B0604020202020204" pitchFamily="34" charset="0"/>
                <a:ea typeface="Times New Roman" panose="02020603050405020304" pitchFamily="18" charset="0"/>
              </a:rPr>
              <a:t>During the process of mitosis, the chromosomes pass through several stages known as prophase, metaphase, anaphase and telophase. The actual division of the cytoplasm is called cytokinesis occur after </a:t>
            </a:r>
            <a:r>
              <a:rPr lang="en-US" altLang="en-US" dirty="0" err="1">
                <a:latin typeface="Arial" panose="020B0604020202020204" pitchFamily="34" charset="0"/>
                <a:ea typeface="Times New Roman" panose="02020603050405020304" pitchFamily="18" charset="0"/>
              </a:rPr>
              <a:t>karyokinesis</a:t>
            </a:r>
            <a:r>
              <a:rPr lang="en-US" altLang="en-US" dirty="0">
                <a:latin typeface="Arial" panose="020B0604020202020204" pitchFamily="34" charset="0"/>
                <a:ea typeface="Times New Roman" panose="02020603050405020304" pitchFamily="18" charset="0"/>
              </a:rPr>
              <a:t> (nuclear division </a:t>
            </a:r>
            <a:r>
              <a:rPr lang="en-GB" altLang="en-US" dirty="0">
                <a:solidFill>
                  <a:srgbClr val="202124"/>
                </a:solidFill>
                <a:latin typeface="Arial" panose="020B0604020202020204" pitchFamily="34" charset="0"/>
                <a:ea typeface="Times New Roman" panose="02020603050405020304" pitchFamily="18" charset="0"/>
              </a:rPr>
              <a:t>of a cell during mitosis</a:t>
            </a:r>
            <a:r>
              <a:rPr lang="en-US" altLang="en-US" dirty="0">
                <a:latin typeface="Arial" panose="020B0604020202020204" pitchFamily="34" charset="0"/>
                <a:ea typeface="Times New Roman" panose="02020603050405020304" pitchFamily="18" charset="0"/>
              </a:rPr>
              <a:t>).</a:t>
            </a:r>
            <a:r>
              <a:rPr lang="en-US" altLang="en-US" dirty="0">
                <a:solidFill>
                  <a:srgbClr val="000000"/>
                </a:solidFill>
                <a:latin typeface="Arial" panose="020B0604020202020204" pitchFamily="34" charset="0"/>
                <a:ea typeface="Times New Roman" panose="02020603050405020304" pitchFamily="18" charset="0"/>
              </a:rPr>
              <a:t> Another type of cell division is present in reproductive cells of eukaryotes and is known as meiosis. </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3105037" y="-30707"/>
            <a:ext cx="1215521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Times" panose="02020603050405020304" pitchFamily="18"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5882" y="4087158"/>
            <a:ext cx="4733522" cy="277084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3105037" y="457199"/>
            <a:ext cx="1215521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20230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418" y="803564"/>
            <a:ext cx="10790382" cy="2290618"/>
          </a:xfrm>
        </p:spPr>
        <p:txBody>
          <a:bodyPr>
            <a:normAutofit/>
          </a:bodyPr>
          <a:lstStyle/>
          <a:p>
            <a:r>
              <a:rPr lang="en-US" sz="2800" dirty="0">
                <a:latin typeface="+mn-lt"/>
                <a:ea typeface="+mn-ea"/>
                <a:cs typeface="+mn-cs"/>
              </a:rPr>
              <a:t>In plants, the roots continue to grow as they search for water and nutrients. These regions of growth are good for studying the cell cycle because at any given time, you can find cells that are undergoing division. </a:t>
            </a:r>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b="12251"/>
          <a:stretch/>
        </p:blipFill>
        <p:spPr bwMode="auto">
          <a:xfrm>
            <a:off x="2009775" y="2847877"/>
            <a:ext cx="8172450" cy="2306833"/>
          </a:xfrm>
          <a:prstGeom prst="rect">
            <a:avLst/>
          </a:prstGeom>
          <a:ln>
            <a:noFill/>
          </a:ln>
          <a:extLst>
            <a:ext uri="{53640926-AAD7-44d8-BBD7-CCE9431645EC}">
              <a14:shadowObscured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lc="http://schemas.openxmlformats.org/drawingml/2006/lockedCanvas"/>
            </a:ext>
          </a:extLst>
        </p:spPr>
      </p:pic>
      <p:sp>
        <p:nvSpPr>
          <p:cNvPr id="5" name="Rectangle 4"/>
          <p:cNvSpPr/>
          <p:nvPr/>
        </p:nvSpPr>
        <p:spPr>
          <a:xfrm>
            <a:off x="2632361" y="5320145"/>
            <a:ext cx="8266544" cy="461665"/>
          </a:xfrm>
          <a:prstGeom prst="rect">
            <a:avLst/>
          </a:prstGeom>
        </p:spPr>
        <p:txBody>
          <a:bodyPr wrap="square">
            <a:spAutoFit/>
          </a:bodyPr>
          <a:lstStyle/>
          <a:p>
            <a:r>
              <a:rPr lang="en-US" sz="2400" dirty="0">
                <a:latin typeface="Times New Roman" panose="02020603050405020304" pitchFamily="18" charset="0"/>
                <a:ea typeface="Times New Roman" panose="02020603050405020304" pitchFamily="18" charset="0"/>
              </a:rPr>
              <a:t>Prophase           Metaphase          Anaphase         Telophase</a:t>
            </a:r>
            <a:endParaRPr lang="en-US" sz="2400" dirty="0"/>
          </a:p>
        </p:txBody>
      </p:sp>
    </p:spTree>
    <p:extLst>
      <p:ext uri="{BB962C8B-B14F-4D97-AF65-F5344CB8AC3E}">
        <p14:creationId xmlns:p14="http://schemas.microsoft.com/office/powerpoint/2010/main" val="3070323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Why use onion roots for viewing mitosis?</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pPr lvl="0"/>
            <a:r>
              <a:rPr lang="en-US" dirty="0" smtClean="0"/>
              <a:t>The </a:t>
            </a:r>
            <a:r>
              <a:rPr lang="en-US" dirty="0"/>
              <a:t>roots are easy to grow in large numbers.</a:t>
            </a:r>
          </a:p>
          <a:p>
            <a:pPr lvl="0"/>
            <a:r>
              <a:rPr lang="en-US" dirty="0"/>
              <a:t>Onions have larger chromosomes than most plants.</a:t>
            </a:r>
          </a:p>
          <a:p>
            <a:pPr lvl="0"/>
            <a:r>
              <a:rPr lang="en-US" dirty="0"/>
              <a:t>The cells at the tip of the roots are actively dividing, and thus many cells will be in stages of mitosis.</a:t>
            </a:r>
          </a:p>
        </p:txBody>
      </p:sp>
    </p:spTree>
    <p:extLst>
      <p:ext uri="{BB962C8B-B14F-4D97-AF65-F5344CB8AC3E}">
        <p14:creationId xmlns:p14="http://schemas.microsoft.com/office/powerpoint/2010/main" val="725123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fontAlgn="base">
              <a:spcAft>
                <a:spcPct val="0"/>
              </a:spcAft>
              <a:tabLst>
                <a:tab pos="57150" algn="l"/>
              </a:tabLst>
            </a:pPr>
            <a:r>
              <a:rPr lang="en-US" altLang="en-US" b="1" dirty="0">
                <a:solidFill>
                  <a:srgbClr val="0070C0"/>
                </a:solidFill>
              </a:rPr>
              <a:t>Regions of Onion Root Tips </a:t>
            </a:r>
          </a:p>
        </p:txBody>
      </p:sp>
      <p:sp>
        <p:nvSpPr>
          <p:cNvPr id="3" name="Content Placeholder 2"/>
          <p:cNvSpPr>
            <a:spLocks noGrp="1"/>
          </p:cNvSpPr>
          <p:nvPr>
            <p:ph idx="1"/>
          </p:nvPr>
        </p:nvSpPr>
        <p:spPr/>
        <p:txBody>
          <a:bodyPr/>
          <a:lstStyle/>
          <a:p>
            <a:pPr marL="0" lvl="0" indent="0" algn="justLow" eaLnBrk="0" fontAlgn="base" hangingPunct="0">
              <a:lnSpc>
                <a:spcPct val="100000"/>
              </a:lnSpc>
              <a:spcBef>
                <a:spcPct val="0"/>
              </a:spcBef>
              <a:spcAft>
                <a:spcPct val="0"/>
              </a:spcAft>
              <a:buNone/>
              <a:tabLst>
                <a:tab pos="57150" algn="l"/>
              </a:tabLst>
            </a:pPr>
            <a:r>
              <a:rPr lang="en-US" altLang="en-US" dirty="0" smtClean="0">
                <a:latin typeface="Arial" panose="020B0604020202020204" pitchFamily="34" charset="0"/>
                <a:ea typeface="Times New Roman" panose="02020603050405020304" pitchFamily="18" charset="0"/>
              </a:rPr>
              <a:t>There </a:t>
            </a:r>
            <a:r>
              <a:rPr lang="en-US" altLang="en-US" dirty="0">
                <a:latin typeface="Arial" panose="020B0604020202020204" pitchFamily="34" charset="0"/>
                <a:ea typeface="Times New Roman" panose="02020603050405020304" pitchFamily="18" charset="0"/>
              </a:rPr>
              <a:t>are three cellular regions near the tip of an onion root:  </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lvl="0" indent="0" algn="justLow" eaLnBrk="0" fontAlgn="base" hangingPunct="0">
              <a:lnSpc>
                <a:spcPct val="100000"/>
              </a:lnSpc>
              <a:spcBef>
                <a:spcPct val="0"/>
              </a:spcBef>
              <a:spcAft>
                <a:spcPct val="0"/>
              </a:spcAft>
              <a:buFontTx/>
              <a:buChar char="•"/>
              <a:tabLst>
                <a:tab pos="57150" algn="l"/>
              </a:tabLst>
            </a:pPr>
            <a:r>
              <a:rPr lang="en-US" altLang="en-US" dirty="0">
                <a:latin typeface="Arial" panose="020B0604020202020204" pitchFamily="34" charset="0"/>
                <a:ea typeface="Times New Roman" panose="02020603050405020304" pitchFamily="18" charset="0"/>
              </a:rPr>
              <a:t>The root cap: - contains cells that cover and protect the underlying growth region as the root pushed through the soil. </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lvl="0" indent="0" algn="justLow" eaLnBrk="0" fontAlgn="base" hangingPunct="0">
              <a:lnSpc>
                <a:spcPct val="100000"/>
              </a:lnSpc>
              <a:spcBef>
                <a:spcPct val="0"/>
              </a:spcBef>
              <a:spcAft>
                <a:spcPct val="0"/>
              </a:spcAft>
              <a:buFontTx/>
              <a:buChar char="•"/>
              <a:tabLst>
                <a:tab pos="57150" algn="l"/>
              </a:tabLst>
            </a:pPr>
            <a:r>
              <a:rPr lang="en-US" altLang="en-US" dirty="0">
                <a:latin typeface="Arial" panose="020B0604020202020204" pitchFamily="34" charset="0"/>
                <a:ea typeface="Times New Roman" panose="02020603050405020304" pitchFamily="18" charset="0"/>
              </a:rPr>
              <a:t>The region of cell division (or meristem): - cells are actively dividing but not increasing significantly in size.</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lvl="0" indent="0" algn="justLow" eaLnBrk="0" fontAlgn="base" hangingPunct="0">
              <a:lnSpc>
                <a:spcPct val="100000"/>
              </a:lnSpc>
              <a:spcBef>
                <a:spcPct val="0"/>
              </a:spcBef>
              <a:spcAft>
                <a:spcPct val="0"/>
              </a:spcAft>
              <a:buFontTx/>
              <a:buChar char="•"/>
              <a:tabLst>
                <a:tab pos="57150" algn="l"/>
              </a:tabLst>
            </a:pPr>
            <a:r>
              <a:rPr lang="en-US" altLang="en-US" dirty="0">
                <a:latin typeface="Arial" panose="020B0604020202020204" pitchFamily="34" charset="0"/>
                <a:ea typeface="Times New Roman" panose="02020603050405020304" pitchFamily="18" charset="0"/>
              </a:rPr>
              <a:t>Cell elongation regions: - cells are </a:t>
            </a:r>
            <a:endParaRPr lang="en-US" altLang="en-US" dirty="0" smtClean="0">
              <a:latin typeface="Arial" panose="020B0604020202020204" pitchFamily="34" charset="0"/>
              <a:ea typeface="Times New Roman" panose="02020603050405020304" pitchFamily="18" charset="0"/>
            </a:endParaRPr>
          </a:p>
          <a:p>
            <a:pPr marL="0" lvl="0" indent="0" algn="justLow" eaLnBrk="0" fontAlgn="base" hangingPunct="0">
              <a:lnSpc>
                <a:spcPct val="100000"/>
              </a:lnSpc>
              <a:spcBef>
                <a:spcPct val="0"/>
              </a:spcBef>
              <a:spcAft>
                <a:spcPct val="0"/>
              </a:spcAft>
              <a:buNone/>
              <a:tabLst>
                <a:tab pos="57150" algn="l"/>
              </a:tabLst>
            </a:pPr>
            <a:r>
              <a:rPr lang="en-US" altLang="en-US" dirty="0">
                <a:latin typeface="Arial" panose="020B0604020202020204" pitchFamily="34" charset="0"/>
                <a:ea typeface="Times New Roman" panose="02020603050405020304" pitchFamily="18" charset="0"/>
              </a:rPr>
              <a:t> </a:t>
            </a:r>
            <a:r>
              <a:rPr lang="en-US" altLang="en-US" dirty="0" smtClean="0">
                <a:latin typeface="Arial" panose="020B0604020202020204" pitchFamily="34" charset="0"/>
                <a:ea typeface="Times New Roman" panose="02020603050405020304" pitchFamily="18" charset="0"/>
              </a:rPr>
              <a:t> increasing </a:t>
            </a:r>
            <a:r>
              <a:rPr lang="en-US" altLang="en-US" dirty="0">
                <a:latin typeface="Arial" panose="020B0604020202020204" pitchFamily="34" charset="0"/>
                <a:ea typeface="Times New Roman" panose="02020603050405020304" pitchFamily="18" charset="0"/>
              </a:rPr>
              <a:t>in size, but not dividing.</a:t>
            </a:r>
            <a:endParaRPr lang="en-US" dirty="0"/>
          </a:p>
        </p:txBody>
      </p:sp>
      <p:pic>
        <p:nvPicPr>
          <p:cNvPr id="3073" name="Picture 3" descr="one of Elongation - The Biosphere Experiment"/>
          <p:cNvPicPr>
            <a:picLocks noChangeAspect="1" noChangeArrowheads="1"/>
          </p:cNvPicPr>
          <p:nvPr/>
        </p:nvPicPr>
        <p:blipFill>
          <a:blip r:embed="rId2">
            <a:extLst>
              <a:ext uri="{28A0092B-C50C-407E-A947-70E740481C1C}">
                <a14:useLocalDpi xmlns:a14="http://schemas.microsoft.com/office/drawing/2010/main" val="0"/>
              </a:ext>
            </a:extLst>
          </a:blip>
          <a:srcRect l="29822" t="38228" r="16728"/>
          <a:stretch>
            <a:fillRect/>
          </a:stretch>
        </p:blipFill>
        <p:spPr bwMode="auto">
          <a:xfrm>
            <a:off x="8316191" y="3752850"/>
            <a:ext cx="3314700" cy="27432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000" b="0" i="0" u="none" strike="noStrike" cap="none" normalizeH="0" baseline="0" smtClean="0">
              <a:ln>
                <a:noFill/>
              </a:ln>
              <a:solidFill>
                <a:schemeClr val="tx1"/>
              </a:solidFill>
              <a:effectLst/>
              <a:latin typeface="Times"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Times" panose="02020603050405020304" pitchFamily="18" charset="0"/>
                <a:ea typeface="Times New Roman" panose="02020603050405020304" pitchFamily="18" charset="0"/>
                <a:cs typeface="Times New Roman" panose="02020603050405020304" pitchFamily="18" charset="0"/>
              </a:rPr>
              <a:t/>
            </a:r>
            <a:br>
              <a:rPr kumimoji="0" lang="en-AU" altLang="en-US" sz="1000" b="0" i="0" u="none" strike="noStrike" cap="none" normalizeH="0" baseline="0" smtClean="0">
                <a:ln>
                  <a:noFill/>
                </a:ln>
                <a:solidFill>
                  <a:schemeClr val="tx1"/>
                </a:solidFill>
                <a:effectLst/>
                <a:latin typeface="Times" panose="02020603050405020304" pitchFamily="18" charset="0"/>
                <a:ea typeface="Times New Roman" panose="02020603050405020304" pitchFamily="18" charset="0"/>
                <a:cs typeface="Times New Roman" panose="02020603050405020304" pitchFamily="18" charset="0"/>
              </a:rPr>
            </a:br>
            <a:endParaRPr kumimoji="0" lang="en-AU"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9895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Procedure </a:t>
            </a:r>
            <a:endParaRPr lang="en-US" dirty="0">
              <a:solidFill>
                <a:srgbClr val="0070C0"/>
              </a:solidFill>
            </a:endParaRPr>
          </a:p>
        </p:txBody>
      </p:sp>
      <p:sp>
        <p:nvSpPr>
          <p:cNvPr id="3" name="Content Placeholder 2"/>
          <p:cNvSpPr>
            <a:spLocks noGrp="1"/>
          </p:cNvSpPr>
          <p:nvPr>
            <p:ph idx="1"/>
          </p:nvPr>
        </p:nvSpPr>
        <p:spPr>
          <a:xfrm>
            <a:off x="838200" y="1483878"/>
            <a:ext cx="10515600" cy="4907685"/>
          </a:xfrm>
        </p:spPr>
        <p:txBody>
          <a:bodyPr>
            <a:normAutofit fontScale="55000" lnSpcReduction="20000"/>
          </a:bodyPr>
          <a:lstStyle/>
          <a:p>
            <a:pPr marL="742950" indent="-742950" algn="justLow" eaLnBrk="0" fontAlgn="base" hangingPunct="0">
              <a:lnSpc>
                <a:spcPct val="120000"/>
              </a:lnSpc>
              <a:spcBef>
                <a:spcPct val="0"/>
              </a:spcBef>
              <a:spcAft>
                <a:spcPct val="0"/>
              </a:spcAft>
              <a:buFont typeface="+mj-lt"/>
              <a:buAutoNum type="arabicPeriod"/>
              <a:tabLst>
                <a:tab pos="57150" algn="l"/>
              </a:tabLst>
            </a:pPr>
            <a:r>
              <a:rPr lang="en-US" sz="4000" dirty="0">
                <a:latin typeface="Arial" panose="020B0604020202020204" pitchFamily="34" charset="0"/>
                <a:ea typeface="Times New Roman" panose="02020603050405020304" pitchFamily="18" charset="0"/>
              </a:rPr>
              <a:t>Materials (Onion roots, blade or scissor, benzene burner, </a:t>
            </a:r>
            <a:r>
              <a:rPr lang="en-US" sz="4000" dirty="0" err="1">
                <a:latin typeface="Arial" panose="020B0604020202020204" pitchFamily="34" charset="0"/>
                <a:ea typeface="Times New Roman" panose="02020603050405020304" pitchFamily="18" charset="0"/>
              </a:rPr>
              <a:t>aceto</a:t>
            </a:r>
            <a:r>
              <a:rPr lang="en-US" sz="4000" dirty="0">
                <a:latin typeface="Arial" panose="020B0604020202020204" pitchFamily="34" charset="0"/>
                <a:ea typeface="Times New Roman" panose="02020603050405020304" pitchFamily="18" charset="0"/>
              </a:rPr>
              <a:t>-carmine or </a:t>
            </a:r>
            <a:r>
              <a:rPr lang="en-US" sz="4000" dirty="0" err="1">
                <a:latin typeface="Arial" panose="020B0604020202020204" pitchFamily="34" charset="0"/>
                <a:ea typeface="Times New Roman" panose="02020603050405020304" pitchFamily="18" charset="0"/>
              </a:rPr>
              <a:t>aceto-orcein</a:t>
            </a:r>
            <a:r>
              <a:rPr lang="en-US" sz="4000" dirty="0">
                <a:latin typeface="Arial" panose="020B0604020202020204" pitchFamily="34" charset="0"/>
                <a:ea typeface="Times New Roman" panose="02020603050405020304" pitchFamily="18" charset="0"/>
              </a:rPr>
              <a:t> stain, %10 </a:t>
            </a:r>
            <a:r>
              <a:rPr lang="en-US" sz="4000" dirty="0" err="1">
                <a:latin typeface="Arial" panose="020B0604020202020204" pitchFamily="34" charset="0"/>
                <a:ea typeface="Times New Roman" panose="02020603050405020304" pitchFamily="18" charset="0"/>
              </a:rPr>
              <a:t>HCl</a:t>
            </a:r>
            <a:r>
              <a:rPr lang="en-US" sz="4000" dirty="0">
                <a:latin typeface="Arial" panose="020B0604020202020204" pitchFamily="34" charset="0"/>
                <a:ea typeface="Times New Roman" panose="02020603050405020304" pitchFamily="18" charset="0"/>
              </a:rPr>
              <a:t>, watch glass or </a:t>
            </a:r>
            <a:r>
              <a:rPr lang="en-US" sz="4000" dirty="0" err="1">
                <a:latin typeface="Arial" panose="020B0604020202020204" pitchFamily="34" charset="0"/>
                <a:ea typeface="Times New Roman" panose="02020603050405020304" pitchFamily="18" charset="0"/>
              </a:rPr>
              <a:t>petridish</a:t>
            </a:r>
            <a:r>
              <a:rPr lang="en-US" sz="4000" dirty="0">
                <a:latin typeface="Arial" panose="020B0604020202020204" pitchFamily="34" charset="0"/>
                <a:ea typeface="Times New Roman" panose="02020603050405020304" pitchFamily="18" charset="0"/>
              </a:rPr>
              <a:t>, slide and cover slide) </a:t>
            </a:r>
          </a:p>
          <a:p>
            <a:pPr marL="742950" indent="-742950" algn="justLow" eaLnBrk="0" fontAlgn="base" hangingPunct="0">
              <a:lnSpc>
                <a:spcPct val="120000"/>
              </a:lnSpc>
              <a:spcBef>
                <a:spcPct val="0"/>
              </a:spcBef>
              <a:spcAft>
                <a:spcPct val="0"/>
              </a:spcAft>
              <a:buFont typeface="+mj-lt"/>
              <a:buAutoNum type="arabicPeriod"/>
              <a:tabLst>
                <a:tab pos="57150" algn="l"/>
              </a:tabLst>
            </a:pPr>
            <a:r>
              <a:rPr lang="en-US" sz="4000" dirty="0">
                <a:latin typeface="Arial" panose="020B0604020202020204" pitchFamily="34" charset="0"/>
                <a:ea typeface="Times New Roman" panose="02020603050405020304" pitchFamily="18" charset="0"/>
              </a:rPr>
              <a:t>Cut fresh onion roots and keep them in water. </a:t>
            </a:r>
          </a:p>
          <a:p>
            <a:pPr marL="742950" indent="-742950" algn="justLow" eaLnBrk="0" fontAlgn="base" hangingPunct="0">
              <a:lnSpc>
                <a:spcPct val="120000"/>
              </a:lnSpc>
              <a:spcBef>
                <a:spcPct val="0"/>
              </a:spcBef>
              <a:spcAft>
                <a:spcPct val="0"/>
              </a:spcAft>
              <a:buFont typeface="+mj-lt"/>
              <a:buAutoNum type="arabicPeriod"/>
              <a:tabLst>
                <a:tab pos="57150" algn="l"/>
              </a:tabLst>
            </a:pPr>
            <a:r>
              <a:rPr lang="en-US" sz="4000" dirty="0">
                <a:latin typeface="Arial" panose="020B0604020202020204" pitchFamily="34" charset="0"/>
                <a:ea typeface="Times New Roman" panose="02020603050405020304" pitchFamily="18" charset="0"/>
              </a:rPr>
              <a:t>Take some roots in a watch glass or </a:t>
            </a:r>
            <a:r>
              <a:rPr lang="en-US" sz="4000" dirty="0" err="1">
                <a:latin typeface="Arial" panose="020B0604020202020204" pitchFamily="34" charset="0"/>
                <a:ea typeface="Times New Roman" panose="02020603050405020304" pitchFamily="18" charset="0"/>
              </a:rPr>
              <a:t>petridish</a:t>
            </a:r>
            <a:r>
              <a:rPr lang="en-US" sz="4000" dirty="0">
                <a:latin typeface="Arial" panose="020B0604020202020204" pitchFamily="34" charset="0"/>
                <a:ea typeface="Times New Roman" panose="02020603050405020304" pitchFamily="18" charset="0"/>
              </a:rPr>
              <a:t>.</a:t>
            </a:r>
          </a:p>
          <a:p>
            <a:pPr marL="742950" indent="-742950" algn="justLow" eaLnBrk="0" fontAlgn="base" hangingPunct="0">
              <a:lnSpc>
                <a:spcPct val="120000"/>
              </a:lnSpc>
              <a:spcBef>
                <a:spcPct val="0"/>
              </a:spcBef>
              <a:spcAft>
                <a:spcPct val="0"/>
              </a:spcAft>
              <a:buFont typeface="+mj-lt"/>
              <a:buAutoNum type="arabicPeriod"/>
              <a:tabLst>
                <a:tab pos="57150" algn="l"/>
              </a:tabLst>
            </a:pPr>
            <a:r>
              <a:rPr lang="en-US" sz="4000" dirty="0">
                <a:latin typeface="Arial" panose="020B0604020202020204" pitchFamily="34" charset="0"/>
                <a:ea typeface="Times New Roman" panose="02020603050405020304" pitchFamily="18" charset="0"/>
              </a:rPr>
              <a:t>Add 10 % </a:t>
            </a:r>
            <a:r>
              <a:rPr lang="en-US" sz="4000" dirty="0" err="1">
                <a:latin typeface="Arial" panose="020B0604020202020204" pitchFamily="34" charset="0"/>
                <a:ea typeface="Times New Roman" panose="02020603050405020304" pitchFamily="18" charset="0"/>
              </a:rPr>
              <a:t>HCl</a:t>
            </a:r>
            <a:r>
              <a:rPr lang="en-US" sz="4000" dirty="0">
                <a:latin typeface="Arial" panose="020B0604020202020204" pitchFamily="34" charset="0"/>
                <a:ea typeface="Times New Roman" panose="02020603050405020304" pitchFamily="18" charset="0"/>
              </a:rPr>
              <a:t> in a test tube and gently warm by using benzene burner</a:t>
            </a:r>
          </a:p>
          <a:p>
            <a:pPr marL="742950" indent="-742950" algn="justLow" eaLnBrk="0" fontAlgn="base" hangingPunct="0">
              <a:lnSpc>
                <a:spcPct val="120000"/>
              </a:lnSpc>
              <a:spcBef>
                <a:spcPct val="0"/>
              </a:spcBef>
              <a:spcAft>
                <a:spcPct val="0"/>
              </a:spcAft>
              <a:buFont typeface="+mj-lt"/>
              <a:buAutoNum type="arabicPeriod"/>
              <a:tabLst>
                <a:tab pos="57150" algn="l"/>
              </a:tabLst>
            </a:pPr>
            <a:r>
              <a:rPr lang="en-US" sz="4000" dirty="0">
                <a:latin typeface="Arial" panose="020B0604020202020204" pitchFamily="34" charset="0"/>
                <a:ea typeface="Times New Roman" panose="02020603050405020304" pitchFamily="18" charset="0"/>
              </a:rPr>
              <a:t>Pour warm </a:t>
            </a:r>
            <a:r>
              <a:rPr lang="en-US" sz="4000" dirty="0" err="1">
                <a:latin typeface="Arial" panose="020B0604020202020204" pitchFamily="34" charset="0"/>
                <a:ea typeface="Times New Roman" panose="02020603050405020304" pitchFamily="18" charset="0"/>
              </a:rPr>
              <a:t>HCl</a:t>
            </a:r>
            <a:r>
              <a:rPr lang="en-US" sz="4000" dirty="0">
                <a:latin typeface="Arial" panose="020B0604020202020204" pitchFamily="34" charset="0"/>
                <a:ea typeface="Times New Roman" panose="02020603050405020304" pitchFamily="18" charset="0"/>
              </a:rPr>
              <a:t> in a watch glass that contain root tips wait for 10 min, then wash root with water 3-4 times.</a:t>
            </a:r>
          </a:p>
          <a:p>
            <a:pPr marL="742950" indent="-742950" algn="justLow" eaLnBrk="0" fontAlgn="base" hangingPunct="0">
              <a:lnSpc>
                <a:spcPct val="120000"/>
              </a:lnSpc>
              <a:spcBef>
                <a:spcPct val="0"/>
              </a:spcBef>
              <a:spcAft>
                <a:spcPct val="0"/>
              </a:spcAft>
              <a:buFont typeface="+mj-lt"/>
              <a:buAutoNum type="arabicPeriod"/>
              <a:tabLst>
                <a:tab pos="57150" algn="l"/>
              </a:tabLst>
            </a:pPr>
            <a:r>
              <a:rPr lang="en-US" sz="4000" dirty="0">
                <a:latin typeface="Arial" panose="020B0604020202020204" pitchFamily="34" charset="0"/>
                <a:ea typeface="Times New Roman" panose="02020603050405020304" pitchFamily="18" charset="0"/>
              </a:rPr>
              <a:t>Take roots on slide (only milky white portion of tip).</a:t>
            </a:r>
          </a:p>
          <a:p>
            <a:pPr marL="742950" indent="-742950" algn="justLow" eaLnBrk="0" fontAlgn="base" hangingPunct="0">
              <a:lnSpc>
                <a:spcPct val="120000"/>
              </a:lnSpc>
              <a:spcBef>
                <a:spcPct val="0"/>
              </a:spcBef>
              <a:spcAft>
                <a:spcPct val="0"/>
              </a:spcAft>
              <a:buFont typeface="+mj-lt"/>
              <a:buAutoNum type="arabicPeriod"/>
              <a:tabLst>
                <a:tab pos="57150" algn="l"/>
              </a:tabLst>
            </a:pPr>
            <a:r>
              <a:rPr lang="en-US" sz="4000" dirty="0">
                <a:latin typeface="Arial" panose="020B0604020202020204" pitchFamily="34" charset="0"/>
                <a:ea typeface="Times New Roman" panose="02020603050405020304" pitchFamily="18" charset="0"/>
              </a:rPr>
              <a:t>Put a drop of stain and wait until milky white tip turns red.</a:t>
            </a:r>
          </a:p>
          <a:p>
            <a:pPr marL="742950" indent="-742950" algn="justLow" eaLnBrk="0" fontAlgn="base" hangingPunct="0">
              <a:lnSpc>
                <a:spcPct val="120000"/>
              </a:lnSpc>
              <a:spcBef>
                <a:spcPct val="0"/>
              </a:spcBef>
              <a:spcAft>
                <a:spcPct val="0"/>
              </a:spcAft>
              <a:buFont typeface="+mj-lt"/>
              <a:buAutoNum type="arabicPeriod"/>
              <a:tabLst>
                <a:tab pos="57150" algn="l"/>
              </a:tabLst>
            </a:pPr>
            <a:r>
              <a:rPr lang="en-US" sz="4000" dirty="0">
                <a:latin typeface="Arial" panose="020B0604020202020204" pitchFamily="34" charset="0"/>
                <a:ea typeface="Times New Roman" panose="02020603050405020304" pitchFamily="18" charset="0"/>
              </a:rPr>
              <a:t>Place a cover slide, with the wooden end of a dissecting probe or pencil, apply pressure to the cover slide to squash them and spread the tissue on the slide.</a:t>
            </a:r>
          </a:p>
          <a:p>
            <a:pPr marL="742950" indent="-742950" algn="justLow" eaLnBrk="0" fontAlgn="base" hangingPunct="0">
              <a:lnSpc>
                <a:spcPct val="120000"/>
              </a:lnSpc>
              <a:spcBef>
                <a:spcPct val="0"/>
              </a:spcBef>
              <a:spcAft>
                <a:spcPct val="0"/>
              </a:spcAft>
              <a:buFont typeface="+mj-lt"/>
              <a:buAutoNum type="arabicPeriod"/>
              <a:tabLst>
                <a:tab pos="57150" algn="l"/>
              </a:tabLst>
            </a:pPr>
            <a:r>
              <a:rPr lang="en-US" sz="4000" dirty="0">
                <a:latin typeface="Arial" panose="020B0604020202020204" pitchFamily="34" charset="0"/>
                <a:ea typeface="Times New Roman" panose="02020603050405020304" pitchFamily="18" charset="0"/>
              </a:rPr>
              <a:t>Observe under microscope; use the 40X power objective to observe mitotic stages in individual cells</a:t>
            </a:r>
            <a:r>
              <a:rPr lang="en-US" sz="4000" dirty="0" smtClean="0">
                <a:latin typeface="Arial" panose="020B0604020202020204" pitchFamily="34" charset="0"/>
                <a:ea typeface="Times New Roman" panose="02020603050405020304" pitchFamily="18" charset="0"/>
              </a:rPr>
              <a:t>.</a:t>
            </a:r>
            <a:r>
              <a:rPr lang="en-AU" dirty="0"/>
              <a:t> </a:t>
            </a:r>
            <a:endParaRPr lang="en-US" dirty="0"/>
          </a:p>
        </p:txBody>
      </p:sp>
    </p:spTree>
    <p:extLst>
      <p:ext uri="{BB962C8B-B14F-4D97-AF65-F5344CB8AC3E}">
        <p14:creationId xmlns:p14="http://schemas.microsoft.com/office/powerpoint/2010/main" val="1478664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481</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vt:lpstr>
      <vt:lpstr>Times New Roman</vt:lpstr>
      <vt:lpstr>Office Theme</vt:lpstr>
      <vt:lpstr>Maceration and Squashing Method </vt:lpstr>
      <vt:lpstr> Cell division</vt:lpstr>
      <vt:lpstr>Cell division</vt:lpstr>
      <vt:lpstr>Cell division</vt:lpstr>
      <vt:lpstr>In plants, the roots continue to grow as they search for water and nutrients. These regions of growth are good for studying the cell cycle because at any given time, you can find cells that are undergoing division. </vt:lpstr>
      <vt:lpstr>Why use onion roots for viewing mitosis?</vt:lpstr>
      <vt:lpstr>Regions of Onion Root Tips </vt:lpstr>
      <vt:lpstr>Procedure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Maceration and Squashing Method </dc:title>
  <dc:creator>Hi</dc:creator>
  <cp:lastModifiedBy>Hi</cp:lastModifiedBy>
  <cp:revision>2</cp:revision>
  <dcterms:created xsi:type="dcterms:W3CDTF">2023-06-25T23:48:57Z</dcterms:created>
  <dcterms:modified xsi:type="dcterms:W3CDTF">2023-06-26T00:00:34Z</dcterms:modified>
</cp:coreProperties>
</file>