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F59F77-4A27-45EA-B002-00F545644765}"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151877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9F77-4A27-45EA-B002-00F545644765}"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313129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9F77-4A27-45EA-B002-00F545644765}"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165005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F59F77-4A27-45EA-B002-00F545644765}"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3621072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F59F77-4A27-45EA-B002-00F545644765}"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383207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59F77-4A27-45EA-B002-00F545644765}"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79589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F59F77-4A27-45EA-B002-00F545644765}"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1762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F59F77-4A27-45EA-B002-00F545644765}"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327770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59F77-4A27-45EA-B002-00F545644765}"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153023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F59F77-4A27-45EA-B002-00F545644765}"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24699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F59F77-4A27-45EA-B002-00F545644765}"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97E23-4067-4B5D-BD73-230184878EF1}" type="slidenum">
              <a:rPr lang="en-US" smtClean="0"/>
              <a:t>‹#›</a:t>
            </a:fld>
            <a:endParaRPr lang="en-US"/>
          </a:p>
        </p:txBody>
      </p:sp>
    </p:spTree>
    <p:extLst>
      <p:ext uri="{BB962C8B-B14F-4D97-AF65-F5344CB8AC3E}">
        <p14:creationId xmlns:p14="http://schemas.microsoft.com/office/powerpoint/2010/main" val="222734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59F77-4A27-45EA-B002-00F545644765}" type="datetimeFigureOut">
              <a:rPr lang="en-US" smtClean="0"/>
              <a:t>11/2/2022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97E23-4067-4B5D-BD73-230184878EF1}" type="slidenum">
              <a:rPr lang="en-US" smtClean="0"/>
              <a:t>‹#›</a:t>
            </a:fld>
            <a:endParaRPr lang="en-US"/>
          </a:p>
        </p:txBody>
      </p:sp>
    </p:spTree>
    <p:extLst>
      <p:ext uri="{BB962C8B-B14F-4D97-AF65-F5344CB8AC3E}">
        <p14:creationId xmlns:p14="http://schemas.microsoft.com/office/powerpoint/2010/main" val="1510188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Acetaminophen Poisoning</a:t>
            </a:r>
            <a:endParaRPr lang="en-US" dirty="0"/>
          </a:p>
        </p:txBody>
      </p:sp>
      <p:sp>
        <p:nvSpPr>
          <p:cNvPr id="3" name="Subtitle 2"/>
          <p:cNvSpPr>
            <a:spLocks noGrp="1"/>
          </p:cNvSpPr>
          <p:nvPr>
            <p:ph type="subTitle" idx="1"/>
          </p:nvPr>
        </p:nvSpPr>
        <p:spPr/>
        <p:txBody>
          <a:bodyPr>
            <a:normAutofit/>
          </a:bodyPr>
          <a:lstStyle/>
          <a:p>
            <a:r>
              <a:rPr lang="en-US" sz="4400" dirty="0" smtClean="0"/>
              <a:t>Lab 7</a:t>
            </a:r>
            <a:endParaRPr lang="en-US" sz="4400" dirty="0"/>
          </a:p>
        </p:txBody>
      </p:sp>
    </p:spTree>
    <p:extLst>
      <p:ext uri="{BB962C8B-B14F-4D97-AF65-F5344CB8AC3E}">
        <p14:creationId xmlns:p14="http://schemas.microsoft.com/office/powerpoint/2010/main" val="3156331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Acetaminophen Poisoning</a:t>
            </a:r>
            <a:endParaRPr lang="en-US" dirty="0"/>
          </a:p>
        </p:txBody>
      </p:sp>
      <p:sp>
        <p:nvSpPr>
          <p:cNvPr id="3" name="Content Placeholder 2"/>
          <p:cNvSpPr>
            <a:spLocks noGrp="1"/>
          </p:cNvSpPr>
          <p:nvPr>
            <p:ph idx="1"/>
          </p:nvPr>
        </p:nvSpPr>
        <p:spPr/>
        <p:txBody>
          <a:bodyPr>
            <a:normAutofit/>
          </a:bodyPr>
          <a:lstStyle/>
          <a:p>
            <a:r>
              <a:rPr lang="en-US" dirty="0" smtClean="0"/>
              <a:t>Acetaminophen </a:t>
            </a:r>
            <a:r>
              <a:rPr lang="en-US" dirty="0"/>
              <a:t>or N-acetyl-p-aminophenol (paracetamol), also called Tylenol, </a:t>
            </a:r>
            <a:r>
              <a:rPr lang="en-US" dirty="0" err="1"/>
              <a:t>mapap</a:t>
            </a:r>
            <a:r>
              <a:rPr lang="en-US" dirty="0"/>
              <a:t> and </a:t>
            </a:r>
            <a:r>
              <a:rPr lang="en-US" dirty="0" err="1"/>
              <a:t>panadol</a:t>
            </a:r>
            <a:r>
              <a:rPr lang="en-US" dirty="0"/>
              <a:t> is analgesic, antipyretic and have weak anti-inflammatory effect. Exerts its effects through the inhibition of </a:t>
            </a:r>
            <a:r>
              <a:rPr lang="en-US" dirty="0" err="1"/>
              <a:t>cyclo</a:t>
            </a:r>
            <a:r>
              <a:rPr lang="en-US" dirty="0"/>
              <a:t>-oxygenase (COX).</a:t>
            </a:r>
          </a:p>
          <a:p>
            <a:r>
              <a:rPr lang="en-US" dirty="0"/>
              <a:t> COX </a:t>
            </a:r>
            <a:r>
              <a:rPr lang="en-US" dirty="0" err="1"/>
              <a:t>catalyses</a:t>
            </a:r>
            <a:r>
              <a:rPr lang="en-US" dirty="0"/>
              <a:t> the formation of prostaglandins (PGs) and other mediators that are important in the processing and signaling of pain and control of the thermoregulatory center of the brain.</a:t>
            </a:r>
          </a:p>
          <a:p>
            <a:r>
              <a:rPr lang="en-US" dirty="0"/>
              <a:t>Oral acetaminophen has excellent bioavailability. Peak plasma concentration occur within 30 to 60 minutes. The half-life in plasma is about 2 hours after therapeutic doses.</a:t>
            </a:r>
          </a:p>
          <a:p>
            <a:endParaRPr lang="en-US" dirty="0"/>
          </a:p>
        </p:txBody>
      </p:sp>
    </p:spTree>
    <p:extLst>
      <p:ext uri="{BB962C8B-B14F-4D97-AF65-F5344CB8AC3E}">
        <p14:creationId xmlns:p14="http://schemas.microsoft.com/office/powerpoint/2010/main" val="97329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p:nvPr/>
        </p:nvPicPr>
        <p:blipFill>
          <a:blip r:embed="rId2"/>
          <a:stretch>
            <a:fillRect/>
          </a:stretch>
        </p:blipFill>
        <p:spPr>
          <a:xfrm>
            <a:off x="838201" y="508000"/>
            <a:ext cx="10448636" cy="5828146"/>
          </a:xfrm>
          <a:prstGeom prst="rect">
            <a:avLst/>
          </a:prstGeom>
        </p:spPr>
      </p:pic>
    </p:spTree>
    <p:extLst>
      <p:ext uri="{BB962C8B-B14F-4D97-AF65-F5344CB8AC3E}">
        <p14:creationId xmlns:p14="http://schemas.microsoft.com/office/powerpoint/2010/main" val="39826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Therapeutic dose is 10-15 mg/kg.</a:t>
            </a:r>
          </a:p>
          <a:p>
            <a:r>
              <a:rPr lang="en-US" dirty="0"/>
              <a:t>Toxic dose: More than 7.5 gm (around 15 tablets) – minimal toxicity, severe liver toxicity if &gt; 15gms (30 tablets). In adults toxic dose is 150mg/kg. In children under 12 years toxic dose is 200mg/kg. In the presence of chronic liver disease or malnutrition, even 2g can be a toxic dose.</a:t>
            </a:r>
          </a:p>
        </p:txBody>
      </p:sp>
    </p:spTree>
    <p:extLst>
      <p:ext uri="{BB962C8B-B14F-4D97-AF65-F5344CB8AC3E}">
        <p14:creationId xmlns:p14="http://schemas.microsoft.com/office/powerpoint/2010/main" val="2082344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Mechanism of Toxicity</a:t>
            </a:r>
            <a:endParaRPr lang="en-US" dirty="0"/>
          </a:p>
        </p:txBody>
      </p:sp>
      <p:sp>
        <p:nvSpPr>
          <p:cNvPr id="3" name="Content Placeholder 2"/>
          <p:cNvSpPr>
            <a:spLocks noGrp="1"/>
          </p:cNvSpPr>
          <p:nvPr>
            <p:ph idx="1"/>
          </p:nvPr>
        </p:nvSpPr>
        <p:spPr/>
        <p:txBody>
          <a:bodyPr>
            <a:normAutofit lnSpcReduction="10000"/>
          </a:bodyPr>
          <a:lstStyle/>
          <a:p>
            <a:r>
              <a:rPr lang="en-US" dirty="0" smtClean="0"/>
              <a:t>When </a:t>
            </a:r>
            <a:r>
              <a:rPr lang="en-US" dirty="0"/>
              <a:t>the dose of paracetamol is high. The glucuronide and sulfate conjugation pathways become saturated, and increasing amounts undergo CYP-mediated hydroxylation to form N-acetyl-para- </a:t>
            </a:r>
            <a:r>
              <a:rPr lang="en-US" dirty="0" err="1"/>
              <a:t>benzoquinoneimine</a:t>
            </a:r>
            <a:r>
              <a:rPr lang="en-US" dirty="0"/>
              <a:t> (NAPQI). Eliminated rapidly by conjugation with glutathione (GSH) and then further metabolized to a mercapturic acid and excreted into the urine. in acetaminophen overdose, hepatocellular levels of GSH become depleted.</a:t>
            </a:r>
          </a:p>
          <a:p>
            <a:r>
              <a:rPr lang="en-US" dirty="0"/>
              <a:t>The highly reactive NAPQI metabolite binds covalently to cell macromolecules, leading to dysfunction of enzymatic systems and structural and metabolic disarray. Depletion of intracellular GSH renders the hepatocytes highly susceptible to oxidative stress and apoptosis. Binding covalently to cellular proteins, causes cell death </a:t>
            </a:r>
          </a:p>
        </p:txBody>
      </p:sp>
    </p:spTree>
    <p:extLst>
      <p:ext uri="{BB962C8B-B14F-4D97-AF65-F5344CB8AC3E}">
        <p14:creationId xmlns:p14="http://schemas.microsoft.com/office/powerpoint/2010/main" val="3056484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Conditions of CYP induction (e.g. heavy alcohol consumption, those on anticonvulsant drugs). Condition of GSH depletion (e.g. fasting or malnutrition). With pre-existing liver disease. Those suffering from anorexia nervosa and other eating disorders &amp; HIV infection</a:t>
            </a:r>
          </a:p>
        </p:txBody>
      </p:sp>
    </p:spTree>
    <p:extLst>
      <p:ext uri="{BB962C8B-B14F-4D97-AF65-F5344CB8AC3E}">
        <p14:creationId xmlns:p14="http://schemas.microsoft.com/office/powerpoint/2010/main" val="986998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Stages of acute acetaminophen toxicity</a:t>
            </a:r>
            <a:endParaRPr lang="en-US" dirty="0"/>
          </a:p>
        </p:txBody>
      </p:sp>
      <p:pic>
        <p:nvPicPr>
          <p:cNvPr id="4" name="Content Placeholder 3"/>
          <p:cNvPicPr>
            <a:picLocks noGrp="1"/>
          </p:cNvPicPr>
          <p:nvPr>
            <p:ph idx="1"/>
          </p:nvPr>
        </p:nvPicPr>
        <p:blipFill rotWithShape="1">
          <a:blip r:embed="rId2"/>
          <a:srcRect t="14981"/>
          <a:stretch/>
        </p:blipFill>
        <p:spPr bwMode="auto">
          <a:xfrm>
            <a:off x="1524000" y="1385455"/>
            <a:ext cx="9005455" cy="51908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31811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dirty="0"/>
          </a:p>
        </p:txBody>
      </p:sp>
      <p:sp>
        <p:nvSpPr>
          <p:cNvPr id="3" name="Content Placeholder 2"/>
          <p:cNvSpPr>
            <a:spLocks noGrp="1"/>
          </p:cNvSpPr>
          <p:nvPr>
            <p:ph idx="1"/>
          </p:nvPr>
        </p:nvSpPr>
        <p:spPr/>
        <p:txBody>
          <a:bodyPr/>
          <a:lstStyle/>
          <a:p>
            <a:r>
              <a:rPr lang="en-US" dirty="0" smtClean="0"/>
              <a:t>1</a:t>
            </a:r>
            <a:r>
              <a:rPr lang="en-US" dirty="0"/>
              <a:t>) Activated charcoal may be used in patients presenting within 1 hour. </a:t>
            </a:r>
          </a:p>
          <a:p>
            <a:r>
              <a:rPr lang="en-US" dirty="0"/>
              <a:t>2) Antidotes for paracetamol poisoning a. N-</a:t>
            </a:r>
            <a:r>
              <a:rPr lang="en-US" dirty="0" err="1"/>
              <a:t>acetylcysteine</a:t>
            </a:r>
            <a:r>
              <a:rPr lang="en-US" dirty="0"/>
              <a:t> (NAC) b. </a:t>
            </a:r>
            <a:r>
              <a:rPr lang="en-US" dirty="0" err="1"/>
              <a:t>Methioinine</a:t>
            </a:r>
            <a:r>
              <a:rPr lang="en-US" dirty="0"/>
              <a:t> Act by replenishing hepatic glutathione and N-acetyl cysteine may also repair oxidation damage caused by NAPQI.</a:t>
            </a:r>
          </a:p>
        </p:txBody>
      </p:sp>
    </p:spTree>
    <p:extLst>
      <p:ext uri="{BB962C8B-B14F-4D97-AF65-F5344CB8AC3E}">
        <p14:creationId xmlns:p14="http://schemas.microsoft.com/office/powerpoint/2010/main" val="3267768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0" fontAlgn="base" hangingPunct="0">
              <a:lnSpc>
                <a:spcPct val="100000"/>
              </a:lnSpc>
              <a:spcAft>
                <a:spcPct val="0"/>
              </a:spcAft>
            </a:pPr>
            <a:r>
              <a:rPr lang="en-US" altLang="en-US" b="1" dirty="0" smtClean="0">
                <a:latin typeface="Times New Roman" panose="02020603050405020304" pitchFamily="18" charset="0"/>
                <a:ea typeface="Calibri" panose="020F0502020204030204" pitchFamily="34" charset="0"/>
                <a:cs typeface="Times New Roman" panose="02020603050405020304" pitchFamily="18" charset="0"/>
              </a:rPr>
              <a:t>Procedure</a:t>
            </a:r>
            <a:endParaRPr kumimoji="0" lang="en-US" altLang="en-US" sz="2000" b="0" i="0" u="none" strike="noStrike" cap="none" normalizeH="0" baseline="0" dirty="0" smtClean="0">
              <a:ln>
                <a:noFill/>
              </a:ln>
              <a:solidFill>
                <a:schemeClr val="tx1"/>
              </a:solidFill>
              <a:effectLst/>
            </a:endParaRPr>
          </a:p>
        </p:txBody>
      </p:sp>
      <p:sp>
        <p:nvSpPr>
          <p:cNvPr id="3" name="Content Placeholder 2"/>
          <p:cNvSpPr>
            <a:spLocks noGrp="1"/>
          </p:cNvSpPr>
          <p:nvPr>
            <p:ph idx="1"/>
          </p:nvPr>
        </p:nvSpPr>
        <p:spPr>
          <a:xfrm>
            <a:off x="646547" y="1533236"/>
            <a:ext cx="5754254" cy="4221019"/>
          </a:xfrm>
        </p:spPr>
        <p:txBody>
          <a:bodyPr>
            <a:normAutofit fontScale="85000" lnSpcReduction="20000"/>
          </a:bodyPr>
          <a:lstStyle/>
          <a:p>
            <a:pPr marL="0" lvl="0" indent="0" eaLnBrk="0" fontAlgn="base" hangingPunct="0">
              <a:lnSpc>
                <a:spcPct val="100000"/>
              </a:lnSpc>
              <a:spcBef>
                <a:spcPct val="0"/>
              </a:spcBef>
              <a:spcAft>
                <a:spcPct val="0"/>
              </a:spcAft>
              <a:buNone/>
            </a:pPr>
            <a:r>
              <a:rPr lang="en-US" altLang="en-US" dirty="0">
                <a:latin typeface="Times New Roman" panose="02020603050405020304" pitchFamily="18" charset="0"/>
                <a:ea typeface="Calibri" panose="020F0502020204030204" pitchFamily="34" charset="0"/>
                <a:cs typeface="Times New Roman" panose="02020603050405020304" pitchFamily="18" charset="0"/>
              </a:rPr>
              <a:t>1. Mix 1 mL of specimen (victim or control urine, water blank) and 1 mL of concentrated hydrochloric acid. Heat at 100C for 10 min.</a:t>
            </a:r>
            <a:endParaRPr kumimoji="0" lang="en-US" altLang="en-US" sz="12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lang="en-US" altLang="en-US" dirty="0">
                <a:latin typeface="Times New Roman" panose="02020603050405020304" pitchFamily="18" charset="0"/>
                <a:ea typeface="Calibri" panose="020F0502020204030204" pitchFamily="34" charset="0"/>
                <a:cs typeface="Times New Roman" panose="02020603050405020304" pitchFamily="18" charset="0"/>
              </a:rPr>
              <a:t> 2. Cool and add 100 </a:t>
            </a:r>
            <a:r>
              <a:rPr lang="en-US" altLang="en-US" dirty="0">
                <a:latin typeface="Calibri" panose="020F0502020204030204" pitchFamily="34" charset="0"/>
                <a:ea typeface="Calibri" panose="020F0502020204030204" pitchFamily="34" charset="0"/>
                <a:cs typeface="Times New Roman" panose="02020603050405020304" pitchFamily="18" charset="0"/>
              </a:rPr>
              <a:t>µ</a:t>
            </a:r>
            <a:r>
              <a:rPr lang="en-US" altLang="en-US" dirty="0">
                <a:latin typeface="Times New Roman" panose="02020603050405020304" pitchFamily="18" charset="0"/>
                <a:ea typeface="Calibri" panose="020F0502020204030204" pitchFamily="34" charset="0"/>
                <a:cs typeface="Times New Roman" panose="02020603050405020304" pitchFamily="18" charset="0"/>
              </a:rPr>
              <a:t>L of the above solution to 10 mL of o-cresol reagent and then 2 mL of ammonium hydroxide, 4 </a:t>
            </a:r>
            <a:r>
              <a:rPr lang="en-US" altLang="en-US" dirty="0" err="1">
                <a:latin typeface="Times New Roman" panose="02020603050405020304" pitchFamily="18" charset="0"/>
                <a:ea typeface="Calibri" panose="020F0502020204030204" pitchFamily="34" charset="0"/>
                <a:cs typeface="Times New Roman" panose="02020603050405020304" pitchFamily="18" charset="0"/>
              </a:rPr>
              <a:t>mol</a:t>
            </a:r>
            <a:r>
              <a:rPr lang="en-US" altLang="en-US" dirty="0">
                <a:latin typeface="Times New Roman" panose="02020603050405020304" pitchFamily="18" charset="0"/>
                <a:ea typeface="Calibri" panose="020F0502020204030204" pitchFamily="34" charset="0"/>
                <a:cs typeface="Times New Roman" panose="02020603050405020304" pitchFamily="18" charset="0"/>
              </a:rPr>
              <a:t>/L.</a:t>
            </a:r>
            <a:endParaRPr kumimoji="0" lang="en-US" altLang="en-US" sz="12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lang="en-US" altLang="en-US" dirty="0">
                <a:latin typeface="Calibri" panose="020F0502020204030204" pitchFamily="34" charset="0"/>
                <a:ea typeface="Calibri" panose="020F0502020204030204" pitchFamily="34" charset="0"/>
                <a:cs typeface="Times New Roman" panose="02020603050405020304" pitchFamily="18" charset="0"/>
              </a:rPr>
              <a:t>–</a:t>
            </a:r>
            <a:r>
              <a:rPr lang="en-US" altLang="en-US" dirty="0">
                <a:latin typeface="Times New Roman" panose="02020603050405020304" pitchFamily="18" charset="0"/>
                <a:ea typeface="Calibri" panose="020F0502020204030204" pitchFamily="34" charset="0"/>
                <a:cs typeface="Times New Roman" panose="02020603050405020304" pitchFamily="18" charset="0"/>
              </a:rPr>
              <a:t> Urine - use </a:t>
            </a:r>
            <a:r>
              <a:rPr lang="en-US" altLang="en-US" dirty="0" err="1">
                <a:latin typeface="Times New Roman" panose="02020603050405020304" pitchFamily="18" charset="0"/>
                <a:ea typeface="Calibri" panose="020F0502020204030204" pitchFamily="34" charset="0"/>
                <a:cs typeface="Times New Roman" panose="02020603050405020304" pitchFamily="18" charset="0"/>
              </a:rPr>
              <a:t>HCl</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2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lang="en-US" altLang="en-US" dirty="0">
                <a:latin typeface="Times New Roman" panose="02020603050405020304" pitchFamily="18" charset="0"/>
                <a:ea typeface="Calibri" panose="020F0502020204030204" pitchFamily="34" charset="0"/>
                <a:cs typeface="Times New Roman" panose="02020603050405020304" pitchFamily="18" charset="0"/>
              </a:rPr>
              <a:t>-Plasma can be enzymatically converted. Addition of copper sulfate improves color.</a:t>
            </a:r>
            <a:endParaRPr kumimoji="0" lang="en-US" altLang="en-US" sz="12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lang="en-US" altLang="en-US" dirty="0">
                <a:latin typeface="Times New Roman" panose="02020603050405020304" pitchFamily="18" charset="0"/>
                <a:ea typeface="Calibri" panose="020F0502020204030204" pitchFamily="34" charset="0"/>
                <a:cs typeface="Times New Roman" panose="02020603050405020304" pitchFamily="18" charset="0"/>
              </a:rPr>
              <a:t> </a:t>
            </a:r>
            <a:r>
              <a:rPr lang="en-US" altLang="en-US" b="1" dirty="0">
                <a:latin typeface="Times New Roman" panose="02020603050405020304" pitchFamily="18" charset="0"/>
                <a:ea typeface="Calibri" panose="020F0502020204030204" pitchFamily="34" charset="0"/>
                <a:cs typeface="Times New Roman" panose="02020603050405020304" pitchFamily="18" charset="0"/>
              </a:rPr>
              <a:t>Result</a:t>
            </a:r>
            <a:r>
              <a:rPr lang="en-US" altLang="en-US" dirty="0">
                <a:latin typeface="Times New Roman" panose="02020603050405020304" pitchFamily="18" charset="0"/>
                <a:ea typeface="Calibri" panose="020F0502020204030204" pitchFamily="34" charset="0"/>
                <a:cs typeface="Times New Roman" panose="02020603050405020304" pitchFamily="18" charset="0"/>
              </a:rPr>
              <a:t>: Acetaminophen is hydrolyzed to p-aminophenol, which reacts with o-cresol and ammonium hydroxide to form an indophenol blue chromogen.</a:t>
            </a:r>
            <a:endParaRPr lang="en-US" dirty="0"/>
          </a:p>
        </p:txBody>
      </p:sp>
      <p:pic>
        <p:nvPicPr>
          <p:cNvPr id="1026" name="Picture 5"/>
          <p:cNvPicPr>
            <a:picLocks noChangeAspect="1" noChangeArrowheads="1"/>
          </p:cNvPicPr>
          <p:nvPr/>
        </p:nvPicPr>
        <p:blipFill>
          <a:blip r:embed="rId2">
            <a:extLst>
              <a:ext uri="{28A0092B-C50C-407E-A947-70E740481C1C}">
                <a14:useLocalDpi xmlns:a14="http://schemas.microsoft.com/office/drawing/2010/main" val="0"/>
              </a:ext>
            </a:extLst>
          </a:blip>
          <a:srcRect r="52403" b="3146"/>
          <a:stretch>
            <a:fillRect/>
          </a:stretch>
        </p:blipFill>
        <p:spPr bwMode="auto">
          <a:xfrm>
            <a:off x="6973455" y="1307371"/>
            <a:ext cx="3864191" cy="4205949"/>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4"/>
          <p:cNvPicPr>
            <a:picLocks noChangeAspect="1" noChangeArrowheads="1"/>
          </p:cNvPicPr>
          <p:nvPr/>
        </p:nvPicPr>
        <p:blipFill>
          <a:blip r:embed="rId2">
            <a:extLst>
              <a:ext uri="{28A0092B-C50C-407E-A947-70E740481C1C}">
                <a14:useLocalDpi xmlns:a14="http://schemas.microsoft.com/office/drawing/2010/main" val="0"/>
              </a:ext>
            </a:extLst>
          </a:blip>
          <a:srcRect l="49084" t="19737" r="32654" b="6354"/>
          <a:stretch>
            <a:fillRect/>
          </a:stretch>
        </p:blipFill>
        <p:spPr bwMode="auto">
          <a:xfrm>
            <a:off x="10698161" y="1916612"/>
            <a:ext cx="1311275" cy="28273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646546" y="726339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0010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8803</TotalTime>
  <Words>482</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Acetaminophen Poisoning</vt:lpstr>
      <vt:lpstr>Acetaminophen Poisoning</vt:lpstr>
      <vt:lpstr>PowerPoint Presentation</vt:lpstr>
      <vt:lpstr>PowerPoint Presentation</vt:lpstr>
      <vt:lpstr>Mechanism of Toxicity</vt:lpstr>
      <vt:lpstr>PowerPoint Presentation</vt:lpstr>
      <vt:lpstr>Stages of acute acetaminophen toxicity</vt:lpstr>
      <vt:lpstr>Treatment</vt:lpstr>
      <vt:lpstr>Procedure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Hi</cp:lastModifiedBy>
  <cp:revision>3</cp:revision>
  <dcterms:created xsi:type="dcterms:W3CDTF">2022-11-02T05:50:19Z</dcterms:created>
  <dcterms:modified xsi:type="dcterms:W3CDTF">2022-11-08T19:17:33Z</dcterms:modified>
</cp:coreProperties>
</file>