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77" r:id="rId3"/>
    <p:sldId id="278" r:id="rId4"/>
    <p:sldId id="260" r:id="rId5"/>
    <p:sldId id="274" r:id="rId6"/>
    <p:sldId id="258" r:id="rId7"/>
    <p:sldId id="264" r:id="rId8"/>
    <p:sldId id="279" r:id="rId9"/>
    <p:sldId id="270" r:id="rId10"/>
    <p:sldId id="276"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369" autoAdjust="0"/>
  </p:normalViewPr>
  <p:slideViewPr>
    <p:cSldViewPr>
      <p:cViewPr varScale="1">
        <p:scale>
          <a:sx n="81" d="100"/>
          <a:sy n="81" d="100"/>
        </p:scale>
        <p:origin x="150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23094-EBFB-4211-A85E-02BFB04909D9}" type="datetimeFigureOut">
              <a:rPr lang="en-US" smtClean="0"/>
              <a:t>5/31/2024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488DA-FB0A-4F6E-8127-8D1CD840773F}" type="slidenum">
              <a:rPr lang="en-US" smtClean="0"/>
              <a:t>‹#›</a:t>
            </a:fld>
            <a:endParaRPr lang="en-US"/>
          </a:p>
        </p:txBody>
      </p:sp>
    </p:spTree>
    <p:extLst>
      <p:ext uri="{BB962C8B-B14F-4D97-AF65-F5344CB8AC3E}">
        <p14:creationId xmlns:p14="http://schemas.microsoft.com/office/powerpoint/2010/main" val="160894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smallest cell in the human body is the sperm </a:t>
            </a:r>
            <a:r>
              <a:rPr lang="en-US" b="1" dirty="0" err="1"/>
              <a:t>cell.These</a:t>
            </a:r>
            <a:r>
              <a:rPr lang="en-US" b="1" dirty="0"/>
              <a:t> cells are small in volume. Head of the sperm cell measures about 4 </a:t>
            </a:r>
            <a:r>
              <a:rPr lang="en-US" b="1" dirty="0" err="1"/>
              <a:t>micrometres</a:t>
            </a:r>
            <a:r>
              <a:rPr lang="en-US" b="1" dirty="0"/>
              <a:t> in length, just a little bit smaller than a red blood cell (RBCs). </a:t>
            </a:r>
          </a:p>
          <a:p>
            <a:r>
              <a:rPr lang="en-US" b="1" dirty="0"/>
              <a:t>The largest cell in the human body is Egg cells (ovum). They are 20 times larger than the sperm cells and measure about 0.1 </a:t>
            </a:r>
            <a:r>
              <a:rPr lang="en-US" b="1" dirty="0" err="1"/>
              <a:t>millimetres</a:t>
            </a:r>
            <a:r>
              <a:rPr lang="en-US" b="1"/>
              <a:t> in diameter.</a:t>
            </a:r>
          </a:p>
          <a:p>
            <a:endParaRPr lang="en-US"/>
          </a:p>
        </p:txBody>
      </p:sp>
      <p:sp>
        <p:nvSpPr>
          <p:cNvPr id="4" name="Slide Number Placeholder 3"/>
          <p:cNvSpPr>
            <a:spLocks noGrp="1"/>
          </p:cNvSpPr>
          <p:nvPr>
            <p:ph type="sldNum" sz="quarter" idx="5"/>
          </p:nvPr>
        </p:nvSpPr>
        <p:spPr/>
        <p:txBody>
          <a:bodyPr/>
          <a:lstStyle/>
          <a:p>
            <a:fld id="{B66488DA-FB0A-4F6E-8127-8D1CD840773F}" type="slidenum">
              <a:rPr lang="en-US" smtClean="0"/>
              <a:t>10</a:t>
            </a:fld>
            <a:endParaRPr lang="en-US"/>
          </a:p>
        </p:txBody>
      </p:sp>
    </p:spTree>
    <p:extLst>
      <p:ext uri="{BB962C8B-B14F-4D97-AF65-F5344CB8AC3E}">
        <p14:creationId xmlns:p14="http://schemas.microsoft.com/office/powerpoint/2010/main" val="235437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1D8BD707-D9CF-40AE-B4C6-C98DA3205C09}" type="datetimeFigureOut">
              <a:rPr lang="en-US" smtClean="0"/>
              <a:pPr/>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1D8BD707-D9CF-40AE-B4C6-C98DA3205C09}" type="datetimeFigureOut">
              <a:rPr lang="en-US" smtClean="0"/>
              <a:pPr/>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5/31/2024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9281" y="2281535"/>
            <a:ext cx="8610600" cy="923330"/>
          </a:xfrm>
          <a:prstGeom prst="rect">
            <a:avLst/>
          </a:prstGeom>
        </p:spPr>
        <p:txBody>
          <a:bodyPr wrap="square">
            <a:spAutoFit/>
          </a:bodyPr>
          <a:lstStyle/>
          <a:p>
            <a:pPr algn="ctr"/>
            <a:r>
              <a:rPr lang="en-US" sz="5400" b="1" dirty="0"/>
              <a:t>Diversity of the Cells</a:t>
            </a:r>
            <a:endParaRPr lang="ar-IQ" sz="5400" dirty="0"/>
          </a:p>
        </p:txBody>
      </p:sp>
      <p:sp>
        <p:nvSpPr>
          <p:cNvPr id="3" name="TextBox 3"/>
          <p:cNvSpPr txBox="1"/>
          <p:nvPr/>
        </p:nvSpPr>
        <p:spPr>
          <a:xfrm>
            <a:off x="457200" y="457200"/>
            <a:ext cx="2971800" cy="707886"/>
          </a:xfrm>
          <a:prstGeom prst="rect">
            <a:avLst/>
          </a:prstGeom>
          <a:noFill/>
        </p:spPr>
        <p:txBody>
          <a:bodyPr wrap="square" rtlCol="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University of Salahaddin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College of Science</a:t>
            </a:r>
          </a:p>
        </p:txBody>
      </p:sp>
      <p:sp>
        <p:nvSpPr>
          <p:cNvPr id="2" name="مستطيل 1"/>
          <p:cNvSpPr/>
          <p:nvPr/>
        </p:nvSpPr>
        <p:spPr>
          <a:xfrm>
            <a:off x="228600" y="4374107"/>
            <a:ext cx="8610600" cy="523220"/>
          </a:xfrm>
          <a:prstGeom prst="rect">
            <a:avLst/>
          </a:prstGeom>
        </p:spPr>
        <p:txBody>
          <a:bodyPr wrap="square">
            <a:spAutoFit/>
          </a:bodyPr>
          <a:lstStyle/>
          <a:p>
            <a:r>
              <a:rPr lang="en-US" sz="2800" b="1" dirty="0">
                <a:solidFill>
                  <a:srgbClr val="000000"/>
                </a:solidFill>
                <a:latin typeface="Calibri"/>
              </a:rPr>
              <a:t>Practical human bio.                     2</a:t>
            </a:r>
            <a:r>
              <a:rPr lang="en-US" sz="2800" b="1" baseline="30000" dirty="0">
                <a:solidFill>
                  <a:srgbClr val="000000"/>
                </a:solidFill>
                <a:latin typeface="Calibri"/>
              </a:rPr>
              <a:t>nd</a:t>
            </a:r>
            <a:r>
              <a:rPr lang="en-US" sz="2800" b="1" dirty="0">
                <a:solidFill>
                  <a:srgbClr val="000000"/>
                </a:solidFill>
                <a:latin typeface="Calibri"/>
              </a:rPr>
              <a:t> class-medical physics</a:t>
            </a:r>
          </a:p>
        </p:txBody>
      </p:sp>
      <p:sp>
        <p:nvSpPr>
          <p:cNvPr id="5" name="مستطيل 4"/>
          <p:cNvSpPr/>
          <p:nvPr/>
        </p:nvSpPr>
        <p:spPr>
          <a:xfrm>
            <a:off x="7391400" y="549533"/>
            <a:ext cx="1495409" cy="584775"/>
          </a:xfrm>
          <a:prstGeom prst="rect">
            <a:avLst/>
          </a:prstGeom>
        </p:spPr>
        <p:txBody>
          <a:bodyPr wrap="none">
            <a:spAutoFit/>
          </a:bodyPr>
          <a:lstStyle/>
          <a:p>
            <a:r>
              <a:rPr lang="en-US" sz="3200" dirty="0">
                <a:solidFill>
                  <a:srgbClr val="000000"/>
                </a:solidFill>
                <a:latin typeface="Calibri"/>
              </a:rPr>
              <a:t>3</a:t>
            </a:r>
            <a:r>
              <a:rPr lang="en-US" sz="3200" baseline="30000" dirty="0">
                <a:solidFill>
                  <a:srgbClr val="000000"/>
                </a:solidFill>
                <a:latin typeface="Calibri"/>
              </a:rPr>
              <a:t>rd</a:t>
            </a:r>
            <a:r>
              <a:rPr lang="en-US" sz="3200" dirty="0">
                <a:solidFill>
                  <a:srgbClr val="000000"/>
                </a:solidFill>
                <a:latin typeface="Calibri"/>
              </a:rPr>
              <a:t>  Lab </a:t>
            </a:r>
            <a:endParaRPr lang="en-US" sz="3200" dirty="0"/>
          </a:p>
        </p:txBody>
      </p:sp>
      <p:sp>
        <p:nvSpPr>
          <p:cNvPr id="6" name="مستطيل 5"/>
          <p:cNvSpPr/>
          <p:nvPr/>
        </p:nvSpPr>
        <p:spPr>
          <a:xfrm>
            <a:off x="3247170" y="5337369"/>
            <a:ext cx="2573460" cy="904863"/>
          </a:xfrm>
          <a:prstGeom prst="rect">
            <a:avLst/>
          </a:prstGeom>
        </p:spPr>
        <p:txBody>
          <a:bodyPr wrap="none">
            <a:spAutoFit/>
          </a:bodyPr>
          <a:lstStyle/>
          <a:p>
            <a:pPr lvl="0" algn="ctr" rtl="1" fontAlgn="base">
              <a:spcBef>
                <a:spcPct val="20000"/>
              </a:spcBef>
              <a:spcAft>
                <a:spcPct val="0"/>
              </a:spcAft>
            </a:pPr>
            <a:r>
              <a:rPr lang="en-US" sz="2400" b="1" dirty="0">
                <a:latin typeface="Calibri"/>
              </a:rPr>
              <a:t>M. </a:t>
            </a:r>
            <a:r>
              <a:rPr lang="en-US" sz="2400" b="1" dirty="0" err="1" smtClean="0">
                <a:latin typeface="Calibri"/>
              </a:rPr>
              <a:t>Renas</a:t>
            </a:r>
            <a:r>
              <a:rPr lang="en-US" sz="2400" b="1" dirty="0" smtClean="0">
                <a:latin typeface="Calibri"/>
              </a:rPr>
              <a:t> </a:t>
            </a:r>
            <a:r>
              <a:rPr lang="en-US" sz="2400" b="1" dirty="0">
                <a:latin typeface="Calibri"/>
              </a:rPr>
              <a:t>N</a:t>
            </a:r>
            <a:r>
              <a:rPr lang="en-US" sz="2400" b="1" dirty="0" smtClean="0">
                <a:latin typeface="Calibri"/>
              </a:rPr>
              <a:t>. </a:t>
            </a:r>
            <a:r>
              <a:rPr lang="en-US" sz="2400" b="1" dirty="0" err="1" smtClean="0">
                <a:latin typeface="Calibri"/>
              </a:rPr>
              <a:t>Sleem</a:t>
            </a:r>
            <a:endParaRPr lang="en-US" sz="2400" b="1" dirty="0" smtClean="0">
              <a:latin typeface="Calibri"/>
            </a:endParaRPr>
          </a:p>
          <a:p>
            <a:pPr lvl="0" algn="ctr" rtl="1" fontAlgn="base">
              <a:spcBef>
                <a:spcPct val="20000"/>
              </a:spcBef>
              <a:spcAft>
                <a:spcPct val="0"/>
              </a:spcAft>
            </a:pPr>
            <a:endParaRPr lang="en-US" sz="2400" b="1" dirty="0">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theer J\Desktop\800px-Final_stem_cell_differentiation_(1)_svg.png"/>
          <p:cNvPicPr/>
          <p:nvPr/>
        </p:nvPicPr>
        <p:blipFill>
          <a:blip r:embed="rId3" cstate="print"/>
          <a:srcRect/>
          <a:stretch>
            <a:fillRect/>
          </a:stretch>
        </p:blipFill>
        <p:spPr bwMode="auto">
          <a:xfrm>
            <a:off x="533400" y="1447799"/>
            <a:ext cx="8153400" cy="5410201"/>
          </a:xfrm>
          <a:prstGeom prst="rect">
            <a:avLst/>
          </a:prstGeom>
          <a:noFill/>
          <a:ln w="9525">
            <a:noFill/>
            <a:miter lim="800000"/>
            <a:headEnd/>
            <a:tailEnd/>
          </a:ln>
        </p:spPr>
      </p:pic>
      <p:sp>
        <p:nvSpPr>
          <p:cNvPr id="4097" name="Rectangle 1"/>
          <p:cNvSpPr>
            <a:spLocks noChangeArrowheads="1"/>
          </p:cNvSpPr>
          <p:nvPr/>
        </p:nvSpPr>
        <p:spPr bwMode="auto">
          <a:xfrm>
            <a:off x="-71334" y="271105"/>
            <a:ext cx="883286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itchFamily="34" charset="0"/>
                <a:ea typeface="Calibri" pitchFamily="34" charset="0"/>
                <a:cs typeface="Calibri" pitchFamily="34" charset="0"/>
              </a:rPr>
              <a:t>Human cells</a:t>
            </a:r>
          </a:p>
          <a:p>
            <a:pPr fontAlgn="base">
              <a:spcBef>
                <a:spcPct val="0"/>
              </a:spcBef>
              <a:spcAft>
                <a:spcPct val="0"/>
              </a:spcAft>
              <a:buFont typeface="Wingdings" pitchFamily="2" charset="2"/>
              <a:buChar char="Ø"/>
            </a:pPr>
            <a:r>
              <a:rPr lang="en-IN" sz="2000" b="1" dirty="0"/>
              <a:t>There are about 200 different cell types which perform different functions. </a:t>
            </a:r>
          </a:p>
          <a:p>
            <a:pPr fontAlgn="base">
              <a:spcBef>
                <a:spcPct val="0"/>
              </a:spcBef>
              <a:spcAft>
                <a:spcPct val="0"/>
              </a:spcAft>
              <a:buFont typeface="Wingdings" pitchFamily="2" charset="2"/>
              <a:buChar char="Ø"/>
            </a:pPr>
            <a:r>
              <a:rPr lang="en-IN" sz="2000" b="1" dirty="0"/>
              <a:t>They have also different shapes and sizes. They are located in different parts.</a:t>
            </a:r>
            <a:endParaRPr lang="en-US" sz="2000" b="1" dirty="0"/>
          </a:p>
        </p:txBody>
      </p:sp>
    </p:spTree>
    <p:extLst>
      <p:ext uri="{BB962C8B-B14F-4D97-AF65-F5344CB8AC3E}">
        <p14:creationId xmlns:p14="http://schemas.microsoft.com/office/powerpoint/2010/main" val="2176082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My Pictures\gul\26273_1600.wb1.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494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312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1"/>
            <a:ext cx="8686800" cy="6370975"/>
          </a:xfrm>
          <a:prstGeom prst="rect">
            <a:avLst/>
          </a:prstGeom>
        </p:spPr>
        <p:txBody>
          <a:bodyPr wrap="square">
            <a:spAutoFit/>
          </a:bodyPr>
          <a:lstStyle/>
          <a:p>
            <a:r>
              <a:rPr lang="en-US" sz="4000" b="1" dirty="0"/>
              <a:t>ORGANIZATION OF LIVING ORGANISM:</a:t>
            </a:r>
            <a:endParaRPr lang="en-US" sz="4000" dirty="0"/>
          </a:p>
          <a:p>
            <a:pPr lvl="0"/>
            <a:r>
              <a:rPr lang="en-US" sz="4000" dirty="0"/>
              <a:t>1. Atoms, molecules	</a:t>
            </a:r>
            <a:r>
              <a:rPr lang="en-US" sz="4000" b="1" dirty="0"/>
              <a:t>2</a:t>
            </a:r>
            <a:r>
              <a:rPr lang="en-US" sz="4000" dirty="0"/>
              <a:t>. Cells	</a:t>
            </a:r>
            <a:r>
              <a:rPr lang="en-US" sz="4000" b="1" dirty="0"/>
              <a:t>3</a:t>
            </a:r>
            <a:r>
              <a:rPr lang="en-US" sz="4000" dirty="0"/>
              <a:t>. Tissues </a:t>
            </a:r>
          </a:p>
          <a:p>
            <a:pPr lvl="0"/>
            <a:r>
              <a:rPr lang="en-US" sz="4000" b="1" dirty="0"/>
              <a:t>4</a:t>
            </a:r>
            <a:r>
              <a:rPr lang="en-US" sz="4000" dirty="0"/>
              <a:t>. Organs	</a:t>
            </a:r>
            <a:r>
              <a:rPr lang="en-US" sz="4000" b="1" dirty="0"/>
              <a:t>5</a:t>
            </a:r>
            <a:r>
              <a:rPr lang="en-US" sz="4000" dirty="0"/>
              <a:t>. Systems	</a:t>
            </a:r>
            <a:r>
              <a:rPr lang="en-US" sz="4000" b="1" dirty="0"/>
              <a:t>6</a:t>
            </a:r>
            <a:r>
              <a:rPr lang="en-US" sz="4000" dirty="0"/>
              <a:t>. Organism</a:t>
            </a:r>
            <a:endParaRPr lang="en-US" sz="4000" dirty="0">
              <a:solidFill>
                <a:srgbClr val="000000"/>
              </a:solidFill>
              <a:latin typeface="Debussy"/>
            </a:endParaRPr>
          </a:p>
          <a:p>
            <a:r>
              <a:rPr lang="en-US" sz="4800" b="1" dirty="0">
                <a:solidFill>
                  <a:srgbClr val="000000"/>
                </a:solidFill>
                <a:latin typeface="Debussy"/>
              </a:rPr>
              <a:t> </a:t>
            </a:r>
          </a:p>
          <a:p>
            <a:r>
              <a:rPr lang="en-US" sz="4000" b="1" dirty="0">
                <a:solidFill>
                  <a:srgbClr val="000000"/>
                </a:solidFill>
                <a:latin typeface="Debussy"/>
              </a:rPr>
              <a:t>THE CELLS: </a:t>
            </a:r>
          </a:p>
          <a:p>
            <a:r>
              <a:rPr lang="en-US" sz="4000" dirty="0">
                <a:solidFill>
                  <a:srgbClr val="000000"/>
                </a:solidFill>
                <a:latin typeface="Calibri"/>
              </a:rPr>
              <a:t>The cell can be defined as the Smallest and basic unit of </a:t>
            </a:r>
            <a:r>
              <a:rPr lang="en-US" sz="4000" b="1" dirty="0">
                <a:solidFill>
                  <a:srgbClr val="000000"/>
                </a:solidFill>
                <a:latin typeface="Calibri"/>
              </a:rPr>
              <a:t>life</a:t>
            </a:r>
            <a:r>
              <a:rPr lang="en-US" sz="4000" dirty="0">
                <a:solidFill>
                  <a:srgbClr val="000000"/>
                </a:solidFill>
                <a:latin typeface="Calibri"/>
              </a:rPr>
              <a:t>….</a:t>
            </a:r>
          </a:p>
          <a:p>
            <a:endParaRPr lang="en-US" sz="4000" dirty="0">
              <a:solidFill>
                <a:srgbClr val="000000"/>
              </a:solidFill>
              <a:latin typeface="Calibri"/>
            </a:endParaRPr>
          </a:p>
          <a:p>
            <a:r>
              <a:rPr lang="en-US" sz="4000" dirty="0">
                <a:solidFill>
                  <a:srgbClr val="000000"/>
                </a:solidFill>
                <a:latin typeface="Calibri"/>
              </a:rPr>
              <a:t> </a:t>
            </a:r>
          </a:p>
          <a:p>
            <a:endParaRPr lang="en-US" sz="4000" dirty="0">
              <a:solidFill>
                <a:srgbClr val="000000"/>
              </a:solidFill>
              <a:latin typeface="Calibri"/>
            </a:endParaRPr>
          </a:p>
        </p:txBody>
      </p:sp>
    </p:spTree>
    <p:extLst>
      <p:ext uri="{BB962C8B-B14F-4D97-AF65-F5344CB8AC3E}">
        <p14:creationId xmlns:p14="http://schemas.microsoft.com/office/powerpoint/2010/main" val="799647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ircle(in)">
                                      <p:cBhvr>
                                        <p:cTn id="7" dur="2000"/>
                                        <p:tgtEl>
                                          <p:spTgt spid="4">
                                            <p:txEl>
                                              <p:pRg st="3" end="3"/>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circle(in)">
                                      <p:cBhvr>
                                        <p:cTn id="11" dur="2000"/>
                                        <p:tgtEl>
                                          <p:spTgt spid="4">
                                            <p:txEl>
                                              <p:pRg st="4" end="4"/>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circle(in)">
                                      <p:cBhvr>
                                        <p:cTn id="15" dur="2000"/>
                                        <p:tgtEl>
                                          <p:spTgt spid="4">
                                            <p:txEl>
                                              <p:pRg st="0" end="0"/>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circle(in)">
                                      <p:cBhvr>
                                        <p:cTn id="27" dur="2000"/>
                                        <p:tgtEl>
                                          <p:spTgt spid="4">
                                            <p:txEl>
                                              <p:pRg st="5" end="5"/>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circle(in)">
                                      <p:cBhvr>
                                        <p:cTn id="31"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143000"/>
            <a:ext cx="8839200" cy="4832092"/>
          </a:xfrm>
          <a:prstGeom prst="rect">
            <a:avLst/>
          </a:prstGeom>
        </p:spPr>
        <p:txBody>
          <a:bodyPr wrap="square">
            <a:spAutoFit/>
          </a:bodyPr>
          <a:lstStyle/>
          <a:p>
            <a:r>
              <a:rPr lang="en-US" sz="3600" b="1" dirty="0"/>
              <a:t>Basic components of cells:</a:t>
            </a:r>
          </a:p>
          <a:p>
            <a:pPr marL="971550" lvl="1" indent="-514350"/>
            <a:r>
              <a:rPr lang="en-US" sz="3600" dirty="0"/>
              <a:t>1. Barrier between cell and environment: </a:t>
            </a:r>
          </a:p>
          <a:p>
            <a:pPr marL="971550" lvl="1" indent="-514350"/>
            <a:r>
              <a:rPr lang="en-US" sz="3600" b="1" dirty="0"/>
              <a:t>cell membrane</a:t>
            </a:r>
          </a:p>
          <a:p>
            <a:pPr marL="971550" lvl="1" indent="-514350"/>
            <a:endParaRPr lang="en-US" sz="2800" dirty="0"/>
          </a:p>
          <a:p>
            <a:pPr marL="971550" lvl="1" indent="-514350"/>
            <a:r>
              <a:rPr lang="en-US" sz="3600" dirty="0"/>
              <a:t>2. Machinery for existence: </a:t>
            </a:r>
          </a:p>
          <a:p>
            <a:pPr marL="971550" lvl="1" indent="-514350"/>
            <a:r>
              <a:rPr lang="en-US" sz="3600" b="1" dirty="0"/>
              <a:t>within the cytoplasm</a:t>
            </a:r>
          </a:p>
          <a:p>
            <a:pPr marL="971550" lvl="1" indent="-514350"/>
            <a:endParaRPr lang="en-US" sz="2800" dirty="0"/>
          </a:p>
          <a:p>
            <a:pPr marL="971550" lvl="1" indent="-514350"/>
            <a:r>
              <a:rPr lang="en-US" sz="3600" dirty="0"/>
              <a:t>3. Machinery for reproducing: </a:t>
            </a:r>
          </a:p>
          <a:p>
            <a:pPr marL="971550" lvl="1" indent="-514350"/>
            <a:r>
              <a:rPr lang="en-US" sz="3600" b="1" dirty="0"/>
              <a:t>genetic material i.e. DNA</a:t>
            </a:r>
            <a:endParaRPr lang="en-US" sz="2800" dirty="0"/>
          </a:p>
        </p:txBody>
      </p:sp>
    </p:spTree>
    <p:extLst>
      <p:ext uri="{BB962C8B-B14F-4D97-AF65-F5344CB8AC3E}">
        <p14:creationId xmlns:p14="http://schemas.microsoft.com/office/powerpoint/2010/main" val="687927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circle(in)">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circle(in)">
                                      <p:cBhvr>
                                        <p:cTn id="27" dur="2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circle(in)">
                                      <p:cBhvr>
                                        <p:cTn id="32" dur="20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circle(in)">
                                      <p:cBhvr>
                                        <p:cTn id="37"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077200" cy="5105400"/>
          </a:xfrm>
        </p:spPr>
        <p:txBody>
          <a:bodyPr>
            <a:normAutofit fontScale="92500" lnSpcReduction="10000"/>
          </a:bodyPr>
          <a:lstStyle/>
          <a:p>
            <a:pPr marL="539496" indent="-457200" algn="ctr">
              <a:buClrTx/>
              <a:buNone/>
            </a:pPr>
            <a:r>
              <a:rPr lang="en-US" sz="4700" b="1" dirty="0">
                <a:solidFill>
                  <a:schemeClr val="tx1"/>
                </a:solidFill>
              </a:rPr>
              <a:t>History of cell</a:t>
            </a:r>
          </a:p>
          <a:p>
            <a:pPr marL="539496" indent="-457200">
              <a:buClrTx/>
              <a:buFont typeface="Arial" pitchFamily="34" charset="0"/>
              <a:buChar char="•"/>
            </a:pPr>
            <a:r>
              <a:rPr lang="en-US" sz="3800" b="1" dirty="0">
                <a:solidFill>
                  <a:schemeClr val="tx1"/>
                </a:solidFill>
              </a:rPr>
              <a:t>In 1665 an English Scientist </a:t>
            </a:r>
            <a:r>
              <a:rPr lang="en-US" sz="3800" b="1" dirty="0">
                <a:solidFill>
                  <a:schemeClr val="tx1"/>
                </a:solidFill>
                <a:effectLst>
                  <a:outerShdw blurRad="38100" dist="38100" dir="2700000" algn="tl">
                    <a:srgbClr val="000000">
                      <a:alpha val="43137"/>
                    </a:srgbClr>
                  </a:outerShdw>
                </a:effectLst>
              </a:rPr>
              <a:t>Robert Hooke </a:t>
            </a:r>
          </a:p>
          <a:p>
            <a:pPr marL="539496" indent="-457200">
              <a:buClrTx/>
              <a:buFont typeface="Wingdings" pitchFamily="2" charset="2"/>
              <a:buChar char="Ø"/>
            </a:pPr>
            <a:r>
              <a:rPr lang="en-US" sz="3800" b="1" dirty="0">
                <a:solidFill>
                  <a:schemeClr val="tx1"/>
                </a:solidFill>
              </a:rPr>
              <a:t>Made an improved microscope, and </a:t>
            </a:r>
          </a:p>
          <a:p>
            <a:pPr marL="539496" indent="-457200">
              <a:buClrTx/>
              <a:buFont typeface="Wingdings" pitchFamily="2" charset="2"/>
              <a:buChar char="Ø"/>
            </a:pPr>
            <a:r>
              <a:rPr lang="en-US" sz="3800" b="1" dirty="0">
                <a:solidFill>
                  <a:schemeClr val="tx1"/>
                </a:solidFill>
              </a:rPr>
              <a:t>First used the word (cell) to refer the basic units of life.</a:t>
            </a:r>
          </a:p>
          <a:p>
            <a:endParaRPr lang="en-US" sz="3800" dirty="0">
              <a:solidFill>
                <a:srgbClr val="000000"/>
              </a:solidFill>
              <a:latin typeface="Calibri"/>
            </a:endParaRPr>
          </a:p>
          <a:p>
            <a:pPr>
              <a:buClrTx/>
              <a:buFont typeface="Arial" pitchFamily="34" charset="0"/>
              <a:buChar char="•"/>
            </a:pPr>
            <a:r>
              <a:rPr lang="en-US" sz="3800" b="1" dirty="0">
                <a:solidFill>
                  <a:srgbClr val="000000"/>
                </a:solidFill>
                <a:latin typeface="Calibri"/>
              </a:rPr>
              <a:t> In 1820 </a:t>
            </a:r>
            <a:r>
              <a:rPr lang="en-US" sz="3800" b="1" dirty="0">
                <a:solidFill>
                  <a:srgbClr val="000000"/>
                </a:solidFill>
                <a:effectLst>
                  <a:outerShdw blurRad="38100" dist="38100" dir="2700000" algn="tl">
                    <a:srgbClr val="000000">
                      <a:alpha val="43137"/>
                    </a:srgbClr>
                  </a:outerShdw>
                </a:effectLst>
                <a:latin typeface="Calibri"/>
              </a:rPr>
              <a:t>Robert Brown</a:t>
            </a:r>
            <a:r>
              <a:rPr lang="en-US" sz="3800" b="1" dirty="0">
                <a:solidFill>
                  <a:srgbClr val="000000"/>
                </a:solidFill>
                <a:latin typeface="Calibri"/>
              </a:rPr>
              <a:t> found the Nucleus in the cell </a:t>
            </a:r>
            <a:endParaRPr lang="en-US" sz="3800" b="1" dirty="0">
              <a:solidFill>
                <a:schemeClr val="tx1"/>
              </a:solidFill>
            </a:endParaRPr>
          </a:p>
          <a:p>
            <a:pPr marL="82296" indent="0" algn="l" rtl="0">
              <a:buNone/>
            </a:pP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464254"/>
            <a:ext cx="2713542" cy="271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00286"/>
            <a:ext cx="2667000" cy="264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4800600"/>
            <a:ext cx="7620000" cy="1015663"/>
          </a:xfrm>
          <a:prstGeom prst="rect">
            <a:avLst/>
          </a:prstGeom>
        </p:spPr>
        <p:txBody>
          <a:bodyPr wrap="square">
            <a:spAutoFit/>
          </a:bodyPr>
          <a:lstStyle/>
          <a:p>
            <a:r>
              <a:rPr lang="en-US" sz="2000" b="1" dirty="0"/>
              <a:t>Robert Hooke used an early microscope (a) to see cells in thin slices of cork. His drawings of what he saw (b) indicate that he had clearly observed the remains of cork cells (300 X) (c).</a:t>
            </a:r>
          </a:p>
        </p:txBody>
      </p:sp>
      <p:pic>
        <p:nvPicPr>
          <p:cNvPr id="5" name="Picture 4" descr="Hooke's compound microscope, 1665-167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593821"/>
            <a:ext cx="1828800" cy="2583975"/>
          </a:xfrm>
          <a:prstGeom prst="rect">
            <a:avLst/>
          </a:prstGeom>
          <a:noFill/>
          <a:ln>
            <a:noFill/>
          </a:ln>
        </p:spPr>
      </p:pic>
      <p:sp>
        <p:nvSpPr>
          <p:cNvPr id="3" name="TextBox 2"/>
          <p:cNvSpPr txBox="1"/>
          <p:nvPr/>
        </p:nvSpPr>
        <p:spPr>
          <a:xfrm>
            <a:off x="1295400" y="4343400"/>
            <a:ext cx="7391400" cy="369332"/>
          </a:xfrm>
          <a:prstGeom prst="rect">
            <a:avLst/>
          </a:prstGeom>
          <a:noFill/>
        </p:spPr>
        <p:txBody>
          <a:bodyPr wrap="square" rtlCol="0">
            <a:spAutoFit/>
          </a:bodyPr>
          <a:lstStyle/>
          <a:p>
            <a:r>
              <a:rPr lang="en-US" dirty="0"/>
              <a:t>(a)                                            (b)                                          (c)</a:t>
            </a:r>
          </a:p>
        </p:txBody>
      </p:sp>
    </p:spTree>
    <p:extLst>
      <p:ext uri="{BB962C8B-B14F-4D97-AF65-F5344CB8AC3E}">
        <p14:creationId xmlns:p14="http://schemas.microsoft.com/office/powerpoint/2010/main" val="283942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304800"/>
            <a:ext cx="8305800" cy="4031873"/>
          </a:xfrm>
          <a:prstGeom prst="rect">
            <a:avLst/>
          </a:prstGeom>
        </p:spPr>
        <p:txBody>
          <a:bodyPr wrap="square">
            <a:spAutoFit/>
          </a:bodyPr>
          <a:lstStyle/>
          <a:p>
            <a:pPr marL="457200" indent="-457200">
              <a:buFont typeface="Arial" pitchFamily="34" charset="0"/>
              <a:buChar char="•"/>
            </a:pPr>
            <a:r>
              <a:rPr lang="en-US" sz="3200" b="1" dirty="0"/>
              <a:t>In 1838 two German biologists (Schwann and </a:t>
            </a:r>
            <a:r>
              <a:rPr lang="en-US" sz="3200" b="1" dirty="0" err="1"/>
              <a:t>Schleiden</a:t>
            </a:r>
            <a:r>
              <a:rPr lang="en-US" sz="3200" b="1" dirty="0"/>
              <a:t>) published what is called the (</a:t>
            </a:r>
            <a:r>
              <a:rPr lang="en-US" sz="3200" b="1" u="sng" dirty="0"/>
              <a:t>cell theory</a:t>
            </a:r>
            <a:r>
              <a:rPr lang="en-US" sz="3200" b="1" dirty="0"/>
              <a:t>), this theory states that the </a:t>
            </a:r>
          </a:p>
          <a:p>
            <a:r>
              <a:rPr lang="en-US" sz="3200" b="1" dirty="0"/>
              <a:t>(cell is the basic units of the life and that all living organism are composed of one or more cells). </a:t>
            </a:r>
          </a:p>
          <a:p>
            <a:pPr marL="457200" indent="-457200">
              <a:buFont typeface="Arial" pitchFamily="34" charset="0"/>
              <a:buChar char="•"/>
            </a:pPr>
            <a:r>
              <a:rPr lang="en-US" sz="3200" b="1" dirty="0"/>
              <a:t>Virchow said all cells divide and come from the old cells.</a:t>
            </a:r>
          </a:p>
        </p:txBody>
      </p:sp>
      <p:pic>
        <p:nvPicPr>
          <p:cNvPr id="10" name="Picture 9" descr="schwa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421257"/>
            <a:ext cx="2154382" cy="2330133"/>
          </a:xfrm>
          <a:prstGeom prst="rect">
            <a:avLst/>
          </a:prstGeom>
          <a:noFill/>
        </p:spPr>
      </p:pic>
      <p:pic>
        <p:nvPicPr>
          <p:cNvPr id="11" name="Picture 10" descr="HSmatth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0055" y="4485709"/>
            <a:ext cx="1981200" cy="2258754"/>
          </a:xfrm>
          <a:prstGeom prst="rect">
            <a:avLst/>
          </a:prstGeom>
          <a:noFill/>
        </p:spPr>
      </p:pic>
      <p:pic>
        <p:nvPicPr>
          <p:cNvPr id="12" name="Picture 11" descr="vircho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4485708"/>
            <a:ext cx="1981200" cy="218109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98080" cy="1143000"/>
          </a:xfrm>
        </p:spPr>
        <p:txBody>
          <a:bodyPr>
            <a:noAutofit/>
          </a:bodyPr>
          <a:lstStyle/>
          <a:p>
            <a:pPr algn="ctr" rtl="0"/>
            <a:r>
              <a:rPr lang="en-US" sz="3600" dirty="0"/>
              <a:t>Biologists recognize two organization plans for cells:</a:t>
            </a:r>
            <a:endParaRPr lang="ar-IQ" sz="3600" i="1" dirty="0"/>
          </a:p>
        </p:txBody>
      </p:sp>
      <p:sp>
        <p:nvSpPr>
          <p:cNvPr id="3" name="Rectangle 2"/>
          <p:cNvSpPr/>
          <p:nvPr/>
        </p:nvSpPr>
        <p:spPr>
          <a:xfrm>
            <a:off x="0" y="1447800"/>
            <a:ext cx="9144000" cy="3970318"/>
          </a:xfrm>
          <a:prstGeom prst="rect">
            <a:avLst/>
          </a:prstGeom>
        </p:spPr>
        <p:txBody>
          <a:bodyPr wrap="square">
            <a:spAutoFit/>
          </a:bodyPr>
          <a:lstStyle/>
          <a:p>
            <a:pPr marL="742950" indent="-742950">
              <a:buFont typeface="+mj-lt"/>
              <a:buAutoNum type="arabicPeriod"/>
            </a:pPr>
            <a:r>
              <a:rPr lang="en-US" sz="3600" b="1" dirty="0"/>
              <a:t>Prokaryotic cells (are lack nuclear envelope and membranous cytoplasmic organelles like Bacteria and blue green algae).</a:t>
            </a:r>
          </a:p>
          <a:p>
            <a:pPr marL="742950" indent="-742950">
              <a:buFont typeface="+mj-lt"/>
              <a:buAutoNum type="arabicPeriod"/>
            </a:pPr>
            <a:r>
              <a:rPr lang="en-US" sz="3600" b="1" dirty="0"/>
              <a:t>Eukaryotic cells (have nuclear envelope and membranous cytoplasmic organelles, like Protozoa, Fungi, Plants and Animals).</a:t>
            </a:r>
          </a:p>
        </p:txBody>
      </p:sp>
    </p:spTree>
    <p:extLst>
      <p:ext uri="{BB962C8B-B14F-4D97-AF65-F5344CB8AC3E}">
        <p14:creationId xmlns:p14="http://schemas.microsoft.com/office/powerpoint/2010/main" val="1212919140"/>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304800"/>
            <a:ext cx="8991600" cy="6924973"/>
          </a:xfrm>
          <a:prstGeom prst="rect">
            <a:avLst/>
          </a:prstGeom>
        </p:spPr>
        <p:txBody>
          <a:bodyPr wrap="square">
            <a:spAutoFit/>
          </a:bodyPr>
          <a:lstStyle/>
          <a:p>
            <a:r>
              <a:rPr lang="en-US" sz="2800" b="1" dirty="0">
                <a:solidFill>
                  <a:srgbClr val="000000"/>
                </a:solidFill>
                <a:latin typeface="Calibri"/>
              </a:rPr>
              <a:t>1- Plasma membrane: </a:t>
            </a:r>
            <a:r>
              <a:rPr lang="en-US" sz="2800" dirty="0">
                <a:solidFill>
                  <a:srgbClr val="000000"/>
                </a:solidFill>
                <a:latin typeface="Calibri"/>
              </a:rPr>
              <a:t>is a lipid bilayer separating the inside of cell from outside. </a:t>
            </a:r>
          </a:p>
          <a:p>
            <a:r>
              <a:rPr lang="en-US" sz="2800" b="1" dirty="0">
                <a:solidFill>
                  <a:srgbClr val="000000"/>
                </a:solidFill>
                <a:latin typeface="Calibri"/>
              </a:rPr>
              <a:t>2- Cytoplasm</a:t>
            </a:r>
            <a:r>
              <a:rPr lang="en-US" sz="2800" dirty="0">
                <a:solidFill>
                  <a:srgbClr val="000000"/>
                </a:solidFill>
                <a:latin typeface="Calibri"/>
              </a:rPr>
              <a:t>: </a:t>
            </a:r>
            <a:r>
              <a:rPr lang="en-US" sz="2800" b="1" dirty="0">
                <a:solidFill>
                  <a:srgbClr val="000000"/>
                </a:solidFill>
                <a:latin typeface="Calibri"/>
              </a:rPr>
              <a:t>80</a:t>
            </a:r>
            <a:r>
              <a:rPr lang="en-US" sz="2800" dirty="0">
                <a:solidFill>
                  <a:srgbClr val="000000"/>
                </a:solidFill>
                <a:latin typeface="Calibri"/>
              </a:rPr>
              <a:t>%water, </a:t>
            </a:r>
            <a:r>
              <a:rPr lang="en-US" sz="2800" b="1" dirty="0">
                <a:solidFill>
                  <a:srgbClr val="000000"/>
                </a:solidFill>
                <a:latin typeface="Calibri"/>
              </a:rPr>
              <a:t>15</a:t>
            </a:r>
            <a:r>
              <a:rPr lang="en-US" sz="2800" dirty="0">
                <a:solidFill>
                  <a:srgbClr val="000000"/>
                </a:solidFill>
                <a:latin typeface="Calibri"/>
              </a:rPr>
              <a:t>%protiens, </a:t>
            </a:r>
            <a:r>
              <a:rPr lang="en-US" sz="2800" b="1" dirty="0">
                <a:solidFill>
                  <a:srgbClr val="000000"/>
                </a:solidFill>
                <a:latin typeface="Calibri"/>
              </a:rPr>
              <a:t>5</a:t>
            </a:r>
            <a:r>
              <a:rPr lang="en-US" sz="2800" dirty="0">
                <a:solidFill>
                  <a:srgbClr val="000000"/>
                </a:solidFill>
                <a:latin typeface="Calibri"/>
              </a:rPr>
              <a:t>%lipids, sugar, and salts. </a:t>
            </a:r>
            <a:endParaRPr lang="en-US" sz="2800" b="1" dirty="0">
              <a:solidFill>
                <a:srgbClr val="000000"/>
              </a:solidFill>
              <a:latin typeface="Calibri"/>
            </a:endParaRPr>
          </a:p>
          <a:p>
            <a:r>
              <a:rPr lang="en-US" sz="2800" b="1" dirty="0">
                <a:solidFill>
                  <a:srgbClr val="000000"/>
                </a:solidFill>
                <a:latin typeface="Calibri"/>
              </a:rPr>
              <a:t>Organelles in cytoplasm: </a:t>
            </a:r>
            <a:endParaRPr lang="en-US" sz="2800" dirty="0">
              <a:solidFill>
                <a:srgbClr val="000000"/>
              </a:solidFill>
              <a:latin typeface="Calibri"/>
            </a:endParaRPr>
          </a:p>
          <a:p>
            <a:r>
              <a:rPr lang="en-US" sz="2800" dirty="0">
                <a:solidFill>
                  <a:srgbClr val="000000"/>
                </a:solidFill>
                <a:latin typeface="Wingdings"/>
              </a:rPr>
              <a:t></a:t>
            </a:r>
            <a:r>
              <a:rPr lang="en-US" sz="2800" b="1" dirty="0">
                <a:solidFill>
                  <a:srgbClr val="000000"/>
                </a:solidFill>
                <a:latin typeface="Calibri"/>
              </a:rPr>
              <a:t>RER</a:t>
            </a:r>
            <a:r>
              <a:rPr lang="en-US" sz="2800" dirty="0">
                <a:solidFill>
                  <a:srgbClr val="000000"/>
                </a:solidFill>
                <a:latin typeface="Calibri"/>
              </a:rPr>
              <a:t>:-Protein synthesis. </a:t>
            </a:r>
          </a:p>
          <a:p>
            <a:pPr>
              <a:buFont typeface="Wingdings"/>
              <a:buChar char="Ø"/>
            </a:pPr>
            <a:r>
              <a:rPr lang="en-US" sz="2800" b="1" dirty="0">
                <a:solidFill>
                  <a:srgbClr val="000000"/>
                </a:solidFill>
                <a:latin typeface="Calibri"/>
              </a:rPr>
              <a:t>SER</a:t>
            </a:r>
            <a:r>
              <a:rPr lang="en-US" sz="2800" dirty="0">
                <a:solidFill>
                  <a:srgbClr val="000000"/>
                </a:solidFill>
                <a:latin typeface="Calibri"/>
              </a:rPr>
              <a:t>:- Synthesis and storage of lipid, Detoxification.</a:t>
            </a:r>
          </a:p>
          <a:p>
            <a:pPr>
              <a:buFont typeface="Wingdings"/>
              <a:buChar char="Ø"/>
            </a:pPr>
            <a:r>
              <a:rPr lang="en-US" sz="2800" b="1" dirty="0">
                <a:solidFill>
                  <a:srgbClr val="000000"/>
                </a:solidFill>
                <a:latin typeface="Calibri"/>
              </a:rPr>
              <a:t>Ribosome</a:t>
            </a:r>
            <a:r>
              <a:rPr lang="en-US" sz="2800" dirty="0">
                <a:solidFill>
                  <a:srgbClr val="000000"/>
                </a:solidFill>
                <a:latin typeface="Calibri"/>
              </a:rPr>
              <a:t>:- Protein synthesis. </a:t>
            </a:r>
          </a:p>
          <a:p>
            <a:r>
              <a:rPr lang="en-US" sz="2800" dirty="0">
                <a:solidFill>
                  <a:srgbClr val="000000"/>
                </a:solidFill>
                <a:latin typeface="Wingdings"/>
              </a:rPr>
              <a:t></a:t>
            </a:r>
            <a:r>
              <a:rPr lang="en-US" sz="2800" b="1" dirty="0">
                <a:solidFill>
                  <a:srgbClr val="000000"/>
                </a:solidFill>
                <a:latin typeface="Calibri"/>
              </a:rPr>
              <a:t>Golgi apparatus</a:t>
            </a:r>
            <a:r>
              <a:rPr lang="en-US" sz="2800" dirty="0">
                <a:solidFill>
                  <a:srgbClr val="000000"/>
                </a:solidFill>
                <a:latin typeface="Calibri"/>
              </a:rPr>
              <a:t>:- Synthesis of complex sugar, storage of proteins and moving it toward parts of cell which need proteins. </a:t>
            </a:r>
          </a:p>
          <a:p>
            <a:r>
              <a:rPr lang="en-US" sz="2800" dirty="0">
                <a:solidFill>
                  <a:srgbClr val="000000"/>
                </a:solidFill>
                <a:latin typeface="Wingdings"/>
              </a:rPr>
              <a:t></a:t>
            </a:r>
            <a:r>
              <a:rPr lang="en-US" sz="2800" b="1" dirty="0">
                <a:solidFill>
                  <a:srgbClr val="000000"/>
                </a:solidFill>
                <a:latin typeface="Calibri"/>
              </a:rPr>
              <a:t>Mitochondria</a:t>
            </a:r>
            <a:r>
              <a:rPr lang="en-US" sz="2800" dirty="0">
                <a:solidFill>
                  <a:srgbClr val="000000"/>
                </a:solidFill>
                <a:latin typeface="Calibri"/>
              </a:rPr>
              <a:t>:- Center of energy (provide the cell with energy). </a:t>
            </a:r>
          </a:p>
          <a:p>
            <a:r>
              <a:rPr lang="en-US" sz="2800" dirty="0">
                <a:solidFill>
                  <a:srgbClr val="000000"/>
                </a:solidFill>
                <a:latin typeface="Wingdings"/>
              </a:rPr>
              <a:t></a:t>
            </a:r>
            <a:r>
              <a:rPr lang="en-US" sz="2800" b="1" dirty="0" err="1">
                <a:solidFill>
                  <a:srgbClr val="000000"/>
                </a:solidFill>
                <a:latin typeface="Calibri"/>
              </a:rPr>
              <a:t>Lysosome</a:t>
            </a:r>
            <a:r>
              <a:rPr lang="en-US" sz="2800" dirty="0">
                <a:solidFill>
                  <a:srgbClr val="000000"/>
                </a:solidFill>
                <a:latin typeface="Calibri"/>
              </a:rPr>
              <a:t>: Contain hydrolytic enzymes for hydrolysis of particles. </a:t>
            </a:r>
          </a:p>
          <a:p>
            <a:endParaRPr lang="en-US" sz="2400" dirty="0">
              <a:solidFill>
                <a:srgbClr val="000000"/>
              </a:solidFill>
              <a:latin typeface="Calibri"/>
            </a:endParaRPr>
          </a:p>
        </p:txBody>
      </p:sp>
    </p:spTree>
    <p:extLst>
      <p:ext uri="{BB962C8B-B14F-4D97-AF65-F5344CB8AC3E}">
        <p14:creationId xmlns:p14="http://schemas.microsoft.com/office/powerpoint/2010/main" val="6879274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circle(in)">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circle(in)">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circle(in)">
                                      <p:cBhvr>
                                        <p:cTn id="47"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bright="-20000" contrast="30000"/>
            <a:extLst>
              <a:ext uri="{28A0092B-C50C-407E-A947-70E740481C1C}">
                <a14:useLocalDpi xmlns:a14="http://schemas.microsoft.com/office/drawing/2010/main" val="0"/>
              </a:ext>
            </a:extLst>
          </a:blip>
          <a:srcRect/>
          <a:stretch>
            <a:fillRect/>
          </a:stretch>
        </p:blipFill>
        <p:spPr bwMode="auto">
          <a:xfrm>
            <a:off x="914400" y="397668"/>
            <a:ext cx="7467600" cy="5545932"/>
          </a:xfrm>
          <a:prstGeom prst="rect">
            <a:avLst/>
          </a:prstGeom>
          <a:noFill/>
          <a:ln>
            <a:noFill/>
          </a:ln>
        </p:spPr>
      </p:pic>
      <p:sp>
        <p:nvSpPr>
          <p:cNvPr id="3" name="Rectangle 2"/>
          <p:cNvSpPr/>
          <p:nvPr/>
        </p:nvSpPr>
        <p:spPr>
          <a:xfrm>
            <a:off x="4006884" y="6019800"/>
            <a:ext cx="1632178" cy="461665"/>
          </a:xfrm>
          <a:prstGeom prst="rect">
            <a:avLst/>
          </a:prstGeom>
        </p:spPr>
        <p:txBody>
          <a:bodyPr wrap="none">
            <a:spAutoFit/>
          </a:bodyPr>
          <a:lstStyle/>
          <a:p>
            <a:r>
              <a:rPr lang="en-US" sz="2400" dirty="0"/>
              <a:t>Animal Cell</a:t>
            </a:r>
          </a:p>
        </p:txBody>
      </p:sp>
    </p:spTree>
    <p:extLst>
      <p:ext uri="{BB962C8B-B14F-4D97-AF65-F5344CB8AC3E}">
        <p14:creationId xmlns:p14="http://schemas.microsoft.com/office/powerpoint/2010/main" val="797318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477</TotalTime>
  <Words>446</Words>
  <Application>Microsoft Office PowerPoint</Application>
  <PresentationFormat>On-screen Show (4:3)</PresentationFormat>
  <Paragraphs>53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Candara</vt:lpstr>
      <vt:lpstr>Debussy</vt:lpstr>
      <vt:lpstr>Symbol</vt:lpstr>
      <vt:lpstr>Wingdings</vt:lpstr>
      <vt:lpstr>شكل موجة</vt:lpstr>
      <vt:lpstr>PowerPoint Presentation</vt:lpstr>
      <vt:lpstr>PowerPoint Presentation</vt:lpstr>
      <vt:lpstr>PowerPoint Presentation</vt:lpstr>
      <vt:lpstr>PowerPoint Presentation</vt:lpstr>
      <vt:lpstr>PowerPoint Presentation</vt:lpstr>
      <vt:lpstr>PowerPoint Presentation</vt:lpstr>
      <vt:lpstr>Biologists recognize two organization plans for cells: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soma</dc:creator>
  <cp:lastModifiedBy>Hi</cp:lastModifiedBy>
  <cp:revision>74</cp:revision>
  <dcterms:created xsi:type="dcterms:W3CDTF">2006-08-16T00:00:00Z</dcterms:created>
  <dcterms:modified xsi:type="dcterms:W3CDTF">2024-06-01T00:46:44Z</dcterms:modified>
</cp:coreProperties>
</file>